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66" r:id="rId1"/>
  </p:sldMasterIdLst>
  <p:notesMasterIdLst>
    <p:notesMasterId r:id="rId48"/>
  </p:notesMasterIdLst>
  <p:handoutMasterIdLst>
    <p:handoutMasterId r:id="rId49"/>
  </p:handoutMasterIdLst>
  <p:sldIdLst>
    <p:sldId id="331" r:id="rId2"/>
    <p:sldId id="332" r:id="rId3"/>
    <p:sldId id="334" r:id="rId4"/>
    <p:sldId id="335" r:id="rId5"/>
    <p:sldId id="336" r:id="rId6"/>
    <p:sldId id="401" r:id="rId7"/>
    <p:sldId id="402" r:id="rId8"/>
    <p:sldId id="337" r:id="rId9"/>
    <p:sldId id="338" r:id="rId10"/>
    <p:sldId id="339" r:id="rId11"/>
    <p:sldId id="340" r:id="rId12"/>
    <p:sldId id="341" r:id="rId13"/>
    <p:sldId id="403" r:id="rId14"/>
    <p:sldId id="343" r:id="rId15"/>
    <p:sldId id="344" r:id="rId16"/>
    <p:sldId id="345" r:id="rId17"/>
    <p:sldId id="346" r:id="rId18"/>
    <p:sldId id="347" r:id="rId19"/>
    <p:sldId id="350" r:id="rId20"/>
    <p:sldId id="351" r:id="rId21"/>
    <p:sldId id="352" r:id="rId22"/>
    <p:sldId id="353" r:id="rId23"/>
    <p:sldId id="348" r:id="rId24"/>
    <p:sldId id="349" r:id="rId25"/>
    <p:sldId id="399" r:id="rId26"/>
    <p:sldId id="354" r:id="rId27"/>
    <p:sldId id="400" r:id="rId28"/>
    <p:sldId id="356" r:id="rId29"/>
    <p:sldId id="404" r:id="rId30"/>
    <p:sldId id="358" r:id="rId31"/>
    <p:sldId id="359" r:id="rId32"/>
    <p:sldId id="360" r:id="rId33"/>
    <p:sldId id="361" r:id="rId34"/>
    <p:sldId id="362" r:id="rId35"/>
    <p:sldId id="405" r:id="rId36"/>
    <p:sldId id="365" r:id="rId37"/>
    <p:sldId id="411" r:id="rId38"/>
    <p:sldId id="412" r:id="rId39"/>
    <p:sldId id="413" r:id="rId40"/>
    <p:sldId id="364" r:id="rId41"/>
    <p:sldId id="414" r:id="rId42"/>
    <p:sldId id="363" r:id="rId43"/>
    <p:sldId id="367" r:id="rId44"/>
    <p:sldId id="407" r:id="rId45"/>
    <p:sldId id="408" r:id="rId46"/>
    <p:sldId id="417" r:id="rId47"/>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94635"/>
  </p:normalViewPr>
  <p:slideViewPr>
    <p:cSldViewPr snapToGrid="0">
      <p:cViewPr varScale="1">
        <p:scale>
          <a:sx n="108" d="100"/>
          <a:sy n="108" d="100"/>
        </p:scale>
        <p:origin x="1596" y="10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A34A2FC-C15D-4B2F-88BE-311A926B1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E8EDEDD-05A4-4AB1-9D21-B8FD2F4A5551}"/>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221A250-5591-4686-8986-7D36991F8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9ACFED5-FEE9-4052-81A1-4F4ACC8A4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FB4DEBF9-633C-48A9-B2B4-116F70BEBD6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50F3D6F-9310-4C8C-BB98-4172C6D54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D45BD6AA-AA62-40DB-8F69-01F08437FC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8947FA-5160-4BA9-85D0-928B39E24C9E}"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499FCC36-49F5-4AC9-B366-1E5304ED0614}"/>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86675AAA-4A00-4B97-B2FA-3C42BBC865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3ED2E23A-54E6-457E-AF1F-529DC7B628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5FF144-0680-4B5D-ABBA-203C1672455E}"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E78DCE38-C266-4CF5-8650-D2917309FFA3}"/>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B27516E4-3894-4B74-9601-291D00893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431EE039-E00A-4E79-B969-E95F79E57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398207-A734-4802-94DC-3ED3D73DD154}"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958347E8-61DA-4DD2-B936-31853F6C51BC}"/>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0D4C4F4-6151-445D-A5F1-B9DA1EC58D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71951C4A-DFE0-4C14-AAD5-1FAFD2912D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8E2939-6A94-4FF2-9BB4-52EE1B7E0CA7}"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121E77BD-EC18-46E4-9DF0-5FABB27B3252}"/>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BA1F8134-D1DD-4392-876F-05A79B0F84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E0397353-417D-41B7-9952-5281074BA3CD}"/>
              </a:ext>
            </a:extLst>
          </p:cNvPr>
          <p:cNvSpPr>
            <a:spLocks noGrp="1" noRot="1" noChangeAspect="1" noChangeArrowheads="1" noTextEdit="1"/>
          </p:cNvSpPr>
          <p:nvPr>
            <p:ph type="sldImg"/>
          </p:nvPr>
        </p:nvSpPr>
        <p:spPr>
          <a:ln/>
        </p:spPr>
      </p:sp>
      <p:sp>
        <p:nvSpPr>
          <p:cNvPr id="73730" name="Rectangle 3">
            <a:extLst>
              <a:ext uri="{FF2B5EF4-FFF2-40B4-BE49-F238E27FC236}">
                <a16:creationId xmlns:a16="http://schemas.microsoft.com/office/drawing/2014/main" id="{C82FBBC2-631F-44E5-A9AF-36CCDAF3F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94547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601D3384-8B05-485F-A2EF-9587B33F33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389D00-F0DB-4575-A202-8ED00A374984}"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7717566B-D582-4B91-9A71-0FBF1749F47A}"/>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7C69C62F-2959-411E-8350-C197A5B2F6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744F318-B901-4759-942A-94AE30C6E7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56A34F-CE26-48DF-BDB6-8512C2015D3A}"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5C86FCDC-1A33-4EE6-8446-8BE755FA938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E8154DC-D491-430E-8E74-BCAA616BD2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DE094DDD-260E-455D-8EB0-8BB12FEAE4E8}"/>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02F1DB9E-007C-446E-AB01-7ED8075C4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05EA5329-089A-4360-AE7B-2DA62D3B762B}"/>
              </a:ext>
            </a:extLst>
          </p:cNvPr>
          <p:cNvSpPr>
            <a:spLocks noGrp="1" noRot="1" noChangeAspect="1" noChangeArrowheads="1" noTextEdit="1"/>
          </p:cNvSpPr>
          <p:nvPr>
            <p:ph type="sldImg"/>
          </p:nvPr>
        </p:nvSpPr>
        <p:spPr>
          <a:ln/>
        </p:spPr>
      </p:sp>
      <p:sp>
        <p:nvSpPr>
          <p:cNvPr id="86018" name="Rectangle 3">
            <a:extLst>
              <a:ext uri="{FF2B5EF4-FFF2-40B4-BE49-F238E27FC236}">
                <a16:creationId xmlns:a16="http://schemas.microsoft.com/office/drawing/2014/main" id="{0CF6B92D-B96A-44DC-95AA-8E6B6A60E5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437A72EC-432C-4C05-AF8F-5EBA2A9EC62C}"/>
              </a:ext>
            </a:extLst>
          </p:cNvPr>
          <p:cNvSpPr>
            <a:spLocks noGrp="1" noRot="1" noChangeAspect="1" noChangeArrowheads="1" noTextEdit="1"/>
          </p:cNvSpPr>
          <p:nvPr>
            <p:ph type="sldImg"/>
          </p:nvPr>
        </p:nvSpPr>
        <p:spPr>
          <a:ln/>
        </p:spPr>
      </p:sp>
      <p:sp>
        <p:nvSpPr>
          <p:cNvPr id="88066" name="Rectangle 3">
            <a:extLst>
              <a:ext uri="{FF2B5EF4-FFF2-40B4-BE49-F238E27FC236}">
                <a16:creationId xmlns:a16="http://schemas.microsoft.com/office/drawing/2014/main" id="{6BA80304-DFCF-44CB-B40E-CE4EDAC07C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7A9A650A-8BD1-4FDE-9899-1C20DF4B7708}" type="datetimeFigureOut">
              <a:rPr lang="en-US" smtClean="0"/>
              <a:t>3/6/2022</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4FAB73BC-B049-4115-A692-8D63A059BFB8}" type="slidenum">
              <a:rPr lang="en-US" smtClean="0"/>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40280484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A43A2E-6632-4F9D-8728-2CF59ACBBE60}" type="datetimeFigureOut">
              <a:rPr lang="en-US" smtClean="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83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A43A2E-6632-4F9D-8728-2CF59ACBBE60}"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20011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A43A2E-6632-4F9D-8728-2CF59ACBBE60}"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0265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A43A2E-6632-4F9D-8728-2CF59ACBBE60}"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2439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A43A2E-6632-4F9D-8728-2CF59ACBBE60}"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9779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A43A2E-6632-4F9D-8728-2CF59ACBBE60}"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722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3262D-6073-4A30-973C-53BE1D29884A}"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221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AB0AF-EEE9-4421-9298-EB11A547E63F}"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532295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52191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DC107E61-D2F8-452B-B53A-91FE1E439E24}" type="datetimeFigureOut">
              <a:rPr lang="en-US" smtClean="0"/>
              <a:t>3/6/2022</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93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90D44C-5E2F-400D-88F9-B60B318A44C9}"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095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43A57-F65A-4C42-9156-7629C10666E9}" type="datetimeFigureOut">
              <a:rPr lang="en-US" smtClean="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061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9FBF0B-319E-4F95-BA43-902EB3DC9783}" type="datetimeFigureOut">
              <a:rPr lang="en-US" smtClean="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689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158B3-6703-4BBB-A09E-33FD65E7DB24}" type="datetimeFigureOut">
              <a:rPr lang="en-US" smtClean="0"/>
              <a:t>3/6/2022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622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E9955-2DD3-491E-92B6-7018343227CE}" type="datetimeFigureOut">
              <a:rPr lang="en-US" smtClean="0"/>
              <a:t>3/6/2022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57994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888A28-1D79-4F41-9521-CF26BB2C7EE3}" type="datetimeFigureOut">
              <a:rPr lang="en-US" smtClean="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10073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BD9950-AF07-4F2A-A949-E1C816A93B30}" type="datetimeFigureOut">
              <a:rPr lang="en-US" smtClean="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632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A43A2E-6632-4F9D-8728-2CF59ACBBE60}" type="datetimeFigureOut">
              <a:rPr lang="en-US" smtClean="0"/>
              <a:t>3/6/2022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8651247"/>
      </p:ext>
    </p:extLst>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 id="2147484178" r:id="rId12"/>
    <p:sldLayoutId id="2147484179" r:id="rId13"/>
    <p:sldLayoutId id="2147484180" r:id="rId14"/>
    <p:sldLayoutId id="2147484181" r:id="rId15"/>
    <p:sldLayoutId id="2147484182" r:id="rId16"/>
    <p:sldLayoutId id="2147484183" r:id="rId17"/>
    <p:sldLayoutId id="214748418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normAutofit/>
          </a:bodyPr>
          <a:lstStyle/>
          <a:p>
            <a:pPr eaLnBrk="1" hangingPunct="1"/>
            <a:r>
              <a:rPr lang="en-US" altLang="en-US" sz="2800" dirty="0"/>
              <a:t>Scheduling Algorithm Optimization Criteria</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normAutofit fontScale="90000"/>
          </a:bodyPr>
          <a:lstStyle/>
          <a:p>
            <a:pPr eaLnBrk="1" hangingPunct="1"/>
            <a:r>
              <a:rPr lang="en-US" altLang="en-US" sz="28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idx="1"/>
          </p:nvPr>
        </p:nvSpPr>
        <p:spPr>
          <a:xfrm>
            <a:off x="833438" y="1250950"/>
            <a:ext cx="7566025" cy="4114800"/>
          </a:xfrm>
        </p:spPr>
        <p:txBody>
          <a:bodyPr>
            <a:normAutofit fontScale="92500" lnSpcReduction="20000"/>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normAutofit fontScale="90000"/>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idx="1"/>
          </p:nvPr>
        </p:nvSpPr>
        <p:spPr>
          <a:xfrm>
            <a:off x="855663" y="1233488"/>
            <a:ext cx="7704137" cy="4530725"/>
          </a:xfrm>
        </p:spPr>
        <p:txBody>
          <a:bodyPr>
            <a:normAutofit fontScale="85000" lnSpcReduction="20000"/>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normAutofit fontScale="90000"/>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idx="1"/>
          </p:nvPr>
        </p:nvSpPr>
        <p:spPr>
          <a:xfrm>
            <a:off x="821093" y="1233488"/>
            <a:ext cx="6760325" cy="4345509"/>
          </a:xfrm>
        </p:spPr>
        <p:txBody>
          <a:bodyPr>
            <a:normAutofit fontScale="92500" lnSpcReduction="20000"/>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006699"/>
                </a:solidFill>
                <a:latin typeface="+mj-lt"/>
              </a:rPr>
              <a:t>shortest-remaining-time-first</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normAutofit fontScale="90000"/>
          </a:bodyPr>
          <a:lstStyle/>
          <a:p>
            <a:pPr eaLnBrk="1" hangingPunct="1"/>
            <a:r>
              <a:rPr lang="en-US" altLang="en-US" dirty="0"/>
              <a:t>Example of SJF</a:t>
            </a:r>
          </a:p>
        </p:txBody>
      </p:sp>
      <p:sp>
        <p:nvSpPr>
          <p:cNvPr id="29698" name="Rectangle 36">
            <a:extLst>
              <a:ext uri="{FF2B5EF4-FFF2-40B4-BE49-F238E27FC236}">
                <a16:creationId xmlns:a16="http://schemas.microsoft.com/office/drawing/2014/main" id="{460FD1BF-5C0A-458E-A664-05111F8290F4}"/>
              </a:ext>
            </a:extLst>
          </p:cNvPr>
          <p:cNvSpPr>
            <a:spLocks noGrp="1" noChangeArrowheads="1"/>
          </p:cNvSpPr>
          <p:nvPr>
            <p:ph idx="1"/>
          </p:nvPr>
        </p:nvSpPr>
        <p:spPr>
          <a:noFill/>
        </p:spPr>
        <p:txBody>
          <a:bodyPr>
            <a:normAutofit fontScale="55000" lnSpcReduction="20000"/>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Arrival</a:t>
            </a:r>
            <a:r>
              <a:rPr lang="en-US" altLang="en-US" u="sng" dirty="0">
                <a:solidFill>
                  <a:schemeClr val="bg1"/>
                </a:solidFill>
              </a:rPr>
              <a:t>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3CFFB8-E2A9-4251-9DDA-A9BF289B2979}"/>
              </a:ext>
            </a:extLst>
          </p:cNvPr>
          <p:cNvSpPr>
            <a:spLocks noGrp="1" noChangeArrowheads="1"/>
          </p:cNvSpPr>
          <p:nvPr>
            <p:ph type="title"/>
          </p:nvPr>
        </p:nvSpPr>
        <p:spPr>
          <a:xfrm>
            <a:off x="987629" y="165918"/>
            <a:ext cx="8249492" cy="611187"/>
          </a:xfrm>
        </p:spPr>
        <p:txBody>
          <a:bodyPr>
            <a:normAutofit fontScale="90000"/>
          </a:bodyPr>
          <a:lstStyle/>
          <a:p>
            <a:pPr eaLnBrk="1" hangingPunct="1"/>
            <a:r>
              <a:rPr lang="en-US" altLang="en-US" dirty="0"/>
              <a:t>Determining Length of Next CPU Burst</a:t>
            </a:r>
          </a:p>
        </p:txBody>
      </p:sp>
      <p:sp>
        <p:nvSpPr>
          <p:cNvPr id="16387" name="Rectangle 3">
            <a:extLst>
              <a:ext uri="{FF2B5EF4-FFF2-40B4-BE49-F238E27FC236}">
                <a16:creationId xmlns:a16="http://schemas.microsoft.com/office/drawing/2014/main" id="{8340EA5D-E641-4F83-8451-8011ACC73F79}"/>
              </a:ext>
            </a:extLst>
          </p:cNvPr>
          <p:cNvSpPr>
            <a:spLocks noGrp="1" noChangeArrowheads="1"/>
          </p:cNvSpPr>
          <p:nvPr>
            <p:ph idx="1"/>
          </p:nvPr>
        </p:nvSpPr>
        <p:spPr>
          <a:xfrm>
            <a:off x="802433" y="1233488"/>
            <a:ext cx="7681167" cy="4935537"/>
          </a:xfrm>
        </p:spPr>
        <p:txBody>
          <a:bodyPr>
            <a:normAutofit lnSpcReduction="10000"/>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graphicFrame>
        <p:nvGraphicFramePr>
          <p:cNvPr id="31747" name="Object 2">
            <a:extLst>
              <a:ext uri="{FF2B5EF4-FFF2-40B4-BE49-F238E27FC236}">
                <a16:creationId xmlns:a16="http://schemas.microsoft.com/office/drawing/2014/main" id="{15715238-6D8E-4D53-8F63-29A2962FEB3C}"/>
              </a:ext>
            </a:extLst>
          </p:cNvPr>
          <p:cNvGraphicFramePr>
            <a:graphicFrameLocks noChangeAspect="1"/>
          </p:cNvGraphicFramePr>
          <p:nvPr>
            <p:extLst>
              <p:ext uri="{D42A27DB-BD31-4B8C-83A1-F6EECF244321}">
                <p14:modId xmlns:p14="http://schemas.microsoft.com/office/powerpoint/2010/main" val="3384918294"/>
              </p:ext>
            </p:extLst>
          </p:nvPr>
        </p:nvGraphicFramePr>
        <p:xfrm>
          <a:off x="2005013" y="3429000"/>
          <a:ext cx="4427537" cy="1254125"/>
        </p:xfrm>
        <a:graphic>
          <a:graphicData uri="http://schemas.openxmlformats.org/presentationml/2006/ole">
            <mc:AlternateContent xmlns:mc="http://schemas.openxmlformats.org/markup-compatibility/2006">
              <mc:Choice xmlns:v="urn:schemas-microsoft-com:vml" Requires="v">
                <p:oleObj spid="_x0000_s31808" name="Equation" r:id="rId4" imgW="6400800" imgH="1778000" progId="Equation.3">
                  <p:embed/>
                </p:oleObj>
              </mc:Choice>
              <mc:Fallback>
                <p:oleObj name="Equation" r:id="rId4" imgW="6400800" imgH="1778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3429000"/>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1748" name="Picture 1">
            <a:extLst>
              <a:ext uri="{FF2B5EF4-FFF2-40B4-BE49-F238E27FC236}">
                <a16:creationId xmlns:a16="http://schemas.microsoft.com/office/drawing/2014/main" id="{E328DB97-6C8D-4434-AF77-5C40A02A287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5468" y="4933763"/>
            <a:ext cx="24511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ABB015E-7AD3-4A84-AE93-94E9C1B95CA6}"/>
              </a:ext>
            </a:extLst>
          </p:cNvPr>
          <p:cNvSpPr>
            <a:spLocks noGrp="1" noChangeArrowheads="1"/>
          </p:cNvSpPr>
          <p:nvPr>
            <p:ph type="title"/>
          </p:nvPr>
        </p:nvSpPr>
        <p:spPr>
          <a:xfrm>
            <a:off x="810949" y="131828"/>
            <a:ext cx="8223250" cy="677863"/>
          </a:xfrm>
        </p:spPr>
        <p:txBody>
          <a:bodyPr>
            <a:normAutofit/>
          </a:bodyPr>
          <a:lstStyle/>
          <a:p>
            <a:pPr eaLnBrk="1" hangingPunct="1"/>
            <a:r>
              <a:rPr lang="en-US" altLang="en-US" sz="2600" dirty="0"/>
              <a:t>Prediction of the Length of the Next CPU Burst</a:t>
            </a:r>
          </a:p>
        </p:txBody>
      </p:sp>
      <p:pic>
        <p:nvPicPr>
          <p:cNvPr id="33794" name="Picture 2">
            <a:extLst>
              <a:ext uri="{FF2B5EF4-FFF2-40B4-BE49-F238E27FC236}">
                <a16:creationId xmlns:a16="http://schemas.microsoft.com/office/drawing/2014/main" id="{13C6E507-3240-4702-A49A-38E2AFA02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9F41D91-5CCD-4C10-BD4B-8757760950E9}"/>
              </a:ext>
            </a:extLst>
          </p:cNvPr>
          <p:cNvSpPr>
            <a:spLocks noGrp="1" noChangeArrowheads="1"/>
          </p:cNvSpPr>
          <p:nvPr>
            <p:ph type="title"/>
          </p:nvPr>
        </p:nvSpPr>
        <p:spPr>
          <a:xfrm>
            <a:off x="1175460" y="229606"/>
            <a:ext cx="7451725" cy="576262"/>
          </a:xfrm>
        </p:spPr>
        <p:txBody>
          <a:bodyPr>
            <a:normAutofit fontScale="90000"/>
          </a:bodyPr>
          <a:lstStyle/>
          <a:p>
            <a:pPr eaLnBrk="1" hangingPunct="1"/>
            <a:r>
              <a:rPr lang="en-US" altLang="en-US" dirty="0"/>
              <a:t>Examples of Exponential Averaging</a:t>
            </a:r>
          </a:p>
        </p:txBody>
      </p:sp>
      <p:sp>
        <p:nvSpPr>
          <p:cNvPr id="35842" name="Rectangle 3">
            <a:extLst>
              <a:ext uri="{FF2B5EF4-FFF2-40B4-BE49-F238E27FC236}">
                <a16:creationId xmlns:a16="http://schemas.microsoft.com/office/drawing/2014/main" id="{D651A984-67C5-468C-8F88-230FFA867BD5}"/>
              </a:ext>
            </a:extLst>
          </p:cNvPr>
          <p:cNvSpPr>
            <a:spLocks noGrp="1" noChangeArrowheads="1"/>
          </p:cNvSpPr>
          <p:nvPr>
            <p:ph idx="1"/>
          </p:nvPr>
        </p:nvSpPr>
        <p:spPr>
          <a:xfrm>
            <a:off x="793101" y="1233488"/>
            <a:ext cx="7834083" cy="4530725"/>
          </a:xfrm>
        </p:spPr>
        <p:txBody>
          <a:bodyPr>
            <a:normAutofit fontScale="92500" lnSpcReduction="20000"/>
          </a:bodyPr>
          <a:lstStyle/>
          <a:p>
            <a:pPr>
              <a:lnSpc>
                <a:spcPct val="90000"/>
              </a:lnSpc>
            </a:pPr>
            <a:r>
              <a:rPr lang="en-US" altLang="en-US" dirty="0">
                <a:sym typeface="Symbol" panose="05050102010706020507" pitchFamily="18" charset="2"/>
              </a:rPr>
              <a:t> =0</a:t>
            </a: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p>
          <a:p>
            <a:pPr lvl="1">
              <a:lnSpc>
                <a:spcPct val="90000"/>
              </a:lnSpc>
            </a:pPr>
            <a:r>
              <a:rPr lang="en-US" altLang="en-US" dirty="0">
                <a:sym typeface="Symbol" panose="05050102010706020507" pitchFamily="18" charset="2"/>
              </a:rPr>
              <a:t>Recent history does not count</a:t>
            </a:r>
          </a:p>
          <a:p>
            <a:pPr>
              <a:lnSpc>
                <a:spcPct val="90000"/>
              </a:lnSpc>
            </a:pPr>
            <a:r>
              <a:rPr lang="en-US" altLang="en-US" dirty="0">
                <a:sym typeface="Symbol" panose="05050102010706020507" pitchFamily="18" charset="2"/>
              </a:rPr>
              <a:t> =1</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p>
          <a:p>
            <a:pPr>
              <a:lnSpc>
                <a:spcPct val="90000"/>
              </a:lnSpc>
            </a:pPr>
            <a:r>
              <a:rPr lang="en-US" altLang="en-US" dirty="0">
                <a:sym typeface="Symbol" panose="05050102010706020507" pitchFamily="18" charset="2"/>
              </a:rPr>
              <a:t>If we expand the formula, we get:</a:t>
            </a: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successive term has less weight than its predecessor</a:t>
            </a: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normAutofit/>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idx="1"/>
          </p:nvPr>
        </p:nvSpPr>
        <p:spPr>
          <a:xfrm>
            <a:off x="802433" y="1233488"/>
            <a:ext cx="7707085" cy="4530725"/>
          </a:xfrm>
        </p:spPr>
        <p:txBody>
          <a:bodyPr>
            <a:normAutofit fontScale="85000" lnSpcReduction="20000"/>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normAutofit fontScale="90000"/>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idx="1"/>
          </p:nvPr>
        </p:nvSpPr>
        <p:spPr>
          <a:xfrm>
            <a:off x="811763" y="1058277"/>
            <a:ext cx="7244217" cy="4381822"/>
          </a:xfrm>
        </p:spPr>
        <p:txBody>
          <a:bodyPr>
            <a:normAutofit fontScale="92500" lnSpcReduction="20000"/>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normAutofit fontScale="90000"/>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idx="1"/>
          </p:nvPr>
        </p:nvSpPr>
        <p:spPr>
          <a:xfrm>
            <a:off x="857250" y="1195388"/>
            <a:ext cx="7335838" cy="3773487"/>
          </a:xfrm>
        </p:spPr>
        <p:txBody>
          <a:bodyPr>
            <a:normAutofit/>
          </a:bodyPr>
          <a:lstStyle/>
          <a:p>
            <a:r>
              <a:rPr lang="en-US" altLang="en-US" dirty="0"/>
              <a:t>Basic Concepts</a:t>
            </a:r>
          </a:p>
          <a:p>
            <a:r>
              <a:rPr lang="en-US" altLang="en-US" dirty="0"/>
              <a:t>Scheduling Criteria </a:t>
            </a:r>
          </a:p>
          <a:p>
            <a:r>
              <a:rPr lang="en-US" altLang="en-US" dirty="0"/>
              <a:t>Scheduling Algorithms</a:t>
            </a:r>
          </a:p>
          <a:p>
            <a:r>
              <a:rPr lang="en-US" altLang="en-US" dirty="0"/>
              <a:t>Thread Scheduling</a:t>
            </a:r>
          </a:p>
          <a:p>
            <a:r>
              <a:rPr lang="en-US" altLang="en-US" dirty="0"/>
              <a:t>Multi-Processor Scheduling</a:t>
            </a:r>
          </a:p>
          <a:p>
            <a:r>
              <a:rPr lang="en-US" altLang="en-US" dirty="0"/>
              <a:t>Real-Time CPU Scheduling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normAutofit fontScale="90000"/>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idx="1"/>
          </p:nvPr>
        </p:nvSpPr>
        <p:spPr>
          <a:xfrm>
            <a:off x="954087" y="1193799"/>
            <a:ext cx="7460707" cy="4639841"/>
          </a:xfrm>
        </p:spPr>
        <p:txBody>
          <a:bodyPr>
            <a:normAutofit fontScale="92500" lnSpcReduction="20000"/>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normAutofit fontScale="90000"/>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normAutofit fontScale="90000"/>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normAutofit fontScale="90000"/>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idx="1"/>
          </p:nvPr>
        </p:nvSpPr>
        <p:spPr>
          <a:xfrm>
            <a:off x="821094" y="1233488"/>
            <a:ext cx="7723186" cy="4530725"/>
          </a:xfrm>
        </p:spPr>
        <p:txBody>
          <a:bodyPr>
            <a:normAutofit fontScale="85000" lnSpcReduction="10000"/>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normAutofit fontScale="90000"/>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idx="1"/>
          </p:nvPr>
        </p:nvSpPr>
        <p:spPr>
          <a:xfrm>
            <a:off x="806450" y="1233488"/>
            <a:ext cx="8337550" cy="4887912"/>
          </a:xfrm>
          <a:noFill/>
        </p:spPr>
        <p:txBody>
          <a:bodyPr>
            <a:normAutofit fontScale="85000" lnSpcReduction="20000"/>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normAutofit fontScale="90000"/>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idx="1"/>
          </p:nvPr>
        </p:nvSpPr>
        <p:spPr>
          <a:xfrm>
            <a:off x="806450" y="877888"/>
            <a:ext cx="7675077"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p>
          <a:p>
            <a:pPr>
              <a:tabLst>
                <a:tab pos="1600200" algn="ctr"/>
                <a:tab pos="3251200" algn="ctr"/>
                <a:tab pos="5140325" algn="ctr"/>
              </a:tabLst>
            </a:pPr>
            <a:r>
              <a:rPr lang="en-US" altLang="en-US" dirty="0"/>
              <a:t>Run the process with the highest priority. Processes with the same priority run round-robin</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8776" y="4618294"/>
            <a:ext cx="7056069" cy="80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normAutofit fontScale="90000"/>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idx="1"/>
          </p:nvPr>
        </p:nvSpPr>
        <p:spPr>
          <a:xfrm>
            <a:off x="811763" y="1068388"/>
            <a:ext cx="7570237" cy="5221287"/>
          </a:xfrm>
        </p:spPr>
        <p:txBody>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1068388"/>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normAutofit fontScale="90000"/>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normAutofit fontScale="90000"/>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idx="1"/>
          </p:nvPr>
        </p:nvSpPr>
        <p:spPr>
          <a:xfrm>
            <a:off x="830424" y="1144346"/>
            <a:ext cx="7341303" cy="4399927"/>
          </a:xfrm>
        </p:spPr>
        <p:txBody>
          <a:bodyPr>
            <a:normAutofit lnSpcReduction="10000"/>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normAutofit fontScale="90000"/>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idx="1"/>
          </p:nvPr>
        </p:nvSpPr>
        <p:spPr>
          <a:xfrm>
            <a:off x="806449" y="1101013"/>
            <a:ext cx="4742319" cy="4663180"/>
          </a:xfrm>
        </p:spPr>
        <p:txBody>
          <a:bodyPr>
            <a:normAutofit lnSpcReduction="10000"/>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normAutofit fontScale="90000"/>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E530708-9C89-4AD9-BB13-73771C0F0AD7}"/>
              </a:ext>
            </a:extLst>
          </p:cNvPr>
          <p:cNvSpPr>
            <a:spLocks noGrp="1" noChangeArrowheads="1"/>
          </p:cNvSpPr>
          <p:nvPr>
            <p:ph type="title"/>
          </p:nvPr>
        </p:nvSpPr>
        <p:spPr>
          <a:xfrm>
            <a:off x="457200" y="111760"/>
            <a:ext cx="8229600" cy="622988"/>
          </a:xfrm>
        </p:spPr>
        <p:txBody>
          <a:bodyPr>
            <a:normAutofit fontScale="90000"/>
          </a:bodyPr>
          <a:lstStyle/>
          <a:p>
            <a:pPr eaLnBrk="1" hangingPunct="1"/>
            <a:r>
              <a:rPr lang="en-US" altLang="en-US" dirty="0"/>
              <a:t>Thread Scheduling</a:t>
            </a:r>
          </a:p>
        </p:txBody>
      </p:sp>
      <p:sp>
        <p:nvSpPr>
          <p:cNvPr id="61442" name="Rectangle 3">
            <a:extLst>
              <a:ext uri="{FF2B5EF4-FFF2-40B4-BE49-F238E27FC236}">
                <a16:creationId xmlns:a16="http://schemas.microsoft.com/office/drawing/2014/main" id="{4EB10D59-818F-4E4B-B4C9-ED90EEB4FFA0}"/>
              </a:ext>
            </a:extLst>
          </p:cNvPr>
          <p:cNvSpPr>
            <a:spLocks noGrp="1" noChangeArrowheads="1"/>
          </p:cNvSpPr>
          <p:nvPr>
            <p:ph idx="1"/>
          </p:nvPr>
        </p:nvSpPr>
        <p:spPr>
          <a:xfrm>
            <a:off x="844550" y="1087121"/>
            <a:ext cx="7661275" cy="3569970"/>
          </a:xfrm>
        </p:spPr>
        <p:txBody>
          <a:bodyPr>
            <a:normAutofit fontScale="92500" lnSpcReduction="20000"/>
          </a:bodyPr>
          <a:lstStyle/>
          <a:p>
            <a:r>
              <a:rPr lang="en-US" altLang="en-US" dirty="0"/>
              <a:t>Distinction between user-level and kernel-level threads</a:t>
            </a:r>
          </a:p>
          <a:p>
            <a:r>
              <a:rPr lang="en-US" altLang="en-US" dirty="0"/>
              <a:t>When threads supported, threads scheduled, not processes</a:t>
            </a:r>
          </a:p>
          <a:p>
            <a:r>
              <a:rPr lang="en-US" altLang="en-US" dirty="0"/>
              <a:t>Many-to-one and many-to-many models, thread library schedules user-level threads to run on LWP</a:t>
            </a:r>
          </a:p>
          <a:p>
            <a:pPr lvl="1"/>
            <a:r>
              <a:rPr lang="en-US" altLang="en-US" dirty="0"/>
              <a:t>Known as </a:t>
            </a:r>
            <a:r>
              <a:rPr lang="en-US" altLang="en-US" b="1" dirty="0">
                <a:solidFill>
                  <a:srgbClr val="006699"/>
                </a:solidFill>
                <a:latin typeface="+mj-lt"/>
              </a:rPr>
              <a:t>process-contention</a:t>
            </a:r>
            <a:r>
              <a:rPr lang="en-US" altLang="en-US" b="1" dirty="0">
                <a:solidFill>
                  <a:srgbClr val="3366FF"/>
                </a:solidFill>
              </a:rPr>
              <a:t> </a:t>
            </a:r>
            <a:r>
              <a:rPr lang="en-US" altLang="en-US" b="1" dirty="0">
                <a:solidFill>
                  <a:srgbClr val="006699"/>
                </a:solidFill>
                <a:latin typeface="+mj-lt"/>
              </a:rPr>
              <a:t>scope</a:t>
            </a:r>
            <a:r>
              <a:rPr lang="en-US" altLang="en-US" b="1" dirty="0">
                <a:solidFill>
                  <a:srgbClr val="3366FF"/>
                </a:solidFill>
              </a:rPr>
              <a:t> </a:t>
            </a:r>
            <a:r>
              <a:rPr lang="en-US" altLang="en-US" dirty="0"/>
              <a:t>(</a:t>
            </a:r>
            <a:r>
              <a:rPr lang="en-US" altLang="en-US" b="1" dirty="0">
                <a:solidFill>
                  <a:srgbClr val="006699"/>
                </a:solidFill>
                <a:latin typeface="+mj-lt"/>
              </a:rPr>
              <a:t>PCS</a:t>
            </a:r>
            <a:r>
              <a:rPr lang="en-US" altLang="en-US" dirty="0"/>
              <a:t>)</a:t>
            </a:r>
            <a:r>
              <a:rPr lang="en-US" altLang="en-US" b="1" dirty="0"/>
              <a:t> </a:t>
            </a:r>
            <a:r>
              <a:rPr lang="en-US" altLang="en-US" dirty="0"/>
              <a:t>since scheduling competition is within the process</a:t>
            </a:r>
          </a:p>
          <a:p>
            <a:pPr lvl="1"/>
            <a:r>
              <a:rPr lang="en-US" altLang="en-US" dirty="0"/>
              <a:t>Typically done via priority set by programmer</a:t>
            </a:r>
          </a:p>
          <a:p>
            <a:r>
              <a:rPr lang="en-US" altLang="en-US" dirty="0"/>
              <a:t>Kernel thread scheduled onto available CPU is </a:t>
            </a:r>
            <a:r>
              <a:rPr lang="en-US" altLang="en-US" b="1" dirty="0">
                <a:solidFill>
                  <a:srgbClr val="006699"/>
                </a:solidFill>
                <a:latin typeface="+mj-lt"/>
              </a:rPr>
              <a:t>system-contention</a:t>
            </a:r>
            <a:r>
              <a:rPr lang="en-US" altLang="en-US" b="1" dirty="0">
                <a:solidFill>
                  <a:srgbClr val="3366FF"/>
                </a:solidFill>
              </a:rPr>
              <a:t> </a:t>
            </a:r>
            <a:r>
              <a:rPr lang="en-US" altLang="en-US" b="1" dirty="0">
                <a:solidFill>
                  <a:srgbClr val="006699"/>
                </a:solidFill>
                <a:latin typeface="+mj-lt"/>
              </a:rPr>
              <a:t>scope</a:t>
            </a:r>
            <a:r>
              <a:rPr lang="en-US" altLang="en-US" b="1" dirty="0"/>
              <a:t> </a:t>
            </a:r>
            <a:r>
              <a:rPr lang="en-US" altLang="en-US" dirty="0"/>
              <a:t>(</a:t>
            </a:r>
            <a:r>
              <a:rPr lang="en-US" altLang="en-US" b="1" dirty="0">
                <a:solidFill>
                  <a:srgbClr val="006699"/>
                </a:solidFill>
                <a:latin typeface="+mj-lt"/>
              </a:rPr>
              <a:t>SCS</a:t>
            </a:r>
            <a:r>
              <a:rPr lang="en-US" altLang="en-US" dirty="0"/>
              <a:t>) – competition among all threads in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103EDDAD-6601-404C-A683-E0A4F4E97AD4}"/>
              </a:ext>
            </a:extLst>
          </p:cNvPr>
          <p:cNvSpPr>
            <a:spLocks noGrp="1" noChangeArrowheads="1"/>
          </p:cNvSpPr>
          <p:nvPr>
            <p:ph type="title"/>
          </p:nvPr>
        </p:nvSpPr>
        <p:spPr>
          <a:xfrm>
            <a:off x="709613" y="175437"/>
            <a:ext cx="7977187" cy="576262"/>
          </a:xfrm>
        </p:spPr>
        <p:txBody>
          <a:bodyPr>
            <a:normAutofit fontScale="90000"/>
          </a:bodyPr>
          <a:lstStyle/>
          <a:p>
            <a:pPr eaLnBrk="1" hangingPunct="1"/>
            <a:r>
              <a:rPr lang="en-US" altLang="en-US" dirty="0"/>
              <a:t>Pthread Scheduling</a:t>
            </a:r>
          </a:p>
        </p:txBody>
      </p:sp>
      <p:sp>
        <p:nvSpPr>
          <p:cNvPr id="63490" name="Rectangle 3">
            <a:extLst>
              <a:ext uri="{FF2B5EF4-FFF2-40B4-BE49-F238E27FC236}">
                <a16:creationId xmlns:a16="http://schemas.microsoft.com/office/drawing/2014/main" id="{05F13962-8C93-49C9-9F65-D56A140A3D17}"/>
              </a:ext>
            </a:extLst>
          </p:cNvPr>
          <p:cNvSpPr>
            <a:spLocks noGrp="1" noChangeArrowheads="1"/>
          </p:cNvSpPr>
          <p:nvPr>
            <p:ph idx="1"/>
          </p:nvPr>
        </p:nvSpPr>
        <p:spPr>
          <a:xfrm>
            <a:off x="849085" y="1137920"/>
            <a:ext cx="7623109" cy="3521710"/>
          </a:xfrm>
        </p:spPr>
        <p:txBody>
          <a:bodyPr/>
          <a:lstStyle/>
          <a:p>
            <a:r>
              <a:rPr lang="en-US" altLang="en-US" dirty="0"/>
              <a:t>API allows specifying either PCS or SCS during thread creation</a:t>
            </a:r>
          </a:p>
          <a:p>
            <a:pPr lvl="1"/>
            <a:r>
              <a:rPr lang="en-US" altLang="en-US" dirty="0"/>
              <a:t>PTHREAD_SCOPE_PROCESS schedules threads using PCS scheduling</a:t>
            </a:r>
          </a:p>
          <a:p>
            <a:pPr lvl="1"/>
            <a:r>
              <a:rPr lang="en-US" altLang="en-US" dirty="0"/>
              <a:t>PTHREAD_SCOPE_SYSTEM schedules threads using SCS scheduling</a:t>
            </a:r>
          </a:p>
          <a:p>
            <a:r>
              <a:rPr lang="en-US" altLang="en-US" dirty="0"/>
              <a:t>Can be limited by OS – Linux and macOS only allow PTHREAD_SCOPE_SYSTEM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72B3D0AB-2002-4908-882F-E691F73389A3}"/>
              </a:ext>
            </a:extLst>
          </p:cNvPr>
          <p:cNvSpPr>
            <a:spLocks noGrp="1" noChangeArrowheads="1"/>
          </p:cNvSpPr>
          <p:nvPr>
            <p:ph type="title"/>
          </p:nvPr>
        </p:nvSpPr>
        <p:spPr>
          <a:xfrm>
            <a:off x="783770" y="112762"/>
            <a:ext cx="7903029" cy="576262"/>
          </a:xfrm>
        </p:spPr>
        <p:txBody>
          <a:bodyPr>
            <a:normAutofit fontScale="90000"/>
          </a:bodyPr>
          <a:lstStyle/>
          <a:p>
            <a:pPr eaLnBrk="1" hangingPunct="1"/>
            <a:r>
              <a:rPr lang="en-US" altLang="en-US" dirty="0"/>
              <a:t>Pthread Scheduling API</a:t>
            </a:r>
          </a:p>
        </p:txBody>
      </p:sp>
      <p:sp>
        <p:nvSpPr>
          <p:cNvPr id="65538" name="Rectangle 3">
            <a:extLst>
              <a:ext uri="{FF2B5EF4-FFF2-40B4-BE49-F238E27FC236}">
                <a16:creationId xmlns:a16="http://schemas.microsoft.com/office/drawing/2014/main" id="{B97D95DB-777A-482C-BA27-4C2D3C6CA8AF}"/>
              </a:ext>
            </a:extLst>
          </p:cNvPr>
          <p:cNvSpPr>
            <a:spLocks noGrp="1" noChangeArrowheads="1"/>
          </p:cNvSpPr>
          <p:nvPr>
            <p:ph idx="1"/>
          </p:nvPr>
        </p:nvSpPr>
        <p:spPr>
          <a:xfrm>
            <a:off x="1538288" y="942975"/>
            <a:ext cx="6818312" cy="4919663"/>
          </a:xfrm>
        </p:spPr>
        <p:txBody>
          <a:bodyPr>
            <a:normAutofit fontScale="85000" lnSpcReduction="20000"/>
          </a:bodyPr>
          <a:lstStyle/>
          <a:p>
            <a:pPr marL="0" indent="0">
              <a:buFont typeface="Monotype Sorts" pitchFamily="-84" charset="2"/>
              <a:buNone/>
            </a:pPr>
            <a:r>
              <a:rPr lang="en-US" altLang="en-US" sz="1400" dirty="0">
                <a:latin typeface="Courier New" panose="02070309020205020404" pitchFamily="49" charset="0"/>
              </a:rPr>
              <a:t>#include &lt;</a:t>
            </a:r>
            <a:r>
              <a:rPr lang="en-US" altLang="en-US" sz="1400" dirty="0" err="1">
                <a:latin typeface="Courier New" panose="02070309020205020404" pitchFamily="49" charset="0"/>
              </a:rPr>
              <a:t>pthread.h</a:t>
            </a:r>
            <a:r>
              <a:rPr lang="en-US" altLang="en-US" sz="1400" dirty="0">
                <a:latin typeface="Courier New" panose="02070309020205020404" pitchFamily="49" charset="0"/>
              </a:rPr>
              <a:t>&gt; </a:t>
            </a:r>
          </a:p>
          <a:p>
            <a:pPr marL="0" indent="0">
              <a:buFont typeface="Monotype Sorts" pitchFamily="-84" charset="2"/>
              <a:buNone/>
            </a:pPr>
            <a:r>
              <a:rPr lang="en-US" altLang="en-US" sz="1400" dirty="0">
                <a:latin typeface="Courier New" panose="02070309020205020404" pitchFamily="49" charset="0"/>
              </a:rPr>
              <a:t>#include &lt;</a:t>
            </a:r>
            <a:r>
              <a:rPr lang="en-US" altLang="en-US" sz="1400" dirty="0" err="1">
                <a:latin typeface="Courier New" panose="02070309020205020404" pitchFamily="49" charset="0"/>
              </a:rPr>
              <a:t>stdio.h</a:t>
            </a:r>
            <a:r>
              <a:rPr lang="en-US" altLang="en-US" sz="1400" dirty="0">
                <a:latin typeface="Courier New" panose="02070309020205020404" pitchFamily="49" charset="0"/>
              </a:rPr>
              <a:t>&gt; </a:t>
            </a:r>
          </a:p>
          <a:p>
            <a:pPr marL="0" indent="0">
              <a:buFont typeface="Monotype Sorts" pitchFamily="-84" charset="2"/>
              <a:buNone/>
            </a:pPr>
            <a:r>
              <a:rPr lang="en-US" altLang="en-US" sz="1400" dirty="0">
                <a:latin typeface="Courier New" panose="02070309020205020404" pitchFamily="49" charset="0"/>
              </a:rPr>
              <a:t>#define NUM_THREADS 5 </a:t>
            </a:r>
          </a:p>
          <a:p>
            <a:pPr marL="0" indent="0">
              <a:buFont typeface="Monotype Sorts" pitchFamily="-84" charset="2"/>
              <a:buNone/>
            </a:pPr>
            <a:r>
              <a:rPr lang="en-US" altLang="en-US" sz="1400" dirty="0">
                <a:latin typeface="Courier New" panose="02070309020205020404" pitchFamily="49" charset="0"/>
              </a:rPr>
              <a:t>int main(int </a:t>
            </a:r>
            <a:r>
              <a:rPr lang="en-US" altLang="en-US" sz="1400" dirty="0" err="1">
                <a:latin typeface="Courier New" panose="02070309020205020404" pitchFamily="49" charset="0"/>
              </a:rPr>
              <a:t>argc</a:t>
            </a:r>
            <a:r>
              <a:rPr lang="en-US" altLang="en-US" sz="1400" dirty="0">
                <a:latin typeface="Courier New" panose="02070309020205020404" pitchFamily="49" charset="0"/>
              </a:rPr>
              <a:t>, char *</a:t>
            </a:r>
            <a:r>
              <a:rPr lang="en-US" altLang="en-US" sz="1400" dirty="0" err="1">
                <a:latin typeface="Courier New" panose="02070309020205020404" pitchFamily="49" charset="0"/>
              </a:rPr>
              <a:t>argv</a:t>
            </a:r>
            <a:r>
              <a:rPr lang="en-US" altLang="en-US" sz="1400" dirty="0">
                <a:latin typeface="Courier New" panose="02070309020205020404" pitchFamily="49" charset="0"/>
              </a:rPr>
              <a:t>[]) { </a:t>
            </a:r>
          </a:p>
          <a:p>
            <a:pPr marL="0" indent="0">
              <a:buFont typeface="Monotype Sorts" pitchFamily="-84" charset="2"/>
              <a:buNone/>
            </a:pPr>
            <a:r>
              <a:rPr lang="en-US" altLang="en-US" sz="1400" dirty="0">
                <a:latin typeface="Courier New" panose="02070309020205020404" pitchFamily="49" charset="0"/>
              </a:rPr>
              <a:t>   int </a:t>
            </a:r>
            <a:r>
              <a:rPr lang="en-US" altLang="en-US" sz="1400" dirty="0" err="1">
                <a:latin typeface="Courier New" panose="02070309020205020404" pitchFamily="49" charset="0"/>
              </a:rPr>
              <a:t>i</a:t>
            </a:r>
            <a:r>
              <a:rPr lang="en-US" altLang="en-US" sz="1400" dirty="0">
                <a:latin typeface="Courier New" panose="02070309020205020404" pitchFamily="49" charset="0"/>
              </a:rPr>
              <a:t>, scope;</a:t>
            </a:r>
            <a:br>
              <a:rPr lang="en-US" altLang="en-US" sz="1400" dirty="0">
                <a:latin typeface="Courier New" panose="02070309020205020404" pitchFamily="49" charset="0"/>
              </a:rPr>
            </a:br>
            <a:r>
              <a:rPr lang="en-US" altLang="en-US" sz="1400" dirty="0">
                <a:latin typeface="Courier New" panose="02070309020205020404" pitchFamily="49" charset="0"/>
              </a:rPr>
              <a:t>   </a:t>
            </a:r>
            <a:r>
              <a:rPr lang="en-US" altLang="en-US" sz="1400" dirty="0" err="1">
                <a:latin typeface="Courier New" panose="02070309020205020404" pitchFamily="49" charset="0"/>
              </a:rPr>
              <a:t>pthread_t</a:t>
            </a:r>
            <a:r>
              <a:rPr lang="en-US" altLang="en-US" sz="1400" dirty="0">
                <a:latin typeface="Courier New" panose="02070309020205020404" pitchFamily="49" charset="0"/>
              </a:rPr>
              <a:t> </a:t>
            </a:r>
            <a:r>
              <a:rPr lang="en-US" altLang="en-US" sz="1400" dirty="0" err="1">
                <a:latin typeface="Courier New" panose="02070309020205020404" pitchFamily="49" charset="0"/>
              </a:rPr>
              <a:t>tid</a:t>
            </a:r>
            <a:r>
              <a:rPr lang="en-US" altLang="en-US" sz="1400" dirty="0">
                <a:latin typeface="Courier New" panose="02070309020205020404" pitchFamily="49" charset="0"/>
              </a:rPr>
              <a:t>[NUM THREADS]; </a:t>
            </a:r>
          </a:p>
          <a:p>
            <a:pPr marL="0" indent="0">
              <a:buFont typeface="Monotype Sorts" pitchFamily="-84"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pthread_attr_t</a:t>
            </a:r>
            <a:r>
              <a:rPr lang="en-US" altLang="en-US" sz="1400" dirty="0">
                <a:latin typeface="Courier New" panose="02070309020205020404" pitchFamily="49" charset="0"/>
              </a:rPr>
              <a:t> </a:t>
            </a:r>
            <a:r>
              <a:rPr lang="en-US" altLang="en-US" sz="1400" dirty="0" err="1">
                <a:latin typeface="Courier New" panose="02070309020205020404" pitchFamily="49" charset="0"/>
              </a:rPr>
              <a:t>attr</a:t>
            </a:r>
            <a:r>
              <a:rPr lang="en-US" altLang="en-US" sz="1400" dirty="0">
                <a:latin typeface="Courier New" panose="02070309020205020404" pitchFamily="49" charset="0"/>
              </a:rPr>
              <a:t>; </a:t>
            </a:r>
          </a:p>
          <a:p>
            <a:pPr marL="0" indent="0">
              <a:buFont typeface="Monotype Sorts" pitchFamily="-84" charset="2"/>
              <a:buNone/>
            </a:pPr>
            <a:r>
              <a:rPr lang="en-US" altLang="en-US" sz="1400" dirty="0">
                <a:latin typeface="Courier New" panose="02070309020205020404" pitchFamily="49" charset="0"/>
              </a:rPr>
              <a:t>   /* get the default attributes */ </a:t>
            </a:r>
          </a:p>
          <a:p>
            <a:pPr marL="0" indent="0">
              <a:buFont typeface="Monotype Sorts" pitchFamily="-84"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pthread_attr_init</a:t>
            </a:r>
            <a:r>
              <a:rPr lang="en-US" altLang="en-US" sz="1400" dirty="0">
                <a:latin typeface="Courier New" panose="02070309020205020404" pitchFamily="49" charset="0"/>
              </a:rPr>
              <a:t>(&amp;</a:t>
            </a:r>
            <a:r>
              <a:rPr lang="en-US" altLang="en-US" sz="1400" dirty="0" err="1">
                <a:latin typeface="Courier New" panose="02070309020205020404" pitchFamily="49" charset="0"/>
              </a:rPr>
              <a:t>attr</a:t>
            </a:r>
            <a:r>
              <a:rPr lang="en-US" altLang="en-US" sz="1400" dirty="0">
                <a:latin typeface="Courier New" panose="02070309020205020404" pitchFamily="49" charset="0"/>
              </a:rPr>
              <a:t>); </a:t>
            </a:r>
          </a:p>
          <a:p>
            <a:pPr marL="0" indent="0">
              <a:buFont typeface="Monotype Sorts" pitchFamily="-84" charset="2"/>
              <a:buNone/>
            </a:pPr>
            <a:r>
              <a:rPr lang="en-US" altLang="en-US" sz="1400" dirty="0">
                <a:latin typeface="Courier New" panose="02070309020205020404" pitchFamily="49" charset="0"/>
              </a:rPr>
              <a:t>   /* first inquire on the current scope */</a:t>
            </a:r>
            <a:br>
              <a:rPr lang="en-US" altLang="en-US" sz="1400" dirty="0">
                <a:latin typeface="Courier New" panose="02070309020205020404" pitchFamily="49" charset="0"/>
              </a:rPr>
            </a:br>
            <a:r>
              <a:rPr lang="en-US" altLang="en-US" sz="1400" dirty="0">
                <a:latin typeface="Courier New" panose="02070309020205020404" pitchFamily="49" charset="0"/>
              </a:rPr>
              <a:t>   if (</a:t>
            </a:r>
            <a:r>
              <a:rPr lang="en-US" altLang="en-US" sz="1400" dirty="0" err="1">
                <a:latin typeface="Courier New" panose="02070309020205020404" pitchFamily="49" charset="0"/>
              </a:rPr>
              <a:t>pthread_attr_getscope</a:t>
            </a:r>
            <a:r>
              <a:rPr lang="en-US" altLang="en-US" sz="1400" dirty="0">
                <a:latin typeface="Courier New" panose="02070309020205020404" pitchFamily="49" charset="0"/>
              </a:rPr>
              <a:t>(&amp;</a:t>
            </a:r>
            <a:r>
              <a:rPr lang="en-US" altLang="en-US" sz="1400" dirty="0" err="1">
                <a:latin typeface="Courier New" panose="02070309020205020404" pitchFamily="49" charset="0"/>
              </a:rPr>
              <a:t>attr</a:t>
            </a:r>
            <a:r>
              <a:rPr lang="en-US" altLang="en-US" sz="1400" dirty="0">
                <a:latin typeface="Courier New" panose="02070309020205020404" pitchFamily="49" charset="0"/>
              </a:rPr>
              <a:t>, &amp;scope) != 0) </a:t>
            </a:r>
          </a:p>
          <a:p>
            <a:pPr marL="0" indent="0">
              <a:buFont typeface="Monotype Sorts" pitchFamily="-84"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fprintf</a:t>
            </a:r>
            <a:r>
              <a:rPr lang="en-US" altLang="en-US" sz="1400" dirty="0">
                <a:latin typeface="Courier New" panose="02070309020205020404" pitchFamily="49" charset="0"/>
              </a:rPr>
              <a:t>(stderr, "Unable to get scheduling scope\n"); </a:t>
            </a:r>
          </a:p>
          <a:p>
            <a:pPr marL="0" indent="0">
              <a:buFont typeface="Monotype Sorts" pitchFamily="-84" charset="2"/>
              <a:buNone/>
            </a:pPr>
            <a:r>
              <a:rPr lang="en-US" altLang="en-US" sz="1400" dirty="0">
                <a:latin typeface="Courier New" panose="02070309020205020404" pitchFamily="49" charset="0"/>
              </a:rPr>
              <a:t>   else { </a:t>
            </a:r>
          </a:p>
          <a:p>
            <a:pPr marL="0" indent="0">
              <a:buFont typeface="Monotype Sorts" pitchFamily="-84" charset="2"/>
              <a:buNone/>
            </a:pPr>
            <a:r>
              <a:rPr lang="en-US" altLang="en-US" sz="1400" dirty="0">
                <a:latin typeface="Courier New" panose="02070309020205020404" pitchFamily="49" charset="0"/>
              </a:rPr>
              <a:t>      if (scope == PTHREAD_SCOPE_PROCESS) </a:t>
            </a:r>
          </a:p>
          <a:p>
            <a:pPr marL="0" indent="0">
              <a:buFont typeface="Monotype Sorts" pitchFamily="-84"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printf</a:t>
            </a:r>
            <a:r>
              <a:rPr lang="en-US" altLang="en-US" sz="1400" dirty="0">
                <a:latin typeface="Courier New" panose="02070309020205020404" pitchFamily="49" charset="0"/>
              </a:rPr>
              <a:t>("PTHREAD_SCOPE_PROCESS"); </a:t>
            </a:r>
          </a:p>
          <a:p>
            <a:pPr marL="0" indent="0">
              <a:buFont typeface="Monotype Sorts" pitchFamily="-84" charset="2"/>
              <a:buNone/>
            </a:pPr>
            <a:r>
              <a:rPr lang="en-US" altLang="en-US" sz="1400" dirty="0">
                <a:latin typeface="Courier New" panose="02070309020205020404" pitchFamily="49" charset="0"/>
              </a:rPr>
              <a:t>      else if (scope == PTHREAD_SCOPE_SYSTEM) </a:t>
            </a:r>
          </a:p>
          <a:p>
            <a:pPr marL="0" indent="0">
              <a:buFont typeface="Monotype Sorts" pitchFamily="-84"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printf</a:t>
            </a:r>
            <a:r>
              <a:rPr lang="en-US" altLang="en-US" sz="1400" dirty="0">
                <a:latin typeface="Courier New" panose="02070309020205020404" pitchFamily="49" charset="0"/>
              </a:rPr>
              <a:t>("PTHREAD_SCOPE_SYSTEM"); </a:t>
            </a:r>
          </a:p>
          <a:p>
            <a:pPr marL="0" indent="0">
              <a:buFont typeface="Monotype Sorts" pitchFamily="-84" charset="2"/>
              <a:buNone/>
            </a:pPr>
            <a:r>
              <a:rPr lang="en-US" altLang="en-US" sz="1400" dirty="0">
                <a:latin typeface="Courier New" panose="02070309020205020404" pitchFamily="49" charset="0"/>
              </a:rPr>
              <a:t>      else</a:t>
            </a:r>
            <a:br>
              <a:rPr lang="en-US" altLang="en-US" sz="1400" dirty="0">
                <a:latin typeface="Courier New" panose="02070309020205020404" pitchFamily="49" charset="0"/>
              </a:rPr>
            </a:br>
            <a:r>
              <a:rPr lang="en-US" altLang="en-US" sz="1400" dirty="0">
                <a:latin typeface="Courier New" panose="02070309020205020404" pitchFamily="49" charset="0"/>
              </a:rPr>
              <a:t>         </a:t>
            </a:r>
            <a:r>
              <a:rPr lang="en-US" altLang="en-US" sz="1400" dirty="0" err="1">
                <a:latin typeface="Courier New" panose="02070309020205020404" pitchFamily="49" charset="0"/>
              </a:rPr>
              <a:t>fprintf</a:t>
            </a:r>
            <a:r>
              <a:rPr lang="en-US" altLang="en-US" sz="1400" dirty="0">
                <a:latin typeface="Courier New" panose="02070309020205020404" pitchFamily="49" charset="0"/>
              </a:rPr>
              <a:t>(stderr, "Illegal scope value.\n"); </a:t>
            </a:r>
          </a:p>
          <a:p>
            <a:pPr marL="0" indent="0">
              <a:buFont typeface="Monotype Sorts" pitchFamily="-84" charset="2"/>
              <a:buNone/>
            </a:pPr>
            <a:r>
              <a:rPr lang="en-US" altLang="en-US" sz="1400" dirty="0">
                <a:latin typeface="Courier New" panose="02070309020205020404" pitchFamily="49" charset="0"/>
              </a:rPr>
              <a:t>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393D9C5-7295-4A4A-95B0-13D4147B56B9}"/>
              </a:ext>
            </a:extLst>
          </p:cNvPr>
          <p:cNvSpPr>
            <a:spLocks noGrp="1" noChangeArrowheads="1"/>
          </p:cNvSpPr>
          <p:nvPr>
            <p:ph type="title"/>
          </p:nvPr>
        </p:nvSpPr>
        <p:spPr>
          <a:xfrm>
            <a:off x="821094" y="139718"/>
            <a:ext cx="7837714" cy="576262"/>
          </a:xfrm>
        </p:spPr>
        <p:txBody>
          <a:bodyPr>
            <a:normAutofit fontScale="90000"/>
          </a:bodyPr>
          <a:lstStyle/>
          <a:p>
            <a:pPr eaLnBrk="1" hangingPunct="1"/>
            <a:r>
              <a:rPr lang="en-US" altLang="en-US" dirty="0"/>
              <a:t>Pthread Scheduling API</a:t>
            </a:r>
          </a:p>
        </p:txBody>
      </p:sp>
      <p:sp>
        <p:nvSpPr>
          <p:cNvPr id="67586" name="Rectangle 3">
            <a:extLst>
              <a:ext uri="{FF2B5EF4-FFF2-40B4-BE49-F238E27FC236}">
                <a16:creationId xmlns:a16="http://schemas.microsoft.com/office/drawing/2014/main" id="{DE0BE125-B65D-4233-99FB-D540D5E26A70}"/>
              </a:ext>
            </a:extLst>
          </p:cNvPr>
          <p:cNvSpPr>
            <a:spLocks noGrp="1" noChangeArrowheads="1"/>
          </p:cNvSpPr>
          <p:nvPr>
            <p:ph idx="1"/>
          </p:nvPr>
        </p:nvSpPr>
        <p:spPr>
          <a:xfrm>
            <a:off x="973138" y="1193800"/>
            <a:ext cx="7321550" cy="4765675"/>
          </a:xfrm>
        </p:spPr>
        <p:txBody>
          <a:bodyPr>
            <a:normAutofit fontScale="92500" lnSpcReduction="10000"/>
          </a:bodyPr>
          <a:lstStyle/>
          <a:p>
            <a:pPr marL="0" indent="0">
              <a:buFont typeface="Monotype Sorts" pitchFamily="-84" charset="2"/>
              <a:buNone/>
            </a:pPr>
            <a:r>
              <a:rPr lang="en-US" altLang="en-US" sz="1700" dirty="0">
                <a:latin typeface="Courier New" panose="02070309020205020404" pitchFamily="49" charset="0"/>
              </a:rPr>
              <a:t>   /* set the scheduling algorithm to PCS or SCS */ </a:t>
            </a:r>
          </a:p>
          <a:p>
            <a:pPr marL="0" indent="0">
              <a:buFont typeface="Monotype Sorts" pitchFamily="-84" charset="2"/>
              <a:buNone/>
            </a:pPr>
            <a:r>
              <a:rPr lang="en-US" altLang="en-US" sz="1700" dirty="0">
                <a:latin typeface="Courier New" panose="02070309020205020404" pitchFamily="49" charset="0"/>
              </a:rPr>
              <a:t>   </a:t>
            </a:r>
            <a:r>
              <a:rPr lang="en-US" altLang="en-US" sz="1700" dirty="0" err="1">
                <a:latin typeface="Courier New" panose="02070309020205020404" pitchFamily="49" charset="0"/>
              </a:rPr>
              <a:t>pthread_attr_setscope</a:t>
            </a:r>
            <a:r>
              <a:rPr lang="en-US" altLang="en-US" sz="1700" dirty="0">
                <a:latin typeface="Courier New" panose="02070309020205020404" pitchFamily="49" charset="0"/>
              </a:rPr>
              <a:t>(&amp;</a:t>
            </a:r>
            <a:r>
              <a:rPr lang="en-US" altLang="en-US" sz="1700" dirty="0" err="1">
                <a:latin typeface="Courier New" panose="02070309020205020404" pitchFamily="49" charset="0"/>
              </a:rPr>
              <a:t>attr</a:t>
            </a:r>
            <a:r>
              <a:rPr lang="en-US" altLang="en-US" sz="1700" dirty="0">
                <a:latin typeface="Courier New" panose="02070309020205020404" pitchFamily="49" charset="0"/>
              </a:rPr>
              <a:t>, PTHREAD_SCOPE_SYSTEM); </a:t>
            </a:r>
          </a:p>
          <a:p>
            <a:pPr marL="0" indent="0">
              <a:buFont typeface="Monotype Sorts" pitchFamily="-84" charset="2"/>
              <a:buNone/>
            </a:pPr>
            <a:r>
              <a:rPr lang="en-US" altLang="en-US" sz="1700" dirty="0">
                <a:latin typeface="Courier New" panose="02070309020205020404" pitchFamily="49" charset="0"/>
              </a:rPr>
              <a:t>   /* create the threads */</a:t>
            </a:r>
            <a:br>
              <a:rPr lang="en-US" altLang="en-US" sz="1700" dirty="0">
                <a:latin typeface="Courier New" panose="02070309020205020404" pitchFamily="49" charset="0"/>
              </a:rPr>
            </a:br>
            <a:r>
              <a:rPr lang="en-US" altLang="en-US" sz="1700" dirty="0">
                <a:latin typeface="Courier New" panose="02070309020205020404" pitchFamily="49" charset="0"/>
              </a:rPr>
              <a:t>   for (</a:t>
            </a:r>
            <a:r>
              <a:rPr lang="en-US" altLang="en-US" sz="1700" dirty="0" err="1">
                <a:latin typeface="Courier New" panose="02070309020205020404" pitchFamily="49" charset="0"/>
              </a:rPr>
              <a:t>i</a:t>
            </a:r>
            <a:r>
              <a:rPr lang="en-US" altLang="en-US" sz="1700" dirty="0">
                <a:latin typeface="Courier New" panose="02070309020205020404" pitchFamily="49" charset="0"/>
              </a:rPr>
              <a:t> = 0; </a:t>
            </a:r>
            <a:r>
              <a:rPr lang="en-US" altLang="en-US" sz="1700" dirty="0" err="1">
                <a:latin typeface="Courier New" panose="02070309020205020404" pitchFamily="49" charset="0"/>
              </a:rPr>
              <a:t>i</a:t>
            </a:r>
            <a:r>
              <a:rPr lang="en-US" altLang="en-US" sz="1700" dirty="0">
                <a:latin typeface="Courier New" panose="02070309020205020404" pitchFamily="49" charset="0"/>
              </a:rPr>
              <a:t> &lt; NUM_THREADS; </a:t>
            </a:r>
            <a:r>
              <a:rPr lang="en-US" altLang="en-US" sz="1700" dirty="0" err="1">
                <a:latin typeface="Courier New" panose="02070309020205020404" pitchFamily="49" charset="0"/>
              </a:rPr>
              <a:t>i</a:t>
            </a: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a:t>
            </a:r>
            <a:r>
              <a:rPr lang="en-US" altLang="en-US" sz="1700" dirty="0" err="1">
                <a:latin typeface="Courier New" panose="02070309020205020404" pitchFamily="49" charset="0"/>
              </a:rPr>
              <a:t>pthread_create</a:t>
            </a:r>
            <a:r>
              <a:rPr lang="en-US" altLang="en-US" sz="1700" dirty="0">
                <a:latin typeface="Courier New" panose="02070309020205020404" pitchFamily="49" charset="0"/>
              </a:rPr>
              <a:t>(&amp;</a:t>
            </a:r>
            <a:r>
              <a:rPr lang="en-US" altLang="en-US" sz="1700" dirty="0" err="1">
                <a:latin typeface="Courier New" panose="02070309020205020404" pitchFamily="49" charset="0"/>
              </a:rPr>
              <a:t>tid</a:t>
            </a:r>
            <a:r>
              <a:rPr lang="en-US" altLang="en-US" sz="1700" dirty="0">
                <a:latin typeface="Courier New" panose="02070309020205020404" pitchFamily="49" charset="0"/>
              </a:rPr>
              <a:t>[</a:t>
            </a:r>
            <a:r>
              <a:rPr lang="en-US" altLang="en-US" sz="1700" dirty="0" err="1">
                <a:latin typeface="Courier New" panose="02070309020205020404" pitchFamily="49" charset="0"/>
              </a:rPr>
              <a:t>i</a:t>
            </a:r>
            <a:r>
              <a:rPr lang="en-US" altLang="en-US" sz="1700" dirty="0">
                <a:latin typeface="Courier New" panose="02070309020205020404" pitchFamily="49" charset="0"/>
              </a:rPr>
              <a:t>],&amp;</a:t>
            </a:r>
            <a:r>
              <a:rPr lang="en-US" altLang="en-US" sz="1700" dirty="0" err="1">
                <a:latin typeface="Courier New" panose="02070309020205020404" pitchFamily="49" charset="0"/>
              </a:rPr>
              <a:t>attr,runner,NULL</a:t>
            </a: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 now join on each thread */</a:t>
            </a:r>
            <a:br>
              <a:rPr lang="en-US" altLang="en-US" sz="1700" dirty="0">
                <a:latin typeface="Courier New" panose="02070309020205020404" pitchFamily="49" charset="0"/>
              </a:rPr>
            </a:br>
            <a:r>
              <a:rPr lang="en-US" altLang="en-US" sz="1700" dirty="0">
                <a:latin typeface="Courier New" panose="02070309020205020404" pitchFamily="49" charset="0"/>
              </a:rPr>
              <a:t>   for (</a:t>
            </a:r>
            <a:r>
              <a:rPr lang="en-US" altLang="en-US" sz="1700" dirty="0" err="1">
                <a:latin typeface="Courier New" panose="02070309020205020404" pitchFamily="49" charset="0"/>
              </a:rPr>
              <a:t>i</a:t>
            </a:r>
            <a:r>
              <a:rPr lang="en-US" altLang="en-US" sz="1700" dirty="0">
                <a:latin typeface="Courier New" panose="02070309020205020404" pitchFamily="49" charset="0"/>
              </a:rPr>
              <a:t> = 0; </a:t>
            </a:r>
            <a:r>
              <a:rPr lang="en-US" altLang="en-US" sz="1700" dirty="0" err="1">
                <a:latin typeface="Courier New" panose="02070309020205020404" pitchFamily="49" charset="0"/>
              </a:rPr>
              <a:t>i</a:t>
            </a:r>
            <a:r>
              <a:rPr lang="en-US" altLang="en-US" sz="1700" dirty="0">
                <a:latin typeface="Courier New" panose="02070309020205020404" pitchFamily="49" charset="0"/>
              </a:rPr>
              <a:t> &lt; NUM_THREADS; </a:t>
            </a:r>
            <a:r>
              <a:rPr lang="en-US" altLang="en-US" sz="1700" dirty="0" err="1">
                <a:latin typeface="Courier New" panose="02070309020205020404" pitchFamily="49" charset="0"/>
              </a:rPr>
              <a:t>i</a:t>
            </a: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a:t>
            </a:r>
            <a:r>
              <a:rPr lang="en-US" altLang="en-US" sz="1700" dirty="0" err="1">
                <a:latin typeface="Courier New" panose="02070309020205020404" pitchFamily="49" charset="0"/>
              </a:rPr>
              <a:t>pthread_join</a:t>
            </a:r>
            <a:r>
              <a:rPr lang="en-US" altLang="en-US" sz="1700" dirty="0">
                <a:latin typeface="Courier New" panose="02070309020205020404" pitchFamily="49" charset="0"/>
              </a:rPr>
              <a:t>(</a:t>
            </a:r>
            <a:r>
              <a:rPr lang="en-US" altLang="en-US" sz="1700" dirty="0" err="1">
                <a:latin typeface="Courier New" panose="02070309020205020404" pitchFamily="49" charset="0"/>
              </a:rPr>
              <a:t>tid</a:t>
            </a:r>
            <a:r>
              <a:rPr lang="en-US" altLang="en-US" sz="1700" dirty="0">
                <a:latin typeface="Courier New" panose="02070309020205020404" pitchFamily="49" charset="0"/>
              </a:rPr>
              <a:t>[</a:t>
            </a:r>
            <a:r>
              <a:rPr lang="en-US" altLang="en-US" sz="1700" dirty="0" err="1">
                <a:latin typeface="Courier New" panose="02070309020205020404" pitchFamily="49" charset="0"/>
              </a:rPr>
              <a:t>i</a:t>
            </a:r>
            <a:r>
              <a:rPr lang="en-US" altLang="en-US" sz="1700" dirty="0">
                <a:latin typeface="Courier New" panose="02070309020205020404" pitchFamily="49" charset="0"/>
              </a:rPr>
              <a:t>], NULL); </a:t>
            </a:r>
          </a:p>
          <a:p>
            <a:pPr marL="0" indent="0">
              <a:buFont typeface="Monotype Sorts" pitchFamily="-84" charset="2"/>
              <a:buNone/>
            </a:pP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Each thread will begin control in this function */ </a:t>
            </a:r>
          </a:p>
          <a:p>
            <a:pPr marL="0" indent="0">
              <a:buFont typeface="Monotype Sorts" pitchFamily="-84" charset="2"/>
              <a:buNone/>
            </a:pPr>
            <a:r>
              <a:rPr lang="en-US" altLang="en-US" sz="1700" dirty="0">
                <a:latin typeface="Courier New" panose="02070309020205020404" pitchFamily="49" charset="0"/>
              </a:rPr>
              <a:t>void *runner(void *param)</a:t>
            </a:r>
            <a:br>
              <a:rPr lang="en-US" altLang="en-US" sz="1700" dirty="0">
                <a:latin typeface="Courier New" panose="02070309020205020404" pitchFamily="49" charset="0"/>
              </a:rPr>
            </a:b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 do some work ... */ </a:t>
            </a:r>
          </a:p>
          <a:p>
            <a:pPr marL="0" indent="0">
              <a:buFont typeface="Monotype Sorts" pitchFamily="-84" charset="2"/>
              <a:buNone/>
            </a:pPr>
            <a:r>
              <a:rPr lang="en-US" altLang="en-US" sz="1700" dirty="0">
                <a:latin typeface="Courier New" panose="02070309020205020404" pitchFamily="49" charset="0"/>
              </a:rPr>
              <a:t>   </a:t>
            </a:r>
            <a:r>
              <a:rPr lang="en-US" altLang="en-US" sz="1700" dirty="0" err="1">
                <a:latin typeface="Courier New" panose="02070309020205020404" pitchFamily="49" charset="0"/>
              </a:rPr>
              <a:t>pthread_exit</a:t>
            </a:r>
            <a:r>
              <a:rPr lang="en-US" altLang="en-US" sz="1700" dirty="0">
                <a:latin typeface="Courier New" panose="02070309020205020404" pitchFamily="49" charset="0"/>
              </a:rPr>
              <a:t>(0); </a:t>
            </a:r>
          </a:p>
          <a:p>
            <a:pPr marL="0" indent="0">
              <a:buFont typeface="Monotype Sorts" pitchFamily="-84" charset="2"/>
              <a:buNone/>
            </a:pPr>
            <a:r>
              <a:rPr lang="en-US" altLang="en-US" sz="1700" dirty="0">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normAutofit fontScale="90000"/>
          </a:bodyPr>
          <a:lstStyle/>
          <a:p>
            <a:pPr eaLnBrk="1" hangingPunct="1"/>
            <a:r>
              <a:rPr lang="en-US" altLang="en-US" dirty="0"/>
              <a:t>Multiple-Processor Scheduling</a:t>
            </a:r>
          </a:p>
        </p:txBody>
      </p:sp>
      <p:sp>
        <p:nvSpPr>
          <p:cNvPr id="69634" name="Rectangle 3">
            <a:extLst>
              <a:ext uri="{FF2B5EF4-FFF2-40B4-BE49-F238E27FC236}">
                <a16:creationId xmlns:a16="http://schemas.microsoft.com/office/drawing/2014/main" id="{2B71E613-2379-4021-8ED5-E283592561A9}"/>
              </a:ext>
            </a:extLst>
          </p:cNvPr>
          <p:cNvSpPr>
            <a:spLocks noGrp="1" noChangeArrowheads="1"/>
          </p:cNvSpPr>
          <p:nvPr>
            <p:ph idx="1"/>
          </p:nvPr>
        </p:nvSpPr>
        <p:spPr>
          <a:xfrm>
            <a:off x="774441" y="1122363"/>
            <a:ext cx="7788501" cy="4808537"/>
          </a:xfrm>
        </p:spPr>
        <p:txBody>
          <a:bodyPr/>
          <a:lstStyle/>
          <a:p>
            <a:r>
              <a:rPr lang="en-US" altLang="en-US" dirty="0"/>
              <a:t>CPU scheduling more complex when multiple CPUs are available</a:t>
            </a:r>
          </a:p>
          <a:p>
            <a:r>
              <a:rPr lang="en-US" altLang="en-US" dirty="0" err="1"/>
              <a:t>Multiprocess</a:t>
            </a:r>
            <a:r>
              <a:rPr lang="en-US" altLang="en-US" dirty="0"/>
              <a:t> may be any one of the following architectures:</a:t>
            </a:r>
            <a:endParaRPr lang="en-US" altLang="en-US" sz="800" dirty="0"/>
          </a:p>
          <a:p>
            <a:pPr lvl="1"/>
            <a:r>
              <a:rPr lang="en-US" altLang="en-US" dirty="0"/>
              <a:t>Multicore CPUs</a:t>
            </a:r>
          </a:p>
          <a:p>
            <a:pPr lvl="1"/>
            <a:r>
              <a:rPr lang="en-US" altLang="en-US" dirty="0"/>
              <a:t>Multithreaded cores</a:t>
            </a:r>
          </a:p>
          <a:p>
            <a:pPr lvl="1"/>
            <a:r>
              <a:rPr lang="en-US" altLang="en-US" dirty="0"/>
              <a:t>NUMA systems</a:t>
            </a:r>
          </a:p>
          <a:p>
            <a:pPr lvl="1"/>
            <a:r>
              <a:rPr lang="en-US" altLang="en-US" dirty="0"/>
              <a:t>Heterogeneous multiprocessing</a:t>
            </a:r>
          </a:p>
          <a:p>
            <a:pPr lvl="1"/>
            <a:endParaRPr lang="en-US" altLang="en-US" b="1" dirty="0">
              <a:solidFill>
                <a:srgbClr val="3366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C7F1E55F-983C-47F8-ADBE-54E15FEFD9AB}"/>
              </a:ext>
            </a:extLst>
          </p:cNvPr>
          <p:cNvSpPr>
            <a:spLocks noGrp="1"/>
          </p:cNvSpPr>
          <p:nvPr>
            <p:ph type="title"/>
          </p:nvPr>
        </p:nvSpPr>
        <p:spPr>
          <a:xfrm>
            <a:off x="894080" y="173722"/>
            <a:ext cx="8229600" cy="576262"/>
          </a:xfrm>
        </p:spPr>
        <p:txBody>
          <a:bodyPr>
            <a:normAutofit fontScale="90000"/>
          </a:bodyPr>
          <a:lstStyle/>
          <a:p>
            <a:r>
              <a:rPr lang="en-US" altLang="en-US" dirty="0"/>
              <a:t>Multiple-Processor Scheduling</a:t>
            </a:r>
          </a:p>
        </p:txBody>
      </p:sp>
      <p:sp>
        <p:nvSpPr>
          <p:cNvPr id="71682" name="Content Placeholder 2">
            <a:extLst>
              <a:ext uri="{FF2B5EF4-FFF2-40B4-BE49-F238E27FC236}">
                <a16:creationId xmlns:a16="http://schemas.microsoft.com/office/drawing/2014/main" id="{7A08C823-220F-4189-B103-BC03391E7F6B}"/>
              </a:ext>
            </a:extLst>
          </p:cNvPr>
          <p:cNvSpPr>
            <a:spLocks noGrp="1"/>
          </p:cNvSpPr>
          <p:nvPr>
            <p:ph idx="1"/>
          </p:nvPr>
        </p:nvSpPr>
        <p:spPr/>
        <p:txBody>
          <a:bodyPr/>
          <a:lstStyle/>
          <a:p>
            <a:r>
              <a:rPr lang="en-US" altLang="en-US"/>
              <a:t>Symmetric multiprocessing (SMP) is where each processor is self scheduling.</a:t>
            </a:r>
          </a:p>
          <a:p>
            <a:r>
              <a:rPr lang="en-US" altLang="en-US"/>
              <a:t>All threads may be in a common ready queue (a)</a:t>
            </a:r>
          </a:p>
          <a:p>
            <a:r>
              <a:rPr lang="en-US" altLang="en-US"/>
              <a:t>Each processor may have its own private queue of threads (b)</a:t>
            </a:r>
          </a:p>
        </p:txBody>
      </p:sp>
      <p:pic>
        <p:nvPicPr>
          <p:cNvPr id="71683" name="Picture 3">
            <a:extLst>
              <a:ext uri="{FF2B5EF4-FFF2-40B4-BE49-F238E27FC236}">
                <a16:creationId xmlns:a16="http://schemas.microsoft.com/office/drawing/2014/main" id="{4F31D85D-3236-4616-BD79-8F32A1CE2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2901950"/>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4EE83DAD-0182-4281-9CC2-965A55B66551}"/>
              </a:ext>
            </a:extLst>
          </p:cNvPr>
          <p:cNvSpPr>
            <a:spLocks noGrp="1"/>
          </p:cNvSpPr>
          <p:nvPr>
            <p:ph type="title"/>
          </p:nvPr>
        </p:nvSpPr>
        <p:spPr>
          <a:xfrm>
            <a:off x="865188" y="121920"/>
            <a:ext cx="7821612" cy="575610"/>
          </a:xfrm>
        </p:spPr>
        <p:txBody>
          <a:bodyPr>
            <a:normAutofit fontScale="90000"/>
          </a:bodyPr>
          <a:lstStyle/>
          <a:p>
            <a:pPr eaLnBrk="1" hangingPunct="1"/>
            <a:r>
              <a:rPr lang="en-US" altLang="en-US" dirty="0"/>
              <a:t>Multicore Processors</a:t>
            </a:r>
          </a:p>
        </p:txBody>
      </p:sp>
      <p:sp>
        <p:nvSpPr>
          <p:cNvPr id="72706" name="Content Placeholder 2">
            <a:extLst>
              <a:ext uri="{FF2B5EF4-FFF2-40B4-BE49-F238E27FC236}">
                <a16:creationId xmlns:a16="http://schemas.microsoft.com/office/drawing/2014/main" id="{AEEE112F-E1F9-4A4D-91F5-E4A039580C88}"/>
              </a:ext>
            </a:extLst>
          </p:cNvPr>
          <p:cNvSpPr>
            <a:spLocks noGrp="1"/>
          </p:cNvSpPr>
          <p:nvPr>
            <p:ph idx="1"/>
          </p:nvPr>
        </p:nvSpPr>
        <p:spPr>
          <a:xfrm>
            <a:off x="802434" y="1020128"/>
            <a:ext cx="7669762" cy="4530725"/>
          </a:xfrm>
        </p:spPr>
        <p:txBody>
          <a:bodyPr/>
          <a:lstStyle/>
          <a:p>
            <a:r>
              <a:rPr lang="en-US" altLang="en-US" dirty="0"/>
              <a:t>Recent trend to place multiple processor cores on same physical chip</a:t>
            </a:r>
          </a:p>
          <a:p>
            <a:r>
              <a:rPr lang="en-US" altLang="en-US" dirty="0"/>
              <a:t>Faster and consumes less power</a:t>
            </a:r>
          </a:p>
          <a:p>
            <a:r>
              <a:rPr lang="en-US" altLang="en-US" dirty="0"/>
              <a:t>Multiple threads per core also growing</a:t>
            </a:r>
          </a:p>
          <a:p>
            <a:pPr lvl="1"/>
            <a:r>
              <a:rPr lang="en-US" altLang="en-US" dirty="0"/>
              <a:t>Takes advantage of memory stall to make progress on another thread while memory retrieve happens</a:t>
            </a:r>
          </a:p>
          <a:p>
            <a:r>
              <a:rPr lang="en-US" altLang="en-US" dirty="0"/>
              <a:t>Figure</a:t>
            </a:r>
          </a:p>
          <a:p>
            <a:pPr lvl="1"/>
            <a:endParaRPr lang="en-US" altLang="en-US" dirty="0"/>
          </a:p>
          <a:p>
            <a:pPr lvl="1">
              <a:buFont typeface="Monotype Sorts" pitchFamily="-84" charset="2"/>
              <a:buNone/>
            </a:pPr>
            <a:r>
              <a:rPr lang="en-US" altLang="en-US" dirty="0"/>
              <a:t> </a:t>
            </a:r>
          </a:p>
        </p:txBody>
      </p:sp>
      <p:pic>
        <p:nvPicPr>
          <p:cNvPr id="72707" name="Picture 1">
            <a:extLst>
              <a:ext uri="{FF2B5EF4-FFF2-40B4-BE49-F238E27FC236}">
                <a16:creationId xmlns:a16="http://schemas.microsoft.com/office/drawing/2014/main" id="{0F6CBE17-826B-42D1-8128-EDC6A8A708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4737" y="3286760"/>
            <a:ext cx="5733565" cy="140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normAutofit fontScale="90000"/>
          </a:bodyPr>
          <a:lstStyle/>
          <a:p>
            <a:pPr eaLnBrk="1" hangingPunct="1"/>
            <a:r>
              <a:rPr lang="en-US" altLang="en-US" dirty="0"/>
              <a:t>Multithreaded Multicore System</a:t>
            </a:r>
          </a:p>
        </p:txBody>
      </p:sp>
      <p:sp>
        <p:nvSpPr>
          <p:cNvPr id="69634" name="Rectangle 3">
            <a:extLst>
              <a:ext uri="{FF2B5EF4-FFF2-40B4-BE49-F238E27FC236}">
                <a16:creationId xmlns:a16="http://schemas.microsoft.com/office/drawing/2014/main" id="{2B71E613-2379-4021-8ED5-E283592561A9}"/>
              </a:ext>
            </a:extLst>
          </p:cNvPr>
          <p:cNvSpPr>
            <a:spLocks noGrp="1" noChangeArrowheads="1"/>
          </p:cNvSpPr>
          <p:nvPr>
            <p:ph idx="1"/>
          </p:nvPr>
        </p:nvSpPr>
        <p:spPr>
          <a:xfrm>
            <a:off x="774441" y="1122363"/>
            <a:ext cx="7788501" cy="4808537"/>
          </a:xfrm>
        </p:spPr>
        <p:txBody>
          <a:bodyPr/>
          <a:lstStyle/>
          <a:p>
            <a:r>
              <a:rPr kumimoji="0" lang="en-US" altLang="en-US" dirty="0"/>
              <a:t>Each core has &gt; 1 hardware threads. </a:t>
            </a:r>
          </a:p>
          <a:p>
            <a:r>
              <a:rPr kumimoji="0" lang="en-US" altLang="en-US" dirty="0"/>
              <a:t>If one thread has a memory stall, switch to another thread!</a:t>
            </a:r>
          </a:p>
          <a:p>
            <a:r>
              <a:rPr kumimoji="0" lang="en-US" altLang="en-US" dirty="0"/>
              <a:t>Figure</a:t>
            </a:r>
          </a:p>
          <a:p>
            <a:endParaRPr kumimoji="0" lang="en-US" altLang="en-US" dirty="0"/>
          </a:p>
          <a:p>
            <a:endParaRPr kumimoji="0" lang="en-US" altLang="en-US" dirty="0"/>
          </a:p>
          <a:p>
            <a:pPr>
              <a:spcBef>
                <a:spcPct val="0"/>
              </a:spcBef>
              <a:buClrTx/>
              <a:buSzTx/>
              <a:buFontTx/>
              <a:buNone/>
            </a:pPr>
            <a:endParaRPr kumimoji="0" lang="en-US" altLang="en-US" dirty="0"/>
          </a:p>
          <a:p>
            <a:endParaRPr lang="en-US" altLang="en-US" dirty="0"/>
          </a:p>
        </p:txBody>
      </p:sp>
      <p:pic>
        <p:nvPicPr>
          <p:cNvPr id="4" name="Picture 2">
            <a:extLst>
              <a:ext uri="{FF2B5EF4-FFF2-40B4-BE49-F238E27FC236}">
                <a16:creationId xmlns:a16="http://schemas.microsoft.com/office/drawing/2014/main" id="{5E06ED42-4179-4AE5-A555-4A8756862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2080" y="2408059"/>
            <a:ext cx="5927090" cy="14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828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B1BCE2B-FB82-4DE4-8AC5-8A0BF114B3D4}"/>
              </a:ext>
            </a:extLst>
          </p:cNvPr>
          <p:cNvSpPr>
            <a:spLocks noGrp="1"/>
          </p:cNvSpPr>
          <p:nvPr>
            <p:ph type="title"/>
          </p:nvPr>
        </p:nvSpPr>
        <p:spPr>
          <a:xfrm>
            <a:off x="1166328" y="123751"/>
            <a:ext cx="7557796" cy="576262"/>
          </a:xfrm>
        </p:spPr>
        <p:txBody>
          <a:bodyPr>
            <a:normAutofit fontScale="90000"/>
          </a:bodyPr>
          <a:lstStyle/>
          <a:p>
            <a:pPr eaLnBrk="1" hangingPunct="1"/>
            <a:r>
              <a:rPr lang="en-US" altLang="en-US" dirty="0"/>
              <a:t>Multithreaded Multicore System</a:t>
            </a:r>
          </a:p>
        </p:txBody>
      </p:sp>
      <p:sp>
        <p:nvSpPr>
          <p:cNvPr id="76802" name="Content Placeholder 2">
            <a:extLst>
              <a:ext uri="{FF2B5EF4-FFF2-40B4-BE49-F238E27FC236}">
                <a16:creationId xmlns:a16="http://schemas.microsoft.com/office/drawing/2014/main" id="{A98C968A-AF4F-450D-BAED-792FA6118868}"/>
              </a:ext>
            </a:extLst>
          </p:cNvPr>
          <p:cNvSpPr>
            <a:spLocks noGrp="1"/>
          </p:cNvSpPr>
          <p:nvPr>
            <p:ph idx="1"/>
          </p:nvPr>
        </p:nvSpPr>
        <p:spPr>
          <a:xfrm>
            <a:off x="806450" y="1046480"/>
            <a:ext cx="3775075" cy="4524693"/>
          </a:xfrm>
        </p:spPr>
        <p:txBody>
          <a:bodyPr>
            <a:normAutofit fontScale="92500" lnSpcReduction="10000"/>
          </a:bodyPr>
          <a:lstStyle/>
          <a:p>
            <a:r>
              <a:rPr lang="en-US" altLang="en-US" b="1" dirty="0"/>
              <a:t>Chip-multithreading</a:t>
            </a:r>
            <a:r>
              <a:rPr lang="en-US" altLang="en-US" dirty="0"/>
              <a:t> (CMT) assigns each core multiple hardware threads. (Intel refers to this as </a:t>
            </a:r>
            <a:r>
              <a:rPr lang="en-US" altLang="en-US" b="1" dirty="0"/>
              <a:t>hyperthreading</a:t>
            </a:r>
            <a:r>
              <a:rPr lang="en-US" altLang="en-US" dirty="0"/>
              <a:t>.)</a:t>
            </a:r>
            <a:br>
              <a:rPr lang="en-US" altLang="en-US" dirty="0"/>
            </a:br>
            <a:br>
              <a:rPr lang="en-US" altLang="en-US" dirty="0"/>
            </a:br>
            <a:br>
              <a:rPr lang="en-US" altLang="en-US" dirty="0"/>
            </a:br>
            <a:br>
              <a:rPr lang="en-US" altLang="en-US" dirty="0"/>
            </a:br>
            <a:endParaRPr lang="en-US" altLang="en-US" dirty="0"/>
          </a:p>
          <a:p>
            <a:r>
              <a:rPr lang="en-US" altLang="en-US" dirty="0"/>
              <a:t>On a quad-core system with 2 hardware threads per core, the operating system sees 8 logical processors.</a:t>
            </a:r>
          </a:p>
          <a:p>
            <a:endParaRPr lang="en-US" altLang="en-US" dirty="0"/>
          </a:p>
        </p:txBody>
      </p:sp>
      <p:pic>
        <p:nvPicPr>
          <p:cNvPr id="76803" name="Picture 3">
            <a:extLst>
              <a:ext uri="{FF2B5EF4-FFF2-40B4-BE49-F238E27FC236}">
                <a16:creationId xmlns:a16="http://schemas.microsoft.com/office/drawing/2014/main" id="{DF01EFD5-3757-4F74-AA03-D72BD6418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2863" y="1229360"/>
            <a:ext cx="3284537" cy="47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72A2F406-D6BE-4B79-BE65-E498FF964134}"/>
              </a:ext>
            </a:extLst>
          </p:cNvPr>
          <p:cNvSpPr>
            <a:spLocks noGrp="1"/>
          </p:cNvSpPr>
          <p:nvPr>
            <p:ph type="title"/>
          </p:nvPr>
        </p:nvSpPr>
        <p:spPr>
          <a:xfrm>
            <a:off x="1045032" y="123751"/>
            <a:ext cx="7809722" cy="576262"/>
          </a:xfrm>
        </p:spPr>
        <p:txBody>
          <a:bodyPr>
            <a:normAutofit fontScale="90000"/>
          </a:bodyPr>
          <a:lstStyle/>
          <a:p>
            <a:r>
              <a:rPr lang="en-US" altLang="en-US" dirty="0"/>
              <a:t>Multithreaded Multicore System</a:t>
            </a:r>
          </a:p>
        </p:txBody>
      </p:sp>
      <p:sp>
        <p:nvSpPr>
          <p:cNvPr id="77826" name="Content Placeholder 2">
            <a:extLst>
              <a:ext uri="{FF2B5EF4-FFF2-40B4-BE49-F238E27FC236}">
                <a16:creationId xmlns:a16="http://schemas.microsoft.com/office/drawing/2014/main" id="{1282DD5F-B7F7-4A28-B908-F260F89F83FA}"/>
              </a:ext>
            </a:extLst>
          </p:cNvPr>
          <p:cNvSpPr>
            <a:spLocks noGrp="1"/>
          </p:cNvSpPr>
          <p:nvPr>
            <p:ph idx="1"/>
          </p:nvPr>
        </p:nvSpPr>
        <p:spPr>
          <a:xfrm>
            <a:off x="774442" y="1260475"/>
            <a:ext cx="3173672" cy="4530725"/>
          </a:xfrm>
        </p:spPr>
        <p:txBody>
          <a:bodyPr>
            <a:normAutofit fontScale="92500" lnSpcReduction="20000"/>
          </a:bodyPr>
          <a:lstStyle/>
          <a:p>
            <a:r>
              <a:rPr lang="en-US" altLang="en-US" dirty="0"/>
              <a:t>Two levels of scheduling:</a:t>
            </a:r>
            <a:br>
              <a:rPr lang="en-US" altLang="en-US" dirty="0"/>
            </a:br>
            <a:endParaRPr lang="en-US" altLang="en-US" dirty="0"/>
          </a:p>
          <a:p>
            <a:pPr lvl="1">
              <a:buFont typeface="Arial" panose="020B0604020202020204" pitchFamily="34" charset="0"/>
              <a:buAutoNum type="arabicPeriod"/>
            </a:pPr>
            <a:r>
              <a:rPr lang="en-US" altLang="en-US" dirty="0"/>
              <a:t>The operating system deciding which software thread to run on a logical CPU</a:t>
            </a:r>
            <a:br>
              <a:rPr lang="en-US" altLang="en-US" dirty="0"/>
            </a:br>
            <a:br>
              <a:rPr lang="en-US" altLang="en-US" dirty="0"/>
            </a:br>
            <a:endParaRPr lang="en-US" altLang="en-US" dirty="0"/>
          </a:p>
          <a:p>
            <a:pPr lvl="1">
              <a:buFont typeface="Arial" panose="020B0604020202020204" pitchFamily="34" charset="0"/>
              <a:buAutoNum type="arabicPeriod"/>
            </a:pPr>
            <a:r>
              <a:rPr lang="en-US" altLang="en-US" dirty="0"/>
              <a:t>How each core decides which hardware thread to run on the physical core.</a:t>
            </a:r>
            <a:br>
              <a:rPr lang="en-US" altLang="en-US" dirty="0"/>
            </a:br>
            <a:br>
              <a:rPr lang="en-US" altLang="en-US" dirty="0"/>
            </a:br>
            <a:br>
              <a:rPr lang="en-US" altLang="en-US" dirty="0"/>
            </a:br>
            <a:endParaRPr lang="en-US" altLang="en-US" dirty="0"/>
          </a:p>
        </p:txBody>
      </p:sp>
      <p:pic>
        <p:nvPicPr>
          <p:cNvPr id="77827" name="Picture 4">
            <a:extLst>
              <a:ext uri="{FF2B5EF4-FFF2-40B4-BE49-F238E27FC236}">
                <a16:creationId xmlns:a16="http://schemas.microsoft.com/office/drawing/2014/main" id="{CDFC70F4-8A1C-480B-820D-DE1F116FF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8113" y="1190625"/>
            <a:ext cx="508793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normAutofit fontScale="90000"/>
          </a:bodyPr>
          <a:lstStyle/>
          <a:p>
            <a:pPr eaLnBrk="1" hangingPunct="1"/>
            <a:r>
              <a:rPr lang="en-US" altLang="en-US" dirty="0"/>
              <a:t>Histogram of CPU-burst Times</a:t>
            </a:r>
          </a:p>
        </p:txBody>
      </p:sp>
      <p:sp>
        <p:nvSpPr>
          <p:cNvPr id="13314" name="TextBox 2">
            <a:extLst>
              <a:ext uri="{FF2B5EF4-FFF2-40B4-BE49-F238E27FC236}">
                <a16:creationId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54839094-C3D3-496D-831C-D61F7F14A2B2}"/>
              </a:ext>
            </a:extLst>
          </p:cNvPr>
          <p:cNvSpPr>
            <a:spLocks noGrp="1" noChangeArrowheads="1"/>
          </p:cNvSpPr>
          <p:nvPr>
            <p:ph type="title"/>
          </p:nvPr>
        </p:nvSpPr>
        <p:spPr>
          <a:xfrm>
            <a:off x="1075512" y="121920"/>
            <a:ext cx="7917024" cy="566312"/>
          </a:xfrm>
        </p:spPr>
        <p:txBody>
          <a:bodyPr>
            <a:normAutofit/>
          </a:bodyPr>
          <a:lstStyle/>
          <a:p>
            <a:pPr eaLnBrk="1" hangingPunct="1"/>
            <a:r>
              <a:rPr lang="en-US" altLang="en-US" sz="2400" dirty="0"/>
              <a:t>Multiple-Processor Scheduling – Load Balancing</a:t>
            </a:r>
          </a:p>
        </p:txBody>
      </p:sp>
      <p:sp>
        <p:nvSpPr>
          <p:cNvPr id="78850" name="Rectangle 3">
            <a:extLst>
              <a:ext uri="{FF2B5EF4-FFF2-40B4-BE49-F238E27FC236}">
                <a16:creationId xmlns:a16="http://schemas.microsoft.com/office/drawing/2014/main" id="{820781A6-111F-4348-AA18-D0475B89840C}"/>
              </a:ext>
            </a:extLst>
          </p:cNvPr>
          <p:cNvSpPr>
            <a:spLocks noGrp="1" noChangeArrowheads="1"/>
          </p:cNvSpPr>
          <p:nvPr>
            <p:ph idx="1"/>
          </p:nvPr>
        </p:nvSpPr>
        <p:spPr>
          <a:xfrm>
            <a:off x="765109" y="1030289"/>
            <a:ext cx="7200331" cy="4699952"/>
          </a:xfrm>
        </p:spPr>
        <p:txBody>
          <a:bodyPr/>
          <a:lstStyle/>
          <a:p>
            <a:r>
              <a:rPr lang="en-US" altLang="en-US" dirty="0"/>
              <a:t>If SMP, need to keep all CPUs loaded for efficiency</a:t>
            </a:r>
          </a:p>
          <a:p>
            <a:r>
              <a:rPr lang="en-US" altLang="en-US" b="1" dirty="0">
                <a:solidFill>
                  <a:srgbClr val="006699"/>
                </a:solidFill>
                <a:latin typeface="+mj-lt"/>
              </a:rPr>
              <a:t>Load</a:t>
            </a:r>
            <a:r>
              <a:rPr lang="en-US" altLang="en-US" b="1" dirty="0">
                <a:solidFill>
                  <a:srgbClr val="3366FF"/>
                </a:solidFill>
              </a:rPr>
              <a:t> </a:t>
            </a:r>
            <a:r>
              <a:rPr lang="en-US" altLang="en-US" b="1" dirty="0">
                <a:solidFill>
                  <a:srgbClr val="006699"/>
                </a:solidFill>
                <a:latin typeface="+mj-lt"/>
              </a:rPr>
              <a:t>balancing</a:t>
            </a:r>
            <a:r>
              <a:rPr lang="en-US" altLang="en-US" b="1" dirty="0">
                <a:solidFill>
                  <a:srgbClr val="3366FF"/>
                </a:solidFill>
              </a:rPr>
              <a:t> </a:t>
            </a:r>
            <a:r>
              <a:rPr lang="en-US" altLang="en-US" dirty="0"/>
              <a:t>attempts to keep workload evenly distributed</a:t>
            </a:r>
          </a:p>
          <a:p>
            <a:r>
              <a:rPr lang="en-US" altLang="en-US" b="1" dirty="0">
                <a:solidFill>
                  <a:srgbClr val="006699"/>
                </a:solidFill>
                <a:latin typeface="+mj-lt"/>
              </a:rPr>
              <a:t>Push</a:t>
            </a:r>
            <a:r>
              <a:rPr lang="en-US" altLang="en-US" b="1" dirty="0">
                <a:solidFill>
                  <a:srgbClr val="3366FF"/>
                </a:solidFill>
              </a:rPr>
              <a:t> </a:t>
            </a:r>
            <a:r>
              <a:rPr lang="en-US" altLang="en-US" b="1" dirty="0">
                <a:solidFill>
                  <a:srgbClr val="006699"/>
                </a:solidFill>
                <a:latin typeface="+mj-lt"/>
              </a:rPr>
              <a:t>migration</a:t>
            </a:r>
            <a:r>
              <a:rPr lang="en-US" altLang="en-US" b="1" dirty="0">
                <a:solidFill>
                  <a:srgbClr val="3366FF"/>
                </a:solidFill>
              </a:rPr>
              <a:t> </a:t>
            </a:r>
            <a:r>
              <a:rPr lang="en-US" altLang="en-US" dirty="0"/>
              <a:t>– periodic task checks load on each processor, and if found pushes task from overloaded CPU to other CPUs</a:t>
            </a:r>
            <a:endParaRPr lang="en-US" altLang="en-US" b="1" dirty="0">
              <a:solidFill>
                <a:srgbClr val="3366FF"/>
              </a:solidFill>
            </a:endParaRPr>
          </a:p>
          <a:p>
            <a:r>
              <a:rPr lang="en-US" altLang="en-US" b="1" dirty="0">
                <a:solidFill>
                  <a:srgbClr val="006699"/>
                </a:solidFill>
                <a:latin typeface="+mj-lt"/>
              </a:rPr>
              <a:t>Pull</a:t>
            </a:r>
            <a:r>
              <a:rPr lang="en-US" altLang="en-US" b="1" dirty="0">
                <a:solidFill>
                  <a:srgbClr val="3366FF"/>
                </a:solidFill>
              </a:rPr>
              <a:t> </a:t>
            </a:r>
            <a:r>
              <a:rPr lang="en-US" altLang="en-US" b="1" dirty="0">
                <a:solidFill>
                  <a:srgbClr val="006699"/>
                </a:solidFill>
                <a:latin typeface="+mj-lt"/>
              </a:rPr>
              <a:t>migration</a:t>
            </a:r>
            <a:r>
              <a:rPr lang="en-US" altLang="en-US" b="1" dirty="0">
                <a:solidFill>
                  <a:srgbClr val="3366FF"/>
                </a:solidFill>
              </a:rPr>
              <a:t> </a:t>
            </a:r>
            <a:r>
              <a:rPr lang="en-US" altLang="en-US" dirty="0"/>
              <a:t>– idle processors pulls waiting task from busy processor</a:t>
            </a:r>
          </a:p>
          <a:p>
            <a:endParaRPr lang="en-US" altLang="en-US" sz="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A39CD83-8114-4F93-99FA-773F54549A49}"/>
              </a:ext>
            </a:extLst>
          </p:cNvPr>
          <p:cNvSpPr>
            <a:spLocks noGrp="1" noChangeArrowheads="1"/>
          </p:cNvSpPr>
          <p:nvPr>
            <p:ph type="title"/>
          </p:nvPr>
        </p:nvSpPr>
        <p:spPr>
          <a:xfrm>
            <a:off x="982028" y="142240"/>
            <a:ext cx="8253411" cy="535832"/>
          </a:xfrm>
        </p:spPr>
        <p:txBody>
          <a:bodyPr>
            <a:normAutofit/>
          </a:bodyPr>
          <a:lstStyle/>
          <a:p>
            <a:pPr eaLnBrk="1" hangingPunct="1"/>
            <a:r>
              <a:rPr lang="en-US" altLang="en-US" sz="2400" dirty="0"/>
              <a:t>Multiple-Processor Scheduling – Processor Affinity</a:t>
            </a:r>
          </a:p>
        </p:txBody>
      </p:sp>
      <p:sp>
        <p:nvSpPr>
          <p:cNvPr id="80898" name="Rectangle 3">
            <a:extLst>
              <a:ext uri="{FF2B5EF4-FFF2-40B4-BE49-F238E27FC236}">
                <a16:creationId xmlns:a16="http://schemas.microsoft.com/office/drawing/2014/main" id="{94EFBBBE-DEF2-46B3-983A-153F37FA81BA}"/>
              </a:ext>
            </a:extLst>
          </p:cNvPr>
          <p:cNvSpPr>
            <a:spLocks noGrp="1" noChangeArrowheads="1"/>
          </p:cNvSpPr>
          <p:nvPr>
            <p:ph idx="1"/>
          </p:nvPr>
        </p:nvSpPr>
        <p:spPr>
          <a:xfrm>
            <a:off x="774441" y="1070928"/>
            <a:ext cx="7763069" cy="4808537"/>
          </a:xfrm>
        </p:spPr>
        <p:txBody>
          <a:bodyPr>
            <a:normAutofit fontScale="92500" lnSpcReduction="10000"/>
          </a:bodyPr>
          <a:lstStyle/>
          <a:p>
            <a:r>
              <a:rPr lang="en-US" altLang="en-US" dirty="0"/>
              <a:t>When a thread has been running on one processor, the cache contents of that processor stores the memory accesses by that thread.</a:t>
            </a:r>
          </a:p>
          <a:p>
            <a:r>
              <a:rPr lang="en-US" altLang="en-US" dirty="0"/>
              <a:t>We refer to this as a thread having affinity for a processor (i.e., “processor affinity”)</a:t>
            </a:r>
          </a:p>
          <a:p>
            <a:r>
              <a:rPr lang="en-US" altLang="en-US" dirty="0"/>
              <a:t>Load balancing may affect processor affinity as a thread may be moved from one processor to another to balance loads, yet that thread loses the contents of what it had in the cache of the processor it was moved off of.</a:t>
            </a:r>
          </a:p>
          <a:p>
            <a:r>
              <a:rPr lang="en-US" altLang="en-US" b="1" dirty="0"/>
              <a:t>Soft affinity </a:t>
            </a:r>
            <a:r>
              <a:rPr lang="en-US" altLang="en-US" dirty="0"/>
              <a:t>– the operating system attempts to keep a thread running on the same processor, but no guarantees.</a:t>
            </a:r>
          </a:p>
          <a:p>
            <a:r>
              <a:rPr lang="en-US" altLang="en-US" b="1" dirty="0"/>
              <a:t>Hard affinity </a:t>
            </a:r>
            <a:r>
              <a:rPr lang="en-US" altLang="en-US" dirty="0"/>
              <a:t>– allows a process to specify a set of processors it may run on.</a:t>
            </a:r>
          </a:p>
          <a:p>
            <a:endParaRPr lang="en-US" altLang="en-US" sz="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F506B49-8507-4B53-82D1-3323C7D17F8E}"/>
              </a:ext>
            </a:extLst>
          </p:cNvPr>
          <p:cNvSpPr>
            <a:spLocks noGrp="1"/>
          </p:cNvSpPr>
          <p:nvPr>
            <p:ph type="title"/>
          </p:nvPr>
        </p:nvSpPr>
        <p:spPr>
          <a:xfrm>
            <a:off x="1119188" y="91440"/>
            <a:ext cx="7567612" cy="653468"/>
          </a:xfrm>
        </p:spPr>
        <p:txBody>
          <a:bodyPr>
            <a:normAutofit fontScale="90000"/>
          </a:bodyPr>
          <a:lstStyle/>
          <a:p>
            <a:pPr eaLnBrk="1" hangingPunct="1"/>
            <a:r>
              <a:rPr lang="en-US" altLang="en-US" dirty="0"/>
              <a:t>NUMA and CPU Scheduling</a:t>
            </a:r>
          </a:p>
        </p:txBody>
      </p:sp>
      <p:pic>
        <p:nvPicPr>
          <p:cNvPr id="82946" name="Picture 1" descr="6_09.pdf">
            <a:extLst>
              <a:ext uri="{FF2B5EF4-FFF2-40B4-BE49-F238E27FC236}">
                <a16:creationId xmlns:a16="http://schemas.microsoft.com/office/drawing/2014/main" id="{980E063E-45DD-4BA6-BC11-815B31E3F0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8012" y="1869440"/>
            <a:ext cx="6021063" cy="366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Box 1">
            <a:extLst>
              <a:ext uri="{FF2B5EF4-FFF2-40B4-BE49-F238E27FC236}">
                <a16:creationId xmlns:a16="http://schemas.microsoft.com/office/drawing/2014/main" id="{D8060294-AB44-4240-A269-8D0E3CF3A7C3}"/>
              </a:ext>
            </a:extLst>
          </p:cNvPr>
          <p:cNvSpPr txBox="1">
            <a:spLocks noChangeArrowheads="1"/>
          </p:cNvSpPr>
          <p:nvPr/>
        </p:nvSpPr>
        <p:spPr bwMode="auto">
          <a:xfrm>
            <a:off x="1119187" y="1049973"/>
            <a:ext cx="7278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mn-lt"/>
              </a:rPr>
              <a:t>If the operating system is </a:t>
            </a:r>
            <a:r>
              <a:rPr kumimoji="0" lang="en-US" altLang="en-US" b="1" dirty="0">
                <a:latin typeface="+mn-lt"/>
              </a:rPr>
              <a:t>NUMA-aware</a:t>
            </a:r>
            <a:r>
              <a:rPr kumimoji="0" lang="en-US" altLang="en-US" dirty="0">
                <a:latin typeface="+mn-lt"/>
              </a:rPr>
              <a:t>, it will assign memory closes to the CPU the thread is running on.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B42CDA91-CA75-4216-8ED6-3B418AAF9D59}"/>
              </a:ext>
            </a:extLst>
          </p:cNvPr>
          <p:cNvSpPr>
            <a:spLocks noGrp="1"/>
          </p:cNvSpPr>
          <p:nvPr>
            <p:ph type="title"/>
          </p:nvPr>
        </p:nvSpPr>
        <p:spPr>
          <a:xfrm>
            <a:off x="865188" y="140547"/>
            <a:ext cx="7821612" cy="576262"/>
          </a:xfrm>
        </p:spPr>
        <p:txBody>
          <a:bodyPr>
            <a:normAutofit fontScale="90000"/>
          </a:bodyPr>
          <a:lstStyle/>
          <a:p>
            <a:pPr eaLnBrk="1" hangingPunct="1"/>
            <a:r>
              <a:rPr lang="en-US" altLang="en-US" dirty="0"/>
              <a:t>Real-Time CPU Scheduling</a:t>
            </a:r>
          </a:p>
        </p:txBody>
      </p:sp>
      <p:sp>
        <p:nvSpPr>
          <p:cNvPr id="84994" name="Content Placeholder 2">
            <a:extLst>
              <a:ext uri="{FF2B5EF4-FFF2-40B4-BE49-F238E27FC236}">
                <a16:creationId xmlns:a16="http://schemas.microsoft.com/office/drawing/2014/main" id="{6D35042C-FEBC-4B02-841F-FAC1FF000AE9}"/>
              </a:ext>
            </a:extLst>
          </p:cNvPr>
          <p:cNvSpPr>
            <a:spLocks noGrp="1"/>
          </p:cNvSpPr>
          <p:nvPr>
            <p:ph idx="1"/>
          </p:nvPr>
        </p:nvSpPr>
        <p:spPr>
          <a:xfrm>
            <a:off x="806450" y="1005840"/>
            <a:ext cx="7740391" cy="4575493"/>
          </a:xfrm>
        </p:spPr>
        <p:txBody>
          <a:bodyPr/>
          <a:lstStyle/>
          <a:p>
            <a:r>
              <a:rPr lang="en-US" altLang="en-US" dirty="0"/>
              <a:t>Can present obvious challenges</a:t>
            </a:r>
          </a:p>
          <a:p>
            <a:r>
              <a:rPr lang="en-US" altLang="en-US" b="1" dirty="0">
                <a:solidFill>
                  <a:srgbClr val="006699"/>
                </a:solidFill>
                <a:latin typeface="+mj-lt"/>
              </a:rPr>
              <a:t>Soft real-time systems </a:t>
            </a:r>
            <a:r>
              <a:rPr lang="en-US" altLang="en-US" dirty="0"/>
              <a:t>– Critical real-time tasks have the highest priority, but no guarantee as to when tasks will be scheduled</a:t>
            </a:r>
          </a:p>
          <a:p>
            <a:r>
              <a:rPr lang="en-US" altLang="en-US" b="1" dirty="0">
                <a:solidFill>
                  <a:srgbClr val="006699"/>
                </a:solidFill>
                <a:latin typeface="+mj-lt"/>
              </a:rPr>
              <a:t>Hard real-time systems – task must be serviced by its deadline</a:t>
            </a:r>
          </a:p>
          <a:p>
            <a:pPr lvl="1">
              <a:buFont typeface="Monotype Sorts" pitchFamily="-84" charset="2"/>
              <a:buNone/>
            </a:pPr>
            <a:r>
              <a:rPr lang="en-US" altLang="en-US" b="1" dirty="0">
                <a:solidFill>
                  <a:srgbClr val="006699"/>
                </a:solidFill>
                <a:latin typeface="+mj-lt"/>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5465B525-CEEC-49C9-B033-5A403A5B5548}"/>
              </a:ext>
            </a:extLst>
          </p:cNvPr>
          <p:cNvSpPr>
            <a:spLocks noGrp="1"/>
          </p:cNvSpPr>
          <p:nvPr>
            <p:ph type="title"/>
          </p:nvPr>
        </p:nvSpPr>
        <p:spPr>
          <a:xfrm>
            <a:off x="865188" y="120227"/>
            <a:ext cx="7821612" cy="576262"/>
          </a:xfrm>
        </p:spPr>
        <p:txBody>
          <a:bodyPr>
            <a:normAutofit fontScale="90000"/>
          </a:bodyPr>
          <a:lstStyle/>
          <a:p>
            <a:pPr eaLnBrk="1" hangingPunct="1"/>
            <a:r>
              <a:rPr lang="en-US" altLang="en-US" dirty="0"/>
              <a:t>Real-Time CPU Scheduling</a:t>
            </a:r>
          </a:p>
        </p:txBody>
      </p:sp>
      <p:sp>
        <p:nvSpPr>
          <p:cNvPr id="87042" name="Content Placeholder 2">
            <a:extLst>
              <a:ext uri="{FF2B5EF4-FFF2-40B4-BE49-F238E27FC236}">
                <a16:creationId xmlns:a16="http://schemas.microsoft.com/office/drawing/2014/main" id="{F36B9134-1F9A-43F2-AE53-CEC7281025B7}"/>
              </a:ext>
            </a:extLst>
          </p:cNvPr>
          <p:cNvSpPr>
            <a:spLocks noGrp="1"/>
          </p:cNvSpPr>
          <p:nvPr>
            <p:ph idx="1"/>
          </p:nvPr>
        </p:nvSpPr>
        <p:spPr>
          <a:xfrm>
            <a:off x="806450" y="1097280"/>
            <a:ext cx="3552825" cy="4585653"/>
          </a:xfrm>
        </p:spPr>
        <p:txBody>
          <a:bodyPr>
            <a:normAutofit fontScale="85000" lnSpcReduction="20000"/>
          </a:bodyPr>
          <a:lstStyle/>
          <a:p>
            <a:r>
              <a:rPr lang="en-US" altLang="en-US" dirty="0"/>
              <a:t>Event latency – the amount of time that elapses from when an event occurs to when it is serviced.</a:t>
            </a:r>
          </a:p>
          <a:p>
            <a:r>
              <a:rPr lang="en-US" altLang="en-US" dirty="0"/>
              <a:t>Two types of latencies affect performance</a:t>
            </a:r>
          </a:p>
          <a:p>
            <a:pPr lvl="1">
              <a:buFont typeface="Arial" panose="020B0604020202020204" pitchFamily="34" charset="0"/>
              <a:buAutoNum type="arabicPeriod"/>
            </a:pPr>
            <a:r>
              <a:rPr lang="en-US" altLang="en-US" dirty="0"/>
              <a:t> </a:t>
            </a:r>
            <a:r>
              <a:rPr lang="en-US" altLang="en-US" b="1" dirty="0"/>
              <a:t>Interrupt latency </a:t>
            </a:r>
            <a:r>
              <a:rPr lang="en-US" altLang="en-US" dirty="0"/>
              <a:t>– time from arrival of interrupt to start of routine that services interrupt</a:t>
            </a:r>
          </a:p>
          <a:p>
            <a:pPr lvl="1">
              <a:buFont typeface="Arial" panose="020B0604020202020204" pitchFamily="34" charset="0"/>
              <a:buAutoNum type="arabicPeriod"/>
            </a:pPr>
            <a:r>
              <a:rPr lang="en-US" altLang="en-US" dirty="0"/>
              <a:t> </a:t>
            </a:r>
            <a:r>
              <a:rPr lang="en-US" altLang="en-US" b="1" dirty="0"/>
              <a:t>Dispatch latency </a:t>
            </a:r>
            <a:r>
              <a:rPr lang="en-US" altLang="en-US" dirty="0"/>
              <a:t>– time for schedule to take current process off CPU and switch to another</a:t>
            </a:r>
          </a:p>
          <a:p>
            <a:endParaRPr lang="en-US" altLang="en-US" dirty="0"/>
          </a:p>
          <a:p>
            <a:pPr lvl="1">
              <a:buFont typeface="Monotype Sorts" pitchFamily="-84" charset="2"/>
              <a:buNone/>
            </a:pPr>
            <a:r>
              <a:rPr lang="en-US" altLang="en-US" dirty="0"/>
              <a:t> </a:t>
            </a:r>
          </a:p>
        </p:txBody>
      </p:sp>
      <p:pic>
        <p:nvPicPr>
          <p:cNvPr id="87043" name="Picture 1">
            <a:extLst>
              <a:ext uri="{FF2B5EF4-FFF2-40B4-BE49-F238E27FC236}">
                <a16:creationId xmlns:a16="http://schemas.microsoft.com/office/drawing/2014/main" id="{A386168D-0ECB-4C78-B843-BF56135FA5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2084705"/>
            <a:ext cx="35814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34CD1F8D-2BA1-4930-8ADE-493EC0B780E9}"/>
              </a:ext>
            </a:extLst>
          </p:cNvPr>
          <p:cNvSpPr>
            <a:spLocks noGrp="1"/>
          </p:cNvSpPr>
          <p:nvPr>
            <p:ph type="title"/>
          </p:nvPr>
        </p:nvSpPr>
        <p:spPr>
          <a:xfrm>
            <a:off x="412750" y="147991"/>
            <a:ext cx="8229600" cy="576262"/>
          </a:xfrm>
        </p:spPr>
        <p:txBody>
          <a:bodyPr>
            <a:normAutofit fontScale="90000"/>
          </a:bodyPr>
          <a:lstStyle/>
          <a:p>
            <a:br>
              <a:rPr lang="en-US" altLang="en-US" dirty="0"/>
            </a:br>
            <a:r>
              <a:rPr lang="en-US" altLang="en-US" dirty="0"/>
              <a:t>Interrupt Latency</a:t>
            </a:r>
          </a:p>
        </p:txBody>
      </p:sp>
      <p:pic>
        <p:nvPicPr>
          <p:cNvPr id="89090" name="Picture 2">
            <a:extLst>
              <a:ext uri="{FF2B5EF4-FFF2-40B4-BE49-F238E27FC236}">
                <a16:creationId xmlns:a16="http://schemas.microsoft.com/office/drawing/2014/main" id="{09F5D776-FF63-4BAD-8786-299294C2A9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1452880"/>
            <a:ext cx="3800475" cy="358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Our syllabus from chapter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normAutofit fontScale="90000"/>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idx="1"/>
          </p:nvPr>
        </p:nvSpPr>
        <p:spPr>
          <a:xfrm>
            <a:off x="838201" y="1169988"/>
            <a:ext cx="7227276" cy="4808781"/>
          </a:xfrm>
        </p:spPr>
        <p:txBody>
          <a:bodyPr>
            <a:normAutofit fontScale="92500" lnSpcReduction="10000"/>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1000"/>
                                        <p:tgtEl>
                                          <p:spTgt spid="27651">
                                            <p:txEl>
                                              <p:pRg st="0" end="0"/>
                                            </p:txEl>
                                          </p:spTgt>
                                        </p:tgtEl>
                                      </p:cBhvr>
                                    </p:animEffect>
                                    <p:anim calcmode="lin" valueType="num">
                                      <p:cBhvr>
                                        <p:cTn id="8" dur="1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1000"/>
                                        <p:tgtEl>
                                          <p:spTgt spid="27651">
                                            <p:txEl>
                                              <p:pRg st="1" end="1"/>
                                            </p:txEl>
                                          </p:spTgt>
                                        </p:tgtEl>
                                      </p:cBhvr>
                                    </p:animEffect>
                                    <p:anim calcmode="lin" valueType="num">
                                      <p:cBhvr>
                                        <p:cTn id="13"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76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Effect transition="in" filter="fade">
                                      <p:cBhvr>
                                        <p:cTn id="19" dur="1000"/>
                                        <p:tgtEl>
                                          <p:spTgt spid="27651">
                                            <p:txEl>
                                              <p:pRg st="2" end="2"/>
                                            </p:txEl>
                                          </p:spTgt>
                                        </p:tgtEl>
                                      </p:cBhvr>
                                    </p:animEffect>
                                    <p:anim calcmode="lin" valueType="num">
                                      <p:cBhvr>
                                        <p:cTn id="20"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765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7651">
                                            <p:txEl>
                                              <p:pRg st="3" end="3"/>
                                            </p:txEl>
                                          </p:spTgt>
                                        </p:tgtEl>
                                        <p:attrNameLst>
                                          <p:attrName>style.visibility</p:attrName>
                                        </p:attrNameLst>
                                      </p:cBhvr>
                                      <p:to>
                                        <p:strVal val="visible"/>
                                      </p:to>
                                    </p:set>
                                    <p:animEffect transition="in" filter="fade">
                                      <p:cBhvr>
                                        <p:cTn id="24" dur="1000"/>
                                        <p:tgtEl>
                                          <p:spTgt spid="27651">
                                            <p:txEl>
                                              <p:pRg st="3" end="3"/>
                                            </p:txEl>
                                          </p:spTgt>
                                        </p:tgtEl>
                                      </p:cBhvr>
                                    </p:animEffect>
                                    <p:anim calcmode="lin" valueType="num">
                                      <p:cBhvr>
                                        <p:cTn id="25"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765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7651">
                                            <p:txEl>
                                              <p:pRg st="4" end="4"/>
                                            </p:txEl>
                                          </p:spTgt>
                                        </p:tgtEl>
                                        <p:attrNameLst>
                                          <p:attrName>style.visibility</p:attrName>
                                        </p:attrNameLst>
                                      </p:cBhvr>
                                      <p:to>
                                        <p:strVal val="visible"/>
                                      </p:to>
                                    </p:set>
                                    <p:animEffect transition="in" filter="fade">
                                      <p:cBhvr>
                                        <p:cTn id="29" dur="1000"/>
                                        <p:tgtEl>
                                          <p:spTgt spid="27651">
                                            <p:txEl>
                                              <p:pRg st="4" end="4"/>
                                            </p:txEl>
                                          </p:spTgt>
                                        </p:tgtEl>
                                      </p:cBhvr>
                                    </p:animEffect>
                                    <p:anim calcmode="lin" valueType="num">
                                      <p:cBhvr>
                                        <p:cTn id="30"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7651">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651">
                                            <p:txEl>
                                              <p:pRg st="5" end="5"/>
                                            </p:txEl>
                                          </p:spTgt>
                                        </p:tgtEl>
                                        <p:attrNameLst>
                                          <p:attrName>style.visibility</p:attrName>
                                        </p:attrNameLst>
                                      </p:cBhvr>
                                      <p:to>
                                        <p:strVal val="visible"/>
                                      </p:to>
                                    </p:set>
                                    <p:animEffect transition="in" filter="fade">
                                      <p:cBhvr>
                                        <p:cTn id="34" dur="1000"/>
                                        <p:tgtEl>
                                          <p:spTgt spid="27651">
                                            <p:txEl>
                                              <p:pRg st="5" end="5"/>
                                            </p:txEl>
                                          </p:spTgt>
                                        </p:tgtEl>
                                      </p:cBhvr>
                                    </p:animEffect>
                                    <p:anim calcmode="lin" valueType="num">
                                      <p:cBhvr>
                                        <p:cTn id="35"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7651">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7651">
                                            <p:txEl>
                                              <p:pRg st="6" end="6"/>
                                            </p:txEl>
                                          </p:spTgt>
                                        </p:tgtEl>
                                        <p:attrNameLst>
                                          <p:attrName>style.visibility</p:attrName>
                                        </p:attrNameLst>
                                      </p:cBhvr>
                                      <p:to>
                                        <p:strVal val="visible"/>
                                      </p:to>
                                    </p:set>
                                    <p:animEffect transition="in" filter="fade">
                                      <p:cBhvr>
                                        <p:cTn id="39" dur="1000"/>
                                        <p:tgtEl>
                                          <p:spTgt spid="27651">
                                            <p:txEl>
                                              <p:pRg st="6" end="6"/>
                                            </p:txEl>
                                          </p:spTgt>
                                        </p:tgtEl>
                                      </p:cBhvr>
                                    </p:animEffect>
                                    <p:anim calcmode="lin" valueType="num">
                                      <p:cBhvr>
                                        <p:cTn id="40" dur="10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76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7651">
                                            <p:txEl>
                                              <p:pRg st="7" end="7"/>
                                            </p:txEl>
                                          </p:spTgt>
                                        </p:tgtEl>
                                        <p:attrNameLst>
                                          <p:attrName>style.visibility</p:attrName>
                                        </p:attrNameLst>
                                      </p:cBhvr>
                                      <p:to>
                                        <p:strVal val="visible"/>
                                      </p:to>
                                    </p:set>
                                    <p:animEffect transition="in" filter="fade">
                                      <p:cBhvr>
                                        <p:cTn id="46" dur="1000"/>
                                        <p:tgtEl>
                                          <p:spTgt spid="27651">
                                            <p:txEl>
                                              <p:pRg st="7" end="7"/>
                                            </p:txEl>
                                          </p:spTgt>
                                        </p:tgtEl>
                                      </p:cBhvr>
                                    </p:animEffect>
                                    <p:anim calcmode="lin" valueType="num">
                                      <p:cBhvr>
                                        <p:cTn id="47" dur="10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765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7651">
                                            <p:txEl>
                                              <p:pRg st="8" end="8"/>
                                            </p:txEl>
                                          </p:spTgt>
                                        </p:tgtEl>
                                        <p:attrNameLst>
                                          <p:attrName>style.visibility</p:attrName>
                                        </p:attrNameLst>
                                      </p:cBhvr>
                                      <p:to>
                                        <p:strVal val="visible"/>
                                      </p:to>
                                    </p:set>
                                    <p:animEffect transition="in" filter="fade">
                                      <p:cBhvr>
                                        <p:cTn id="53" dur="1000"/>
                                        <p:tgtEl>
                                          <p:spTgt spid="27651">
                                            <p:txEl>
                                              <p:pRg st="8" end="8"/>
                                            </p:txEl>
                                          </p:spTgt>
                                        </p:tgtEl>
                                      </p:cBhvr>
                                    </p:animEffect>
                                    <p:anim calcmode="lin" valueType="num">
                                      <p:cBhvr>
                                        <p:cTn id="54" dur="10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765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normAutofit/>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1000"/>
                                        <p:tgtEl>
                                          <p:spTgt spid="27651">
                                            <p:txEl>
                                              <p:pRg st="0" end="0"/>
                                            </p:txEl>
                                          </p:spTgt>
                                        </p:tgtEl>
                                      </p:cBhvr>
                                    </p:animEffect>
                                    <p:anim calcmode="lin" valueType="num">
                                      <p:cBhvr>
                                        <p:cTn id="8" dur="1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651">
                                            <p:txEl>
                                              <p:pRg st="1" end="1"/>
                                            </p:txEl>
                                          </p:spTgt>
                                        </p:tgtEl>
                                        <p:attrNameLst>
                                          <p:attrName>style.visibility</p:attrName>
                                        </p:attrNameLst>
                                      </p:cBhvr>
                                      <p:to>
                                        <p:strVal val="visible"/>
                                      </p:to>
                                    </p:set>
                                    <p:animEffect transition="in" filter="fade">
                                      <p:cBhvr>
                                        <p:cTn id="14" dur="1000"/>
                                        <p:tgtEl>
                                          <p:spTgt spid="27651">
                                            <p:txEl>
                                              <p:pRg st="1" end="1"/>
                                            </p:txEl>
                                          </p:spTgt>
                                        </p:tgtEl>
                                      </p:cBhvr>
                                    </p:animEffect>
                                    <p:anim calcmode="lin" valueType="num">
                                      <p:cBhvr>
                                        <p:cTn id="15"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6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651">
                                            <p:txEl>
                                              <p:pRg st="2" end="2"/>
                                            </p:txEl>
                                          </p:spTgt>
                                        </p:tgtEl>
                                        <p:attrNameLst>
                                          <p:attrName>style.visibility</p:attrName>
                                        </p:attrNameLst>
                                      </p:cBhvr>
                                      <p:to>
                                        <p:strVal val="visible"/>
                                      </p:to>
                                    </p:set>
                                    <p:animEffect transition="in" filter="fade">
                                      <p:cBhvr>
                                        <p:cTn id="21" dur="1000"/>
                                        <p:tgtEl>
                                          <p:spTgt spid="27651">
                                            <p:txEl>
                                              <p:pRg st="2" end="2"/>
                                            </p:txEl>
                                          </p:spTgt>
                                        </p:tgtEl>
                                      </p:cBhvr>
                                    </p:animEffect>
                                    <p:anim calcmode="lin" valueType="num">
                                      <p:cBhvr>
                                        <p:cTn id="22"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6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7651">
                                            <p:txEl>
                                              <p:pRg st="3" end="3"/>
                                            </p:txEl>
                                          </p:spTgt>
                                        </p:tgtEl>
                                        <p:attrNameLst>
                                          <p:attrName>style.visibility</p:attrName>
                                        </p:attrNameLst>
                                      </p:cBhvr>
                                      <p:to>
                                        <p:strVal val="visible"/>
                                      </p:to>
                                    </p:set>
                                    <p:animEffect transition="in" filter="fade">
                                      <p:cBhvr>
                                        <p:cTn id="28" dur="1000"/>
                                        <p:tgtEl>
                                          <p:spTgt spid="27651">
                                            <p:txEl>
                                              <p:pRg st="3" end="3"/>
                                            </p:txEl>
                                          </p:spTgt>
                                        </p:tgtEl>
                                      </p:cBhvr>
                                    </p:animEffect>
                                    <p:anim calcmode="lin" valueType="num">
                                      <p:cBhvr>
                                        <p:cTn id="29"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765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normAutofit/>
          </a:bodyPr>
          <a:lstStyle/>
          <a:p>
            <a:pPr eaLnBrk="1" hangingPunct="1"/>
            <a:r>
              <a:rPr lang="en-US" altLang="en-US" sz="2800" dirty="0"/>
              <a:t>Preemptive Scheduling and Race Conditions</a:t>
            </a:r>
          </a:p>
        </p:txBody>
      </p:sp>
      <p:sp>
        <p:nvSpPr>
          <p:cNvPr id="8" name="Freeform 7"/>
          <p:cNvSpPr/>
          <p:nvPr/>
        </p:nvSpPr>
        <p:spPr>
          <a:xfrm>
            <a:off x="986096" y="1763061"/>
            <a:ext cx="3481959" cy="3481958"/>
          </a:xfrm>
          <a:custGeom>
            <a:avLst/>
            <a:gdLst>
              <a:gd name="connsiteX0" fmla="*/ 0 w 3481959"/>
              <a:gd name="connsiteY0" fmla="*/ 1740979 h 3481958"/>
              <a:gd name="connsiteX1" fmla="*/ 1740980 w 3481959"/>
              <a:gd name="connsiteY1" fmla="*/ 0 h 3481958"/>
              <a:gd name="connsiteX2" fmla="*/ 3481960 w 3481959"/>
              <a:gd name="connsiteY2" fmla="*/ 1740979 h 3481958"/>
              <a:gd name="connsiteX3" fmla="*/ 1740980 w 3481959"/>
              <a:gd name="connsiteY3" fmla="*/ 3481958 h 3481958"/>
              <a:gd name="connsiteX4" fmla="*/ 0 w 3481959"/>
              <a:gd name="connsiteY4" fmla="*/ 1740979 h 348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1959" h="3481958">
                <a:moveTo>
                  <a:pt x="0" y="1740979"/>
                </a:moveTo>
                <a:cubicBezTo>
                  <a:pt x="0" y="779463"/>
                  <a:pt x="779463" y="0"/>
                  <a:pt x="1740980" y="0"/>
                </a:cubicBezTo>
                <a:cubicBezTo>
                  <a:pt x="2702497" y="0"/>
                  <a:pt x="3481960" y="779463"/>
                  <a:pt x="3481960" y="1740979"/>
                </a:cubicBezTo>
                <a:cubicBezTo>
                  <a:pt x="3481960" y="2702495"/>
                  <a:pt x="2702497" y="3481958"/>
                  <a:pt x="1740980" y="3481958"/>
                </a:cubicBezTo>
                <a:cubicBezTo>
                  <a:pt x="779463" y="3481958"/>
                  <a:pt x="0" y="2702495"/>
                  <a:pt x="0" y="174097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86220" tIns="410598" rIns="988123" bIns="410597" numCol="1" spcCol="1270" anchor="ctr" anchorCtr="0">
            <a:noAutofit/>
          </a:bodyPr>
          <a:lstStyle/>
          <a:p>
            <a:pPr lvl="0" algn="ctr" defTabSz="889000" rtl="0">
              <a:lnSpc>
                <a:spcPct val="90000"/>
              </a:lnSpc>
              <a:spcBef>
                <a:spcPct val="0"/>
              </a:spcBef>
              <a:spcAft>
                <a:spcPct val="35000"/>
              </a:spcAft>
            </a:pPr>
            <a:r>
              <a:rPr lang="en-US" sz="2000" kern="1200" dirty="0"/>
              <a:t>Preemptive scheduling can result in race conditions when data are shared among several processes.</a:t>
            </a:r>
          </a:p>
        </p:txBody>
      </p:sp>
      <p:sp>
        <p:nvSpPr>
          <p:cNvPr id="9" name="Freeform 8"/>
          <p:cNvSpPr/>
          <p:nvPr/>
        </p:nvSpPr>
        <p:spPr>
          <a:xfrm>
            <a:off x="4914870" y="1763061"/>
            <a:ext cx="3830154" cy="3481958"/>
          </a:xfrm>
          <a:custGeom>
            <a:avLst/>
            <a:gdLst>
              <a:gd name="connsiteX0" fmla="*/ 0 w 3830154"/>
              <a:gd name="connsiteY0" fmla="*/ 1740979 h 3481958"/>
              <a:gd name="connsiteX1" fmla="*/ 1915077 w 3830154"/>
              <a:gd name="connsiteY1" fmla="*/ 0 h 3481958"/>
              <a:gd name="connsiteX2" fmla="*/ 3830154 w 3830154"/>
              <a:gd name="connsiteY2" fmla="*/ 1740979 h 3481958"/>
              <a:gd name="connsiteX3" fmla="*/ 1915077 w 3830154"/>
              <a:gd name="connsiteY3" fmla="*/ 3481958 h 3481958"/>
              <a:gd name="connsiteX4" fmla="*/ 0 w 3830154"/>
              <a:gd name="connsiteY4" fmla="*/ 1740979 h 348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0154" h="3481958">
                <a:moveTo>
                  <a:pt x="0" y="1740979"/>
                </a:moveTo>
                <a:cubicBezTo>
                  <a:pt x="0" y="779463"/>
                  <a:pt x="857409" y="0"/>
                  <a:pt x="1915077" y="0"/>
                </a:cubicBezTo>
                <a:cubicBezTo>
                  <a:pt x="2972745" y="0"/>
                  <a:pt x="3830154" y="779463"/>
                  <a:pt x="3830154" y="1740979"/>
                </a:cubicBezTo>
                <a:cubicBezTo>
                  <a:pt x="3830154" y="2702495"/>
                  <a:pt x="2972745" y="3481958"/>
                  <a:pt x="1915077" y="3481958"/>
                </a:cubicBezTo>
                <a:cubicBezTo>
                  <a:pt x="857409" y="3481958"/>
                  <a:pt x="0" y="2702495"/>
                  <a:pt x="0" y="1740979"/>
                </a:cubicBezTo>
                <a:close/>
              </a:path>
            </a:pathLst>
          </a:custGeom>
          <a:solidFill>
            <a:schemeClr val="accent5">
              <a:lumMod val="75000"/>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1086935" tIns="410598" rIns="534842" bIns="410597" numCol="1" spcCol="1270" anchor="ctr" anchorCtr="0">
            <a:noAutofit/>
          </a:bodyPr>
          <a:lstStyle/>
          <a:p>
            <a:pPr lvl="0" algn="ctr" defTabSz="889000" rtl="0">
              <a:lnSpc>
                <a:spcPct val="90000"/>
              </a:lnSpc>
              <a:spcBef>
                <a:spcPct val="0"/>
              </a:spcBef>
              <a:spcAft>
                <a:spcPct val="35000"/>
              </a:spcAft>
            </a:pPr>
            <a:r>
              <a:rPr lang="en-US" sz="2000" kern="1200" dirty="0"/>
              <a:t>one process is updating the data, it is preempted so that the second process can run. The second process then tries to read the data, which are in an inconsistent state. </a:t>
            </a:r>
          </a:p>
        </p:txBody>
      </p:sp>
      <p:sp>
        <p:nvSpPr>
          <p:cNvPr id="3" name="Right Arrow 2"/>
          <p:cNvSpPr/>
          <p:nvPr/>
        </p:nvSpPr>
        <p:spPr>
          <a:xfrm>
            <a:off x="3992880" y="3108960"/>
            <a:ext cx="1219200" cy="822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a:t>
            </a:r>
          </a:p>
        </p:txBody>
      </p:sp>
    </p:spTree>
    <p:extLst>
      <p:ext uri="{BB962C8B-B14F-4D97-AF65-F5344CB8AC3E}">
        <p14:creationId xmlns:p14="http://schemas.microsoft.com/office/powerpoint/2010/main" val="304645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normAutofit fontScale="90000"/>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idx="1"/>
          </p:nvPr>
        </p:nvSpPr>
        <p:spPr>
          <a:xfrm>
            <a:off x="849083" y="1119235"/>
            <a:ext cx="4754548" cy="4515661"/>
          </a:xfrm>
        </p:spPr>
        <p:txBody>
          <a:bodyPr>
            <a:normAutofit lnSpcReduction="10000"/>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rotWithShape="1">
          <a:blip r:embed="rId3">
            <a:extLst>
              <a:ext uri="{28A0092B-C50C-407E-A947-70E740481C1C}">
                <a14:useLocalDpi xmlns:a14="http://schemas.microsoft.com/office/drawing/2010/main" val="0"/>
              </a:ext>
            </a:extLst>
          </a:blip>
          <a:srcRect r="36658"/>
          <a:stretch/>
        </p:blipFill>
        <p:spPr bwMode="auto">
          <a:xfrm>
            <a:off x="5556824" y="1109784"/>
            <a:ext cx="3436256"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500" fill="hold"/>
                                        <p:tgtEl>
                                          <p:spTgt spid="174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anim calcmode="lin" valueType="num">
                                      <p:cBhvr additive="base">
                                        <p:cTn id="11" dur="500" fill="hold"/>
                                        <p:tgtEl>
                                          <p:spTgt spid="174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 calcmode="lin" valueType="num">
                                      <p:cBhvr additive="base">
                                        <p:cTn id="15" dur="500" fill="hold"/>
                                        <p:tgtEl>
                                          <p:spTgt spid="174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anim calcmode="lin" valueType="num">
                                      <p:cBhvr additive="base">
                                        <p:cTn id="19" dur="500" fill="hold"/>
                                        <p:tgtEl>
                                          <p:spTgt spid="174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0">
                                            <p:txEl>
                                              <p:pRg st="4" end="4"/>
                                            </p:txEl>
                                          </p:spTgt>
                                        </p:tgtEl>
                                        <p:attrNameLst>
                                          <p:attrName>style.visibility</p:attrName>
                                        </p:attrNameLst>
                                      </p:cBhvr>
                                      <p:to>
                                        <p:strVal val="visible"/>
                                      </p:to>
                                    </p:set>
                                    <p:anim calcmode="lin" valueType="num">
                                      <p:cBhvr additive="base">
                                        <p:cTn id="25" dur="500" fill="hold"/>
                                        <p:tgtEl>
                                          <p:spTgt spid="174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normAutofit fontScale="90000"/>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calcmode="lin" valueType="num">
                                      <p:cBhvr>
                                        <p:cTn id="7" dur="500" fill="hold"/>
                                        <p:tgtEl>
                                          <p:spTgt spid="1945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5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45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458">
                                            <p:txEl>
                                              <p:pRg st="1" end="1"/>
                                            </p:txEl>
                                          </p:spTgt>
                                        </p:tgtEl>
                                        <p:attrNameLst>
                                          <p:attrName>style.visibility</p:attrName>
                                        </p:attrNameLst>
                                      </p:cBhvr>
                                      <p:to>
                                        <p:strVal val="visible"/>
                                      </p:to>
                                    </p:set>
                                    <p:anim calcmode="lin" valueType="num">
                                      <p:cBhvr>
                                        <p:cTn id="14" dur="500" fill="hold"/>
                                        <p:tgtEl>
                                          <p:spTgt spid="1945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945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945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458">
                                            <p:txEl>
                                              <p:pRg st="2" end="2"/>
                                            </p:txEl>
                                          </p:spTgt>
                                        </p:tgtEl>
                                        <p:attrNameLst>
                                          <p:attrName>style.visibility</p:attrName>
                                        </p:attrNameLst>
                                      </p:cBhvr>
                                      <p:to>
                                        <p:strVal val="visible"/>
                                      </p:to>
                                    </p:set>
                                    <p:anim calcmode="lin" valueType="num">
                                      <p:cBhvr>
                                        <p:cTn id="21" dur="500" fill="hold"/>
                                        <p:tgtEl>
                                          <p:spTgt spid="1945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945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945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458">
                                            <p:txEl>
                                              <p:pRg st="3" end="3"/>
                                            </p:txEl>
                                          </p:spTgt>
                                        </p:tgtEl>
                                        <p:attrNameLst>
                                          <p:attrName>style.visibility</p:attrName>
                                        </p:attrNameLst>
                                      </p:cBhvr>
                                      <p:to>
                                        <p:strVal val="visible"/>
                                      </p:to>
                                    </p:set>
                                    <p:anim calcmode="lin" valueType="num">
                                      <p:cBhvr>
                                        <p:cTn id="28" dur="500" fill="hold"/>
                                        <p:tgtEl>
                                          <p:spTgt spid="1945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945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945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9458">
                                            <p:txEl>
                                              <p:pRg st="4" end="4"/>
                                            </p:txEl>
                                          </p:spTgt>
                                        </p:tgtEl>
                                        <p:attrNameLst>
                                          <p:attrName>style.visibility</p:attrName>
                                        </p:attrNameLst>
                                      </p:cBhvr>
                                      <p:to>
                                        <p:strVal val="visible"/>
                                      </p:to>
                                    </p:set>
                                    <p:anim calcmode="lin" valueType="num">
                                      <p:cBhvr>
                                        <p:cTn id="35" dur="500" fill="hold"/>
                                        <p:tgtEl>
                                          <p:spTgt spid="19458">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9458">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94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13365</TotalTime>
  <Words>2662</Words>
  <Application>Microsoft Office PowerPoint</Application>
  <PresentationFormat>On-screen Show (4:3)</PresentationFormat>
  <Paragraphs>360</Paragraphs>
  <Slides>46</Slides>
  <Notes>41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vt:lpstr>
      <vt:lpstr>Corbel</vt:lpstr>
      <vt:lpstr>Courier New</vt:lpstr>
      <vt:lpstr>Helvetica</vt:lpstr>
      <vt:lpstr>Lucida Grande</vt:lpstr>
      <vt:lpstr>Monotype Sorts</vt:lpstr>
      <vt:lpstr>Times New Roman</vt:lpstr>
      <vt:lpstr>Verdana</vt:lpstr>
      <vt:lpstr>Webdings</vt:lpstr>
      <vt:lpstr>Parallax</vt:lpstr>
      <vt:lpstr>Equation</vt:lpstr>
      <vt:lpstr>Chapter 5:  CPU Scheduling</vt:lpstr>
      <vt:lpstr>Outline</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Thread Scheduling</vt:lpstr>
      <vt:lpstr>Pthread Scheduling</vt:lpstr>
      <vt:lpstr>Pthread Scheduling API</vt:lpstr>
      <vt:lpstr>Pthread Scheduling API</vt:lpstr>
      <vt:lpstr>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lpstr>Real-Time CPU Scheduling</vt:lpstr>
      <vt:lpstr>Real-Time CPU Scheduling</vt:lpstr>
      <vt:lpstr> Interrupt Latency</vt:lpstr>
      <vt:lpstr>End of Our syllabus from chapter 5</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Bilal Ahmed</cp:lastModifiedBy>
  <cp:revision>262</cp:revision>
  <cp:lastPrinted>2013-09-10T17:57:57Z</cp:lastPrinted>
  <dcterms:created xsi:type="dcterms:W3CDTF">2011-01-13T23:43:38Z</dcterms:created>
  <dcterms:modified xsi:type="dcterms:W3CDTF">2022-03-06T16:42:14Z</dcterms:modified>
</cp:coreProperties>
</file>