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9" r:id="rId15"/>
    <p:sldId id="270" r:id="rId16"/>
    <p:sldId id="271" r:id="rId17"/>
    <p:sldId id="280" r:id="rId18"/>
    <p:sldId id="274" r:id="rId19"/>
    <p:sldId id="276" r:id="rId20"/>
    <p:sldId id="277" r:id="rId21"/>
    <p:sldId id="278" r:id="rId22"/>
    <p:sldId id="287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93" r:id="rId31"/>
    <p:sldId id="294" r:id="rId32"/>
    <p:sldId id="288" r:id="rId33"/>
    <p:sldId id="289" r:id="rId34"/>
    <p:sldId id="290" r:id="rId35"/>
    <p:sldId id="291" r:id="rId36"/>
    <p:sldId id="301" r:id="rId37"/>
    <p:sldId id="292" r:id="rId38"/>
    <p:sldId id="296" r:id="rId39"/>
    <p:sldId id="297" r:id="rId40"/>
    <p:sldId id="298" r:id="rId41"/>
    <p:sldId id="299" r:id="rId42"/>
    <p:sldId id="305" r:id="rId43"/>
    <p:sldId id="306" r:id="rId44"/>
    <p:sldId id="307" r:id="rId45"/>
    <p:sldId id="309" r:id="rId46"/>
    <p:sldId id="310" r:id="rId47"/>
    <p:sldId id="31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2" autoAdjust="0"/>
    <p:restoredTop sz="90126" autoAdjust="0"/>
  </p:normalViewPr>
  <p:slideViewPr>
    <p:cSldViewPr snapToGrid="0">
      <p:cViewPr varScale="1">
        <p:scale>
          <a:sx n="63" d="100"/>
          <a:sy n="63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A5223-5C7F-4F92-A55B-EE4B511D5D7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31C34-8535-4CCF-959C-C7E1123F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5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variables are defined and categorized?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Temperature</a:t>
            </a:r>
            <a:r>
              <a:rPr lang="en-US" baseline="0" dirty="0" smtClean="0"/>
              <a:t> e.g. = </a:t>
            </a:r>
            <a:r>
              <a:rPr lang="en-US" b="1" baseline="0" dirty="0" smtClean="0"/>
              <a:t>[</a:t>
            </a:r>
            <a:r>
              <a:rPr lang="en-US" b="1" dirty="0" smtClean="0"/>
              <a:t>20</a:t>
            </a:r>
            <a:r>
              <a:rPr lang="en-US" b="1" baseline="0" dirty="0" smtClean="0"/>
              <a:t> (68*F) , 30 (86*F)] </a:t>
            </a:r>
            <a:r>
              <a:rPr lang="en-US" baseline="0" dirty="0" smtClean="0"/>
              <a:t>&amp; </a:t>
            </a:r>
            <a:r>
              <a:rPr lang="en-US" b="1" baseline="0" dirty="0" smtClean="0"/>
              <a:t>[5 (41*F), 15 (59*F) ]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32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Minimum = 36, use first class (30 – 39),</a:t>
            </a:r>
            <a:r>
              <a:rPr lang="en-US" sz="1200" baseline="0" dirty="0" smtClean="0"/>
              <a:t> Maximum = 99, results in 7 classes. </a:t>
            </a:r>
          </a:p>
          <a:p>
            <a:r>
              <a:rPr lang="en-US" sz="1200" baseline="0" dirty="0" smtClean="0"/>
              <a:t>h = (range/no. classes) &amp; No. of classes = 1 + 3.3Logn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2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Frequency</a:t>
            </a:r>
            <a:r>
              <a:rPr lang="en-US" baseline="0" dirty="0" smtClean="0"/>
              <a:t> Polygon &amp; OGIVE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6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Neil A. Weiss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24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Mean = </a:t>
            </a:r>
            <a:r>
              <a:rPr lang="en-US" dirty="0" smtClean="0"/>
              <a:t>75 inches (6.3)	</a:t>
            </a:r>
            <a:r>
              <a:rPr lang="en-US" b="1" dirty="0" smtClean="0"/>
              <a:t>Median = </a:t>
            </a:r>
            <a:r>
              <a:rPr lang="en-US" dirty="0" smtClean="0"/>
              <a:t>76 inches (6.4)	</a:t>
            </a:r>
            <a:r>
              <a:rPr lang="en-US" b="1" dirty="0" smtClean="0"/>
              <a:t>Mode = </a:t>
            </a:r>
            <a:r>
              <a:rPr lang="en-US" dirty="0" smtClean="0"/>
              <a:t>76 inches ( 6.4)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67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you think the mean is the best average for this set of data? </a:t>
            </a:r>
          </a:p>
          <a:p>
            <a:r>
              <a:rPr lang="en-US" dirty="0" smtClean="0"/>
              <a:t>For CB (0.05 +, 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28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xbar</a:t>
            </a:r>
            <a:r>
              <a:rPr lang="en-US" dirty="0" smtClean="0"/>
              <a:t> + 2x) represents the number that is two</a:t>
            </a:r>
            <a:r>
              <a:rPr lang="en-US" baseline="0" dirty="0" smtClean="0"/>
              <a:t> standard deviations to the right of mean.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31C34-8535-4CCF-959C-C7E1123F966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8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4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7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5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8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8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6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8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7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4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6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3C6E-628D-4EA8-8E4D-FA2D3186D93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6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F3C6E-628D-4EA8-8E4D-FA2D3186D93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C9B89-93F8-492C-AC00-A61B1587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7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sama.ajaz@nu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56447"/>
            <a:ext cx="9144000" cy="1694610"/>
          </a:xfrm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Probability &amp; Statistics </a:t>
            </a: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4000" dirty="0" smtClean="0"/>
              <a:t>for Engineers &amp; Scientists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1808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Authors: </a:t>
            </a:r>
            <a:r>
              <a:rPr lang="en-US" dirty="0" smtClean="0"/>
              <a:t>Walpole, Myers, Myers, YE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Instructor: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Osama Bin Ajaz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Lecturer, S &amp; H Dept., 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FAST-NU, Main Campus, Karachi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  <a:hlinkClick r:id="rId2"/>
              </a:rPr>
              <a:t>osama.ajaz@nu.edu.pk</a:t>
            </a:r>
            <a:r>
              <a:rPr lang="en-US" b="1" dirty="0" smtClean="0">
                <a:solidFill>
                  <a:schemeClr val="accent5"/>
                </a:solidFill>
                <a:latin typeface="Book Antiqua" panose="02040602050305030304" pitchFamily="18" charset="0"/>
              </a:rPr>
              <a:t> </a:t>
            </a:r>
            <a:endParaRPr lang="en-US" b="1" dirty="0">
              <a:solidFill>
                <a:schemeClr val="accent5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Please do not ask for lectures slides.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Do follow recommended books.</a:t>
            </a:r>
          </a:p>
          <a:p>
            <a:pPr marL="0" indent="0" algn="ctr">
              <a:buNone/>
            </a:pP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30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7" y="259733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Introduction to Statistics </a:t>
            </a:r>
            <a:endParaRPr lang="en-US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36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Introduction to Statistics </a:t>
            </a:r>
            <a:endParaRPr lang="en-US" sz="36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30" y="1825625"/>
            <a:ext cx="10636624" cy="4709646"/>
          </a:xfrm>
        </p:spPr>
        <p:txBody>
          <a:bodyPr>
            <a:normAutofit fontScale="62500" lnSpcReduction="20000"/>
          </a:bodyPr>
          <a:lstStyle/>
          <a:p>
            <a:r>
              <a:rPr lang="en-US" sz="3500" dirty="0">
                <a:latin typeface="Khmer UI" panose="020B0502040204020203" pitchFamily="34" charset="0"/>
                <a:cs typeface="Khmer UI" panose="020B0502040204020203" pitchFamily="34" charset="0"/>
              </a:rPr>
              <a:t>What does the word </a:t>
            </a:r>
            <a:r>
              <a:rPr lang="en-US" sz="3500" b="1" i="1" dirty="0">
                <a:solidFill>
                  <a:srgbClr val="00B05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statistics</a:t>
            </a:r>
            <a:r>
              <a:rPr lang="en-US" sz="3500" i="1" dirty="0">
                <a:latin typeface="Khmer UI" panose="020B0502040204020203" pitchFamily="34" charset="0"/>
                <a:cs typeface="Khmer UI" panose="020B0502040204020203" pitchFamily="34" charset="0"/>
              </a:rPr>
              <a:t> </a:t>
            </a:r>
            <a:r>
              <a:rPr lang="en-US" sz="3500" dirty="0">
                <a:latin typeface="Khmer UI" panose="020B0502040204020203" pitchFamily="34" charset="0"/>
                <a:cs typeface="Khmer UI" panose="020B0502040204020203" pitchFamily="34" charset="0"/>
              </a:rPr>
              <a:t>bring to mind</a:t>
            </a:r>
            <a:r>
              <a:rPr lang="en-US" sz="3500" dirty="0" smtClean="0">
                <a:latin typeface="Khmer UI" panose="020B0502040204020203" pitchFamily="34" charset="0"/>
                <a:cs typeface="Khmer UI" panose="020B0502040204020203" pitchFamily="34" charset="0"/>
              </a:rPr>
              <a:t>?</a:t>
            </a:r>
          </a:p>
          <a:p>
            <a:r>
              <a:rPr lang="en-US" sz="3500" dirty="0"/>
              <a:t>If you read newspapers, surf the Web, watch the news on television, or follow sports, you see and hear the following statements: </a:t>
            </a:r>
          </a:p>
          <a:p>
            <a:endParaRPr lang="en-US" sz="35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/>
              <a:t>	10 year inflation rates.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/>
              <a:t>	Population growth rate,  Birth and  Death rates etc.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/>
              <a:t>       </a:t>
            </a:r>
            <a:r>
              <a:rPr lang="en-US" sz="3500" dirty="0" smtClean="0"/>
              <a:t>   </a:t>
            </a:r>
            <a:r>
              <a:rPr lang="en-US" sz="3500" dirty="0"/>
              <a:t>Exchange rates, Stock prices etc.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 smtClean="0"/>
              <a:t>	Census </a:t>
            </a:r>
            <a:r>
              <a:rPr lang="en-US" sz="3500" dirty="0"/>
              <a:t>&amp; Survey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/>
              <a:t>	Average Run rate of a player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/>
              <a:t>	Ranking of Cricket players.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500" dirty="0"/>
              <a:t>        </a:t>
            </a:r>
            <a:r>
              <a:rPr lang="en-US" sz="3500" dirty="0" smtClean="0"/>
              <a:t>  </a:t>
            </a:r>
            <a:r>
              <a:rPr lang="en-US" sz="3500" dirty="0"/>
              <a:t>Average salary of programmers. </a:t>
            </a:r>
          </a:p>
          <a:p>
            <a:r>
              <a:rPr lang="en-US" sz="3500" dirty="0" smtClean="0">
                <a:latin typeface="Khmer UI" panose="020B0502040204020203" pitchFamily="34" charset="0"/>
                <a:cs typeface="Khmer UI" panose="020B0502040204020203" pitchFamily="34" charset="0"/>
              </a:rPr>
              <a:t> </a:t>
            </a:r>
          </a:p>
          <a:p>
            <a:endParaRPr lang="en-US" sz="3500" dirty="0">
              <a:latin typeface="Khmer UI" panose="020B0502040204020203" pitchFamily="34" charset="0"/>
              <a:cs typeface="Khmer UI" panose="020B0502040204020203" pitchFamily="34" charset="0"/>
            </a:endParaRPr>
          </a:p>
          <a:p>
            <a:pPr marL="0" indent="0" algn="ctr">
              <a:buNone/>
            </a:pPr>
            <a:r>
              <a:rPr lang="en-US" sz="3500" i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	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3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Definition of Statistics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 smtClean="0">
              <a:latin typeface="Khmer UI" panose="020B0502040204020203" pitchFamily="34" charset="0"/>
              <a:cs typeface="Khmer UI" panose="020B0502040204020203" pitchFamily="34" charset="0"/>
            </a:endParaRPr>
          </a:p>
          <a:p>
            <a:pPr marL="0" indent="0" algn="ctr">
              <a:buNone/>
            </a:pPr>
            <a:r>
              <a:rPr lang="en-US" sz="3400" i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The </a:t>
            </a: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Science of </a:t>
            </a:r>
            <a:r>
              <a:rPr lang="en-US" sz="3400" i="1" dirty="0">
                <a:solidFill>
                  <a:srgbClr val="0070C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collection</a:t>
            </a: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, </a:t>
            </a:r>
            <a:r>
              <a:rPr lang="en-US" sz="3400" i="1" dirty="0">
                <a:solidFill>
                  <a:srgbClr val="0070C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presentation</a:t>
            </a: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, </a:t>
            </a:r>
            <a:r>
              <a:rPr lang="en-US" sz="3400" i="1" dirty="0">
                <a:solidFill>
                  <a:srgbClr val="0070C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analysis</a:t>
            </a: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 and</a:t>
            </a:r>
          </a:p>
          <a:p>
            <a:pPr marL="0" indent="0" algn="ctr">
              <a:buNone/>
            </a:pP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	I</a:t>
            </a:r>
            <a:r>
              <a:rPr lang="en-US" sz="3400" i="1" dirty="0">
                <a:solidFill>
                  <a:srgbClr val="0070C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nterpretation </a:t>
            </a: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of numerical (or non-numerical) </a:t>
            </a:r>
          </a:p>
          <a:p>
            <a:pPr marL="0" indent="0" algn="ctr">
              <a:buNone/>
            </a:pP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	facts &amp; </a:t>
            </a:r>
            <a:r>
              <a:rPr lang="en-US" sz="3400" i="1" dirty="0">
                <a:solidFill>
                  <a:srgbClr val="0070C0"/>
                </a:solidFill>
                <a:latin typeface="Khmer UI" panose="020B0502040204020203" pitchFamily="34" charset="0"/>
                <a:cs typeface="Khmer UI" panose="020B0502040204020203" pitchFamily="34" charset="0"/>
              </a:rPr>
              <a:t>data</a:t>
            </a:r>
            <a:r>
              <a:rPr lang="en-US" sz="3400" i="1" dirty="0">
                <a:latin typeface="Khmer UI" panose="020B0502040204020203" pitchFamily="34" charset="0"/>
                <a:cs typeface="Khmer UI" panose="020B0502040204020203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Descriptive &amp; Inferential Statistics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Descriptive statistics </a:t>
            </a:r>
            <a:r>
              <a:rPr lang="en-US" dirty="0"/>
              <a:t>consists of methods for organizing and </a:t>
            </a:r>
            <a:r>
              <a:rPr lang="en-US" dirty="0" smtClean="0"/>
              <a:t>summarizing information.</a:t>
            </a:r>
          </a:p>
          <a:p>
            <a:pPr lvl="1"/>
            <a:r>
              <a:rPr lang="en-US" sz="2200" i="1" dirty="0" smtClean="0"/>
              <a:t>It includes the construction of graphs, charts, tables, and computation of averages, variations, and percentiles. </a:t>
            </a:r>
          </a:p>
          <a:p>
            <a:pPr lvl="1"/>
            <a:endParaRPr lang="en-US" sz="2200" dirty="0" smtClean="0"/>
          </a:p>
          <a:p>
            <a:pPr algn="just"/>
            <a:r>
              <a:rPr lang="en-US" b="1" dirty="0" smtClean="0"/>
              <a:t>Inferential Statistics </a:t>
            </a:r>
            <a:r>
              <a:rPr lang="en-US" dirty="0" smtClean="0"/>
              <a:t>consists of methods for drawing and measuring the reliability of conclusions about a population based on information obtained from a sample. </a:t>
            </a:r>
          </a:p>
          <a:p>
            <a:pPr lvl="1"/>
            <a:r>
              <a:rPr lang="en-US" sz="2200" i="1" dirty="0" smtClean="0"/>
              <a:t>When an inference is made about the population, then the study becomes inferential.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Further Classifying Statistical Studies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Observational Study: </a:t>
            </a:r>
            <a:r>
              <a:rPr lang="en-US" sz="2600" dirty="0"/>
              <a:t>researchers simply observe characteristics and take measurements, as in a sample </a:t>
            </a:r>
            <a:r>
              <a:rPr lang="en-US" sz="2600" dirty="0" smtClean="0"/>
              <a:t>survey.</a:t>
            </a:r>
          </a:p>
          <a:p>
            <a:endParaRPr lang="en-US" sz="2600" dirty="0" smtClean="0"/>
          </a:p>
          <a:p>
            <a:r>
              <a:rPr lang="en-US" b="1" dirty="0" smtClean="0"/>
              <a:t>Designed experiment: </a:t>
            </a:r>
            <a:r>
              <a:rPr lang="en-US" sz="2600" dirty="0"/>
              <a:t>researchers impose treatments and controls </a:t>
            </a:r>
            <a:r>
              <a:rPr lang="en-US" sz="2600" dirty="0" smtClean="0"/>
              <a:t>and </a:t>
            </a:r>
            <a:r>
              <a:rPr lang="en-US" sz="2600" dirty="0"/>
              <a:t>then observe characteristics and</a:t>
            </a:r>
            <a:r>
              <a:rPr lang="en-US" sz="2600" dirty="0" smtClean="0"/>
              <a:t> take measurements. </a:t>
            </a:r>
          </a:p>
          <a:p>
            <a:endParaRPr lang="en-US" sz="2600" dirty="0" smtClean="0"/>
          </a:p>
          <a:p>
            <a:pPr marL="0" indent="0" algn="ctr">
              <a:buNone/>
            </a:pPr>
            <a:r>
              <a:rPr lang="en-US" sz="2600" i="1" dirty="0"/>
              <a:t>Observational studies can reveal only association, whereas designed</a:t>
            </a:r>
            <a:br>
              <a:rPr lang="en-US" sz="2600" i="1" dirty="0"/>
            </a:br>
            <a:r>
              <a:rPr lang="en-US" sz="2600" i="1" dirty="0"/>
              <a:t>experiments can help establish causation.</a:t>
            </a:r>
            <a:r>
              <a:rPr lang="en-US" sz="2600" i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816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Statistical Terminologies</a:t>
            </a:r>
            <a:endParaRPr lang="en-US" sz="34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1768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100" b="1" dirty="0" smtClean="0"/>
              <a:t>Population</a:t>
            </a:r>
            <a:r>
              <a:rPr lang="en-US" sz="3100" b="1" dirty="0"/>
              <a:t>: </a:t>
            </a:r>
            <a:r>
              <a:rPr lang="en-US" sz="3100" dirty="0"/>
              <a:t>The collection of all individuals or items under consideration </a:t>
            </a:r>
            <a:r>
              <a:rPr lang="en-US" sz="3100" dirty="0" smtClean="0"/>
              <a:t>in a </a:t>
            </a:r>
            <a:r>
              <a:rPr lang="en-US" sz="3100" dirty="0"/>
              <a:t>statistical </a:t>
            </a:r>
            <a:r>
              <a:rPr lang="en-US" sz="3100" dirty="0" smtClean="0"/>
              <a:t>study.</a:t>
            </a:r>
          </a:p>
          <a:p>
            <a:pPr algn="just"/>
            <a:endParaRPr lang="en-US" sz="3100" dirty="0" smtClean="0"/>
          </a:p>
          <a:p>
            <a:pPr algn="just"/>
            <a:r>
              <a:rPr lang="en-US" sz="3100" b="1" dirty="0" smtClean="0"/>
              <a:t>Sample</a:t>
            </a:r>
            <a:r>
              <a:rPr lang="en-US" sz="3100" b="1" dirty="0"/>
              <a:t>: </a:t>
            </a:r>
            <a:r>
              <a:rPr lang="en-US" sz="3100" dirty="0"/>
              <a:t>That part of the population from which information is </a:t>
            </a:r>
            <a:r>
              <a:rPr lang="en-US" sz="3100" dirty="0" smtClean="0"/>
              <a:t>obtained. </a:t>
            </a:r>
          </a:p>
          <a:p>
            <a:pPr algn="just"/>
            <a:endParaRPr lang="en-US" sz="3100" dirty="0" smtClean="0"/>
          </a:p>
          <a:p>
            <a:pPr algn="just"/>
            <a:r>
              <a:rPr lang="en-US" sz="3100" b="1" dirty="0" smtClean="0"/>
              <a:t>Random Sample: </a:t>
            </a:r>
            <a:r>
              <a:rPr lang="en-US" sz="3100" dirty="0" smtClean="0"/>
              <a:t>it is a sample selected in such a way that every member of the population has an equal chance of being selected. </a:t>
            </a:r>
          </a:p>
          <a:p>
            <a:pPr algn="just"/>
            <a:endParaRPr lang="en-US" sz="3100" dirty="0" smtClean="0"/>
          </a:p>
          <a:p>
            <a:pPr algn="just"/>
            <a:r>
              <a:rPr lang="en-US" sz="3100" b="1" dirty="0" smtClean="0"/>
              <a:t>Parameter: </a:t>
            </a:r>
            <a:r>
              <a:rPr lang="en-US" sz="3100" dirty="0" smtClean="0"/>
              <a:t>it describes characteristics of a population. </a:t>
            </a:r>
          </a:p>
          <a:p>
            <a:pPr algn="just"/>
            <a:endParaRPr lang="en-US" sz="3100" dirty="0" smtClean="0"/>
          </a:p>
          <a:p>
            <a:pPr algn="just"/>
            <a:r>
              <a:rPr lang="en-US" sz="3100" b="1" dirty="0" smtClean="0"/>
              <a:t>Statistic: </a:t>
            </a:r>
            <a:r>
              <a:rPr lang="en-US" sz="3100" dirty="0" smtClean="0"/>
              <a:t>it describe characteristics of a sample.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0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Arial Black" panose="020B0A04020102020204" pitchFamily="34" charset="0"/>
              </a:rPr>
              <a:t>Statistical Terminologies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20" y="1825625"/>
            <a:ext cx="82448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Types of Data</a:t>
            </a:r>
            <a:endParaRPr lang="en-US" sz="3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Primary Data: </a:t>
            </a:r>
            <a:r>
              <a:rPr lang="en-US" dirty="0" smtClean="0"/>
              <a:t>it is also called Raw Data or First hand information such as  Census &amp; Survey questionnaires etc.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Secondary Data</a:t>
            </a:r>
            <a:r>
              <a:rPr lang="en-US" dirty="0" smtClean="0"/>
              <a:t>: that is already collected by someone else such as published reports of research organizations.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3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Measurement Scales 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0344"/>
            <a:ext cx="10515600" cy="48799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 smtClean="0"/>
              <a:t>Nominal Scale:</a:t>
            </a:r>
            <a:r>
              <a:rPr lang="en-US" sz="2400" b="1" dirty="0" smtClean="0">
                <a:solidFill>
                  <a:srgbClr val="00B050"/>
                </a:solidFill>
              </a:rPr>
              <a:t> Classification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into mutually exclusive qualitative categories such as Male &amp; Female, Muslims &amp; Non-Muslims, Profession, Blood group etc.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Ordinal Scale: </a:t>
            </a:r>
            <a:r>
              <a:rPr lang="en-US" sz="2400" dirty="0" smtClean="0"/>
              <a:t>It includes the characteristic of a nominal scale and in addition has the property of </a:t>
            </a:r>
            <a:r>
              <a:rPr lang="en-US" sz="2400" b="1" dirty="0" smtClean="0">
                <a:solidFill>
                  <a:srgbClr val="00B050"/>
                </a:solidFill>
              </a:rPr>
              <a:t>ordering or ranking </a:t>
            </a:r>
            <a:r>
              <a:rPr lang="en-US" sz="2400" dirty="0" smtClean="0"/>
              <a:t>of measurements. For example: Performance of students, Customer ratings (strongly agree, agree, neutral, disagree, strongly disagree) etc.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Interval Scale: </a:t>
            </a:r>
            <a:r>
              <a:rPr lang="en-US" sz="2400" dirty="0" smtClean="0"/>
              <a:t>it includes those quantitative variables for which zero is not meaningful. For example: Temperature, IQ score etc.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Ratio Scale: </a:t>
            </a:r>
            <a:r>
              <a:rPr lang="en-US" sz="2400" dirty="0" smtClean="0"/>
              <a:t>It is the strongest scale and possess </a:t>
            </a:r>
            <a:r>
              <a:rPr lang="en-US" sz="2400" b="1" dirty="0" smtClean="0">
                <a:solidFill>
                  <a:srgbClr val="00B050"/>
                </a:solidFill>
              </a:rPr>
              <a:t>absolute zero</a:t>
            </a:r>
            <a:r>
              <a:rPr lang="en-US" sz="2400" dirty="0" smtClean="0"/>
              <a:t>. For example: Area, Volume, length, distance, weight, money etc.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203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812" y="2025836"/>
            <a:ext cx="4164106" cy="3171451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Text Book </a:t>
            </a:r>
            <a:r>
              <a:rPr lang="en-US" dirty="0" smtClean="0">
                <a:solidFill>
                  <a:schemeClr val="accent5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endParaRPr lang="en-US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918" y="365125"/>
            <a:ext cx="6252882" cy="6492875"/>
          </a:xfrm>
        </p:spPr>
      </p:pic>
    </p:spTree>
    <p:extLst>
      <p:ext uri="{BB962C8B-B14F-4D97-AF65-F5344CB8AC3E}">
        <p14:creationId xmlns:p14="http://schemas.microsoft.com/office/powerpoint/2010/main" val="290205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Classify following variables as discrete or continuous</a:t>
            </a:r>
            <a:endParaRPr lang="en-US" sz="3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Life time of a laptop component.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number of heads in toss of 4 coins.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amount of milk produced by a cow.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number of enrollment in statistics class.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age of a programmer.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Processing speed of a software.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number software crashes in 3 hours.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77200" y="1825625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77200" y="2329894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discrete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7200" y="2832337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7200" y="3497938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discrete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7200" y="4012882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7200" y="4395312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7200" y="4916805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discrete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6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Classify as Qualitative or Quantitative </a:t>
            </a:r>
            <a:endParaRPr lang="en-US" sz="3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Average Salary of Software Engineers in East Asia.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Marks of 40 students of a statistics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preferences of a talk show.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Religion of peoples in a country.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83040" y="1842493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B050"/>
                </a:solidFill>
              </a:rPr>
              <a:t>Quantitative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83040" y="2307214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B050"/>
                </a:solidFill>
              </a:rPr>
              <a:t>Quantitative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83040" y="2873038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Qualitative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83040" y="3435638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Qualitative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8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965"/>
          </a:xfrm>
        </p:spPr>
        <p:txBody>
          <a:bodyPr>
            <a:noAutofit/>
          </a:bodyPr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Classify scales of measurements</a:t>
            </a:r>
            <a:r>
              <a:rPr lang="en-US" sz="3600" b="1" dirty="0">
                <a:solidFill>
                  <a:srgbClr val="00B05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rgbClr val="00B05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30816"/>
            <a:ext cx="10359189" cy="4967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3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Rankings </a:t>
            </a: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golfers in a tournament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Temperatures inside 10 pizza ovens.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Weights of selected cell phones    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Salaries of the coaches in the NFL.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Ratings of textbooks (poor, fair, good, excellent).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Both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 of children in a day care center­­­­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arenBoth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 of magazines in a physician’s office (sports, women’s, health, men’s, news) </a:t>
            </a:r>
            <a:endParaRPr lang="en-US" sz="3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Frequency Distribution </a:t>
            </a:r>
            <a:endParaRPr lang="en-US" sz="36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frequency distribution of qualitative data</a:t>
            </a:r>
            <a:r>
              <a:rPr lang="en-US" dirty="0" smtClean="0"/>
              <a:t> is a listing of the distinct values and their frequencies.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7998"/>
            <a:ext cx="10515600" cy="328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7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01: Qualitative Freq. distribution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following data represents the political party affiliation of the students in introductory statistics course of a particular college in the USA. Organize these data into a frequency distribution. 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8940"/>
            <a:ext cx="5196840" cy="305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02: Bar Chart for Qualitative </a:t>
            </a:r>
            <a:b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Freq. distribution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03: Qualitative Freq. distribution (Contd.) </a:t>
            </a:r>
            <a:endParaRPr lang="en-US" sz="3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/>
              <a:t>The following table provides </a:t>
            </a:r>
            <a:r>
              <a:rPr lang="en-US" sz="2200" dirty="0" smtClean="0"/>
              <a:t>data on </a:t>
            </a:r>
            <a:r>
              <a:rPr lang="en-US" sz="2200" dirty="0"/>
              <a:t>college for the students in one section of the course Introduction to Computer Science during one semester at Arizona </a:t>
            </a:r>
            <a:r>
              <a:rPr lang="en-US" sz="2200" dirty="0" smtClean="0"/>
              <a:t>State University</a:t>
            </a:r>
            <a:r>
              <a:rPr lang="en-US" sz="2200" dirty="0"/>
              <a:t>. In the table, we use the abbreviations BUS for Business, ENG for Engineering and Applied Sciences, and LIB </a:t>
            </a:r>
            <a:r>
              <a:rPr lang="en-US" sz="2200" dirty="0" smtClean="0"/>
              <a:t>for Liberal </a:t>
            </a:r>
            <a:r>
              <a:rPr lang="en-US" sz="2200" dirty="0"/>
              <a:t>Arts and Sciences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Construct Frequency distribution and simple Bar chart.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12833"/>
            <a:ext cx="5393802" cy="24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04: Quantitative Freq. distribution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single-value </a:t>
            </a:r>
            <a:r>
              <a:rPr lang="en-US" dirty="0" smtClean="0"/>
              <a:t>grouping to </a:t>
            </a:r>
            <a:r>
              <a:rPr lang="en-US" dirty="0"/>
              <a:t>organize </a:t>
            </a:r>
            <a:r>
              <a:rPr lang="en-US" dirty="0" smtClean="0"/>
              <a:t>the following data </a:t>
            </a:r>
            <a:r>
              <a:rPr lang="en-US" dirty="0"/>
              <a:t>into frequency and </a:t>
            </a:r>
            <a:r>
              <a:rPr lang="en-US" dirty="0" smtClean="0"/>
              <a:t>distribution.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4" y="2663190"/>
            <a:ext cx="5150151" cy="351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05: Group Frequency Distribution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The following data displays the number of days to maturity for 40 short-term investments. The data are from </a:t>
            </a:r>
            <a:r>
              <a:rPr lang="en-US" sz="2400" i="1" dirty="0" smtClean="0"/>
              <a:t>BARRON’S </a:t>
            </a:r>
            <a:r>
              <a:rPr lang="en-US" sz="2400" dirty="0" smtClean="0"/>
              <a:t>magazine. Use limit grouping, with grouping by 10s, to organize these data into frequency distribution.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6102"/>
            <a:ext cx="53721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06: Histogram</a:t>
            </a:r>
            <a:endParaRPr lang="en-US" sz="36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470346" cy="378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529" y="2948779"/>
            <a:ext cx="5849471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Reference Book </a:t>
            </a:r>
            <a:r>
              <a:rPr lang="en-US" dirty="0" smtClean="0">
                <a:solidFill>
                  <a:schemeClr val="accent5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endParaRPr lang="en-US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4"/>
            <a:ext cx="5257800" cy="6492875"/>
          </a:xfrm>
        </p:spPr>
      </p:pic>
    </p:spTree>
    <p:extLst>
      <p:ext uri="{BB962C8B-B14F-4D97-AF65-F5344CB8AC3E}">
        <p14:creationId xmlns:p14="http://schemas.microsoft.com/office/powerpoint/2010/main" val="3661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07: Stem &amp; Leaf Plot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Reconsider example # 05 and construct Stem &amp; Leaf Plot.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2596356"/>
            <a:ext cx="53721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B050"/>
                </a:solidFill>
                <a:latin typeface="Arial Black" panose="020B0A04020102020204" pitchFamily="34" charset="0"/>
              </a:rPr>
              <a:t>Example # 07: Stem &amp; Leaf </a:t>
            </a:r>
            <a: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Plot (Contd.)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Stem &amp; Leaf Plot is similar to Histogram: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2407920"/>
            <a:ext cx="9753600" cy="417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Example # 08: </a:t>
            </a:r>
            <a:r>
              <a:rPr lang="en-US" sz="3200" b="1" dirty="0" err="1" smtClean="0">
                <a:solidFill>
                  <a:srgbClr val="00B05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Dotplot</a:t>
            </a:r>
            <a:endParaRPr lang="en-US" sz="3200" b="1" dirty="0">
              <a:solidFill>
                <a:srgbClr val="00B05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Dotplots</a:t>
            </a:r>
            <a:r>
              <a:rPr lang="en-US" dirty="0"/>
              <a:t> </a:t>
            </a:r>
            <a:r>
              <a:rPr lang="en-US" dirty="0" smtClean="0"/>
              <a:t>are useful </a:t>
            </a:r>
            <a:r>
              <a:rPr lang="en-US" dirty="0"/>
              <a:t>for showing the relative positions of the data in a data set or </a:t>
            </a:r>
            <a:r>
              <a:rPr lang="en-US" dirty="0" smtClean="0"/>
              <a:t>for comparing </a:t>
            </a:r>
            <a:r>
              <a:rPr lang="en-US" dirty="0"/>
              <a:t>two or more data sets. </a:t>
            </a:r>
            <a:endParaRPr lang="en-US" dirty="0" smtClean="0"/>
          </a:p>
          <a:p>
            <a:r>
              <a:rPr lang="en-US" b="1" dirty="0" smtClean="0"/>
              <a:t>Construct a </a:t>
            </a:r>
            <a:r>
              <a:rPr lang="en-US" b="1" dirty="0" err="1" smtClean="0"/>
              <a:t>dotplot</a:t>
            </a:r>
            <a:r>
              <a:rPr lang="en-US" b="1" dirty="0" smtClean="0"/>
              <a:t> for the following exam scores of the students in an introductory statistics class.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284" y="4001294"/>
            <a:ext cx="4321432" cy="229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7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65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708" y="365125"/>
            <a:ext cx="8336584" cy="587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6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Stressed-Out Bus Drivers (Contd.) </a:t>
            </a:r>
            <a:endParaRPr lang="en-US" sz="2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816" y="1401128"/>
            <a:ext cx="7336367" cy="417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3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B050"/>
                </a:solidFill>
                <a:latin typeface="Arial Black" panose="020B0A04020102020204" pitchFamily="34" charset="0"/>
              </a:rPr>
              <a:t>Stressed-Out Bus Drivers (Contd.)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976998"/>
            <a:ext cx="10515599" cy="51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6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Convert the following into Freq. Distribution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563" y="1097279"/>
            <a:ext cx="8794874" cy="538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09: Frequency Polygon &amp; OGIVE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Reconsider example # 06 and construct frequency polygon &amp; OGIVE: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5845"/>
            <a:ext cx="4721367" cy="39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25749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Measures of Central Tendency</a:t>
            </a:r>
            <a:b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(Mean, Median, Mode)   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8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10: The Mean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Reconsider Example # 09: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5845"/>
            <a:ext cx="4721367" cy="39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59" y="176866"/>
            <a:ext cx="7261411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MT206 – </a:t>
            </a:r>
            <a:r>
              <a:rPr lang="en-US" sz="2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Probability &amp; Statistics </a:t>
            </a:r>
            <a:br>
              <a:rPr lang="en-US" sz="2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</a:br>
            <a:r>
              <a:rPr lang="en-US" sz="20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(4 Credit Hours)</a:t>
            </a:r>
            <a:endParaRPr lang="en-US" sz="2000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879176"/>
              </p:ext>
            </p:extLst>
          </p:nvPr>
        </p:nvGraphicFramePr>
        <p:xfrm>
          <a:off x="838199" y="1825623"/>
          <a:ext cx="10739719" cy="3997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48"/>
                <a:gridCol w="9735671"/>
              </a:tblGrid>
              <a:tr h="47034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Week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Topics</a:t>
                      </a:r>
                      <a:endParaRPr lang="en-US" sz="2400" b="0" dirty="0"/>
                    </a:p>
                  </a:txBody>
                  <a:tcPr/>
                </a:tc>
              </a:tr>
              <a:tr h="4703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Intro. To Statistics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 Measures of Central Tendency &amp; Dispersion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44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Bar Chart,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Histogram, Stem-Leaf Plot, Box Plot, Dot Plot, Frequency Curves, 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Ogive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Skewness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&amp; Kurtosis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03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Introduction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to Probability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Sample Space, Tree Diagram,  Event, Set Theory, Venn Diagram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03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Counting techniques,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Kinds of Events, Additive rules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03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Conditional Probability,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Independence, Multiplicative rules, Bayes’ Theorem.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03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r>
                        <a:rPr lang="en-US" sz="2400" b="1" baseline="30000" dirty="0" smtClean="0">
                          <a:solidFill>
                            <a:srgbClr val="002060"/>
                          </a:solidFill>
                        </a:rPr>
                        <a:t>st</a:t>
                      </a:r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 Mid-Term Examination</a:t>
                      </a:r>
                      <a:r>
                        <a:rPr lang="en-US" sz="24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2694" y="578037"/>
            <a:ext cx="346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Course Outline: </a:t>
            </a:r>
            <a:endParaRPr lang="en-US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11: The Median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Reconsider Example # 10 and calculate Median.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5845"/>
            <a:ext cx="4721367" cy="39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5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 # 12: The Mode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721367" cy="39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2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5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8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Measures of Variation</a:t>
            </a:r>
            <a:endParaRPr lang="en-US" sz="3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560"/>
            <a:ext cx="10515600" cy="474440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Two or more data sets can have same mean, median or mode, but those datasets may differ in other aspects. 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60" y="2205990"/>
            <a:ext cx="8564880" cy="439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8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51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Measures of Variation: RANGE 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02" y="1825625"/>
            <a:ext cx="5863658" cy="423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8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B050"/>
                </a:solidFill>
                <a:latin typeface="Arial Black" panose="020B0A04020102020204" pitchFamily="34" charset="0"/>
              </a:rPr>
              <a:t>Measures of Variation: </a:t>
            </a:r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The Standard Deviation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60" y="1825625"/>
            <a:ext cx="856488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4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Calculate Mean, Median, Mode, SD, &amp; draw Histogram   </a:t>
            </a:r>
            <a:r>
              <a:rPr lang="en-US" sz="18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(Class Work) </a:t>
            </a:r>
            <a:endParaRPr lang="en-US" sz="1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54554" y="1513780"/>
            <a:ext cx="7324726" cy="534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12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Further Interpretation of Standard Deviation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608" y="1447800"/>
            <a:ext cx="7358781" cy="13611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8200" y="2998469"/>
            <a:ext cx="10515600" cy="36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5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For a bell-shaped curve following </a:t>
            </a:r>
            <a:b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3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empirical rule hold </a:t>
            </a:r>
            <a:endParaRPr lang="en-US" sz="3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sz="4000" b="1" i="1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4000" b="1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4000" b="1" dirty="0"/>
                  <a:t>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4000" dirty="0"/>
                  <a:t> Approx. </a:t>
                </a:r>
                <a:r>
                  <a:rPr lang="en-US" sz="4000" dirty="0">
                    <a:solidFill>
                      <a:srgbClr val="00B050"/>
                    </a:solidFill>
                  </a:rPr>
                  <a:t>68% </a:t>
                </a:r>
                <a:r>
                  <a:rPr lang="en-US" sz="4000" dirty="0"/>
                  <a:t>observations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4000" b="1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4000" b="1" dirty="0"/>
                  <a:t>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4000" dirty="0"/>
                  <a:t> Approx. </a:t>
                </a:r>
                <a:r>
                  <a:rPr lang="en-US" sz="4000" dirty="0">
                    <a:solidFill>
                      <a:srgbClr val="00B050"/>
                    </a:solidFill>
                  </a:rPr>
                  <a:t>95% </a:t>
                </a:r>
                <a:r>
                  <a:rPr lang="en-US" sz="4000" dirty="0"/>
                  <a:t>observations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4000" b="1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4000" b="1" dirty="0"/>
                  <a:t>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4000" dirty="0"/>
                  <a:t> Approx. </a:t>
                </a:r>
                <a:r>
                  <a:rPr lang="en-US" sz="4000" dirty="0">
                    <a:solidFill>
                      <a:srgbClr val="00B050"/>
                    </a:solidFill>
                  </a:rPr>
                  <a:t>99.73% </a:t>
                </a:r>
                <a:r>
                  <a:rPr lang="en-US" sz="4000" dirty="0"/>
                  <a:t>observations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27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8518" y="365125"/>
            <a:ext cx="6405282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MT206 – </a:t>
            </a:r>
            <a:r>
              <a:rPr lang="en-US" sz="24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Probability &amp; Statistics </a:t>
            </a:r>
            <a:br>
              <a:rPr lang="en-US" sz="24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</a:br>
            <a:r>
              <a:rPr lang="en-US" sz="20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(4 Credit Hours)</a:t>
            </a:r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503116"/>
              </p:ext>
            </p:extLst>
          </p:nvPr>
        </p:nvGraphicFramePr>
        <p:xfrm>
          <a:off x="838200" y="1825625"/>
          <a:ext cx="1078005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706"/>
                <a:gridCol w="98163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Week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Topics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Random Variables &amp; Probability Distributions: </a:t>
                      </a:r>
                      <a:r>
                        <a:rPr lang="en-US" sz="2400" dirty="0" smtClean="0"/>
                        <a:t>PMF, PDF, CDF, Joint &amp; Marginal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Probability Distributions,</a:t>
                      </a:r>
                      <a:r>
                        <a:rPr lang="en-US" sz="2400" baseline="0" dirty="0" smtClean="0"/>
                        <a:t> Mathematical Expectation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Discrete Distributions: </a:t>
                      </a:r>
                      <a:r>
                        <a:rPr lang="en-US" sz="2400" dirty="0" smtClean="0"/>
                        <a:t>Binomial &amp;</a:t>
                      </a:r>
                      <a:r>
                        <a:rPr lang="en-US" sz="2400" baseline="0" dirty="0" smtClean="0"/>
                        <a:t> Multinomial, Poisson, Geometric, </a:t>
                      </a:r>
                      <a:r>
                        <a:rPr lang="en-US" sz="2400" baseline="0" dirty="0" err="1" smtClean="0"/>
                        <a:t>Hypergeometric</a:t>
                      </a:r>
                      <a:r>
                        <a:rPr lang="en-US" sz="2400" baseline="0" dirty="0" smtClean="0"/>
                        <a:t>, and Discrete uniform.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Continuous Distributions: </a:t>
                      </a:r>
                      <a:r>
                        <a:rPr lang="en-US" sz="2400" dirty="0" smtClean="0"/>
                        <a:t>Normal, Exponential, Uniform,</a:t>
                      </a:r>
                      <a:r>
                        <a:rPr lang="en-US" sz="2400" baseline="0" dirty="0" smtClean="0"/>
                        <a:t> Chi-Square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Testing of Hypothesis: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aseline="0" dirty="0" smtClean="0"/>
                        <a:t>z-test, t-test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                                 Goodness of Fit Test, Chi-Square test</a:t>
                      </a:r>
                      <a:r>
                        <a:rPr lang="en-US" sz="2400" baseline="0" dirty="0" smtClean="0"/>
                        <a:t> of Independence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r>
                        <a:rPr lang="en-US" sz="2400" b="1" baseline="30000" dirty="0" smtClean="0">
                          <a:solidFill>
                            <a:srgbClr val="002060"/>
                          </a:solidFill>
                        </a:rPr>
                        <a:t>nd</a:t>
                      </a:r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 Mid-Term Examination 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2694" y="578037"/>
            <a:ext cx="3469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Course Outline (Contd.)  </a:t>
            </a:r>
            <a:endParaRPr lang="en-US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31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8894" y="365125"/>
            <a:ext cx="6754905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MT206 – </a:t>
            </a:r>
            <a:r>
              <a:rPr lang="en-US" sz="24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Probability &amp; Statistics </a:t>
            </a:r>
            <a:br>
              <a:rPr lang="en-US" sz="24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</a:br>
            <a:r>
              <a:rPr lang="en-US" sz="20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(4 Credit Hours)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Note: </a:t>
            </a:r>
            <a:r>
              <a:rPr lang="en-US" i="1" dirty="0" smtClean="0"/>
              <a:t>The above course outline &amp; schedule is tentative. </a:t>
            </a:r>
            <a:endParaRPr lang="en-US" i="1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978068"/>
              </p:ext>
            </p:extLst>
          </p:nvPr>
        </p:nvGraphicFramePr>
        <p:xfrm>
          <a:off x="838200" y="1825625"/>
          <a:ext cx="1065903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887"/>
                <a:gridCol w="97061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Week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Topics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Correlation</a:t>
                      </a:r>
                      <a:r>
                        <a:rPr lang="en-US" sz="2400" baseline="0" dirty="0" smtClean="0"/>
                        <a:t> &amp; Regression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Non-Linear Regression:</a:t>
                      </a:r>
                      <a:r>
                        <a:rPr lang="en-US" sz="2400" baseline="0" dirty="0" smtClean="0"/>
                        <a:t> Polynomial regression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ANOVA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</a:rPr>
                        <a:t>Final Examination 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2694" y="578037"/>
            <a:ext cx="3469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Course Outline (Contd.)  </a:t>
            </a:r>
            <a:endParaRPr lang="en-US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7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Marks Distribution </a:t>
            </a:r>
            <a:endParaRPr lang="en-US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872421"/>
              </p:ext>
            </p:extLst>
          </p:nvPr>
        </p:nvGraphicFramePr>
        <p:xfrm>
          <a:off x="2640107" y="2080653"/>
          <a:ext cx="7310718" cy="37155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01588"/>
                <a:gridCol w="3372224"/>
                <a:gridCol w="2436906"/>
              </a:tblGrid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S. No. 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Particulars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% Marks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 Assignments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10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02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Quizzes </a:t>
                      </a:r>
                      <a:r>
                        <a:rPr lang="en-US" sz="2000" i="1" dirty="0" smtClean="0">
                          <a:solidFill>
                            <a:srgbClr val="FF0000"/>
                          </a:solidFill>
                          <a:effectLst/>
                        </a:rPr>
                        <a:t>(Unannounced)</a:t>
                      </a:r>
                      <a:r>
                        <a:rPr lang="en-US" sz="2000" i="1" baseline="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en-US" sz="2000" i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10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03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1</a:t>
                      </a:r>
                      <a:r>
                        <a:rPr lang="en-US" sz="3000" baseline="30000" dirty="0" smtClean="0">
                          <a:effectLst/>
                        </a:rPr>
                        <a:t>st</a:t>
                      </a:r>
                      <a:r>
                        <a:rPr lang="en-US" sz="3000" dirty="0" smtClean="0">
                          <a:effectLst/>
                        </a:rPr>
                        <a:t>  </a:t>
                      </a:r>
                      <a:r>
                        <a:rPr lang="en-US" sz="3000" dirty="0">
                          <a:effectLst/>
                        </a:rPr>
                        <a:t>Mid </a:t>
                      </a:r>
                      <a:r>
                        <a:rPr lang="en-US" sz="3000" dirty="0" smtClean="0">
                          <a:effectLst/>
                        </a:rPr>
                        <a:t>Term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15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04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2</a:t>
                      </a:r>
                      <a:r>
                        <a:rPr lang="en-US" sz="3000" baseline="30000" dirty="0" smtClean="0">
                          <a:effectLst/>
                        </a:rPr>
                        <a:t>nd</a:t>
                      </a:r>
                      <a:r>
                        <a:rPr lang="en-US" sz="3000" dirty="0" smtClean="0">
                          <a:effectLst/>
                        </a:rPr>
                        <a:t> Mid Term 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15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39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05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Final </a:t>
                      </a:r>
                      <a:r>
                        <a:rPr lang="en-US" sz="3000" dirty="0">
                          <a:effectLst/>
                        </a:rPr>
                        <a:t>Exam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50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39837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</a:rPr>
                        <a:t>Total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100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26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2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Important Instructions </a:t>
            </a:r>
            <a:endParaRPr 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3" y="1290918"/>
            <a:ext cx="11093823" cy="5244353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sz="2400" dirty="0"/>
              <a:t>Be in </a:t>
            </a:r>
            <a:r>
              <a:rPr lang="en-US" sz="2400" dirty="0" smtClean="0"/>
              <a:t>the classroom </a:t>
            </a:r>
            <a:r>
              <a:rPr lang="en-US" sz="2400" dirty="0"/>
              <a:t>on time. </a:t>
            </a:r>
            <a:endParaRPr lang="en-US" sz="2400" dirty="0" smtClean="0"/>
          </a:p>
          <a:p>
            <a:pPr lvl="0" algn="just"/>
            <a:endParaRPr lang="en-US" sz="2400" dirty="0" smtClean="0"/>
          </a:p>
          <a:p>
            <a:pPr lvl="0" algn="just"/>
            <a:r>
              <a:rPr lang="en-US" sz="2400" dirty="0" smtClean="0"/>
              <a:t>All </a:t>
            </a:r>
            <a:r>
              <a:rPr lang="en-US" sz="2400" dirty="0"/>
              <a:t>students are required to maintain 80% of attendance. In case students fail to maintain 80% of attendance, they become ineligible to take the final </a:t>
            </a:r>
            <a:r>
              <a:rPr lang="en-US" sz="2400" dirty="0" smtClean="0"/>
              <a:t>exam. </a:t>
            </a:r>
          </a:p>
          <a:p>
            <a:pPr lvl="0" algn="just"/>
            <a:endParaRPr lang="en-US" sz="2400" dirty="0" smtClean="0"/>
          </a:p>
          <a:p>
            <a:pPr lvl="0" algn="just"/>
            <a:r>
              <a:rPr lang="en-US" sz="2400" b="1" dirty="0" smtClean="0"/>
              <a:t>Turn </a:t>
            </a:r>
            <a:r>
              <a:rPr lang="en-US" sz="2400" b="1" dirty="0"/>
              <a:t>off your cell phones or any other electronic devices before entering the class</a:t>
            </a:r>
            <a:r>
              <a:rPr lang="en-US" sz="2400" b="1" dirty="0" smtClean="0"/>
              <a:t>.</a:t>
            </a:r>
          </a:p>
          <a:p>
            <a:pPr marL="0" lvl="0" indent="0" algn="just">
              <a:buNone/>
            </a:pPr>
            <a:endParaRPr lang="en-US" sz="2400" b="1" dirty="0" smtClean="0"/>
          </a:p>
          <a:p>
            <a:pPr lvl="0" algn="just"/>
            <a:r>
              <a:rPr lang="en-US" sz="2400" dirty="0" smtClean="0"/>
              <a:t>Maintain </a:t>
            </a:r>
            <a:r>
              <a:rPr lang="en-US" sz="2400" dirty="0"/>
              <a:t>the decorum of the class room all the time</a:t>
            </a:r>
            <a:r>
              <a:rPr lang="en-US" sz="2400" dirty="0" smtClean="0"/>
              <a:t>.</a:t>
            </a:r>
          </a:p>
          <a:p>
            <a:pPr lvl="0" algn="just"/>
            <a:endParaRPr lang="en-US" sz="2400" dirty="0"/>
          </a:p>
          <a:p>
            <a:pPr lvl="0" algn="just"/>
            <a:r>
              <a:rPr lang="en-US" sz="2400" dirty="0" smtClean="0"/>
              <a:t>Avoid  conversation with your classmates while the lecture is in progress.</a:t>
            </a:r>
          </a:p>
          <a:p>
            <a:pPr lvl="0" algn="just"/>
            <a:endParaRPr lang="en-US" sz="2400" dirty="0" smtClean="0"/>
          </a:p>
          <a:p>
            <a:pPr lvl="0" algn="just"/>
            <a:r>
              <a:rPr lang="en-US" sz="2400" dirty="0" smtClean="0"/>
              <a:t>Submit </a:t>
            </a:r>
            <a:r>
              <a:rPr lang="en-US" sz="2400" dirty="0"/>
              <a:t>your assignments on </a:t>
            </a:r>
            <a:r>
              <a:rPr lang="en-US" sz="2400" dirty="0" smtClean="0"/>
              <a:t>time otherwise marks will be deducted after deadline.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3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868"/>
            <a:ext cx="10515600" cy="935598"/>
          </a:xfrm>
        </p:spPr>
        <p:txBody>
          <a:bodyPr>
            <a:normAutofit/>
          </a:bodyPr>
          <a:lstStyle/>
          <a:p>
            <a:pPr algn="ctr"/>
            <a:r>
              <a:rPr lang="en-US" sz="2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Important Instructions </a:t>
            </a:r>
            <a:br>
              <a:rPr lang="en-US" sz="2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sz="26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(Contd.) 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284" y="1317813"/>
            <a:ext cx="7254409" cy="5150222"/>
          </a:xfrm>
        </p:spPr>
        <p:txBody>
          <a:bodyPr>
            <a:normAutofit/>
          </a:bodyPr>
          <a:lstStyle/>
          <a:p>
            <a:pPr lvl="0" algn="just"/>
            <a:r>
              <a:rPr lang="en-US" dirty="0"/>
              <a:t>Assignment should include a </a:t>
            </a:r>
            <a:r>
              <a:rPr lang="en-US" dirty="0">
                <a:solidFill>
                  <a:srgbClr val="FF0000"/>
                </a:solidFill>
              </a:rPr>
              <a:t>title page </a:t>
            </a:r>
            <a:r>
              <a:rPr lang="en-US" dirty="0"/>
              <a:t>consisting of your complete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Roll No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Subject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Name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date</a:t>
            </a:r>
            <a:r>
              <a:rPr lang="en-US" dirty="0"/>
              <a:t> etc. </a:t>
            </a:r>
          </a:p>
          <a:p>
            <a:pPr lvl="0" algn="just"/>
            <a:r>
              <a:rPr lang="en-US" dirty="0"/>
              <a:t>Assignment should be submitted in the </a:t>
            </a:r>
            <a:r>
              <a:rPr lang="en-US" dirty="0">
                <a:solidFill>
                  <a:srgbClr val="FF0000"/>
                </a:solidFill>
              </a:rPr>
              <a:t>Holes clip punch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folder </a:t>
            </a:r>
            <a:r>
              <a:rPr lang="en-US" dirty="0"/>
              <a:t>(snap attached). </a:t>
            </a:r>
          </a:p>
          <a:p>
            <a:pPr lvl="0" algn="just"/>
            <a:r>
              <a:rPr lang="en-US" dirty="0" smtClean="0">
                <a:solidFill>
                  <a:srgbClr val="FF0000"/>
                </a:solidFill>
              </a:rPr>
              <a:t>Incomplete assignments </a:t>
            </a:r>
            <a:r>
              <a:rPr lang="en-US" dirty="0" smtClean="0"/>
              <a:t>lead </a:t>
            </a:r>
            <a:r>
              <a:rPr lang="en-US" dirty="0"/>
              <a:t>to reduction in marks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Avoid </a:t>
            </a:r>
            <a:r>
              <a:rPr lang="en-US" dirty="0" smtClean="0">
                <a:solidFill>
                  <a:srgbClr val="FF0000"/>
                </a:solidFill>
              </a:rPr>
              <a:t>plagiarism</a:t>
            </a:r>
            <a:r>
              <a:rPr lang="en-US" dirty="0" smtClean="0"/>
              <a:t>. </a:t>
            </a:r>
          </a:p>
          <a:p>
            <a:pPr lvl="0" algn="just"/>
            <a:r>
              <a:rPr lang="en-US" dirty="0" smtClean="0"/>
              <a:t>For Quizzes bring your own </a:t>
            </a:r>
            <a:r>
              <a:rPr lang="en-US" b="1" dirty="0" smtClean="0"/>
              <a:t>loose pages</a:t>
            </a:r>
            <a:r>
              <a:rPr lang="en-US" dirty="0" smtClean="0"/>
              <a:t>. </a:t>
            </a:r>
          </a:p>
          <a:p>
            <a:pPr algn="just"/>
            <a:r>
              <a:rPr lang="en-US" i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Violation of any instructions </a:t>
            </a:r>
            <a:r>
              <a:rPr lang="en-US" i="1" dirty="0" smtClean="0">
                <a:latin typeface="Arial Rounded MT Bold" panose="020F0704030504030204" pitchFamily="34" charset="0"/>
              </a:rPr>
              <a:t>leads to a reduction in marks.  </a:t>
            </a:r>
          </a:p>
          <a:p>
            <a:pPr lvl="0" algn="just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94" y="1690687"/>
            <a:ext cx="4621306" cy="43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3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1623</Words>
  <Application>Microsoft Office PowerPoint</Application>
  <PresentationFormat>Widescreen</PresentationFormat>
  <Paragraphs>260</Paragraphs>
  <Slides>47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Aharoni</vt:lpstr>
      <vt:lpstr>Arial</vt:lpstr>
      <vt:lpstr>Arial Black</vt:lpstr>
      <vt:lpstr>Arial Rounded MT Bold</vt:lpstr>
      <vt:lpstr>Book Antiqua</vt:lpstr>
      <vt:lpstr>Calibri</vt:lpstr>
      <vt:lpstr>Calibri Light</vt:lpstr>
      <vt:lpstr>Cambria Math</vt:lpstr>
      <vt:lpstr>Khmer UI</vt:lpstr>
      <vt:lpstr>Times New Roman</vt:lpstr>
      <vt:lpstr>Wingdings</vt:lpstr>
      <vt:lpstr>Office Theme</vt:lpstr>
      <vt:lpstr>Probability &amp; Statistics  for Engineers &amp; Scientists</vt:lpstr>
      <vt:lpstr>Text Book  </vt:lpstr>
      <vt:lpstr>Reference Book  </vt:lpstr>
      <vt:lpstr>MT206 – Probability &amp; Statistics  (4 Credit Hours)</vt:lpstr>
      <vt:lpstr>MT206 – Probability &amp; Statistics  (4 Credit Hours)</vt:lpstr>
      <vt:lpstr>MT206 – Probability &amp; Statistics  (4 Credit Hours)</vt:lpstr>
      <vt:lpstr>Marks Distribution </vt:lpstr>
      <vt:lpstr>Important Instructions </vt:lpstr>
      <vt:lpstr>Important Instructions  (Contd.) </vt:lpstr>
      <vt:lpstr>PowerPoint Presentation</vt:lpstr>
      <vt:lpstr>Introduction to Statistics </vt:lpstr>
      <vt:lpstr>Introduction to Statistics </vt:lpstr>
      <vt:lpstr>Definition of Statistics </vt:lpstr>
      <vt:lpstr>Descriptive &amp; Inferential Statistics </vt:lpstr>
      <vt:lpstr>Further Classifying Statistical Studies </vt:lpstr>
      <vt:lpstr>Statistical Terminologies</vt:lpstr>
      <vt:lpstr>Statistical Terminologies</vt:lpstr>
      <vt:lpstr>Types of Data</vt:lpstr>
      <vt:lpstr>Measurement Scales </vt:lpstr>
      <vt:lpstr>Classify following variables as discrete or continuous</vt:lpstr>
      <vt:lpstr>Classify as Qualitative or Quantitative </vt:lpstr>
      <vt:lpstr> Classify scales of measurements </vt:lpstr>
      <vt:lpstr>Frequency Distribution </vt:lpstr>
      <vt:lpstr>Example # 01: Qualitative Freq. distribution</vt:lpstr>
      <vt:lpstr>Example # 02: Bar Chart for Qualitative  Freq. distribution </vt:lpstr>
      <vt:lpstr>Example # 03: Qualitative Freq. distribution (Contd.) </vt:lpstr>
      <vt:lpstr>Example # 04: Quantitative Freq. distribution</vt:lpstr>
      <vt:lpstr>Example # 05: Group Frequency Distribution</vt:lpstr>
      <vt:lpstr>Example # 06: Histogram</vt:lpstr>
      <vt:lpstr>Example # 07: Stem &amp; Leaf Plot</vt:lpstr>
      <vt:lpstr>Example # 07: Stem &amp; Leaf Plot (Contd.) </vt:lpstr>
      <vt:lpstr>Example # 08: Dotplot</vt:lpstr>
      <vt:lpstr>PowerPoint Presentation</vt:lpstr>
      <vt:lpstr>Stressed-Out Bus Drivers (Contd.) </vt:lpstr>
      <vt:lpstr>Stressed-Out Bus Drivers (Contd.) </vt:lpstr>
      <vt:lpstr>Convert the following into Freq. Distribution </vt:lpstr>
      <vt:lpstr>Example # 09: Frequency Polygon &amp; OGIVE </vt:lpstr>
      <vt:lpstr>Measures of Central Tendency (Mean, Median, Mode)   </vt:lpstr>
      <vt:lpstr>Example # 10: The Mean </vt:lpstr>
      <vt:lpstr>Example # 11: The Median</vt:lpstr>
      <vt:lpstr>Example # 12: The Mode </vt:lpstr>
      <vt:lpstr>Measures of Variation</vt:lpstr>
      <vt:lpstr>Measures of Variation: RANGE </vt:lpstr>
      <vt:lpstr>Measures of Variation: The Standard Deviation</vt:lpstr>
      <vt:lpstr>Calculate Mean, Median, Mode, SD, &amp; draw Histogram   (Class Work) </vt:lpstr>
      <vt:lpstr>Further Interpretation of Standard Deviation</vt:lpstr>
      <vt:lpstr>For a bell-shaped curve following  empirical rule hold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&amp; Statistics  for Engineers &amp; Scientists</dc:title>
  <dc:creator>Osama Bin Ajaz</dc:creator>
  <cp:lastModifiedBy>Osama Bin Ajaz</cp:lastModifiedBy>
  <cp:revision>379</cp:revision>
  <dcterms:created xsi:type="dcterms:W3CDTF">2019-01-17T05:20:34Z</dcterms:created>
  <dcterms:modified xsi:type="dcterms:W3CDTF">2019-01-30T06:44:38Z</dcterms:modified>
</cp:coreProperties>
</file>