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306" r:id="rId31"/>
    <p:sldId id="288" r:id="rId32"/>
    <p:sldId id="289" r:id="rId33"/>
    <p:sldId id="291" r:id="rId34"/>
    <p:sldId id="290" r:id="rId35"/>
    <p:sldId id="292" r:id="rId36"/>
    <p:sldId id="293" r:id="rId37"/>
    <p:sldId id="294" r:id="rId38"/>
    <p:sldId id="295" r:id="rId39"/>
    <p:sldId id="296" r:id="rId40"/>
    <p:sldId id="297" r:id="rId41"/>
    <p:sldId id="298" r:id="rId42"/>
    <p:sldId id="299" r:id="rId43"/>
    <p:sldId id="316" r:id="rId44"/>
    <p:sldId id="300" r:id="rId45"/>
    <p:sldId id="301" r:id="rId46"/>
    <p:sldId id="303" r:id="rId47"/>
    <p:sldId id="304" r:id="rId48"/>
    <p:sldId id="305" r:id="rId49"/>
    <p:sldId id="307" r:id="rId50"/>
    <p:sldId id="302" r:id="rId51"/>
    <p:sldId id="311" r:id="rId52"/>
    <p:sldId id="308" r:id="rId53"/>
    <p:sldId id="309" r:id="rId54"/>
    <p:sldId id="310" r:id="rId55"/>
    <p:sldId id="313" r:id="rId56"/>
    <p:sldId id="312" r:id="rId57"/>
    <p:sldId id="317" r:id="rId58"/>
    <p:sldId id="314" r:id="rId59"/>
    <p:sldId id="319" r:id="rId60"/>
    <p:sldId id="315" r:id="rId61"/>
    <p:sldId id="318" r:id="rId62"/>
    <p:sldId id="321" r:id="rId63"/>
    <p:sldId id="322" r:id="rId64"/>
    <p:sldId id="323" r:id="rId65"/>
    <p:sldId id="325" r:id="rId66"/>
    <p:sldId id="326" r:id="rId67"/>
    <p:sldId id="324" r:id="rId68"/>
    <p:sldId id="327" r:id="rId69"/>
    <p:sldId id="328" r:id="rId70"/>
    <p:sldId id="329" r:id="rId71"/>
    <p:sldId id="330" r:id="rId72"/>
    <p:sldId id="331" r:id="rId73"/>
    <p:sldId id="332" r:id="rId74"/>
    <p:sldId id="333" r:id="rId75"/>
    <p:sldId id="334" r:id="rId76"/>
    <p:sldId id="335" r:id="rId77"/>
    <p:sldId id="338"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203" autoAdjust="0"/>
  </p:normalViewPr>
  <p:slideViewPr>
    <p:cSldViewPr snapToGrid="0">
      <p:cViewPr varScale="1">
        <p:scale>
          <a:sx n="75" d="100"/>
          <a:sy n="75"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DC737-4885-4F7C-8F37-BF1C1DD9DDFA}" type="datetimeFigureOut">
              <a:rPr lang="en-US" smtClean="0"/>
              <a:t>2/22/2019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B2B9D-43B2-4FC9-880A-028B7881F19A}" type="slidenum">
              <a:rPr lang="en-US" smtClean="0"/>
              <a:t>‹#›</a:t>
            </a:fld>
            <a:endParaRPr lang="en-US"/>
          </a:p>
        </p:txBody>
      </p:sp>
    </p:spTree>
    <p:extLst>
      <p:ext uri="{BB962C8B-B14F-4D97-AF65-F5344CB8AC3E}">
        <p14:creationId xmlns:p14="http://schemas.microsoft.com/office/powerpoint/2010/main" val="397436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Tossing a coin, Die rolling,  sample</a:t>
            </a:r>
            <a:r>
              <a:rPr lang="en-US" baseline="0" dirty="0" smtClean="0"/>
              <a:t> point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4</a:t>
            </a:fld>
            <a:endParaRPr lang="en-US"/>
          </a:p>
        </p:txBody>
      </p:sp>
    </p:spTree>
    <p:extLst>
      <p:ext uri="{BB962C8B-B14F-4D97-AF65-F5344CB8AC3E}">
        <p14:creationId xmlns:p14="http://schemas.microsoft.com/office/powerpoint/2010/main" val="231650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12600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22</a:t>
            </a:fld>
            <a:endParaRPr lang="en-US"/>
          </a:p>
        </p:txBody>
      </p:sp>
    </p:spTree>
    <p:extLst>
      <p:ext uri="{BB962C8B-B14F-4D97-AF65-F5344CB8AC3E}">
        <p14:creationId xmlns:p14="http://schemas.microsoft.com/office/powerpoint/2010/main" val="3913366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4C3=4	(b) 120 x 15 = 1800 ways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23</a:t>
            </a:fld>
            <a:endParaRPr lang="en-US"/>
          </a:p>
        </p:txBody>
      </p:sp>
    </p:spTree>
    <p:extLst>
      <p:ext uri="{BB962C8B-B14F-4D97-AF65-F5344CB8AC3E}">
        <p14:creationId xmlns:p14="http://schemas.microsoft.com/office/powerpoint/2010/main" val="618858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(2.22)</a:t>
            </a:r>
            <a:r>
              <a:rPr lang="en-US" baseline="0" dirty="0" smtClean="0"/>
              <a:t> </a:t>
            </a:r>
            <a:r>
              <a:rPr lang="en-US" baseline="0" dirty="0" smtClean="0"/>
              <a:t>24</a:t>
            </a:r>
            <a:r>
              <a:rPr lang="en-US" baseline="0" dirty="0" smtClean="0"/>
              <a:t>		(2.33) (a) </a:t>
            </a:r>
            <a:r>
              <a:rPr lang="en-US" baseline="0" dirty="0" smtClean="0"/>
              <a:t>1024 </a:t>
            </a:r>
            <a:r>
              <a:rPr lang="en-US" baseline="0" dirty="0" smtClean="0"/>
              <a:t>ways (b) </a:t>
            </a:r>
            <a:r>
              <a:rPr lang="en-US" baseline="0" dirty="0" smtClean="0"/>
              <a:t>243 </a:t>
            </a:r>
            <a:r>
              <a:rPr lang="en-US" baseline="0" dirty="0" smtClean="0"/>
              <a:t>ways		(2.37) </a:t>
            </a:r>
            <a:r>
              <a:rPr lang="en-US" baseline="0" dirty="0" smtClean="0"/>
              <a:t>2880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24</a:t>
            </a:fld>
            <a:endParaRPr lang="en-US"/>
          </a:p>
        </p:txBody>
      </p:sp>
    </p:spTree>
    <p:extLst>
      <p:ext uri="{BB962C8B-B14F-4D97-AF65-F5344CB8AC3E}">
        <p14:creationId xmlns:p14="http://schemas.microsoft.com/office/powerpoint/2010/main" val="2269766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(2.45) 3360 	(2.47)</a:t>
            </a:r>
            <a:r>
              <a:rPr lang="en-US" baseline="0" dirty="0" smtClean="0"/>
              <a:t> 8C3=56 ways 	(2.48) 365P60 = l=3.2e151</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25</a:t>
            </a:fld>
            <a:endParaRPr lang="en-US"/>
          </a:p>
        </p:txBody>
      </p:sp>
    </p:spTree>
    <p:extLst>
      <p:ext uri="{BB962C8B-B14F-4D97-AF65-F5344CB8AC3E}">
        <p14:creationId xmlns:p14="http://schemas.microsoft.com/office/powerpoint/2010/main" val="3719711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26</a:t>
            </a:fld>
            <a:endParaRPr lang="en-US"/>
          </a:p>
        </p:txBody>
      </p:sp>
    </p:spTree>
    <p:extLst>
      <p:ext uri="{BB962C8B-B14F-4D97-AF65-F5344CB8AC3E}">
        <p14:creationId xmlns:p14="http://schemas.microsoft.com/office/powerpoint/2010/main" val="216544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2/36=0.056		(b)</a:t>
            </a:r>
            <a:r>
              <a:rPr lang="en-US" baseline="0" dirty="0" smtClean="0"/>
              <a:t> 6/36=0.167		(d) 0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29</a:t>
            </a:fld>
            <a:endParaRPr lang="en-US"/>
          </a:p>
        </p:txBody>
      </p:sp>
    </p:spTree>
    <p:extLst>
      <p:ext uri="{BB962C8B-B14F-4D97-AF65-F5344CB8AC3E}">
        <p14:creationId xmlns:p14="http://schemas.microsoft.com/office/powerpoint/2010/main" val="2336481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4/52=	(b) 12/13 	(6) 24/2598960 = 0.00009</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31</a:t>
            </a:fld>
            <a:endParaRPr lang="en-US"/>
          </a:p>
        </p:txBody>
      </p:sp>
    </p:spTree>
    <p:extLst>
      <p:ext uri="{BB962C8B-B14F-4D97-AF65-F5344CB8AC3E}">
        <p14:creationId xmlns:p14="http://schemas.microsoft.com/office/powerpoint/2010/main" val="2874857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25/53	(b) P(C</a:t>
            </a:r>
            <a:r>
              <a:rPr lang="en-US" baseline="0" dirty="0" smtClean="0"/>
              <a:t> U E) = 18/53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32</a:t>
            </a:fld>
            <a:endParaRPr lang="en-US"/>
          </a:p>
        </p:txBody>
      </p:sp>
    </p:spTree>
    <p:extLst>
      <p:ext uri="{BB962C8B-B14F-4D97-AF65-F5344CB8AC3E}">
        <p14:creationId xmlns:p14="http://schemas.microsoft.com/office/powerpoint/2010/main" val="360297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a:t>
            </a:r>
            <a:r>
              <a:rPr lang="en-US" baseline="0" dirty="0" smtClean="0"/>
              <a:t> </a:t>
            </a:r>
            <a:r>
              <a:rPr lang="en-US" dirty="0" smtClean="0"/>
              <a:t>0.9 	(9) (6</a:t>
            </a:r>
            <a:r>
              <a:rPr lang="en-US" baseline="0" dirty="0" smtClean="0"/>
              <a:t> + 2)/36 </a:t>
            </a:r>
            <a:r>
              <a:rPr lang="en-US" baseline="0" dirty="0" smtClean="0"/>
              <a:t>= </a:t>
            </a:r>
            <a:r>
              <a:rPr lang="en-US" baseline="0" dirty="0" smtClean="0"/>
              <a:t>8/36 = 2/9 	(10) Mutually = 0.68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35</a:t>
            </a:fld>
            <a:endParaRPr lang="en-US"/>
          </a:p>
        </p:txBody>
      </p:sp>
    </p:spTree>
    <p:extLst>
      <p:ext uri="{BB962C8B-B14F-4D97-AF65-F5344CB8AC3E}">
        <p14:creationId xmlns:p14="http://schemas.microsoft.com/office/powerpoint/2010/main" val="3400602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 = 0.12 + 0.19 = 0.31	P(E)</a:t>
            </a:r>
            <a:r>
              <a:rPr lang="en-US" baseline="0" dirty="0" smtClean="0"/>
              <a:t> = 1 – 0.31 = 0.69 	(12) P(S) = P(L) = (1-0.99)/2 = 0.005 &amp; P (X&gt;1990) = 1 – P(S) = 1 – 0.005 = 0.995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36</a:t>
            </a:fld>
            <a:endParaRPr lang="en-US"/>
          </a:p>
        </p:txBody>
      </p:sp>
    </p:spTree>
    <p:extLst>
      <p:ext uri="{BB962C8B-B14F-4D97-AF65-F5344CB8AC3E}">
        <p14:creationId xmlns:p14="http://schemas.microsoft.com/office/powerpoint/2010/main" val="1386709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Rolling die and number less than 4 occurs. </a:t>
            </a:r>
          </a:p>
          <a:p>
            <a:r>
              <a:rPr lang="en-US" dirty="0" smtClean="0"/>
              <a:t>Smokers, nonsmokers, light smoker, heavy</a:t>
            </a:r>
            <a:r>
              <a:rPr lang="en-US" baseline="0" dirty="0" smtClean="0"/>
              <a:t> smokers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a:t>
            </a:fld>
            <a:endParaRPr lang="en-US"/>
          </a:p>
        </p:txBody>
      </p:sp>
    </p:spTree>
    <p:extLst>
      <p:ext uri="{BB962C8B-B14F-4D97-AF65-F5344CB8AC3E}">
        <p14:creationId xmlns:p14="http://schemas.microsoft.com/office/powerpoint/2010/main" val="1333807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 ={$10, $25, $100}	275/500	150/500	75/500	P(X&lt;$100)=275/500</a:t>
            </a:r>
            <a:r>
              <a:rPr lang="en-US" baseline="0" dirty="0" smtClean="0"/>
              <a:t> + 150/500 = 3/10</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38</a:t>
            </a:fld>
            <a:endParaRPr lang="en-US"/>
          </a:p>
        </p:txBody>
      </p:sp>
    </p:spTree>
    <p:extLst>
      <p:ext uri="{BB962C8B-B14F-4D97-AF65-F5344CB8AC3E}">
        <p14:creationId xmlns:p14="http://schemas.microsoft.com/office/powerpoint/2010/main" val="3068740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P(S&amp;B) = 0.7 + 0.4  -</a:t>
            </a:r>
            <a:r>
              <a:rPr lang="en-US" baseline="0" dirty="0" smtClean="0"/>
              <a:t> 0.8 = 0.3 	(b) P(S’&amp;B’) = 1 – P(SUB) = 1 – 0.8 = 0.2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39</a:t>
            </a:fld>
            <a:endParaRPr lang="en-US"/>
          </a:p>
        </p:txBody>
      </p:sp>
    </p:spTree>
    <p:extLst>
      <p:ext uri="{BB962C8B-B14F-4D97-AF65-F5344CB8AC3E}">
        <p14:creationId xmlns:p14="http://schemas.microsoft.com/office/powerpoint/2010/main" val="1288969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Defect in brake, B = Defect in fuel, 	(a)</a:t>
            </a:r>
            <a:r>
              <a:rPr lang="en-US" baseline="0" dirty="0" smtClean="0"/>
              <a:t> P (A U B) = 0.25 + 0.17 – 0.15 = 0.27	(b) P (No defect ) = 1 – P(AUB) = 1 – 0.27 = 0.73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40</a:t>
            </a:fld>
            <a:endParaRPr lang="en-US"/>
          </a:p>
        </p:txBody>
      </p:sp>
    </p:spTree>
    <p:extLst>
      <p:ext uri="{BB962C8B-B14F-4D97-AF65-F5344CB8AC3E}">
        <p14:creationId xmlns:p14="http://schemas.microsoft.com/office/powerpoint/2010/main" val="2509021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P(A&amp;B) = 0.98*0.92 = 0.9016		(14)</a:t>
            </a:r>
            <a:r>
              <a:rPr lang="en-US" baseline="0" dirty="0" smtClean="0"/>
              <a:t> P(A&amp;B) = 35/144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44</a:t>
            </a:fld>
            <a:endParaRPr lang="en-US"/>
          </a:p>
        </p:txBody>
      </p:sp>
    </p:spTree>
    <p:extLst>
      <p:ext uri="{BB962C8B-B14F-4D97-AF65-F5344CB8AC3E}">
        <p14:creationId xmlns:p14="http://schemas.microsoft.com/office/powerpoint/2010/main" val="923974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[6/36]*[18/36] = ½	(16) (a) 0.32, (b) (0.6)*(0.2)=0.12,</a:t>
            </a:r>
            <a:r>
              <a:rPr lang="en-US" baseline="0" dirty="0" smtClean="0"/>
              <a:t> (c) (0.4)*(0.2) = 0.08	</a:t>
            </a:r>
          </a:p>
          <a:p>
            <a:r>
              <a:rPr lang="en-US" baseline="0" dirty="0" smtClean="0"/>
              <a:t>(17) </a:t>
            </a:r>
            <a:r>
              <a:rPr lang="en-US" baseline="0" dirty="0" smtClean="0"/>
              <a:t>P(A</a:t>
            </a:r>
            <a:r>
              <a:rPr lang="en-US" baseline="0" dirty="0" smtClean="0"/>
              <a:t>’&amp;B”) = 1 – 0.96 = 0.004, (a) [0.04][0.04]=0.0016	(</a:t>
            </a:r>
            <a:r>
              <a:rPr lang="en-US" baseline="0" dirty="0" smtClean="0"/>
              <a:t>b)1 </a:t>
            </a:r>
            <a:r>
              <a:rPr lang="en-US" baseline="0" dirty="0" smtClean="0"/>
              <a:t>– P(A’&amp;B’) = 1 – 0.0016 = 0.9984.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45</a:t>
            </a:fld>
            <a:endParaRPr lang="en-US"/>
          </a:p>
        </p:txBody>
      </p:sp>
    </p:spTree>
    <p:extLst>
      <p:ext uri="{BB962C8B-B14F-4D97-AF65-F5344CB8AC3E}">
        <p14:creationId xmlns:p14="http://schemas.microsoft.com/office/powerpoint/2010/main" val="1659020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(18) </a:t>
            </a:r>
            <a:r>
              <a:rPr lang="en-US" dirty="0" smtClean="0"/>
              <a:t>P(A&amp;B) = [1/4][4/19]=1/19.</a:t>
            </a:r>
            <a:r>
              <a:rPr lang="en-US" baseline="0" dirty="0" smtClean="0"/>
              <a:t> 	</a:t>
            </a:r>
            <a:r>
              <a:rPr lang="en-US" b="1" baseline="0" dirty="0" smtClean="0"/>
              <a:t>(19). </a:t>
            </a:r>
            <a:r>
              <a:rPr lang="en-US" baseline="0" dirty="0" smtClean="0"/>
              <a:t>[13/52][12/51]= 1/17 	(20). [5/8][4/7]= 5/14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47</a:t>
            </a:fld>
            <a:endParaRPr lang="en-US"/>
          </a:p>
        </p:txBody>
      </p:sp>
    </p:spTree>
    <p:extLst>
      <p:ext uri="{BB962C8B-B14F-4D97-AF65-F5344CB8AC3E}">
        <p14:creationId xmlns:p14="http://schemas.microsoft.com/office/powerpoint/2010/main" val="3573848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(21) a. 0.10/0.15 = 2/3	(b) 2/5 	</a:t>
            </a:r>
            <a:r>
              <a:rPr lang="en-US" dirty="0" smtClean="0"/>
              <a:t>(22) P(B\A) = [2/36]/11/36</a:t>
            </a:r>
            <a:r>
              <a:rPr lang="en-US" baseline="0" dirty="0" smtClean="0"/>
              <a:t> = 2/11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48</a:t>
            </a:fld>
            <a:endParaRPr lang="en-US"/>
          </a:p>
        </p:txBody>
      </p:sp>
    </p:spTree>
    <p:extLst>
      <p:ext uri="{BB962C8B-B14F-4D97-AF65-F5344CB8AC3E}">
        <p14:creationId xmlns:p14="http://schemas.microsoft.com/office/powerpoint/2010/main" val="1832218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P(A\B) = 30/49.	P(c\A’)=48/93</a:t>
            </a:r>
            <a:r>
              <a:rPr lang="en-US" baseline="0" dirty="0" smtClean="0"/>
              <a:t> 		total = 180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49</a:t>
            </a:fld>
            <a:endParaRPr lang="en-US"/>
          </a:p>
        </p:txBody>
      </p:sp>
    </p:spTree>
    <p:extLst>
      <p:ext uri="{BB962C8B-B14F-4D97-AF65-F5344CB8AC3E}">
        <p14:creationId xmlns:p14="http://schemas.microsoft.com/office/powerpoint/2010/main" val="1024611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a:t>
            </a:r>
            <a:r>
              <a:rPr lang="en-US" dirty="0" smtClean="0"/>
              <a:t>(15/20)*(14/19)*(13/18)*(12/17) = 91/323		</a:t>
            </a:r>
            <a:r>
              <a:rPr lang="en-US" b="1" dirty="0" smtClean="0"/>
              <a:t>(b) </a:t>
            </a:r>
            <a:r>
              <a:rPr lang="en-US" dirty="0" smtClean="0"/>
              <a:t>15C4/20C4 = 91/323</a:t>
            </a:r>
            <a:r>
              <a:rPr lang="en-US" b="1" dirty="0" smtClean="0"/>
              <a:t>	(c)</a:t>
            </a:r>
            <a:r>
              <a:rPr lang="en-US" b="1" baseline="0" dirty="0" smtClean="0"/>
              <a:t> </a:t>
            </a:r>
            <a:r>
              <a:rPr lang="en-US" b="0" baseline="0" dirty="0" smtClean="0"/>
              <a:t>n=15C4 &amp; N=20C4</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50</a:t>
            </a:fld>
            <a:endParaRPr lang="en-US"/>
          </a:p>
        </p:txBody>
      </p:sp>
    </p:spTree>
    <p:extLst>
      <p:ext uri="{BB962C8B-B14F-4D97-AF65-F5344CB8AC3E}">
        <p14:creationId xmlns:p14="http://schemas.microsoft.com/office/powerpoint/2010/main" val="3054599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 = 13/52	P(B) = 12/52	P(C)=4/52 	P(A∩B)=3/52	</a:t>
            </a:r>
            <a:r>
              <a:rPr lang="en-US" b="1" dirty="0" smtClean="0"/>
              <a:t>P(A∩C) = 1/52</a:t>
            </a:r>
            <a:r>
              <a:rPr lang="en-US" dirty="0" smtClean="0"/>
              <a:t>,</a:t>
            </a:r>
            <a:r>
              <a:rPr lang="en-US" baseline="0" dirty="0" smtClean="0"/>
              <a:t> P(B</a:t>
            </a:r>
            <a:r>
              <a:rPr lang="en-US" dirty="0" smtClean="0"/>
              <a:t>∩C) = 4/52,</a:t>
            </a:r>
            <a:r>
              <a:rPr lang="en-US" baseline="0" dirty="0" smtClean="0"/>
              <a:t>  P(A</a:t>
            </a:r>
            <a:r>
              <a:rPr lang="en-US" dirty="0" smtClean="0"/>
              <a:t>∩B∩C) = 1/52 </a:t>
            </a:r>
          </a:p>
          <a:p>
            <a:r>
              <a:rPr lang="en-US" dirty="0" smtClean="0"/>
              <a:t>P (A U B U C )</a:t>
            </a:r>
            <a:r>
              <a:rPr lang="en-US" baseline="0" dirty="0" smtClean="0"/>
              <a:t> = 22/52 = 0.423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52</a:t>
            </a:fld>
            <a:endParaRPr lang="en-US"/>
          </a:p>
        </p:txBody>
      </p:sp>
    </p:spTree>
    <p:extLst>
      <p:ext uri="{BB962C8B-B14F-4D97-AF65-F5344CB8AC3E}">
        <p14:creationId xmlns:p14="http://schemas.microsoft.com/office/powerpoint/2010/main" val="1645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{8, 16, 24, 32, 40, 48}	(b) (x+5)(x-1) = 0, S = {-5, 1}		(C) {T, HT, HHH} 	(e) S = null set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13</a:t>
            </a:fld>
            <a:endParaRPr lang="en-US"/>
          </a:p>
        </p:txBody>
      </p:sp>
    </p:spTree>
    <p:extLst>
      <p:ext uri="{BB962C8B-B14F-4D97-AF65-F5344CB8AC3E}">
        <p14:creationId xmlns:p14="http://schemas.microsoft.com/office/powerpoint/2010/main" val="2325241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a:t>
            </a:r>
            <a:r>
              <a:rPr lang="en-US" baseline="0" dirty="0" smtClean="0"/>
              <a:t> = 6/36	P(B) = 18/36	P(C)=21/36	P(D)=6/36	P(A</a:t>
            </a:r>
            <a:r>
              <a:rPr lang="en-US" dirty="0" smtClean="0"/>
              <a:t>∩B)=6/36	</a:t>
            </a:r>
          </a:p>
          <a:p>
            <a:r>
              <a:rPr lang="en-US" dirty="0" smtClean="0"/>
              <a:t>P(A∩C)= 6/36	P(A∩D)=0</a:t>
            </a:r>
          </a:p>
          <a:p>
            <a:r>
              <a:rPr lang="en-US" dirty="0" smtClean="0"/>
              <a:t>P(A|B) = (6/36)*(36/18) = 1/3		P(A|C) = (6/36)*(36/21)	P(A|D)</a:t>
            </a:r>
            <a:r>
              <a:rPr lang="en-US" baseline="0" dirty="0" smtClean="0"/>
              <a:t> = 0 * (36/6) = 0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53</a:t>
            </a:fld>
            <a:endParaRPr lang="en-US"/>
          </a:p>
        </p:txBody>
      </p:sp>
    </p:spTree>
    <p:extLst>
      <p:ext uri="{BB962C8B-B14F-4D97-AF65-F5344CB8AC3E}">
        <p14:creationId xmlns:p14="http://schemas.microsoft.com/office/powerpoint/2010/main" val="75995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P(A∩B) = ¼ = {HH}	P(B)</a:t>
            </a:r>
            <a:r>
              <a:rPr lang="en-US" baseline="0" dirty="0" smtClean="0"/>
              <a:t> = ¾	P(A|B) = 1/3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54</a:t>
            </a:fld>
            <a:endParaRPr lang="en-US"/>
          </a:p>
        </p:txBody>
      </p:sp>
    </p:spTree>
    <p:extLst>
      <p:ext uri="{BB962C8B-B14F-4D97-AF65-F5344CB8AC3E}">
        <p14:creationId xmlns:p14="http://schemas.microsoft.com/office/powerpoint/2010/main" val="2822338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i</a:t>
            </a:r>
            <a:r>
              <a:rPr lang="en-US" dirty="0" smtClean="0"/>
              <a:t>)</a:t>
            </a:r>
            <a:r>
              <a:rPr lang="en-US" baseline="0" dirty="0" smtClean="0"/>
              <a:t> Not independent, P(A) not equal to P(A|B)	(ii) if mutually exclusive then it should be P(A|B) = 0 but here P(A|B) = 1/2	(iii) P(A</a:t>
            </a:r>
            <a:r>
              <a:rPr lang="en-US" dirty="0" smtClean="0"/>
              <a:t>∩</a:t>
            </a:r>
            <a:r>
              <a:rPr lang="en-US" b="0" dirty="0" smtClean="0"/>
              <a:t>B)=P(A).P(B|A)</a:t>
            </a:r>
            <a:r>
              <a:rPr lang="en-US" b="0" baseline="0" dirty="0" smtClean="0"/>
              <a:t> = (1/4)*((2/3) = 1/6</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55</a:t>
            </a:fld>
            <a:endParaRPr lang="en-US"/>
          </a:p>
        </p:txBody>
      </p:sp>
    </p:spTree>
    <p:extLst>
      <p:ext uri="{BB962C8B-B14F-4D97-AF65-F5344CB8AC3E}">
        <p14:creationId xmlns:p14="http://schemas.microsoft.com/office/powerpoint/2010/main" val="3522979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P(D1|B1) + P(D2|B2) + P(D3|B3) = (0.3)*(0.02) + (0.45)*(0.03) + (0.25)*(0.02) = 0.0245.</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56</a:t>
            </a:fld>
            <a:endParaRPr lang="en-US"/>
          </a:p>
        </p:txBody>
      </p:sp>
    </p:spTree>
    <p:extLst>
      <p:ext uri="{BB962C8B-B14F-4D97-AF65-F5344CB8AC3E}">
        <p14:creationId xmlns:p14="http://schemas.microsoft.com/office/powerpoint/2010/main" val="3433799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P(B3|A) </a:t>
            </a:r>
            <a:r>
              <a:rPr lang="en-US" dirty="0" smtClean="0"/>
              <a:t>= 0.005/(0.006)+(0.0135)+(0.005)</a:t>
            </a:r>
            <a:r>
              <a:rPr lang="en-US" baseline="0" dirty="0" smtClean="0"/>
              <a:t> = 0.005/0.0245 = </a:t>
            </a:r>
            <a:r>
              <a:rPr lang="en-US" b="1" baseline="0" dirty="0" smtClean="0"/>
              <a:t>10/49</a:t>
            </a:r>
            <a:endParaRPr lang="en-US" b="1" dirty="0"/>
          </a:p>
        </p:txBody>
      </p:sp>
      <p:sp>
        <p:nvSpPr>
          <p:cNvPr id="4" name="Slide Number Placeholder 3"/>
          <p:cNvSpPr>
            <a:spLocks noGrp="1"/>
          </p:cNvSpPr>
          <p:nvPr>
            <p:ph type="sldNum" sz="quarter" idx="10"/>
          </p:nvPr>
        </p:nvSpPr>
        <p:spPr/>
        <p:txBody>
          <a:bodyPr/>
          <a:lstStyle/>
          <a:p>
            <a:fld id="{2BEB2B9D-43B2-4FC9-880A-028B7881F19A}" type="slidenum">
              <a:rPr lang="en-US" smtClean="0"/>
              <a:t>59</a:t>
            </a:fld>
            <a:endParaRPr lang="en-US"/>
          </a:p>
        </p:txBody>
      </p:sp>
    </p:spTree>
    <p:extLst>
      <p:ext uri="{BB962C8B-B14F-4D97-AF65-F5344CB8AC3E}">
        <p14:creationId xmlns:p14="http://schemas.microsoft.com/office/powerpoint/2010/main" val="2394310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P(D) = P(D∩M) + P(D∩F) = 0.10 + 0.15 = 0.25	P(M∩B) = 0.10		P(M|D) = 0.10/0.25 = 0.4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60</a:t>
            </a:fld>
            <a:endParaRPr lang="en-US"/>
          </a:p>
        </p:txBody>
      </p:sp>
    </p:spTree>
    <p:extLst>
      <p:ext uri="{BB962C8B-B14F-4D97-AF65-F5344CB8AC3E}">
        <p14:creationId xmlns:p14="http://schemas.microsoft.com/office/powerpoint/2010/main" val="4086161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P(B1=B2+B3)</a:t>
            </a:r>
            <a:r>
              <a:rPr lang="en-US" baseline="0" dirty="0" smtClean="0"/>
              <a:t> = 1/3,	(a) </a:t>
            </a:r>
            <a:r>
              <a:rPr lang="en-US" b="1" dirty="0" smtClean="0"/>
              <a:t>P(Y) </a:t>
            </a:r>
            <a:r>
              <a:rPr lang="en-US" dirty="0" smtClean="0"/>
              <a:t>= P(B1∩Y) + P(B2∩Y) + P(B3∩Y) = 0.2869	(B) PB2|Y)</a:t>
            </a:r>
            <a:r>
              <a:rPr lang="en-US" baseline="0" dirty="0" smtClean="0"/>
              <a:t> = (1/3)*(2/10)/0.2869  = 0.23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61</a:t>
            </a:fld>
            <a:endParaRPr lang="en-US"/>
          </a:p>
        </p:txBody>
      </p:sp>
    </p:spTree>
    <p:extLst>
      <p:ext uri="{BB962C8B-B14F-4D97-AF65-F5344CB8AC3E}">
        <p14:creationId xmlns:p14="http://schemas.microsoft.com/office/powerpoint/2010/main" val="18841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0.2632 = P(C|E)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Grant</a:t>
            </a:r>
            <a:r>
              <a:rPr lang="en-US" baseline="0" dirty="0" smtClean="0"/>
              <a:t> total = 43, </a:t>
            </a:r>
            <a:r>
              <a:rPr lang="en-US" baseline="0" dirty="0" err="1" smtClean="0"/>
              <a:t>HumanErrorTotal</a:t>
            </a:r>
            <a:r>
              <a:rPr lang="en-US" baseline="0" dirty="0" smtClean="0"/>
              <a:t> = 19 </a:t>
            </a:r>
            <a:endParaRPr lang="en-US" dirty="0" smtClean="0"/>
          </a:p>
          <a:p>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62</a:t>
            </a:fld>
            <a:endParaRPr lang="en-US"/>
          </a:p>
        </p:txBody>
      </p:sp>
    </p:spTree>
    <p:extLst>
      <p:ext uri="{BB962C8B-B14F-4D97-AF65-F5344CB8AC3E}">
        <p14:creationId xmlns:p14="http://schemas.microsoft.com/office/powerpoint/2010/main" val="1840308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63</a:t>
            </a:fld>
            <a:endParaRPr lang="en-US"/>
          </a:p>
        </p:txBody>
      </p:sp>
    </p:spTree>
    <p:extLst>
      <p:ext uri="{BB962C8B-B14F-4D97-AF65-F5344CB8AC3E}">
        <p14:creationId xmlns:p14="http://schemas.microsoft.com/office/powerpoint/2010/main" val="4013246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 =</a:t>
            </a:r>
            <a:r>
              <a:rPr lang="en-US" baseline="0" dirty="0" smtClean="0"/>
              <a:t> 5 played all three games.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65</a:t>
            </a:fld>
            <a:endParaRPr lang="en-US"/>
          </a:p>
        </p:txBody>
      </p:sp>
    </p:spTree>
    <p:extLst>
      <p:ext uri="{BB962C8B-B14F-4D97-AF65-F5344CB8AC3E}">
        <p14:creationId xmlns:p14="http://schemas.microsoft.com/office/powerpoint/2010/main" val="305961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S1 = {</a:t>
            </a:r>
            <a:r>
              <a:rPr lang="en-US" baseline="0" dirty="0" smtClean="0"/>
              <a:t> MMMM, …, FFFF}	S2 = { 0, 1, 2, 3,4}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14</a:t>
            </a:fld>
            <a:endParaRPr lang="en-US"/>
          </a:p>
        </p:txBody>
      </p:sp>
    </p:spTree>
    <p:extLst>
      <p:ext uri="{BB962C8B-B14F-4D97-AF65-F5344CB8AC3E}">
        <p14:creationId xmlns:p14="http://schemas.microsoft.com/office/powerpoint/2010/main" val="34549480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(2)</a:t>
            </a:r>
            <a:r>
              <a:rPr lang="en-US" dirty="0" smtClean="0"/>
              <a:t>Total customers</a:t>
            </a:r>
            <a:r>
              <a:rPr lang="en-US" baseline="0" dirty="0" smtClean="0"/>
              <a:t> = 135 	</a:t>
            </a:r>
            <a:r>
              <a:rPr lang="en-US" b="1" baseline="0" dirty="0" smtClean="0"/>
              <a:t>(Q3) </a:t>
            </a:r>
            <a:r>
              <a:rPr lang="en-US" baseline="0" dirty="0" smtClean="0"/>
              <a:t>(</a:t>
            </a:r>
            <a:r>
              <a:rPr lang="en-US" baseline="0" dirty="0" err="1" smtClean="0"/>
              <a:t>i</a:t>
            </a:r>
            <a:r>
              <a:rPr lang="en-US" baseline="0" dirty="0" smtClean="0"/>
              <a:t>) 31/365,	(ii) 1/365	(iii) 61/365	(iv) 334/365</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66</a:t>
            </a:fld>
            <a:endParaRPr lang="en-US"/>
          </a:p>
        </p:txBody>
      </p:sp>
    </p:spTree>
    <p:extLst>
      <p:ext uri="{BB962C8B-B14F-4D97-AF65-F5344CB8AC3E}">
        <p14:creationId xmlns:p14="http://schemas.microsoft.com/office/powerpoint/2010/main" val="2825673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Q4) </a:t>
            </a:r>
            <a:r>
              <a:rPr lang="en-US" dirty="0" smtClean="0"/>
              <a:t>180, 75, 105		</a:t>
            </a:r>
            <a:r>
              <a:rPr lang="en-US" b="1" dirty="0" smtClean="0"/>
              <a:t>(Q5) (</a:t>
            </a:r>
            <a:r>
              <a:rPr lang="en-US" dirty="0" smtClean="0"/>
              <a:t>a)</a:t>
            </a:r>
            <a:r>
              <a:rPr lang="en-US" baseline="0" dirty="0" smtClean="0"/>
              <a:t> 36, (b) total ways = 96, 96-36=60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67</a:t>
            </a:fld>
            <a:endParaRPr lang="en-US"/>
          </a:p>
        </p:txBody>
      </p:sp>
    </p:spTree>
    <p:extLst>
      <p:ext uri="{BB962C8B-B14F-4D97-AF65-F5344CB8AC3E}">
        <p14:creationId xmlns:p14="http://schemas.microsoft.com/office/powerpoint/2010/main" val="1650398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Q6) </a:t>
            </a:r>
            <a:r>
              <a:rPr lang="en-US" dirty="0" smtClean="0"/>
              <a:t>144, 240, 1440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68</a:t>
            </a:fld>
            <a:endParaRPr lang="en-US"/>
          </a:p>
        </p:txBody>
      </p:sp>
    </p:spTree>
    <p:extLst>
      <p:ext uri="{BB962C8B-B14F-4D97-AF65-F5344CB8AC3E}">
        <p14:creationId xmlns:p14="http://schemas.microsoft.com/office/powerpoint/2010/main" val="29561934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840</a:t>
            </a:r>
            <a:r>
              <a:rPr lang="en-US" dirty="0" smtClean="0"/>
              <a:t> (a) 24	(b)240	(c)</a:t>
            </a:r>
            <a:r>
              <a:rPr lang="en-US" baseline="0" dirty="0" smtClean="0"/>
              <a:t> 360	(d) 480	(e) 60	(f)60	(g) 288</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69</a:t>
            </a:fld>
            <a:endParaRPr lang="en-US"/>
          </a:p>
        </p:txBody>
      </p:sp>
    </p:spTree>
    <p:extLst>
      <p:ext uri="{BB962C8B-B14F-4D97-AF65-F5344CB8AC3E}">
        <p14:creationId xmlns:p14="http://schemas.microsoft.com/office/powerpoint/2010/main" val="1413489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P(M1)= 6/72	P(M2)=10/72	P(M3)=15/72		P(M1</a:t>
            </a:r>
            <a:r>
              <a:rPr lang="en-US" baseline="0" smtClean="0"/>
              <a:t> \ One Hit) = </a:t>
            </a:r>
            <a:r>
              <a:rPr lang="en-US" smtClean="0"/>
              <a:t>6/31=0.1935</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70</a:t>
            </a:fld>
            <a:endParaRPr lang="en-US"/>
          </a:p>
        </p:txBody>
      </p:sp>
    </p:spTree>
    <p:extLst>
      <p:ext uri="{BB962C8B-B14F-4D97-AF65-F5344CB8AC3E}">
        <p14:creationId xmlns:p14="http://schemas.microsoft.com/office/powerpoint/2010/main" val="34326330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 P(X=2) = [4c2</a:t>
            </a:r>
            <a:r>
              <a:rPr lang="en-US" baseline="0" dirty="0" smtClean="0"/>
              <a:t> * 20c2/24c4]=1140/10626		(b) 1615/3542	(c) 1/24c4=(1/10626)	(d) P(at least 1 d)=1 – P(no defective) = 1927/3542</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71</a:t>
            </a:fld>
            <a:endParaRPr lang="en-US"/>
          </a:p>
        </p:txBody>
      </p:sp>
    </p:spTree>
    <p:extLst>
      <p:ext uri="{BB962C8B-B14F-4D97-AF65-F5344CB8AC3E}">
        <p14:creationId xmlns:p14="http://schemas.microsoft.com/office/powerpoint/2010/main" val="4744556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8.8=64 ways to select men and women,	</a:t>
            </a:r>
            <a:r>
              <a:rPr lang="en-US" b="1" dirty="0" smtClean="0"/>
              <a:t>8/64=1/8</a:t>
            </a:r>
            <a:endParaRPr lang="en-US" b="1" dirty="0"/>
          </a:p>
        </p:txBody>
      </p:sp>
      <p:sp>
        <p:nvSpPr>
          <p:cNvPr id="4" name="Slide Number Placeholder 3"/>
          <p:cNvSpPr>
            <a:spLocks noGrp="1"/>
          </p:cNvSpPr>
          <p:nvPr>
            <p:ph type="sldNum" sz="quarter" idx="10"/>
          </p:nvPr>
        </p:nvSpPr>
        <p:spPr/>
        <p:txBody>
          <a:bodyPr/>
          <a:lstStyle/>
          <a:p>
            <a:fld id="{2BEB2B9D-43B2-4FC9-880A-028B7881F19A}" type="slidenum">
              <a:rPr lang="en-US" smtClean="0"/>
              <a:t>72</a:t>
            </a:fld>
            <a:endParaRPr lang="en-US"/>
          </a:p>
        </p:txBody>
      </p:sp>
    </p:spTree>
    <p:extLst>
      <p:ext uri="{BB962C8B-B14F-4D97-AF65-F5344CB8AC3E}">
        <p14:creationId xmlns:p14="http://schemas.microsoft.com/office/powerpoint/2010/main" val="3489506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P(P1|D)=0.158;		P(P2/D)=0.316		P(P3/D)=0.526		since P(P3/D) is largest</a:t>
            </a:r>
            <a:r>
              <a:rPr lang="en-US" baseline="0" dirty="0" smtClean="0"/>
              <a:t> of the three, thus a defective is most likely the result of the use of plan 3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73</a:t>
            </a:fld>
            <a:endParaRPr lang="en-US"/>
          </a:p>
        </p:txBody>
      </p:sp>
    </p:spTree>
    <p:extLst>
      <p:ext uri="{BB962C8B-B14F-4D97-AF65-F5344CB8AC3E}">
        <p14:creationId xmlns:p14="http://schemas.microsoft.com/office/powerpoint/2010/main" val="3115881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P(R)=sum{P(</a:t>
            </a:r>
            <a:r>
              <a:rPr lang="en-US" dirty="0" err="1" smtClean="0"/>
              <a:t>R|Si</a:t>
            </a:r>
            <a:r>
              <a:rPr lang="en-US" dirty="0" smtClean="0"/>
              <a:t>)P(Si)</a:t>
            </a:r>
            <a:r>
              <a:rPr lang="en-US" baseline="0" dirty="0" smtClean="0"/>
              <a:t> = 0.4*0.2+0.3*0.1+0.2*0.5+0.3*0.2 = 0.27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75</a:t>
            </a:fld>
            <a:endParaRPr lang="en-US"/>
          </a:p>
        </p:txBody>
      </p:sp>
    </p:spTree>
    <p:extLst>
      <p:ext uri="{BB962C8B-B14F-4D97-AF65-F5344CB8AC3E}">
        <p14:creationId xmlns:p14="http://schemas.microsoft.com/office/powerpoint/2010/main" val="4190651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364	286	78</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77</a:t>
            </a:fld>
            <a:endParaRPr lang="en-US"/>
          </a:p>
        </p:txBody>
      </p:sp>
    </p:spTree>
    <p:extLst>
      <p:ext uri="{BB962C8B-B14F-4D97-AF65-F5344CB8AC3E}">
        <p14:creationId xmlns:p14="http://schemas.microsoft.com/office/powerpoint/2010/main" val="117222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36	(b) 24 &amp; 64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15</a:t>
            </a:fld>
            <a:endParaRPr lang="en-US"/>
          </a:p>
        </p:txBody>
      </p:sp>
    </p:spTree>
    <p:extLst>
      <p:ext uri="{BB962C8B-B14F-4D97-AF65-F5344CB8AC3E}">
        <p14:creationId xmlns:p14="http://schemas.microsoft.com/office/powerpoint/2010/main" val="4233467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(iii) </a:t>
            </a:r>
            <a:r>
              <a:rPr lang="en-US" dirty="0" smtClean="0"/>
              <a:t>12 </a:t>
            </a:r>
            <a:r>
              <a:rPr lang="en-US" dirty="0" smtClean="0"/>
              <a:t>ways 	</a:t>
            </a:r>
            <a:r>
              <a:rPr lang="en-US" b="1" dirty="0" smtClean="0"/>
              <a:t>(iv) </a:t>
            </a:r>
            <a:r>
              <a:rPr lang="en-US" dirty="0" smtClean="0"/>
              <a:t>462 </a:t>
            </a:r>
            <a:r>
              <a:rPr lang="en-US" dirty="0" smtClean="0"/>
              <a:t>	</a:t>
            </a:r>
            <a:r>
              <a:rPr lang="en-US" b="1" dirty="0" smtClean="0"/>
              <a:t>(v) </a:t>
            </a:r>
            <a:r>
              <a:rPr lang="en-US" baseline="0" dirty="0" smtClean="0"/>
              <a:t>120 </a:t>
            </a:r>
            <a:r>
              <a:rPr lang="en-US" baseline="0" dirty="0" smtClean="0"/>
              <a:t>ways 	</a:t>
            </a:r>
            <a:r>
              <a:rPr lang="en-US" b="1" baseline="0" dirty="0" smtClean="0"/>
              <a:t>(vi) </a:t>
            </a:r>
            <a:r>
              <a:rPr lang="en-US" baseline="0" dirty="0" smtClean="0"/>
              <a:t>(5 x 4 x3 x1)*(4 x 4 x 3 x 1)*(4 x 4 x3 1) = 156 </a:t>
            </a:r>
            <a:r>
              <a:rPr lang="en-US" b="1" baseline="0" dirty="0" smtClean="0"/>
              <a:t>(vii) </a:t>
            </a:r>
            <a:r>
              <a:rPr lang="en-US" baseline="0" dirty="0" smtClean="0"/>
              <a:t>36</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16</a:t>
            </a:fld>
            <a:endParaRPr lang="en-US"/>
          </a:p>
        </p:txBody>
      </p:sp>
    </p:spTree>
    <p:extLst>
      <p:ext uri="{BB962C8B-B14F-4D97-AF65-F5344CB8AC3E}">
        <p14:creationId xmlns:p14="http://schemas.microsoft.com/office/powerpoint/2010/main" val="82285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25P3 = 13800</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18</a:t>
            </a:fld>
            <a:endParaRPr lang="en-US"/>
          </a:p>
        </p:txBody>
      </p:sp>
    </p:spTree>
    <p:extLst>
      <p:ext uri="{BB962C8B-B14F-4D97-AF65-F5344CB8AC3E}">
        <p14:creationId xmlns:p14="http://schemas.microsoft.com/office/powerpoint/2010/main" val="254159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50 x 49</a:t>
            </a:r>
            <a:r>
              <a:rPr lang="en-US" baseline="0" dirty="0" smtClean="0"/>
              <a:t> = 2450 	(b) 49 + 49P2 = 2401	(c) 2 + 48P2 = 2258 	(e) 2450 – 2 = 2448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19</a:t>
            </a:fld>
            <a:endParaRPr lang="en-US"/>
          </a:p>
        </p:txBody>
      </p:sp>
    </p:spTree>
    <p:extLst>
      <p:ext uri="{BB962C8B-B14F-4D97-AF65-F5344CB8AC3E}">
        <p14:creationId xmlns:p14="http://schemas.microsoft.com/office/powerpoint/2010/main" val="2582608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i</a:t>
            </a:r>
            <a:r>
              <a:rPr lang="en-US" dirty="0" smtClean="0"/>
              <a:t>) 4	(ii) 50,400	(iii) 1260</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21</a:t>
            </a:fld>
            <a:endParaRPr lang="en-US"/>
          </a:p>
        </p:txBody>
      </p:sp>
    </p:spTree>
    <p:extLst>
      <p:ext uri="{BB962C8B-B14F-4D97-AF65-F5344CB8AC3E}">
        <p14:creationId xmlns:p14="http://schemas.microsoft.com/office/powerpoint/2010/main" val="129216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190A7A-B0FA-46D4-8CB7-3F52DDB120C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109026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90A7A-B0FA-46D4-8CB7-3F52DDB120C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106717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90A7A-B0FA-46D4-8CB7-3F52DDB120C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55702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90A7A-B0FA-46D4-8CB7-3F52DDB120C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380789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90A7A-B0FA-46D4-8CB7-3F52DDB120CE}"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237750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190A7A-B0FA-46D4-8CB7-3F52DDB120CE}"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398240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190A7A-B0FA-46D4-8CB7-3F52DDB120CE}" type="datetimeFigureOut">
              <a:rPr lang="en-US" smtClean="0"/>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148871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190A7A-B0FA-46D4-8CB7-3F52DDB120CE}" type="datetimeFigureOut">
              <a:rPr lang="en-US" smtClean="0"/>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328096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90A7A-B0FA-46D4-8CB7-3F52DDB120CE}" type="datetimeFigureOut">
              <a:rPr lang="en-US" smtClean="0"/>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31078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90A7A-B0FA-46D4-8CB7-3F52DDB120CE}"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84717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90A7A-B0FA-46D4-8CB7-3F52DDB120CE}"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3C75E-6E35-4B35-929C-536F5BE06AA5}" type="slidenum">
              <a:rPr lang="en-US" smtClean="0"/>
              <a:t>‹#›</a:t>
            </a:fld>
            <a:endParaRPr lang="en-US"/>
          </a:p>
        </p:txBody>
      </p:sp>
    </p:spTree>
    <p:extLst>
      <p:ext uri="{BB962C8B-B14F-4D97-AF65-F5344CB8AC3E}">
        <p14:creationId xmlns:p14="http://schemas.microsoft.com/office/powerpoint/2010/main" val="127823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90A7A-B0FA-46D4-8CB7-3F52DDB120CE}" type="datetimeFigureOut">
              <a:rPr lang="en-US" smtClean="0"/>
              <a:t>2/22/2019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3C75E-6E35-4B35-929C-536F5BE06AA5}" type="slidenum">
              <a:rPr lang="en-US" smtClean="0"/>
              <a:t>‹#›</a:t>
            </a:fld>
            <a:endParaRPr lang="en-US"/>
          </a:p>
        </p:txBody>
      </p:sp>
    </p:spTree>
    <p:extLst>
      <p:ext uri="{BB962C8B-B14F-4D97-AF65-F5344CB8AC3E}">
        <p14:creationId xmlns:p14="http://schemas.microsoft.com/office/powerpoint/2010/main" val="26491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osama.ajaz@nu.edu.pk"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4639"/>
            <a:ext cx="9144000" cy="1544168"/>
          </a:xfrm>
        </p:spPr>
        <p:txBody>
          <a:bodyPr>
            <a:normAutofit/>
          </a:bodyPr>
          <a:lstStyle/>
          <a:p>
            <a:r>
              <a:rPr lang="en-US" sz="5000" dirty="0" smtClean="0">
                <a:solidFill>
                  <a:srgbClr val="00B050"/>
                </a:solidFill>
                <a:latin typeface="Arial Black" panose="020B0A04020102020204" pitchFamily="34" charset="0"/>
              </a:rPr>
              <a:t>Introduction to Probability </a:t>
            </a:r>
            <a:endParaRPr lang="en-US" sz="5000" dirty="0">
              <a:solidFill>
                <a:srgbClr val="00B050"/>
              </a:solidFill>
              <a:latin typeface="Arial Black" panose="020B0A04020102020204" pitchFamily="34" charset="0"/>
            </a:endParaRPr>
          </a:p>
        </p:txBody>
      </p:sp>
      <p:sp>
        <p:nvSpPr>
          <p:cNvPr id="3" name="Subtitle 2"/>
          <p:cNvSpPr>
            <a:spLocks noGrp="1"/>
          </p:cNvSpPr>
          <p:nvPr>
            <p:ph type="subTitle" idx="1"/>
          </p:nvPr>
        </p:nvSpPr>
        <p:spPr>
          <a:xfrm>
            <a:off x="1524000" y="4108647"/>
            <a:ext cx="9144000" cy="2610504"/>
          </a:xfrm>
        </p:spPr>
        <p:txBody>
          <a:bodyPr>
            <a:normAutofit/>
          </a:bodyPr>
          <a:lstStyle/>
          <a:p>
            <a:pPr>
              <a:lnSpc>
                <a:spcPct val="100000"/>
              </a:lnSpc>
              <a:spcBef>
                <a:spcPts val="600"/>
              </a:spcBef>
            </a:pPr>
            <a:endParaRPr lang="en-US" dirty="0" smtClean="0"/>
          </a:p>
          <a:p>
            <a:pPr>
              <a:lnSpc>
                <a:spcPct val="100000"/>
              </a:lnSpc>
              <a:spcBef>
                <a:spcPts val="600"/>
              </a:spcBef>
            </a:pPr>
            <a:r>
              <a:rPr lang="en-US" dirty="0" smtClean="0"/>
              <a:t>Instructor</a:t>
            </a:r>
          </a:p>
          <a:p>
            <a:pPr>
              <a:lnSpc>
                <a:spcPct val="100000"/>
              </a:lnSpc>
              <a:spcBef>
                <a:spcPts val="600"/>
              </a:spcBef>
            </a:pPr>
            <a:r>
              <a:rPr lang="en-US" b="1" dirty="0" smtClean="0"/>
              <a:t>Osama Bin Ajaz</a:t>
            </a:r>
          </a:p>
          <a:p>
            <a:pPr>
              <a:lnSpc>
                <a:spcPct val="100000"/>
              </a:lnSpc>
              <a:spcBef>
                <a:spcPts val="600"/>
              </a:spcBef>
            </a:pPr>
            <a:r>
              <a:rPr lang="en-US" sz="2200" dirty="0" smtClean="0"/>
              <a:t>(</a:t>
            </a:r>
            <a:r>
              <a:rPr lang="en-US" sz="2200" dirty="0" smtClean="0">
                <a:hlinkClick r:id="rId2"/>
              </a:rPr>
              <a:t>osama.ajaz@nu.edu.pk</a:t>
            </a:r>
            <a:r>
              <a:rPr lang="en-US" sz="2200" dirty="0" smtClean="0"/>
              <a:t>)</a:t>
            </a:r>
          </a:p>
          <a:p>
            <a:pPr>
              <a:lnSpc>
                <a:spcPct val="100000"/>
              </a:lnSpc>
              <a:spcBef>
                <a:spcPts val="600"/>
              </a:spcBef>
            </a:pPr>
            <a:r>
              <a:rPr lang="en-US" sz="2200" dirty="0" smtClean="0"/>
              <a:t>Lecturer, S &amp; H Dept., </a:t>
            </a:r>
          </a:p>
          <a:p>
            <a:pPr>
              <a:lnSpc>
                <a:spcPct val="100000"/>
              </a:lnSpc>
              <a:spcBef>
                <a:spcPts val="600"/>
              </a:spcBef>
            </a:pPr>
            <a:r>
              <a:rPr lang="en-US" sz="2200" dirty="0" smtClean="0"/>
              <a:t>FAST-NU, Main Campus</a:t>
            </a:r>
            <a:endParaRPr lang="en-US" sz="2200" dirty="0"/>
          </a:p>
        </p:txBody>
      </p:sp>
      <p:pic>
        <p:nvPicPr>
          <p:cNvPr id="4" name="Picture 3"/>
          <p:cNvPicPr>
            <a:picLocks noChangeAspect="1"/>
          </p:cNvPicPr>
          <p:nvPr/>
        </p:nvPicPr>
        <p:blipFill>
          <a:blip r:embed="rId3"/>
          <a:stretch>
            <a:fillRect/>
          </a:stretch>
        </p:blipFill>
        <p:spPr>
          <a:xfrm>
            <a:off x="101600" y="162980"/>
            <a:ext cx="5733143" cy="2161659"/>
          </a:xfrm>
          <a:prstGeom prst="rect">
            <a:avLst/>
          </a:prstGeom>
        </p:spPr>
      </p:pic>
      <p:pic>
        <p:nvPicPr>
          <p:cNvPr id="5" name="Picture 4"/>
          <p:cNvPicPr>
            <a:picLocks noChangeAspect="1"/>
          </p:cNvPicPr>
          <p:nvPr/>
        </p:nvPicPr>
        <p:blipFill>
          <a:blip r:embed="rId4"/>
          <a:stretch>
            <a:fillRect/>
          </a:stretch>
        </p:blipFill>
        <p:spPr>
          <a:xfrm>
            <a:off x="7609794" y="4326661"/>
            <a:ext cx="4248377" cy="2152650"/>
          </a:xfrm>
          <a:prstGeom prst="rect">
            <a:avLst/>
          </a:prstGeom>
        </p:spPr>
      </p:pic>
    </p:spTree>
    <p:extLst>
      <p:ext uri="{BB962C8B-B14F-4D97-AF65-F5344CB8AC3E}">
        <p14:creationId xmlns:p14="http://schemas.microsoft.com/office/powerpoint/2010/main" val="2382288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Venn Diagram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7315200" y="1988457"/>
            <a:ext cx="4038600" cy="4188506"/>
          </a:xfrm>
        </p:spPr>
        <p:txBody>
          <a:bodyPr/>
          <a:lstStyle/>
          <a:p>
            <a:r>
              <a:rPr lang="en-US" i="1" dirty="0"/>
              <a:t>A ∩ B </a:t>
            </a:r>
            <a:r>
              <a:rPr lang="en-US" dirty="0" smtClean="0"/>
              <a:t>=</a:t>
            </a:r>
            <a:r>
              <a:rPr lang="en-US" i="1" dirty="0"/>
              <a:t/>
            </a:r>
            <a:br>
              <a:rPr lang="en-US" i="1" dirty="0"/>
            </a:br>
            <a:r>
              <a:rPr lang="en-US" i="1" dirty="0"/>
              <a:t>B ∩ C </a:t>
            </a:r>
            <a:r>
              <a:rPr lang="en-US" dirty="0" smtClean="0"/>
              <a:t>=</a:t>
            </a:r>
            <a:br>
              <a:rPr lang="en-US" dirty="0" smtClean="0"/>
            </a:br>
            <a:r>
              <a:rPr lang="en-US" i="1" dirty="0"/>
              <a:t>A ∪ C </a:t>
            </a:r>
            <a:r>
              <a:rPr lang="en-US" dirty="0" smtClean="0"/>
              <a:t>=</a:t>
            </a:r>
            <a:r>
              <a:rPr lang="en-US" i="1" dirty="0"/>
              <a:t/>
            </a:r>
            <a:br>
              <a:rPr lang="en-US" i="1" dirty="0"/>
            </a:br>
            <a:r>
              <a:rPr lang="en-US" i="1" dirty="0" smtClean="0"/>
              <a:t>B’ </a:t>
            </a:r>
            <a:r>
              <a:rPr lang="en-US" i="1" dirty="0"/>
              <a:t>∩ A </a:t>
            </a:r>
            <a:r>
              <a:rPr lang="en-US" dirty="0" smtClean="0"/>
              <a:t>=</a:t>
            </a:r>
            <a:r>
              <a:rPr lang="en-US" i="1" dirty="0"/>
              <a:t/>
            </a:r>
            <a:br>
              <a:rPr lang="en-US" i="1" dirty="0"/>
            </a:br>
            <a:r>
              <a:rPr lang="en-US" i="1" dirty="0"/>
              <a:t>A ∩ B ∩ C </a:t>
            </a:r>
            <a:r>
              <a:rPr lang="en-US" dirty="0" smtClean="0"/>
              <a:t>=</a:t>
            </a:r>
            <a:r>
              <a:rPr lang="en-US" i="1" dirty="0"/>
              <a:t/>
            </a:r>
            <a:br>
              <a:rPr lang="en-US" i="1" dirty="0"/>
            </a:br>
            <a:r>
              <a:rPr lang="en-US" dirty="0"/>
              <a:t>(</a:t>
            </a:r>
            <a:r>
              <a:rPr lang="en-US" i="1" dirty="0"/>
              <a:t>A ∪ B</a:t>
            </a:r>
            <a:r>
              <a:rPr lang="en-US" dirty="0"/>
              <a:t>) </a:t>
            </a:r>
            <a:r>
              <a:rPr lang="en-US" i="1" dirty="0"/>
              <a:t>∩ </a:t>
            </a:r>
            <a:r>
              <a:rPr lang="en-US" i="1" dirty="0" smtClean="0"/>
              <a:t>C’ </a:t>
            </a:r>
            <a:r>
              <a:rPr lang="en-US" dirty="0" smtClean="0"/>
              <a:t>=</a:t>
            </a:r>
            <a:endParaRPr lang="en-US" dirty="0"/>
          </a:p>
        </p:txBody>
      </p:sp>
      <p:pic>
        <p:nvPicPr>
          <p:cNvPr id="4" name="Picture 3"/>
          <p:cNvPicPr>
            <a:picLocks noChangeAspect="1"/>
          </p:cNvPicPr>
          <p:nvPr/>
        </p:nvPicPr>
        <p:blipFill>
          <a:blip r:embed="rId2"/>
          <a:stretch>
            <a:fillRect/>
          </a:stretch>
        </p:blipFill>
        <p:spPr>
          <a:xfrm>
            <a:off x="838200" y="1690688"/>
            <a:ext cx="6725554" cy="4623027"/>
          </a:xfrm>
          <a:prstGeom prst="rect">
            <a:avLst/>
          </a:prstGeom>
        </p:spPr>
      </p:pic>
      <p:sp>
        <p:nvSpPr>
          <p:cNvPr id="5" name="TextBox 4"/>
          <p:cNvSpPr txBox="1"/>
          <p:nvPr/>
        </p:nvSpPr>
        <p:spPr>
          <a:xfrm>
            <a:off x="8882743" y="1988457"/>
            <a:ext cx="1320800" cy="369332"/>
          </a:xfrm>
          <a:prstGeom prst="rect">
            <a:avLst/>
          </a:prstGeom>
          <a:noFill/>
        </p:spPr>
        <p:txBody>
          <a:bodyPr wrap="square" rtlCol="0">
            <a:spAutoFit/>
          </a:bodyPr>
          <a:lstStyle/>
          <a:p>
            <a:r>
              <a:rPr lang="en-US" dirty="0" smtClean="0"/>
              <a:t>1, 2 </a:t>
            </a:r>
            <a:endParaRPr lang="en-US" dirty="0"/>
          </a:p>
        </p:txBody>
      </p:sp>
      <p:sp>
        <p:nvSpPr>
          <p:cNvPr id="6" name="TextBox 5"/>
          <p:cNvSpPr txBox="1"/>
          <p:nvPr/>
        </p:nvSpPr>
        <p:spPr>
          <a:xfrm>
            <a:off x="8882743" y="2357789"/>
            <a:ext cx="1320800" cy="369332"/>
          </a:xfrm>
          <a:prstGeom prst="rect">
            <a:avLst/>
          </a:prstGeom>
          <a:noFill/>
        </p:spPr>
        <p:txBody>
          <a:bodyPr wrap="square" rtlCol="0">
            <a:spAutoFit/>
          </a:bodyPr>
          <a:lstStyle/>
          <a:p>
            <a:r>
              <a:rPr lang="en-US" dirty="0" smtClean="0"/>
              <a:t>1, 3 </a:t>
            </a:r>
            <a:endParaRPr lang="en-US" dirty="0"/>
          </a:p>
        </p:txBody>
      </p:sp>
      <p:sp>
        <p:nvSpPr>
          <p:cNvPr id="7" name="TextBox 6"/>
          <p:cNvSpPr txBox="1"/>
          <p:nvPr/>
        </p:nvSpPr>
        <p:spPr>
          <a:xfrm>
            <a:off x="8928101" y="2729576"/>
            <a:ext cx="1320800" cy="369332"/>
          </a:xfrm>
          <a:prstGeom prst="rect">
            <a:avLst/>
          </a:prstGeom>
          <a:noFill/>
        </p:spPr>
        <p:txBody>
          <a:bodyPr wrap="square" rtlCol="0">
            <a:spAutoFit/>
          </a:bodyPr>
          <a:lstStyle/>
          <a:p>
            <a:r>
              <a:rPr lang="en-US" dirty="0" smtClean="0"/>
              <a:t>1,2,3,4,5,7 </a:t>
            </a:r>
            <a:endParaRPr lang="en-US" dirty="0"/>
          </a:p>
        </p:txBody>
      </p:sp>
      <p:sp>
        <p:nvSpPr>
          <p:cNvPr id="8" name="TextBox 7"/>
          <p:cNvSpPr txBox="1"/>
          <p:nvPr/>
        </p:nvSpPr>
        <p:spPr>
          <a:xfrm>
            <a:off x="8973459" y="3098908"/>
            <a:ext cx="1320800" cy="369332"/>
          </a:xfrm>
          <a:prstGeom prst="rect">
            <a:avLst/>
          </a:prstGeom>
          <a:noFill/>
        </p:spPr>
        <p:txBody>
          <a:bodyPr wrap="square" rtlCol="0">
            <a:spAutoFit/>
          </a:bodyPr>
          <a:lstStyle/>
          <a:p>
            <a:r>
              <a:rPr lang="en-US" dirty="0" smtClean="0"/>
              <a:t>4, 7  </a:t>
            </a:r>
            <a:endParaRPr lang="en-US" dirty="0"/>
          </a:p>
        </p:txBody>
      </p:sp>
      <p:sp>
        <p:nvSpPr>
          <p:cNvPr id="9" name="TextBox 8"/>
          <p:cNvSpPr txBox="1"/>
          <p:nvPr/>
        </p:nvSpPr>
        <p:spPr>
          <a:xfrm>
            <a:off x="9334500" y="3527484"/>
            <a:ext cx="1320800" cy="369332"/>
          </a:xfrm>
          <a:prstGeom prst="rect">
            <a:avLst/>
          </a:prstGeom>
          <a:noFill/>
        </p:spPr>
        <p:txBody>
          <a:bodyPr wrap="square" rtlCol="0">
            <a:spAutoFit/>
          </a:bodyPr>
          <a:lstStyle/>
          <a:p>
            <a:r>
              <a:rPr lang="en-US" dirty="0" smtClean="0"/>
              <a:t>1 </a:t>
            </a:r>
            <a:endParaRPr lang="en-US" dirty="0"/>
          </a:p>
        </p:txBody>
      </p:sp>
      <p:sp>
        <p:nvSpPr>
          <p:cNvPr id="10" name="TextBox 9"/>
          <p:cNvSpPr txBox="1"/>
          <p:nvPr/>
        </p:nvSpPr>
        <p:spPr>
          <a:xfrm>
            <a:off x="9588501" y="3934575"/>
            <a:ext cx="1320800" cy="369332"/>
          </a:xfrm>
          <a:prstGeom prst="rect">
            <a:avLst/>
          </a:prstGeom>
          <a:noFill/>
        </p:spPr>
        <p:txBody>
          <a:bodyPr wrap="square" rtlCol="0">
            <a:spAutoFit/>
          </a:bodyPr>
          <a:lstStyle/>
          <a:p>
            <a:r>
              <a:rPr lang="en-US" dirty="0" smtClean="0"/>
              <a:t>7,2,6,</a:t>
            </a:r>
            <a:endParaRPr lang="en-US" dirty="0"/>
          </a:p>
        </p:txBody>
      </p:sp>
    </p:spTree>
    <p:extLst>
      <p:ext uri="{BB962C8B-B14F-4D97-AF65-F5344CB8AC3E}">
        <p14:creationId xmlns:p14="http://schemas.microsoft.com/office/powerpoint/2010/main" val="73101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Venn Diagram </a:t>
            </a:r>
            <a:endParaRPr lang="en-US" dirty="0"/>
          </a:p>
        </p:txBody>
      </p:sp>
      <p:sp>
        <p:nvSpPr>
          <p:cNvPr id="3" name="Content Placeholder 2"/>
          <p:cNvSpPr>
            <a:spLocks noGrp="1"/>
          </p:cNvSpPr>
          <p:nvPr>
            <p:ph idx="1"/>
          </p:nvPr>
        </p:nvSpPr>
        <p:spPr>
          <a:xfrm>
            <a:off x="6473370" y="1825625"/>
            <a:ext cx="4880429" cy="4351338"/>
          </a:xfrm>
        </p:spPr>
        <p:txBody>
          <a:bodyPr/>
          <a:lstStyle/>
          <a:p>
            <a:r>
              <a:rPr lang="en-US" i="1" dirty="0"/>
              <a:t>B ∩ C </a:t>
            </a:r>
            <a:r>
              <a:rPr lang="en-US" i="1" dirty="0" smtClean="0"/>
              <a:t>= </a:t>
            </a:r>
          </a:p>
          <a:p>
            <a:r>
              <a:rPr lang="en-US" i="1" dirty="0"/>
              <a:t>A ∪ B</a:t>
            </a:r>
            <a:r>
              <a:rPr lang="en-US" dirty="0" smtClean="0"/>
              <a:t> =</a:t>
            </a:r>
          </a:p>
          <a:p>
            <a:r>
              <a:rPr lang="en-US" i="1" dirty="0"/>
              <a:t>A ∩ C</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79230" y="1690688"/>
            <a:ext cx="5216770" cy="4335463"/>
          </a:xfrm>
          <a:prstGeom prst="rect">
            <a:avLst/>
          </a:prstGeom>
        </p:spPr>
      </p:pic>
      <p:sp>
        <p:nvSpPr>
          <p:cNvPr id="5" name="TextBox 4"/>
          <p:cNvSpPr txBox="1"/>
          <p:nvPr/>
        </p:nvSpPr>
        <p:spPr>
          <a:xfrm>
            <a:off x="8011886" y="1825625"/>
            <a:ext cx="1277257" cy="369332"/>
          </a:xfrm>
          <a:prstGeom prst="rect">
            <a:avLst/>
          </a:prstGeom>
          <a:noFill/>
        </p:spPr>
        <p:txBody>
          <a:bodyPr wrap="square" rtlCol="0">
            <a:spAutoFit/>
          </a:bodyPr>
          <a:lstStyle/>
          <a:p>
            <a:r>
              <a:rPr lang="en-US" dirty="0" smtClean="0"/>
              <a:t>Null Set</a:t>
            </a:r>
            <a:endParaRPr lang="en-US" dirty="0"/>
          </a:p>
        </p:txBody>
      </p:sp>
      <p:sp>
        <p:nvSpPr>
          <p:cNvPr id="6" name="TextBox 5"/>
          <p:cNvSpPr txBox="1"/>
          <p:nvPr/>
        </p:nvSpPr>
        <p:spPr>
          <a:xfrm>
            <a:off x="8086271" y="2329894"/>
            <a:ext cx="1277257" cy="369332"/>
          </a:xfrm>
          <a:prstGeom prst="rect">
            <a:avLst/>
          </a:prstGeom>
          <a:noFill/>
        </p:spPr>
        <p:txBody>
          <a:bodyPr wrap="square" rtlCol="0">
            <a:spAutoFit/>
          </a:bodyPr>
          <a:lstStyle/>
          <a:p>
            <a:r>
              <a:rPr lang="en-US" dirty="0"/>
              <a:t>A</a:t>
            </a:r>
          </a:p>
        </p:txBody>
      </p:sp>
      <p:sp>
        <p:nvSpPr>
          <p:cNvPr id="7" name="TextBox 6"/>
          <p:cNvSpPr txBox="1"/>
          <p:nvPr/>
        </p:nvSpPr>
        <p:spPr>
          <a:xfrm>
            <a:off x="8086271" y="2875558"/>
            <a:ext cx="2697843" cy="369332"/>
          </a:xfrm>
          <a:prstGeom prst="rect">
            <a:avLst/>
          </a:prstGeom>
          <a:noFill/>
        </p:spPr>
        <p:txBody>
          <a:bodyPr wrap="square" rtlCol="0">
            <a:spAutoFit/>
          </a:bodyPr>
          <a:lstStyle/>
          <a:p>
            <a:r>
              <a:rPr lang="en-US" dirty="0" smtClean="0"/>
              <a:t>At least one element</a:t>
            </a:r>
            <a:endParaRPr lang="en-US" dirty="0"/>
          </a:p>
        </p:txBody>
      </p:sp>
    </p:spTree>
    <p:extLst>
      <p:ext uri="{BB962C8B-B14F-4D97-AF65-F5344CB8AC3E}">
        <p14:creationId xmlns:p14="http://schemas.microsoft.com/office/powerpoint/2010/main" val="286902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Venn Diagram </a:t>
            </a:r>
            <a:endParaRPr lang="en-US" dirty="0"/>
          </a:p>
        </p:txBody>
      </p:sp>
      <p:sp>
        <p:nvSpPr>
          <p:cNvPr id="3" name="Content Placeholder 2"/>
          <p:cNvSpPr>
            <a:spLocks noGrp="1"/>
          </p:cNvSpPr>
          <p:nvPr>
            <p:ph idx="1"/>
          </p:nvPr>
        </p:nvSpPr>
        <p:spPr/>
        <p:txBody>
          <a:bodyPr/>
          <a:lstStyle/>
          <a:p>
            <a:r>
              <a:rPr lang="en-US" dirty="0"/>
              <a:t>Several results that follow from the foregoing definitions, which may easily </a:t>
            </a:r>
            <a:r>
              <a:rPr lang="en-US" dirty="0" smtClean="0"/>
              <a:t>be verified </a:t>
            </a:r>
            <a:r>
              <a:rPr lang="en-US" dirty="0"/>
              <a:t>by means of Venn diagrams, are as follows:</a:t>
            </a:r>
            <a:r>
              <a:rPr lang="en-US" dirty="0" smtClean="0"/>
              <a:t> </a:t>
            </a:r>
            <a:br>
              <a:rPr lang="en-US" dirty="0" smtClean="0"/>
            </a:br>
            <a:endParaRPr lang="en-US" dirty="0"/>
          </a:p>
        </p:txBody>
      </p:sp>
      <p:pic>
        <p:nvPicPr>
          <p:cNvPr id="5" name="Picture 4"/>
          <p:cNvPicPr>
            <a:picLocks noChangeAspect="1"/>
          </p:cNvPicPr>
          <p:nvPr/>
        </p:nvPicPr>
        <p:blipFill>
          <a:blip r:embed="rId2"/>
          <a:stretch>
            <a:fillRect/>
          </a:stretch>
        </p:blipFill>
        <p:spPr>
          <a:xfrm>
            <a:off x="1186025" y="2986087"/>
            <a:ext cx="9819949" cy="2630942"/>
          </a:xfrm>
          <a:prstGeom prst="rect">
            <a:avLst/>
          </a:prstGeom>
        </p:spPr>
      </p:pic>
    </p:spTree>
    <p:extLst>
      <p:ext uri="{BB962C8B-B14F-4D97-AF65-F5344CB8AC3E}">
        <p14:creationId xmlns:p14="http://schemas.microsoft.com/office/powerpoint/2010/main" val="3853978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78232" y="1825625"/>
            <a:ext cx="8835536" cy="3827463"/>
          </a:xfrm>
          <a:prstGeom prst="rect">
            <a:avLst/>
          </a:prstGeom>
        </p:spPr>
      </p:pic>
    </p:spTree>
    <p:extLst>
      <p:ext uri="{BB962C8B-B14F-4D97-AF65-F5344CB8AC3E}">
        <p14:creationId xmlns:p14="http://schemas.microsoft.com/office/powerpoint/2010/main" val="1131098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491116" y="2400526"/>
            <a:ext cx="8829829" cy="2606902"/>
          </a:xfrm>
          <a:prstGeom prst="rect">
            <a:avLst/>
          </a:prstGeom>
        </p:spPr>
      </p:pic>
    </p:spTree>
    <p:extLst>
      <p:ext uri="{BB962C8B-B14F-4D97-AF65-F5344CB8AC3E}">
        <p14:creationId xmlns:p14="http://schemas.microsoft.com/office/powerpoint/2010/main" val="868425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011"/>
            <a:ext cx="10515600" cy="955675"/>
          </a:xfrm>
        </p:spPr>
        <p:txBody>
          <a:bodyPr>
            <a:normAutofit fontScale="90000"/>
          </a:bodyPr>
          <a:lstStyle/>
          <a:p>
            <a:pPr algn="ctr"/>
            <a:r>
              <a:rPr lang="en-US" sz="3600" dirty="0" smtClean="0">
                <a:solidFill>
                  <a:srgbClr val="00B050"/>
                </a:solidFill>
                <a:latin typeface="Arial Black" panose="020B0A04020102020204" pitchFamily="34" charset="0"/>
              </a:rPr>
              <a:t>Multiplication Or Fundamental</a:t>
            </a:r>
            <a:br>
              <a:rPr lang="en-US" sz="3600" dirty="0" smtClean="0">
                <a:solidFill>
                  <a:srgbClr val="00B050"/>
                </a:solidFill>
                <a:latin typeface="Arial Black" panose="020B0A04020102020204" pitchFamily="34" charset="0"/>
              </a:rPr>
            </a:br>
            <a:r>
              <a:rPr lang="en-US" sz="3600" dirty="0" smtClean="0">
                <a:solidFill>
                  <a:srgbClr val="00B050"/>
                </a:solidFill>
                <a:latin typeface="Arial Black" panose="020B0A04020102020204" pitchFamily="34" charset="0"/>
              </a:rPr>
              <a:t> Rule of counting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838200" y="1538514"/>
            <a:ext cx="10515600" cy="4638449"/>
          </a:xfrm>
        </p:spPr>
        <p:txBody>
          <a:bodyPr>
            <a:normAutofit fontScale="92500" lnSpcReduction="10000"/>
          </a:bodyPr>
          <a:lstStyle/>
          <a:p>
            <a:endParaRPr lang="en-US" dirty="0" smtClean="0"/>
          </a:p>
          <a:p>
            <a:endParaRPr lang="en-US" dirty="0"/>
          </a:p>
          <a:p>
            <a:endParaRPr lang="en-US" dirty="0" smtClean="0"/>
          </a:p>
          <a:p>
            <a:endParaRPr lang="en-US" dirty="0" smtClean="0"/>
          </a:p>
          <a:p>
            <a:pPr marL="571500" indent="-571500">
              <a:buFont typeface="+mj-lt"/>
              <a:buAutoNum type="romanLcPeriod"/>
            </a:pPr>
            <a:r>
              <a:rPr lang="en-US" dirty="0" smtClean="0"/>
              <a:t>How </a:t>
            </a:r>
            <a:r>
              <a:rPr lang="en-US" dirty="0"/>
              <a:t>many sample points are there in the sample space when a pair of dice </a:t>
            </a:r>
            <a:r>
              <a:rPr lang="en-US" dirty="0" smtClean="0"/>
              <a:t>is thrown </a:t>
            </a:r>
            <a:r>
              <a:rPr lang="en-US" dirty="0"/>
              <a:t>once? </a:t>
            </a:r>
            <a:endParaRPr lang="en-US" dirty="0" smtClean="0"/>
          </a:p>
          <a:p>
            <a:pPr marL="571500" indent="-571500">
              <a:buFont typeface="+mj-lt"/>
              <a:buAutoNum type="romanLcPeriod"/>
            </a:pPr>
            <a:r>
              <a:rPr lang="en-US" dirty="0" smtClean="0"/>
              <a:t>How many there digit numbers can be formed from the digits 2, 4, 6, and 8 if: (</a:t>
            </a:r>
            <a:r>
              <a:rPr lang="en-US" dirty="0" err="1" smtClean="0"/>
              <a:t>i</a:t>
            </a:r>
            <a:r>
              <a:rPr lang="en-US" dirty="0" smtClean="0"/>
              <a:t>) repetitions are not allowed	(ii) repetitions allowed</a:t>
            </a:r>
          </a:p>
          <a:p>
            <a:pPr marL="0" indent="0">
              <a:buNone/>
            </a:pPr>
            <a:r>
              <a:rPr lang="en-US" dirty="0"/>
              <a:t/>
            </a:r>
            <a:br>
              <a:rPr lang="en-US" dirty="0"/>
            </a:b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838200" y="1538514"/>
            <a:ext cx="10515599" cy="1756229"/>
          </a:xfrm>
          <a:prstGeom prst="rect">
            <a:avLst/>
          </a:prstGeom>
        </p:spPr>
      </p:pic>
    </p:spTree>
    <p:extLst>
      <p:ext uri="{BB962C8B-B14F-4D97-AF65-F5344CB8AC3E}">
        <p14:creationId xmlns:p14="http://schemas.microsoft.com/office/powerpoint/2010/main" val="413430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2761"/>
          </a:xfrm>
        </p:spPr>
        <p:txBody>
          <a:bodyPr>
            <a:normAutofit/>
          </a:bodyPr>
          <a:lstStyle/>
          <a:p>
            <a:pPr algn="ctr"/>
            <a:r>
              <a:rPr lang="en-US" dirty="0" smtClean="0">
                <a:solidFill>
                  <a:srgbClr val="00B050"/>
                </a:solidFill>
                <a:latin typeface="Arial Black" panose="020B0A04020102020204" pitchFamily="34" charset="0"/>
              </a:rPr>
              <a:t>Set of Example (iii - viii)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551543" y="1407887"/>
            <a:ext cx="11393714" cy="5283200"/>
          </a:xfrm>
        </p:spPr>
        <p:txBody>
          <a:bodyPr>
            <a:normAutofit fontScale="92500" lnSpcReduction="20000"/>
          </a:bodyPr>
          <a:lstStyle/>
          <a:p>
            <a:pPr marL="571500" indent="-571500">
              <a:buFont typeface="+mj-lt"/>
              <a:buAutoNum type="romanLcPeriod"/>
            </a:pPr>
            <a:endParaRPr lang="en-US" dirty="0" smtClean="0"/>
          </a:p>
          <a:p>
            <a:pPr marL="0" indent="0" algn="just">
              <a:buNone/>
            </a:pPr>
            <a:r>
              <a:rPr lang="en-US" dirty="0" smtClean="0"/>
              <a:t>(iii) 	A </a:t>
            </a:r>
            <a:r>
              <a:rPr lang="en-US" dirty="0"/>
              <a:t>developer of a new subdivision offers prospective home buyers a choice of </a:t>
            </a:r>
            <a:r>
              <a:rPr lang="en-US" dirty="0" smtClean="0"/>
              <a:t>	Tudor</a:t>
            </a:r>
            <a:r>
              <a:rPr lang="en-US" dirty="0"/>
              <a:t>, rustic, colonial, and traditional exterior styling in ranch, two-story, </a:t>
            </a:r>
            <a:r>
              <a:rPr lang="en-US" dirty="0" smtClean="0"/>
              <a:t>	and </a:t>
            </a:r>
            <a:r>
              <a:rPr lang="en-US" dirty="0"/>
              <a:t>split-level floor plans. In how many different ways can a buyer order one </a:t>
            </a:r>
            <a:r>
              <a:rPr lang="en-US" dirty="0" smtClean="0"/>
              <a:t>	of </a:t>
            </a:r>
            <a:r>
              <a:rPr lang="en-US" dirty="0"/>
              <a:t>these </a:t>
            </a:r>
            <a:r>
              <a:rPr lang="en-US" dirty="0" smtClean="0"/>
              <a:t>homes?</a:t>
            </a:r>
          </a:p>
          <a:p>
            <a:pPr marL="0" indent="0" algn="just">
              <a:buNone/>
            </a:pPr>
            <a:r>
              <a:rPr lang="en-US" dirty="0" smtClean="0"/>
              <a:t>(iv) 	If </a:t>
            </a:r>
            <a:r>
              <a:rPr lang="en-US" dirty="0"/>
              <a:t>a 22-member club needs to elect a chair and a treasurer, how many </a:t>
            </a:r>
            <a:r>
              <a:rPr lang="en-US" dirty="0" smtClean="0"/>
              <a:t>	different ways </a:t>
            </a:r>
            <a:r>
              <a:rPr lang="en-US" dirty="0"/>
              <a:t>can these two to be elected? </a:t>
            </a:r>
            <a:endParaRPr lang="en-US" dirty="0" smtClean="0"/>
          </a:p>
          <a:p>
            <a:pPr marL="0" indent="0" algn="just">
              <a:buNone/>
            </a:pPr>
            <a:r>
              <a:rPr lang="en-US" dirty="0" smtClean="0"/>
              <a:t>(v) 	Sam </a:t>
            </a:r>
            <a:r>
              <a:rPr lang="en-US" dirty="0"/>
              <a:t>is going to assemble a computer by himself. He has the choice of chips </a:t>
            </a:r>
            <a:r>
              <a:rPr lang="en-US" dirty="0" smtClean="0"/>
              <a:t>	from 	two </a:t>
            </a:r>
            <a:r>
              <a:rPr lang="en-US" dirty="0"/>
              <a:t>brands, a hard drive from four, memory from three, and an </a:t>
            </a:r>
            <a:r>
              <a:rPr lang="en-US" dirty="0" smtClean="0"/>
              <a:t>	accessory bundle from </a:t>
            </a:r>
            <a:r>
              <a:rPr lang="en-US" dirty="0"/>
              <a:t>five local stores. How many different ways can </a:t>
            </a:r>
            <a:r>
              <a:rPr lang="en-US" dirty="0" smtClean="0"/>
              <a:t>	Sam </a:t>
            </a:r>
            <a:r>
              <a:rPr lang="en-US" dirty="0"/>
              <a:t>order the parts? </a:t>
            </a:r>
            <a:endParaRPr lang="en-US" dirty="0" smtClean="0"/>
          </a:p>
          <a:p>
            <a:pPr marL="0" indent="0" algn="just">
              <a:buNone/>
            </a:pPr>
            <a:r>
              <a:rPr lang="en-US" dirty="0" smtClean="0"/>
              <a:t>(vi) 	How </a:t>
            </a:r>
            <a:r>
              <a:rPr lang="en-US" dirty="0"/>
              <a:t>many even four-digit numbers can be formed from the digits 0, 1, 2, 5, </a:t>
            </a:r>
            <a:r>
              <a:rPr lang="en-US" dirty="0" smtClean="0"/>
              <a:t>	6</a:t>
            </a:r>
            <a:r>
              <a:rPr lang="en-US" dirty="0"/>
              <a:t>, </a:t>
            </a:r>
            <a:r>
              <a:rPr lang="en-US" dirty="0" smtClean="0"/>
              <a:t>and 9 </a:t>
            </a:r>
            <a:r>
              <a:rPr lang="en-US" dirty="0"/>
              <a:t>if each digit can be used only once</a:t>
            </a:r>
            <a:r>
              <a:rPr lang="en-US" dirty="0" smtClean="0"/>
              <a:t>?</a:t>
            </a:r>
          </a:p>
          <a:p>
            <a:pPr marL="0" indent="0" algn="just">
              <a:buNone/>
            </a:pPr>
            <a:r>
              <a:rPr lang="en-US" dirty="0" smtClean="0"/>
              <a:t>(vii) 	How many new arrangements can be made from the letters of the word 	</a:t>
            </a:r>
            <a:r>
              <a:rPr lang="en-US" b="1" dirty="0" smtClean="0"/>
              <a:t>FAVOUR</a:t>
            </a:r>
            <a:r>
              <a:rPr lang="en-US" dirty="0" smtClean="0"/>
              <a:t> so that vowel occupy even place. </a:t>
            </a:r>
          </a:p>
          <a:p>
            <a:pPr marL="0" indent="0">
              <a:buNone/>
            </a:pPr>
            <a:endParaRPr lang="en-US" dirty="0"/>
          </a:p>
        </p:txBody>
      </p:sp>
    </p:spTree>
    <p:extLst>
      <p:ext uri="{BB962C8B-B14F-4D97-AF65-F5344CB8AC3E}">
        <p14:creationId xmlns:p14="http://schemas.microsoft.com/office/powerpoint/2010/main" val="14590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00B050"/>
                </a:solidFill>
                <a:latin typeface="Arial Black" panose="020B0A04020102020204" pitchFamily="34" charset="0"/>
              </a:rPr>
              <a:t>Permutation </a:t>
            </a:r>
            <a:endParaRPr lang="en-US" sz="40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a:t>A </a:t>
            </a:r>
            <a:r>
              <a:rPr lang="en-US" b="1" dirty="0"/>
              <a:t>permutation </a:t>
            </a:r>
            <a:r>
              <a:rPr lang="en-US" dirty="0"/>
              <a:t>is an arrangement of all or part of a set of objects. </a:t>
            </a:r>
            <a:endParaRPr lang="en-US" dirty="0" smtClean="0"/>
          </a:p>
          <a:p>
            <a:r>
              <a:rPr lang="en-US" dirty="0" smtClean="0"/>
              <a:t>The number of permutations of n objects is n!. </a:t>
            </a:r>
          </a:p>
          <a:p>
            <a:r>
              <a:rPr lang="en-US" dirty="0"/>
              <a:t>Suppose you have to arrange 3 books: </a:t>
            </a:r>
            <a:r>
              <a:rPr lang="en-US" b="1" dirty="0"/>
              <a:t>Statistics</a:t>
            </a:r>
            <a:r>
              <a:rPr lang="en-US" dirty="0"/>
              <a:t>, </a:t>
            </a:r>
            <a:r>
              <a:rPr lang="en-US" b="1" dirty="0" err="1"/>
              <a:t>Maths</a:t>
            </a:r>
            <a:r>
              <a:rPr lang="en-US" dirty="0"/>
              <a:t>,</a:t>
            </a:r>
            <a:r>
              <a:rPr lang="en-US" b="1" dirty="0"/>
              <a:t> Physics </a:t>
            </a:r>
            <a:r>
              <a:rPr lang="en-US" dirty="0"/>
              <a:t>on a shelf. How many arrangements are  possible? </a:t>
            </a:r>
          </a:p>
          <a:p>
            <a:endParaRPr lang="en-US" dirty="0" smtClean="0"/>
          </a:p>
          <a:p>
            <a:pPr marL="0" indent="0">
              <a:buNone/>
            </a:pPr>
            <a:r>
              <a:rPr lang="en-US" dirty="0"/>
              <a:t/>
            </a:r>
            <a:br>
              <a:rPr lang="en-US" dirty="0"/>
            </a:br>
            <a:endParaRPr lang="en-US" dirty="0"/>
          </a:p>
        </p:txBody>
      </p:sp>
    </p:spTree>
    <p:extLst>
      <p:ext uri="{BB962C8B-B14F-4D97-AF65-F5344CB8AC3E}">
        <p14:creationId xmlns:p14="http://schemas.microsoft.com/office/powerpoint/2010/main" val="203239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800" dirty="0" smtClean="0">
                <a:solidFill>
                  <a:srgbClr val="00B050"/>
                </a:solidFill>
                <a:latin typeface="Arial Black" panose="020B0A04020102020204" pitchFamily="34" charset="0"/>
              </a:rPr>
              <a:t>Permutations of “n” objects </a:t>
            </a:r>
            <a:br>
              <a:rPr lang="en-US" sz="3800" dirty="0" smtClean="0">
                <a:solidFill>
                  <a:srgbClr val="00B050"/>
                </a:solidFill>
                <a:latin typeface="Arial Black" panose="020B0A04020102020204" pitchFamily="34" charset="0"/>
              </a:rPr>
            </a:br>
            <a:r>
              <a:rPr lang="en-US" sz="3800" dirty="0" smtClean="0">
                <a:solidFill>
                  <a:srgbClr val="00B050"/>
                </a:solidFill>
                <a:latin typeface="Arial Black" panose="020B0A04020102020204" pitchFamily="34" charset="0"/>
              </a:rPr>
              <a:t>taken “r” at a time</a:t>
            </a:r>
            <a:endParaRPr lang="en-US" sz="38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a:t>In one year, three awards (research, teaching, and service) will be given to a </a:t>
            </a:r>
            <a:r>
              <a:rPr lang="en-US" dirty="0" smtClean="0"/>
              <a:t>class of </a:t>
            </a:r>
            <a:r>
              <a:rPr lang="en-US" dirty="0"/>
              <a:t>25 graduate students in a statistics department. If each student can receive </a:t>
            </a:r>
            <a:r>
              <a:rPr lang="en-US" dirty="0" smtClean="0"/>
              <a:t>at most </a:t>
            </a:r>
            <a:r>
              <a:rPr lang="en-US" dirty="0"/>
              <a:t>one award, how many possible selections are there? </a:t>
            </a:r>
            <a:br>
              <a:rPr lang="en-US" dirty="0"/>
            </a:br>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4536088" y="1825625"/>
            <a:ext cx="3119823" cy="1406979"/>
          </a:xfrm>
          <a:prstGeom prst="rect">
            <a:avLst/>
          </a:prstGeom>
        </p:spPr>
      </p:pic>
    </p:spTree>
    <p:extLst>
      <p:ext uri="{BB962C8B-B14F-4D97-AF65-F5344CB8AC3E}">
        <p14:creationId xmlns:p14="http://schemas.microsoft.com/office/powerpoint/2010/main" val="3395041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00B050"/>
                </a:solidFill>
                <a:latin typeface="Arial Black" panose="020B0A04020102020204" pitchFamily="34" charset="0"/>
              </a:rPr>
              <a:t>Example # 10: </a:t>
            </a:r>
            <a:endParaRPr lang="en-US" sz="40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normAutofit fontScale="92500"/>
          </a:bodyPr>
          <a:lstStyle/>
          <a:p>
            <a:r>
              <a:rPr lang="en-US" dirty="0"/>
              <a:t>A president and a treasurer are to be chosen from a student club consisting of </a:t>
            </a:r>
            <a:r>
              <a:rPr lang="en-US" dirty="0" smtClean="0"/>
              <a:t>50 people</a:t>
            </a:r>
            <a:r>
              <a:rPr lang="en-US" dirty="0"/>
              <a:t>. How many different choices of officers are possible </a:t>
            </a:r>
            <a:r>
              <a:rPr lang="en-US" dirty="0" smtClean="0"/>
              <a:t>if</a:t>
            </a:r>
          </a:p>
          <a:p>
            <a:pPr marL="0" indent="0">
              <a:buNone/>
            </a:pPr>
            <a:r>
              <a:rPr lang="en-US" dirty="0"/>
              <a:t/>
            </a:r>
            <a:br>
              <a:rPr lang="en-US" dirty="0"/>
            </a:br>
            <a:r>
              <a:rPr lang="en-US" dirty="0"/>
              <a:t>(a) there are no restrictions</a:t>
            </a:r>
            <a:r>
              <a:rPr lang="en-US" dirty="0" smtClean="0"/>
              <a:t>;</a:t>
            </a:r>
          </a:p>
          <a:p>
            <a:pPr marL="0" indent="0">
              <a:buNone/>
            </a:pPr>
            <a:r>
              <a:rPr lang="en-US" dirty="0"/>
              <a:t/>
            </a:r>
            <a:br>
              <a:rPr lang="en-US" dirty="0"/>
            </a:br>
            <a:r>
              <a:rPr lang="en-US" dirty="0"/>
              <a:t>(b) </a:t>
            </a:r>
            <a:r>
              <a:rPr lang="en-US" i="1" dirty="0"/>
              <a:t>A </a:t>
            </a:r>
            <a:r>
              <a:rPr lang="en-US" dirty="0"/>
              <a:t>will serve only if he is president</a:t>
            </a:r>
            <a:r>
              <a:rPr lang="en-US" dirty="0" smtClean="0"/>
              <a:t>;</a:t>
            </a:r>
          </a:p>
          <a:p>
            <a:pPr marL="0" indent="0">
              <a:buNone/>
            </a:pPr>
            <a:r>
              <a:rPr lang="en-US" dirty="0"/>
              <a:t/>
            </a:r>
            <a:br>
              <a:rPr lang="en-US" dirty="0"/>
            </a:br>
            <a:r>
              <a:rPr lang="en-US" dirty="0"/>
              <a:t>(c) </a:t>
            </a:r>
            <a:r>
              <a:rPr lang="en-US" i="1" dirty="0"/>
              <a:t>B </a:t>
            </a:r>
            <a:r>
              <a:rPr lang="en-US" dirty="0"/>
              <a:t>and </a:t>
            </a:r>
            <a:r>
              <a:rPr lang="en-US" i="1" dirty="0"/>
              <a:t>C </a:t>
            </a:r>
            <a:r>
              <a:rPr lang="en-US" dirty="0"/>
              <a:t>will serve together or not at all</a:t>
            </a:r>
            <a:r>
              <a:rPr lang="en-US" dirty="0" smtClean="0"/>
              <a:t>;</a:t>
            </a:r>
          </a:p>
          <a:p>
            <a:pPr marL="0" indent="0">
              <a:buNone/>
            </a:pPr>
            <a:r>
              <a:rPr lang="en-US" dirty="0"/>
              <a:t/>
            </a:r>
            <a:br>
              <a:rPr lang="en-US" dirty="0"/>
            </a:br>
            <a:r>
              <a:rPr lang="en-US" dirty="0"/>
              <a:t>(d) </a:t>
            </a:r>
            <a:r>
              <a:rPr lang="en-US" i="1" dirty="0"/>
              <a:t>D </a:t>
            </a:r>
            <a:r>
              <a:rPr lang="en-US" dirty="0"/>
              <a:t>and </a:t>
            </a:r>
            <a:r>
              <a:rPr lang="en-US" i="1" dirty="0"/>
              <a:t>E </a:t>
            </a:r>
            <a:r>
              <a:rPr lang="en-US" dirty="0"/>
              <a:t>will not serve together? </a:t>
            </a:r>
          </a:p>
        </p:txBody>
      </p:sp>
    </p:spTree>
    <p:extLst>
      <p:ext uri="{BB962C8B-B14F-4D97-AF65-F5344CB8AC3E}">
        <p14:creationId xmlns:p14="http://schemas.microsoft.com/office/powerpoint/2010/main" val="133724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Content</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solidFill>
                  <a:schemeClr val="accent2"/>
                </a:solidFill>
              </a:rPr>
              <a:t>Sample Space and Event</a:t>
            </a:r>
          </a:p>
          <a:p>
            <a:r>
              <a:rPr lang="en-US" dirty="0" smtClean="0">
                <a:solidFill>
                  <a:schemeClr val="accent2"/>
                </a:solidFill>
              </a:rPr>
              <a:t>Tree diagram</a:t>
            </a:r>
          </a:p>
          <a:p>
            <a:r>
              <a:rPr lang="en-US" dirty="0" smtClean="0">
                <a:solidFill>
                  <a:schemeClr val="accent2"/>
                </a:solidFill>
              </a:rPr>
              <a:t>Set theory</a:t>
            </a:r>
          </a:p>
          <a:p>
            <a:r>
              <a:rPr lang="en-US" dirty="0" smtClean="0">
                <a:solidFill>
                  <a:schemeClr val="accent2"/>
                </a:solidFill>
              </a:rPr>
              <a:t>Venn diagram</a:t>
            </a:r>
          </a:p>
          <a:p>
            <a:r>
              <a:rPr lang="en-US" dirty="0" smtClean="0">
                <a:solidFill>
                  <a:schemeClr val="accent2"/>
                </a:solidFill>
              </a:rPr>
              <a:t>Counting techniques</a:t>
            </a:r>
          </a:p>
          <a:p>
            <a:r>
              <a:rPr lang="en-US" dirty="0" smtClean="0">
                <a:solidFill>
                  <a:schemeClr val="accent2"/>
                </a:solidFill>
              </a:rPr>
              <a:t>Additive and multiplicative rules for probability</a:t>
            </a:r>
          </a:p>
          <a:p>
            <a:r>
              <a:rPr lang="en-US" dirty="0" smtClean="0">
                <a:solidFill>
                  <a:schemeClr val="accent2"/>
                </a:solidFill>
              </a:rPr>
              <a:t>Conditional probability</a:t>
            </a:r>
          </a:p>
          <a:p>
            <a:r>
              <a:rPr lang="en-US" dirty="0" smtClean="0">
                <a:solidFill>
                  <a:schemeClr val="accent2"/>
                </a:solidFill>
              </a:rPr>
              <a:t>Bayes’ Theorem </a:t>
            </a:r>
            <a:endParaRPr lang="en-US" dirty="0">
              <a:solidFill>
                <a:schemeClr val="accent2"/>
              </a:solidFill>
            </a:endParaRPr>
          </a:p>
        </p:txBody>
      </p:sp>
    </p:spTree>
    <p:extLst>
      <p:ext uri="{BB962C8B-B14F-4D97-AF65-F5344CB8AC3E}">
        <p14:creationId xmlns:p14="http://schemas.microsoft.com/office/powerpoint/2010/main" val="2848300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50"/>
                </a:solidFill>
                <a:latin typeface="Arial Black" panose="020B0A04020102020204" pitchFamily="34" charset="0"/>
              </a:rPr>
              <a:t>Circular Permutations </a:t>
            </a:r>
            <a:endParaRPr lang="en-US" sz="3600" dirty="0">
              <a:solidFill>
                <a:srgbClr val="00B050"/>
              </a:solidFill>
              <a:latin typeface="Arial Black" panose="020B0A04020102020204" pitchFamily="34" charset="0"/>
            </a:endParaRPr>
          </a:p>
        </p:txBody>
      </p:sp>
      <p:sp>
        <p:nvSpPr>
          <p:cNvPr id="8" name="Content Placeholder 7"/>
          <p:cNvSpPr>
            <a:spLocks noGrp="1"/>
          </p:cNvSpPr>
          <p:nvPr>
            <p:ph idx="1"/>
          </p:nvPr>
        </p:nvSpPr>
        <p:spPr>
          <a:xfrm>
            <a:off x="838199" y="1825625"/>
            <a:ext cx="10773229" cy="4351338"/>
          </a:xfrm>
        </p:spPr>
        <p:txBody>
          <a:bodyPr/>
          <a:lstStyle/>
          <a:p>
            <a:r>
              <a:rPr lang="en-US" dirty="0" smtClean="0"/>
              <a:t>The number of permutations of n objects arrange in  a circle is (n –1 )!. </a:t>
            </a:r>
            <a:endParaRPr lang="en-US" dirty="0"/>
          </a:p>
        </p:txBody>
      </p:sp>
      <p:pic>
        <p:nvPicPr>
          <p:cNvPr id="3" name="Picture 2"/>
          <p:cNvPicPr>
            <a:picLocks noChangeAspect="1"/>
          </p:cNvPicPr>
          <p:nvPr/>
        </p:nvPicPr>
        <p:blipFill>
          <a:blip r:embed="rId2"/>
          <a:stretch>
            <a:fillRect/>
          </a:stretch>
        </p:blipFill>
        <p:spPr>
          <a:xfrm>
            <a:off x="1986042" y="3162526"/>
            <a:ext cx="8477541" cy="1075645"/>
          </a:xfrm>
          <a:prstGeom prst="rect">
            <a:avLst/>
          </a:prstGeom>
        </p:spPr>
      </p:pic>
    </p:spTree>
    <p:extLst>
      <p:ext uri="{BB962C8B-B14F-4D97-AF65-F5344CB8AC3E}">
        <p14:creationId xmlns:p14="http://schemas.microsoft.com/office/powerpoint/2010/main" val="3968515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00B050"/>
                </a:solidFill>
              </a:rPr>
              <a:t>Permutations of n objects when</a:t>
            </a:r>
            <a:br>
              <a:rPr lang="en-US" sz="4000" b="1" dirty="0" smtClean="0">
                <a:solidFill>
                  <a:srgbClr val="00B050"/>
                </a:solidFill>
              </a:rPr>
            </a:br>
            <a:r>
              <a:rPr lang="en-US" sz="4000" b="1" dirty="0" smtClean="0">
                <a:solidFill>
                  <a:srgbClr val="00B050"/>
                </a:solidFill>
              </a:rPr>
              <a:t> they are not all different. </a:t>
            </a:r>
            <a:endParaRPr lang="en-US" sz="4000" b="1" dirty="0">
              <a:solidFill>
                <a:srgbClr val="00B050"/>
              </a:solidFill>
            </a:endParaRPr>
          </a:p>
        </p:txBody>
      </p:sp>
      <p:sp>
        <p:nvSpPr>
          <p:cNvPr id="3" name="Content Placeholder 2"/>
          <p:cNvSpPr>
            <a:spLocks noGrp="1"/>
          </p:cNvSpPr>
          <p:nvPr>
            <p:ph idx="1"/>
          </p:nvPr>
        </p:nvSpPr>
        <p:spPr/>
        <p:txBody>
          <a:bodyPr>
            <a:normAutofit fontScale="92500"/>
          </a:bodyPr>
          <a:lstStyle/>
          <a:p>
            <a:endParaRPr lang="en-US" dirty="0" smtClean="0"/>
          </a:p>
          <a:p>
            <a:endParaRPr lang="en-US" dirty="0"/>
          </a:p>
          <a:p>
            <a:endParaRPr lang="en-US" dirty="0" smtClean="0"/>
          </a:p>
          <a:p>
            <a:endParaRPr lang="en-US" dirty="0"/>
          </a:p>
          <a:p>
            <a:endParaRPr lang="en-US" dirty="0" smtClean="0"/>
          </a:p>
          <a:p>
            <a:r>
              <a:rPr lang="en-US" dirty="0" smtClean="0"/>
              <a:t>Find the number of permutations of 9995</a:t>
            </a:r>
          </a:p>
          <a:p>
            <a:r>
              <a:rPr lang="en-US" dirty="0" smtClean="0"/>
              <a:t>In how many ways can the letters of the word STATISTICS be arranged?</a:t>
            </a:r>
          </a:p>
          <a:p>
            <a:r>
              <a:rPr lang="en-US" dirty="0" smtClean="0"/>
              <a:t>In how many ways can 2 red, 3 blue, and 4 green chips be arranged in a row, if the chips of same color are not distinguishable from each other?</a:t>
            </a:r>
            <a:endParaRPr lang="en-US" dirty="0"/>
          </a:p>
        </p:txBody>
      </p:sp>
      <p:pic>
        <p:nvPicPr>
          <p:cNvPr id="4" name="Picture 3"/>
          <p:cNvPicPr>
            <a:picLocks noChangeAspect="1"/>
          </p:cNvPicPr>
          <p:nvPr/>
        </p:nvPicPr>
        <p:blipFill>
          <a:blip r:embed="rId3"/>
          <a:stretch>
            <a:fillRect/>
          </a:stretch>
        </p:blipFill>
        <p:spPr>
          <a:xfrm>
            <a:off x="838200" y="2037102"/>
            <a:ext cx="10516306" cy="2080306"/>
          </a:xfrm>
          <a:prstGeom prst="rect">
            <a:avLst/>
          </a:prstGeom>
        </p:spPr>
      </p:pic>
    </p:spTree>
    <p:extLst>
      <p:ext uri="{BB962C8B-B14F-4D97-AF65-F5344CB8AC3E}">
        <p14:creationId xmlns:p14="http://schemas.microsoft.com/office/powerpoint/2010/main" val="149704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 college football training session, the defensive coordinator needs to have </a:t>
            </a:r>
            <a:r>
              <a:rPr lang="en-US" dirty="0" smtClean="0"/>
              <a:t>10 players </a:t>
            </a:r>
            <a:r>
              <a:rPr lang="en-US" dirty="0"/>
              <a:t>standing in a row. Among these 10 players, there are 1 freshman, 2 sophomores, 4 juniors, and 3 seniors. How many different ways can they be arranged </a:t>
            </a:r>
            <a:r>
              <a:rPr lang="en-US" dirty="0" smtClean="0"/>
              <a:t>in a </a:t>
            </a:r>
            <a:r>
              <a:rPr lang="en-US" dirty="0"/>
              <a:t>row if only their class level will be distinguished? </a:t>
            </a:r>
            <a:br>
              <a:rPr lang="en-US" dirty="0"/>
            </a:br>
            <a:endParaRPr lang="en-US" dirty="0"/>
          </a:p>
        </p:txBody>
      </p:sp>
    </p:spTree>
    <p:extLst>
      <p:ext uri="{BB962C8B-B14F-4D97-AF65-F5344CB8AC3E}">
        <p14:creationId xmlns:p14="http://schemas.microsoft.com/office/powerpoint/2010/main" val="4201247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Combinations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Selection of “r” objects from “n” different objects and when the order is not important. </a:t>
            </a:r>
          </a:p>
          <a:p>
            <a:endParaRPr lang="en-US" dirty="0"/>
          </a:p>
          <a:p>
            <a:endParaRPr lang="en-US" dirty="0" smtClean="0"/>
          </a:p>
          <a:p>
            <a:endParaRPr lang="en-US" dirty="0"/>
          </a:p>
          <a:p>
            <a:r>
              <a:rPr lang="en-US" dirty="0" smtClean="0"/>
              <a:t>In how many ways a committee of 3 students can be selected from 4 students. </a:t>
            </a:r>
          </a:p>
          <a:p>
            <a:r>
              <a:rPr lang="en-US" dirty="0" smtClean="0"/>
              <a:t>From a group of 10 boys and 6 girls a committee of 3 boys and 2 girls are to be selected. In how many ways can this done? </a:t>
            </a:r>
            <a:endParaRPr lang="en-US" dirty="0"/>
          </a:p>
        </p:txBody>
      </p:sp>
      <p:pic>
        <p:nvPicPr>
          <p:cNvPr id="4" name="Picture 3"/>
          <p:cNvPicPr>
            <a:picLocks noChangeAspect="1"/>
          </p:cNvPicPr>
          <p:nvPr/>
        </p:nvPicPr>
        <p:blipFill>
          <a:blip r:embed="rId3"/>
          <a:stretch>
            <a:fillRect/>
          </a:stretch>
        </p:blipFill>
        <p:spPr>
          <a:xfrm>
            <a:off x="3976914" y="2398938"/>
            <a:ext cx="4328160" cy="1577975"/>
          </a:xfrm>
          <a:prstGeom prst="rect">
            <a:avLst/>
          </a:prstGeom>
        </p:spPr>
      </p:pic>
    </p:spTree>
    <p:extLst>
      <p:ext uri="{BB962C8B-B14F-4D97-AF65-F5344CB8AC3E}">
        <p14:creationId xmlns:p14="http://schemas.microsoft.com/office/powerpoint/2010/main" val="3822713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54"/>
            <a:ext cx="10515600" cy="624569"/>
          </a:xfrm>
        </p:spPr>
        <p:txBody>
          <a:bodyPr>
            <a:normAutofit/>
          </a:bodyPr>
          <a:lstStyle/>
          <a:p>
            <a:pPr algn="ctr"/>
            <a:r>
              <a:rPr lang="en-US" sz="3600" dirty="0" smtClean="0">
                <a:solidFill>
                  <a:srgbClr val="00B050"/>
                </a:solidFill>
                <a:latin typeface="Arial Black" panose="020B0A04020102020204" pitchFamily="34" charset="0"/>
              </a:rPr>
              <a:t>Exercises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814184" y="920296"/>
            <a:ext cx="6563632" cy="1810657"/>
          </a:xfrm>
          <a:prstGeom prst="rect">
            <a:avLst/>
          </a:prstGeom>
        </p:spPr>
      </p:pic>
      <p:pic>
        <p:nvPicPr>
          <p:cNvPr id="5" name="Picture 4"/>
          <p:cNvPicPr>
            <a:picLocks noChangeAspect="1"/>
          </p:cNvPicPr>
          <p:nvPr/>
        </p:nvPicPr>
        <p:blipFill>
          <a:blip r:embed="rId4"/>
          <a:stretch>
            <a:fillRect/>
          </a:stretch>
        </p:blipFill>
        <p:spPr>
          <a:xfrm>
            <a:off x="2682893" y="2807949"/>
            <a:ext cx="6536853" cy="2378302"/>
          </a:xfrm>
          <a:prstGeom prst="rect">
            <a:avLst/>
          </a:prstGeom>
        </p:spPr>
      </p:pic>
      <p:pic>
        <p:nvPicPr>
          <p:cNvPr id="6" name="Picture 5"/>
          <p:cNvPicPr>
            <a:picLocks noChangeAspect="1"/>
          </p:cNvPicPr>
          <p:nvPr/>
        </p:nvPicPr>
        <p:blipFill>
          <a:blip r:embed="rId5"/>
          <a:stretch>
            <a:fillRect/>
          </a:stretch>
        </p:blipFill>
        <p:spPr>
          <a:xfrm>
            <a:off x="2666690" y="5146110"/>
            <a:ext cx="6858620" cy="945470"/>
          </a:xfrm>
          <a:prstGeom prst="rect">
            <a:avLst/>
          </a:prstGeom>
        </p:spPr>
      </p:pic>
    </p:spTree>
    <p:extLst>
      <p:ext uri="{BB962C8B-B14F-4D97-AF65-F5344CB8AC3E}">
        <p14:creationId xmlns:p14="http://schemas.microsoft.com/office/powerpoint/2010/main" val="392450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401534" y="1825625"/>
            <a:ext cx="7388932" cy="925513"/>
          </a:xfrm>
          <a:prstGeom prst="rect">
            <a:avLst/>
          </a:prstGeom>
        </p:spPr>
      </p:pic>
      <p:pic>
        <p:nvPicPr>
          <p:cNvPr id="5" name="Picture 4"/>
          <p:cNvPicPr>
            <a:picLocks noChangeAspect="1"/>
          </p:cNvPicPr>
          <p:nvPr/>
        </p:nvPicPr>
        <p:blipFill>
          <a:blip r:embed="rId4"/>
          <a:stretch>
            <a:fillRect/>
          </a:stretch>
        </p:blipFill>
        <p:spPr>
          <a:xfrm>
            <a:off x="2401534" y="2886075"/>
            <a:ext cx="6908749" cy="1098777"/>
          </a:xfrm>
          <a:prstGeom prst="rect">
            <a:avLst/>
          </a:prstGeom>
        </p:spPr>
      </p:pic>
      <p:pic>
        <p:nvPicPr>
          <p:cNvPr id="6" name="Picture 5"/>
          <p:cNvPicPr>
            <a:picLocks noChangeAspect="1"/>
          </p:cNvPicPr>
          <p:nvPr/>
        </p:nvPicPr>
        <p:blipFill>
          <a:blip r:embed="rId5"/>
          <a:stretch>
            <a:fillRect/>
          </a:stretch>
        </p:blipFill>
        <p:spPr>
          <a:xfrm>
            <a:off x="2282370" y="4263117"/>
            <a:ext cx="7374979" cy="817790"/>
          </a:xfrm>
          <a:prstGeom prst="rect">
            <a:avLst/>
          </a:prstGeom>
        </p:spPr>
      </p:pic>
    </p:spTree>
    <p:extLst>
      <p:ext uri="{BB962C8B-B14F-4D97-AF65-F5344CB8AC3E}">
        <p14:creationId xmlns:p14="http://schemas.microsoft.com/office/powerpoint/2010/main" val="36001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Probability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pPr algn="ctr"/>
            <a:r>
              <a:rPr lang="en-US" dirty="0" smtClean="0"/>
              <a:t>Probability is a measure of the chance that </a:t>
            </a:r>
          </a:p>
          <a:p>
            <a:pPr marL="0" indent="0" algn="ctr">
              <a:buNone/>
            </a:pPr>
            <a:r>
              <a:rPr lang="en-US" dirty="0" smtClean="0"/>
              <a:t>an uncertain event will occur. </a:t>
            </a:r>
            <a:endParaRPr lang="en-US" dirty="0"/>
          </a:p>
        </p:txBody>
      </p:sp>
      <p:cxnSp>
        <p:nvCxnSpPr>
          <p:cNvPr id="5" name="Straight Arrow Connector 4"/>
          <p:cNvCxnSpPr/>
          <p:nvPr/>
        </p:nvCxnSpPr>
        <p:spPr>
          <a:xfrm flipH="1">
            <a:off x="4252686" y="2873829"/>
            <a:ext cx="1799771" cy="783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52457" y="2873829"/>
            <a:ext cx="1930400" cy="783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4056" y="4001294"/>
            <a:ext cx="3817259" cy="892552"/>
          </a:xfrm>
          <a:prstGeom prst="rect">
            <a:avLst/>
          </a:prstGeom>
          <a:noFill/>
        </p:spPr>
        <p:txBody>
          <a:bodyPr wrap="square" rtlCol="0">
            <a:spAutoFit/>
          </a:bodyPr>
          <a:lstStyle/>
          <a:p>
            <a:r>
              <a:rPr lang="en-US" sz="2600" dirty="0" smtClean="0"/>
              <a:t>Subjective:</a:t>
            </a:r>
          </a:p>
          <a:p>
            <a:pPr marL="457200" indent="-457200">
              <a:buFont typeface="Arial" panose="020B0604020202020204" pitchFamily="34" charset="0"/>
              <a:buChar char="•"/>
            </a:pPr>
            <a:r>
              <a:rPr lang="en-US" sz="2600" dirty="0" smtClean="0"/>
              <a:t>Personal experiences </a:t>
            </a:r>
            <a:endParaRPr lang="en-US" sz="2600" dirty="0"/>
          </a:p>
        </p:txBody>
      </p:sp>
      <p:sp>
        <p:nvSpPr>
          <p:cNvPr id="10" name="TextBox 9"/>
          <p:cNvSpPr txBox="1"/>
          <p:nvPr/>
        </p:nvSpPr>
        <p:spPr>
          <a:xfrm>
            <a:off x="7307942" y="3952580"/>
            <a:ext cx="4884058" cy="1692771"/>
          </a:xfrm>
          <a:prstGeom prst="rect">
            <a:avLst/>
          </a:prstGeom>
          <a:noFill/>
        </p:spPr>
        <p:txBody>
          <a:bodyPr wrap="square" rtlCol="0">
            <a:spAutoFit/>
          </a:bodyPr>
          <a:lstStyle/>
          <a:p>
            <a:r>
              <a:rPr lang="en-US" sz="2600" dirty="0" smtClean="0"/>
              <a:t>Objective:</a:t>
            </a:r>
          </a:p>
          <a:p>
            <a:pPr marL="457200" indent="-457200">
              <a:buFont typeface="Arial" panose="020B0604020202020204" pitchFamily="34" charset="0"/>
              <a:buChar char="•"/>
            </a:pPr>
            <a:r>
              <a:rPr lang="en-US" sz="2600" dirty="0" smtClean="0"/>
              <a:t>Classical approach</a:t>
            </a:r>
          </a:p>
          <a:p>
            <a:pPr marL="457200" indent="-457200">
              <a:buFont typeface="Arial" panose="020B0604020202020204" pitchFamily="34" charset="0"/>
              <a:buChar char="•"/>
            </a:pPr>
            <a:r>
              <a:rPr lang="en-US" sz="2600" dirty="0" smtClean="0"/>
              <a:t>Relative frequency approach</a:t>
            </a:r>
          </a:p>
          <a:p>
            <a:pPr marL="457200" indent="-457200">
              <a:buFont typeface="Arial" panose="020B0604020202020204" pitchFamily="34" charset="0"/>
              <a:buChar char="•"/>
            </a:pPr>
            <a:r>
              <a:rPr lang="en-US" sz="2600" dirty="0" smtClean="0"/>
              <a:t>Axiomatic approach  </a:t>
            </a:r>
            <a:endParaRPr lang="en-US" sz="2600" dirty="0"/>
          </a:p>
        </p:txBody>
      </p:sp>
    </p:spTree>
    <p:extLst>
      <p:ext uri="{BB962C8B-B14F-4D97-AF65-F5344CB8AC3E}">
        <p14:creationId xmlns:p14="http://schemas.microsoft.com/office/powerpoint/2010/main" val="178521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fade">
                                      <p:cBhvr>
                                        <p:cTn id="25" dur="500"/>
                                        <p:tgtEl>
                                          <p:spTgt spid="10">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0801" y="1690688"/>
            <a:ext cx="9830398" cy="2762704"/>
          </a:xfrm>
          <a:prstGeom prst="rect">
            <a:avLst/>
          </a:prstGeom>
        </p:spPr>
      </p:pic>
    </p:spTree>
    <p:extLst>
      <p:ext uri="{BB962C8B-B14F-4D97-AF65-F5344CB8AC3E}">
        <p14:creationId xmlns:p14="http://schemas.microsoft.com/office/powerpoint/2010/main" val="1538027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Examples (1 – 3)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A coin is tossed twice. What is the probability that at least 1 head occurs? </a:t>
            </a:r>
            <a:endParaRPr lang="en-US" dirty="0" smtClean="0"/>
          </a:p>
          <a:p>
            <a:pPr marL="514350" indent="-514350">
              <a:buFont typeface="+mj-lt"/>
              <a:buAutoNum type="arabicPeriod"/>
            </a:pPr>
            <a:r>
              <a:rPr lang="en-US" dirty="0" smtClean="0"/>
              <a:t>A die is tossed once. What is the probability of getting:</a:t>
            </a:r>
          </a:p>
          <a:p>
            <a:pPr marL="0" indent="0">
              <a:buNone/>
            </a:pPr>
            <a:r>
              <a:rPr lang="en-US" dirty="0"/>
              <a:t>	</a:t>
            </a:r>
            <a:r>
              <a:rPr lang="en-US" b="1" dirty="0" smtClean="0"/>
              <a:t>(a) </a:t>
            </a:r>
            <a:r>
              <a:rPr lang="en-US" dirty="0" smtClean="0"/>
              <a:t>an even number	</a:t>
            </a:r>
            <a:r>
              <a:rPr lang="en-US" b="1" dirty="0" smtClean="0"/>
              <a:t>(b) </a:t>
            </a:r>
            <a:r>
              <a:rPr lang="en-US" dirty="0" smtClean="0"/>
              <a:t>a number less than 3	</a:t>
            </a:r>
            <a:r>
              <a:rPr lang="en-US" b="1" dirty="0" smtClean="0"/>
              <a:t>(c) </a:t>
            </a:r>
            <a:r>
              <a:rPr lang="en-US" dirty="0" smtClean="0"/>
              <a:t>a 4 or 	higher number	</a:t>
            </a:r>
            <a:r>
              <a:rPr lang="en-US" b="1" dirty="0" smtClean="0"/>
              <a:t>(d) </a:t>
            </a:r>
            <a:r>
              <a:rPr lang="en-US" dirty="0" smtClean="0"/>
              <a:t>a 7	</a:t>
            </a:r>
            <a:r>
              <a:rPr lang="en-US" b="1" dirty="0" smtClean="0"/>
              <a:t>(e) </a:t>
            </a:r>
            <a:r>
              <a:rPr lang="en-US" dirty="0" smtClean="0"/>
              <a:t>A number from 1 to 6</a:t>
            </a:r>
            <a:r>
              <a:rPr lang="en-US" dirty="0"/>
              <a:t/>
            </a:r>
            <a:br>
              <a:rPr lang="en-US" dirty="0"/>
            </a:br>
            <a:endParaRPr lang="en-US" dirty="0" smtClean="0"/>
          </a:p>
          <a:p>
            <a:pPr marL="0" indent="0">
              <a:buNone/>
            </a:pPr>
            <a:r>
              <a:rPr lang="en-US" dirty="0" smtClean="0"/>
              <a:t>3.	A </a:t>
            </a:r>
            <a:r>
              <a:rPr lang="en-US" dirty="0"/>
              <a:t>die is loaded in such a way that an even number is twice as </a:t>
            </a:r>
            <a:r>
              <a:rPr lang="en-US" dirty="0" smtClean="0"/>
              <a:t>	likely </a:t>
            </a:r>
            <a:r>
              <a:rPr lang="en-US" dirty="0"/>
              <a:t>to occur as </a:t>
            </a:r>
            <a:r>
              <a:rPr lang="en-US" dirty="0" smtClean="0"/>
              <a:t>an odd </a:t>
            </a:r>
            <a:r>
              <a:rPr lang="en-US" dirty="0"/>
              <a:t>number. If </a:t>
            </a:r>
            <a:r>
              <a:rPr lang="en-US" i="1" dirty="0"/>
              <a:t>E </a:t>
            </a:r>
            <a:r>
              <a:rPr lang="en-US" dirty="0"/>
              <a:t>is the event that a number </a:t>
            </a:r>
            <a:r>
              <a:rPr lang="en-US" dirty="0" smtClean="0"/>
              <a:t>	less </a:t>
            </a:r>
            <a:r>
              <a:rPr lang="en-US" dirty="0"/>
              <a:t>than 4 occurs on a single toss </a:t>
            </a:r>
            <a:r>
              <a:rPr lang="en-US" dirty="0" smtClean="0"/>
              <a:t>of the </a:t>
            </a:r>
            <a:r>
              <a:rPr lang="en-US" dirty="0"/>
              <a:t>die, find </a:t>
            </a:r>
            <a:r>
              <a:rPr lang="en-US" i="1" dirty="0"/>
              <a:t>P</a:t>
            </a:r>
            <a:r>
              <a:rPr lang="en-US" dirty="0"/>
              <a:t>(</a:t>
            </a:r>
            <a:r>
              <a:rPr lang="en-US" i="1" dirty="0"/>
              <a:t>E</a:t>
            </a:r>
            <a:r>
              <a:rPr lang="en-US" dirty="0"/>
              <a:t>). </a:t>
            </a:r>
            <a:br>
              <a:rPr lang="en-US" dirty="0"/>
            </a:br>
            <a:endParaRPr lang="en-US" dirty="0"/>
          </a:p>
        </p:txBody>
      </p:sp>
    </p:spTree>
    <p:extLst>
      <p:ext uri="{BB962C8B-B14F-4D97-AF65-F5344CB8AC3E}">
        <p14:creationId xmlns:p14="http://schemas.microsoft.com/office/powerpoint/2010/main" val="318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989"/>
          </a:xfrm>
        </p:spPr>
        <p:txBody>
          <a:bodyPr>
            <a:normAutofit/>
          </a:bodyPr>
          <a:lstStyle/>
          <a:p>
            <a:pPr algn="ctr"/>
            <a:r>
              <a:rPr lang="en-US" sz="4000" dirty="0" smtClean="0">
                <a:solidFill>
                  <a:srgbClr val="00B050"/>
                </a:solidFill>
                <a:latin typeface="Arial Black" panose="020B0A04020102020204" pitchFamily="34" charset="0"/>
              </a:rPr>
              <a:t>Example 4</a:t>
            </a:r>
            <a:endParaRPr lang="en-US" sz="4000"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838200" y="1349830"/>
            <a:ext cx="10515600" cy="4827134"/>
          </a:xfrm>
        </p:spPr>
        <p:txBody>
          <a:bodyPr/>
          <a:lstStyle/>
          <a:p>
            <a:r>
              <a:rPr lang="en-US" dirty="0" smtClean="0"/>
              <a:t>Two balanced dice are rolled once. What is the probability of getting</a:t>
            </a:r>
          </a:p>
          <a:p>
            <a:pPr marL="0" indent="0">
              <a:buNone/>
            </a:pPr>
            <a:r>
              <a:rPr lang="en-US" dirty="0" smtClean="0"/>
              <a:t>(a) A sum of 11	(b) same number on both dice	(c) a sum of 13</a:t>
            </a:r>
            <a:endParaRPr lang="en-US" dirty="0"/>
          </a:p>
        </p:txBody>
      </p:sp>
      <p:pic>
        <p:nvPicPr>
          <p:cNvPr id="4" name="Picture 3"/>
          <p:cNvPicPr>
            <a:picLocks noChangeAspect="1"/>
          </p:cNvPicPr>
          <p:nvPr/>
        </p:nvPicPr>
        <p:blipFill>
          <a:blip r:embed="rId3"/>
          <a:stretch>
            <a:fillRect/>
          </a:stretch>
        </p:blipFill>
        <p:spPr>
          <a:xfrm>
            <a:off x="2583543" y="2365604"/>
            <a:ext cx="7265468" cy="4029076"/>
          </a:xfrm>
          <a:prstGeom prst="rect">
            <a:avLst/>
          </a:prstGeom>
        </p:spPr>
      </p:pic>
    </p:spTree>
    <p:extLst>
      <p:ext uri="{BB962C8B-B14F-4D97-AF65-F5344CB8AC3E}">
        <p14:creationId xmlns:p14="http://schemas.microsoft.com/office/powerpoint/2010/main" val="90873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Sample Space</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What is an experiment? </a:t>
            </a:r>
          </a:p>
          <a:p>
            <a:r>
              <a:rPr lang="en-US" dirty="0" smtClean="0"/>
              <a:t>Any process or activity that generates a set of data is called experiment. For example:</a:t>
            </a:r>
          </a:p>
          <a:p>
            <a:pPr marL="1028700" lvl="1" indent="-571500">
              <a:buFont typeface="+mj-lt"/>
              <a:buAutoNum type="romanLcPeriod"/>
            </a:pPr>
            <a:r>
              <a:rPr lang="en-US" dirty="0" smtClean="0"/>
              <a:t>Tossing a coin</a:t>
            </a:r>
          </a:p>
          <a:p>
            <a:pPr marL="1028700" lvl="1" indent="-571500">
              <a:buFont typeface="+mj-lt"/>
              <a:buAutoNum type="romanLcPeriod"/>
            </a:pPr>
            <a:r>
              <a:rPr lang="en-US" dirty="0" smtClean="0"/>
              <a:t>Rolling dice</a:t>
            </a:r>
          </a:p>
          <a:p>
            <a:pPr marL="1028700" lvl="1" indent="-571500">
              <a:buFont typeface="+mj-lt"/>
              <a:buAutoNum type="romanLcPeriod"/>
            </a:pPr>
            <a:r>
              <a:rPr lang="en-US" dirty="0" smtClean="0"/>
              <a:t>Playing cards</a:t>
            </a:r>
          </a:p>
          <a:p>
            <a:pPr marL="1028700" lvl="1" indent="-571500">
              <a:buFont typeface="+mj-lt"/>
              <a:buAutoNum type="romanLcPeriod"/>
            </a:pPr>
            <a:r>
              <a:rPr lang="en-US" dirty="0" smtClean="0"/>
              <a:t>Opinion of voters </a:t>
            </a:r>
          </a:p>
          <a:p>
            <a:pPr marL="1028700" lvl="1" indent="-571500">
              <a:buFont typeface="+mj-lt"/>
              <a:buAutoNum type="romanLcPeriod"/>
            </a:pPr>
            <a:r>
              <a:rPr lang="en-US" dirty="0" smtClean="0"/>
              <a:t>Launching of missiles </a:t>
            </a:r>
          </a:p>
        </p:txBody>
      </p:sp>
    </p:spTree>
    <p:extLst>
      <p:ext uri="{BB962C8B-B14F-4D97-AF65-F5344CB8AC3E}">
        <p14:creationId xmlns:p14="http://schemas.microsoft.com/office/powerpoint/2010/main" val="25613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6"/>
            <a:ext cx="10515600" cy="607332"/>
          </a:xfrm>
        </p:spPr>
        <p:txBody>
          <a:bodyPr>
            <a:normAutofit/>
          </a:bodyPr>
          <a:lstStyle/>
          <a:p>
            <a:pPr algn="ctr"/>
            <a:r>
              <a:rPr lang="en-US" sz="3600" dirty="0" smtClean="0">
                <a:solidFill>
                  <a:srgbClr val="00B050"/>
                </a:solidFill>
                <a:latin typeface="Arial Black" panose="020B0A04020102020204" pitchFamily="34" charset="0"/>
              </a:rPr>
              <a:t>A deck of playing Cards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9314" y="957943"/>
            <a:ext cx="11408229" cy="5631543"/>
          </a:xfrm>
          <a:prstGeom prst="rect">
            <a:avLst/>
          </a:prstGeom>
        </p:spPr>
      </p:pic>
    </p:spTree>
    <p:extLst>
      <p:ext uri="{BB962C8B-B14F-4D97-AF65-F5344CB8AC3E}">
        <p14:creationId xmlns:p14="http://schemas.microsoft.com/office/powerpoint/2010/main" val="3676484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00B050"/>
                </a:solidFill>
                <a:latin typeface="Arial Black" panose="020B0A04020102020204" pitchFamily="34" charset="0"/>
              </a:rPr>
              <a:t>Example 5 – 6 </a:t>
            </a:r>
            <a:endParaRPr lang="en-US" sz="40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t>5. 	A card is drawn at random from the well shuffled pack of 52 	playing  cards. Find the probability that the card:</a:t>
            </a:r>
          </a:p>
          <a:p>
            <a:pPr marL="0" indent="0">
              <a:buNone/>
            </a:pPr>
            <a:r>
              <a:rPr lang="en-US" dirty="0"/>
              <a:t>	</a:t>
            </a:r>
            <a:r>
              <a:rPr lang="en-US" dirty="0" smtClean="0"/>
              <a:t>	 </a:t>
            </a:r>
            <a:r>
              <a:rPr lang="en-US" b="1" dirty="0" smtClean="0"/>
              <a:t>(a) </a:t>
            </a:r>
            <a:r>
              <a:rPr lang="en-US" dirty="0" smtClean="0"/>
              <a:t>is a Jack 		</a:t>
            </a:r>
            <a:r>
              <a:rPr lang="en-US" b="1" dirty="0" smtClean="0"/>
              <a:t>(b) </a:t>
            </a:r>
            <a:r>
              <a:rPr lang="en-US" dirty="0" smtClean="0"/>
              <a:t>is not a Jack</a:t>
            </a:r>
          </a:p>
          <a:p>
            <a:pPr marL="0" indent="0">
              <a:buNone/>
            </a:pPr>
            <a:endParaRPr lang="en-US" dirty="0" smtClean="0"/>
          </a:p>
          <a:p>
            <a:pPr marL="0" indent="0">
              <a:buNone/>
            </a:pPr>
            <a:r>
              <a:rPr lang="en-US" dirty="0" smtClean="0"/>
              <a:t>6.	 </a:t>
            </a:r>
            <a:r>
              <a:rPr lang="en-US" dirty="0"/>
              <a:t>In a poker hand consisting of 5 cards, find the probability of </a:t>
            </a:r>
            <a:r>
              <a:rPr lang="en-US" dirty="0" smtClean="0"/>
              <a:t>	holding </a:t>
            </a:r>
            <a:r>
              <a:rPr lang="en-US" dirty="0"/>
              <a:t>2 aces and </a:t>
            </a:r>
            <a:r>
              <a:rPr lang="en-US" dirty="0" smtClean="0"/>
              <a:t>3 jacks</a:t>
            </a:r>
            <a:r>
              <a:rPr lang="en-US" dirty="0"/>
              <a:t>. </a:t>
            </a:r>
            <a:br>
              <a:rPr lang="en-US" dirty="0"/>
            </a:br>
            <a:endParaRPr lang="en-US" dirty="0"/>
          </a:p>
        </p:txBody>
      </p:sp>
    </p:spTree>
    <p:extLst>
      <p:ext uri="{BB962C8B-B14F-4D97-AF65-F5344CB8AC3E}">
        <p14:creationId xmlns:p14="http://schemas.microsoft.com/office/powerpoint/2010/main" val="310493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Example 7</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a:t>A statistics class for engineers consists of 25 industrial, 10 mechanical, 10 </a:t>
            </a:r>
            <a:r>
              <a:rPr lang="en-US" dirty="0" smtClean="0"/>
              <a:t>electrical, and </a:t>
            </a:r>
            <a:r>
              <a:rPr lang="en-US" dirty="0"/>
              <a:t>8 civil engineering students. If a person is </a:t>
            </a:r>
            <a:r>
              <a:rPr lang="en-US" dirty="0" smtClean="0"/>
              <a:t>randomly selected </a:t>
            </a:r>
            <a:r>
              <a:rPr lang="en-US" dirty="0"/>
              <a:t>by the instructor to answer a question, find the </a:t>
            </a:r>
            <a:r>
              <a:rPr lang="en-US" dirty="0" smtClean="0"/>
              <a:t>probability that </a:t>
            </a:r>
            <a:r>
              <a:rPr lang="en-US" dirty="0"/>
              <a:t>the student chosen is (a) </a:t>
            </a:r>
            <a:r>
              <a:rPr lang="en-US" dirty="0" smtClean="0"/>
              <a:t>an industrial </a:t>
            </a:r>
            <a:r>
              <a:rPr lang="en-US" dirty="0"/>
              <a:t>engineering major and (b) a civil engineering or an electrical </a:t>
            </a:r>
            <a:r>
              <a:rPr lang="en-US" dirty="0" smtClean="0"/>
              <a:t>engineering  major</a:t>
            </a:r>
            <a:r>
              <a:rPr lang="en-US" dirty="0"/>
              <a:t>. </a:t>
            </a:r>
            <a:br>
              <a:rPr lang="en-US" dirty="0"/>
            </a:br>
            <a:endParaRPr lang="en-US" dirty="0"/>
          </a:p>
        </p:txBody>
      </p:sp>
    </p:spTree>
    <p:extLst>
      <p:ext uri="{BB962C8B-B14F-4D97-AF65-F5344CB8AC3E}">
        <p14:creationId xmlns:p14="http://schemas.microsoft.com/office/powerpoint/2010/main" val="37970465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469"/>
            <a:ext cx="10515600" cy="825046"/>
          </a:xfrm>
        </p:spPr>
        <p:txBody>
          <a:bodyPr>
            <a:noAutofit/>
          </a:bodyPr>
          <a:lstStyle/>
          <a:p>
            <a:pPr algn="ctr"/>
            <a:r>
              <a:rPr lang="en-US" sz="3000" dirty="0">
                <a:solidFill>
                  <a:srgbClr val="00B050"/>
                </a:solidFill>
                <a:latin typeface="Arial Black" panose="020B0A04020102020204" pitchFamily="34" charset="0"/>
              </a:rPr>
              <a:t>Additive Rule: </a:t>
            </a:r>
            <a:r>
              <a:rPr lang="en-US" sz="3000" dirty="0" smtClean="0">
                <a:solidFill>
                  <a:srgbClr val="00B050"/>
                </a:solidFill>
                <a:latin typeface="Arial Black" panose="020B0A04020102020204" pitchFamily="34" charset="0"/>
              </a:rPr>
              <a:t/>
            </a:r>
            <a:br>
              <a:rPr lang="en-US" sz="3000" dirty="0" smtClean="0">
                <a:solidFill>
                  <a:srgbClr val="00B050"/>
                </a:solidFill>
                <a:latin typeface="Arial Black" panose="020B0A04020102020204" pitchFamily="34" charset="0"/>
              </a:rPr>
            </a:br>
            <a:r>
              <a:rPr lang="en-US" sz="3000" dirty="0" smtClean="0">
                <a:solidFill>
                  <a:srgbClr val="00B050"/>
                </a:solidFill>
                <a:latin typeface="Arial Black" panose="020B0A04020102020204" pitchFamily="34" charset="0"/>
              </a:rPr>
              <a:t>Not - Mutually </a:t>
            </a:r>
            <a:r>
              <a:rPr lang="en-US" sz="3000" dirty="0">
                <a:solidFill>
                  <a:srgbClr val="00B050"/>
                </a:solidFill>
                <a:latin typeface="Arial Black" panose="020B0A04020102020204" pitchFamily="34" charset="0"/>
              </a:rPr>
              <a:t>Exclusive Events </a:t>
            </a:r>
            <a:endParaRPr lang="en-US" sz="3000" dirty="0"/>
          </a:p>
        </p:txBody>
      </p:sp>
      <p:sp>
        <p:nvSpPr>
          <p:cNvPr id="3" name="Content Placeholder 2"/>
          <p:cNvSpPr>
            <a:spLocks noGrp="1"/>
          </p:cNvSpPr>
          <p:nvPr>
            <p:ph idx="1"/>
          </p:nvPr>
        </p:nvSpPr>
        <p:spPr>
          <a:xfrm>
            <a:off x="838200" y="1165452"/>
            <a:ext cx="10515600" cy="5011511"/>
          </a:xfrm>
        </p:spPr>
        <p:txBody>
          <a:bodyPr/>
          <a:lstStyle/>
          <a:p>
            <a:endParaRPr lang="en-US" dirty="0"/>
          </a:p>
        </p:txBody>
      </p:sp>
      <p:pic>
        <p:nvPicPr>
          <p:cNvPr id="4" name="Picture 3"/>
          <p:cNvPicPr>
            <a:picLocks noChangeAspect="1"/>
          </p:cNvPicPr>
          <p:nvPr/>
        </p:nvPicPr>
        <p:blipFill>
          <a:blip r:embed="rId2">
            <a:duotone>
              <a:prstClr val="black"/>
              <a:schemeClr val="accent4">
                <a:tint val="45000"/>
                <a:satMod val="400000"/>
              </a:schemeClr>
            </a:duotone>
          </a:blip>
          <a:stretch>
            <a:fillRect/>
          </a:stretch>
        </p:blipFill>
        <p:spPr>
          <a:xfrm>
            <a:off x="941031" y="1030515"/>
            <a:ext cx="10412769" cy="1304925"/>
          </a:xfrm>
          <a:prstGeom prst="rect">
            <a:avLst/>
          </a:prstGeom>
        </p:spPr>
      </p:pic>
      <p:pic>
        <p:nvPicPr>
          <p:cNvPr id="5" name="Picture 4"/>
          <p:cNvPicPr>
            <a:picLocks noChangeAspect="1"/>
          </p:cNvPicPr>
          <p:nvPr/>
        </p:nvPicPr>
        <p:blipFill>
          <a:blip r:embed="rId3">
            <a:grayscl/>
          </a:blip>
          <a:stretch>
            <a:fillRect/>
          </a:stretch>
        </p:blipFill>
        <p:spPr>
          <a:xfrm>
            <a:off x="3868767" y="2406112"/>
            <a:ext cx="4557296" cy="3151188"/>
          </a:xfrm>
          <a:prstGeom prst="rect">
            <a:avLst/>
          </a:prstGeom>
        </p:spPr>
      </p:pic>
      <p:pic>
        <p:nvPicPr>
          <p:cNvPr id="6" name="Picture 5"/>
          <p:cNvPicPr>
            <a:picLocks noChangeAspect="1"/>
          </p:cNvPicPr>
          <p:nvPr/>
        </p:nvPicPr>
        <p:blipFill>
          <a:blip r:embed="rId4">
            <a:duotone>
              <a:prstClr val="black"/>
              <a:schemeClr val="accent4">
                <a:tint val="45000"/>
                <a:satMod val="400000"/>
              </a:schemeClr>
            </a:duotone>
          </a:blip>
          <a:stretch>
            <a:fillRect/>
          </a:stretch>
        </p:blipFill>
        <p:spPr>
          <a:xfrm>
            <a:off x="941032" y="5609148"/>
            <a:ext cx="10412768" cy="1135630"/>
          </a:xfrm>
          <a:prstGeom prst="rect">
            <a:avLst/>
          </a:prstGeom>
        </p:spPr>
      </p:pic>
    </p:spTree>
    <p:extLst>
      <p:ext uri="{BB962C8B-B14F-4D97-AF65-F5344CB8AC3E}">
        <p14:creationId xmlns:p14="http://schemas.microsoft.com/office/powerpoint/2010/main" val="325299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50"/>
                </a:solidFill>
                <a:latin typeface="Arial Black" panose="020B0A04020102020204" pitchFamily="34" charset="0"/>
              </a:rPr>
              <a:t>Additive Rule: Mutually Exclusive Events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duotone>
              <a:prstClr val="black"/>
              <a:schemeClr val="accent4">
                <a:tint val="45000"/>
                <a:satMod val="400000"/>
              </a:schemeClr>
            </a:duotone>
          </a:blip>
          <a:stretch>
            <a:fillRect/>
          </a:stretch>
        </p:blipFill>
        <p:spPr>
          <a:xfrm>
            <a:off x="838200" y="2994251"/>
            <a:ext cx="10515600" cy="1232127"/>
          </a:xfrm>
          <a:prstGeom prst="rect">
            <a:avLst/>
          </a:prstGeom>
        </p:spPr>
      </p:pic>
      <p:pic>
        <p:nvPicPr>
          <p:cNvPr id="6" name="Picture 5"/>
          <p:cNvPicPr>
            <a:picLocks noChangeAspect="1"/>
          </p:cNvPicPr>
          <p:nvPr/>
        </p:nvPicPr>
        <p:blipFill>
          <a:blip r:embed="rId3">
            <a:duotone>
              <a:prstClr val="black"/>
              <a:schemeClr val="accent4">
                <a:tint val="45000"/>
                <a:satMod val="400000"/>
              </a:schemeClr>
            </a:duotone>
          </a:blip>
          <a:stretch>
            <a:fillRect/>
          </a:stretch>
        </p:blipFill>
        <p:spPr>
          <a:xfrm>
            <a:off x="939801" y="1825625"/>
            <a:ext cx="10414000" cy="1033689"/>
          </a:xfrm>
          <a:prstGeom prst="rect">
            <a:avLst/>
          </a:prstGeom>
        </p:spPr>
      </p:pic>
    </p:spTree>
    <p:extLst>
      <p:ext uri="{BB962C8B-B14F-4D97-AF65-F5344CB8AC3E}">
        <p14:creationId xmlns:p14="http://schemas.microsoft.com/office/powerpoint/2010/main" val="17122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365125"/>
            <a:ext cx="11161486" cy="1325563"/>
          </a:xfrm>
        </p:spPr>
        <p:txBody>
          <a:bodyPr/>
          <a:lstStyle/>
          <a:p>
            <a:pPr algn="ctr"/>
            <a:r>
              <a:rPr lang="en-US" dirty="0" smtClean="0">
                <a:solidFill>
                  <a:srgbClr val="00B050"/>
                </a:solidFill>
                <a:latin typeface="Arial Black" panose="020B0A04020102020204" pitchFamily="34" charset="0"/>
              </a:rPr>
              <a:t>Example # 08 – 10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522514" y="1825625"/>
            <a:ext cx="11161486" cy="4351338"/>
          </a:xfrm>
        </p:spPr>
        <p:txBody>
          <a:bodyPr>
            <a:normAutofit fontScale="92500" lnSpcReduction="20000"/>
          </a:bodyPr>
          <a:lstStyle/>
          <a:p>
            <a:pPr marL="0" indent="0" algn="just">
              <a:buNone/>
            </a:pPr>
            <a:r>
              <a:rPr lang="en-US" dirty="0" smtClean="0"/>
              <a:t>8. 	John </a:t>
            </a:r>
            <a:r>
              <a:rPr lang="en-US" dirty="0"/>
              <a:t>is going to graduate from an industrial engineering department </a:t>
            </a:r>
            <a:r>
              <a:rPr lang="en-US" dirty="0" smtClean="0"/>
              <a:t>	in </a:t>
            </a:r>
            <a:r>
              <a:rPr lang="en-US" dirty="0"/>
              <a:t>a </a:t>
            </a:r>
            <a:r>
              <a:rPr lang="en-US" dirty="0" smtClean="0"/>
              <a:t>	university by </a:t>
            </a:r>
            <a:r>
              <a:rPr lang="en-US" dirty="0"/>
              <a:t>the end of the semester. After being interviewed </a:t>
            </a:r>
            <a:r>
              <a:rPr lang="en-US" dirty="0" smtClean="0"/>
              <a:t>	at </a:t>
            </a:r>
            <a:r>
              <a:rPr lang="en-US" dirty="0"/>
              <a:t>two </a:t>
            </a:r>
            <a:r>
              <a:rPr lang="en-US" dirty="0" smtClean="0"/>
              <a:t>companies </a:t>
            </a:r>
            <a:r>
              <a:rPr lang="en-US" dirty="0"/>
              <a:t>he </a:t>
            </a:r>
            <a:r>
              <a:rPr lang="en-US" dirty="0" smtClean="0"/>
              <a:t>likes, he </a:t>
            </a:r>
            <a:r>
              <a:rPr lang="en-US" dirty="0"/>
              <a:t>assesses that his probability of </a:t>
            </a:r>
            <a:r>
              <a:rPr lang="en-US" dirty="0" smtClean="0"/>
              <a:t>	  getting </a:t>
            </a:r>
            <a:r>
              <a:rPr lang="en-US" dirty="0"/>
              <a:t>an </a:t>
            </a:r>
            <a:r>
              <a:rPr lang="en-US" dirty="0" smtClean="0"/>
              <a:t>	offer </a:t>
            </a:r>
            <a:r>
              <a:rPr lang="en-US" dirty="0"/>
              <a:t>from company </a:t>
            </a:r>
            <a:r>
              <a:rPr lang="en-US" i="1" dirty="0"/>
              <a:t>A </a:t>
            </a:r>
            <a:r>
              <a:rPr lang="en-US" dirty="0"/>
              <a:t>is 0.8, </a:t>
            </a:r>
            <a:r>
              <a:rPr lang="en-US" dirty="0" smtClean="0"/>
              <a:t>and his </a:t>
            </a:r>
            <a:r>
              <a:rPr lang="en-US" dirty="0"/>
              <a:t>probability of getting </a:t>
            </a:r>
            <a:r>
              <a:rPr lang="en-US" dirty="0" smtClean="0"/>
              <a:t>an </a:t>
            </a:r>
            <a:r>
              <a:rPr lang="en-US" dirty="0"/>
              <a:t>offer from </a:t>
            </a:r>
            <a:r>
              <a:rPr lang="en-US" dirty="0" smtClean="0"/>
              <a:t>	company </a:t>
            </a:r>
            <a:r>
              <a:rPr lang="en-US" i="1" dirty="0"/>
              <a:t>B </a:t>
            </a:r>
            <a:r>
              <a:rPr lang="en-US" dirty="0"/>
              <a:t>is 0.6. If he believes </a:t>
            </a:r>
            <a:r>
              <a:rPr lang="en-US" dirty="0" smtClean="0"/>
              <a:t>that the </a:t>
            </a:r>
            <a:r>
              <a:rPr lang="en-US" dirty="0"/>
              <a:t>probability that </a:t>
            </a:r>
            <a:r>
              <a:rPr lang="en-US" dirty="0" smtClean="0"/>
              <a:t>he </a:t>
            </a:r>
            <a:r>
              <a:rPr lang="en-US" dirty="0"/>
              <a:t>will get </a:t>
            </a:r>
            <a:r>
              <a:rPr lang="en-US" dirty="0" smtClean="0"/>
              <a:t>	offers 	from </a:t>
            </a:r>
            <a:r>
              <a:rPr lang="en-US" dirty="0"/>
              <a:t>both companies is 0.5, what is </a:t>
            </a:r>
            <a:r>
              <a:rPr lang="en-US" dirty="0" smtClean="0"/>
              <a:t>the probability that he will get </a:t>
            </a:r>
            <a:r>
              <a:rPr lang="en-US" dirty="0"/>
              <a:t>at </a:t>
            </a:r>
            <a:r>
              <a:rPr lang="en-US" dirty="0" smtClean="0"/>
              <a:t>	least </a:t>
            </a:r>
            <a:r>
              <a:rPr lang="en-US" dirty="0"/>
              <a:t>one offer from these two companies</a:t>
            </a:r>
            <a:r>
              <a:rPr lang="en-US" dirty="0" smtClean="0"/>
              <a:t>?</a:t>
            </a:r>
          </a:p>
          <a:p>
            <a:pPr marL="514350" indent="-514350" algn="just">
              <a:buAutoNum type="arabicPeriod" startAt="9"/>
            </a:pPr>
            <a:r>
              <a:rPr lang="en-US" dirty="0" smtClean="0"/>
              <a:t>     What </a:t>
            </a:r>
            <a:r>
              <a:rPr lang="en-US" dirty="0"/>
              <a:t>is the probability of getting a total of 7 or 11 when a pair of fair </a:t>
            </a:r>
            <a:r>
              <a:rPr lang="en-US" dirty="0" smtClean="0"/>
              <a:t>	dice is tossed?</a:t>
            </a:r>
          </a:p>
          <a:p>
            <a:pPr marL="514350" indent="-514350" algn="just">
              <a:buAutoNum type="arabicPeriod" startAt="9"/>
            </a:pPr>
            <a:r>
              <a:rPr lang="en-US" dirty="0" smtClean="0"/>
              <a:t>     If </a:t>
            </a:r>
            <a:r>
              <a:rPr lang="en-US" dirty="0"/>
              <a:t>the probabilities are, respectively, 0.09, 0.15, 0.21, and 0.23 that a </a:t>
            </a:r>
            <a:r>
              <a:rPr lang="en-US" dirty="0" smtClean="0"/>
              <a:t>     	person </a:t>
            </a:r>
            <a:r>
              <a:rPr lang="en-US" dirty="0"/>
              <a:t>purchasing a new automobile will choose the color green, white, </a:t>
            </a:r>
            <a:r>
              <a:rPr lang="en-US" dirty="0" smtClean="0"/>
              <a:t>	red</a:t>
            </a:r>
            <a:r>
              <a:rPr lang="en-US" dirty="0"/>
              <a:t>, or blue, what </a:t>
            </a:r>
            <a:r>
              <a:rPr lang="en-US" dirty="0" smtClean="0"/>
              <a:t>is the </a:t>
            </a:r>
            <a:r>
              <a:rPr lang="en-US" dirty="0"/>
              <a:t>probability that a given buyer will purchase a new </a:t>
            </a:r>
            <a:r>
              <a:rPr lang="en-US" dirty="0" smtClean="0"/>
              <a:t>	automobile </a:t>
            </a:r>
            <a:r>
              <a:rPr lang="en-US" dirty="0"/>
              <a:t>that comes </a:t>
            </a:r>
            <a:r>
              <a:rPr lang="en-US" dirty="0" smtClean="0"/>
              <a:t>in one </a:t>
            </a:r>
            <a:r>
              <a:rPr lang="en-US" dirty="0"/>
              <a:t>of those colors</a:t>
            </a:r>
            <a:r>
              <a:rPr lang="en-US" dirty="0" smtClean="0"/>
              <a:t>? </a:t>
            </a:r>
          </a:p>
        </p:txBody>
      </p:sp>
    </p:spTree>
    <p:extLst>
      <p:ext uri="{BB962C8B-B14F-4D97-AF65-F5344CB8AC3E}">
        <p14:creationId xmlns:p14="http://schemas.microsoft.com/office/powerpoint/2010/main" val="281262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00B050"/>
                </a:solidFill>
                <a:latin typeface="Arial Black" panose="020B0A04020102020204" pitchFamily="34" charset="0"/>
              </a:rPr>
              <a:t>Examples (11 – 12) </a:t>
            </a:r>
            <a:endParaRPr lang="en-US" sz="4000"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464457" y="1825625"/>
            <a:ext cx="11466286" cy="4618718"/>
          </a:xfrm>
        </p:spPr>
        <p:txBody>
          <a:bodyPr>
            <a:normAutofit fontScale="92500" lnSpcReduction="20000"/>
          </a:bodyPr>
          <a:lstStyle/>
          <a:p>
            <a:pPr marL="514350" indent="-514350" algn="just">
              <a:buAutoNum type="arabicPeriod" startAt="11"/>
            </a:pPr>
            <a:r>
              <a:rPr lang="en-US" dirty="0" smtClean="0"/>
              <a:t>If </a:t>
            </a:r>
            <a:r>
              <a:rPr lang="en-US" dirty="0"/>
              <a:t>the probabilities that an automobile mechanic will service 3, 4, </a:t>
            </a:r>
            <a:r>
              <a:rPr lang="en-US" dirty="0" smtClean="0"/>
              <a:t>5</a:t>
            </a:r>
            <a:r>
              <a:rPr lang="en-US" dirty="0"/>
              <a:t>, </a:t>
            </a:r>
            <a:r>
              <a:rPr lang="en-US" dirty="0" smtClean="0"/>
              <a:t>6</a:t>
            </a:r>
            <a:r>
              <a:rPr lang="en-US" dirty="0"/>
              <a:t>, 7, or 8 </a:t>
            </a:r>
            <a:r>
              <a:rPr lang="en-US" dirty="0" smtClean="0"/>
              <a:t>or more </a:t>
            </a:r>
            <a:r>
              <a:rPr lang="en-US" dirty="0"/>
              <a:t>cars on any given workday are, respectively, </a:t>
            </a:r>
            <a:r>
              <a:rPr lang="en-US" dirty="0" smtClean="0"/>
              <a:t>0.12</a:t>
            </a:r>
            <a:r>
              <a:rPr lang="en-US" dirty="0"/>
              <a:t>, 0.19, 0.28, 0.24, 0.10, </a:t>
            </a:r>
            <a:r>
              <a:rPr lang="en-US" dirty="0" smtClean="0"/>
              <a:t>and 0.07</a:t>
            </a:r>
            <a:r>
              <a:rPr lang="en-US" dirty="0"/>
              <a:t>, what is the probability that </a:t>
            </a:r>
            <a:r>
              <a:rPr lang="en-US" dirty="0" smtClean="0"/>
              <a:t>he will service </a:t>
            </a:r>
            <a:r>
              <a:rPr lang="en-US" dirty="0"/>
              <a:t>at least 5 cars on his next day </a:t>
            </a:r>
            <a:r>
              <a:rPr lang="en-US" dirty="0" smtClean="0"/>
              <a:t>at work</a:t>
            </a:r>
            <a:r>
              <a:rPr lang="en-US" dirty="0"/>
              <a:t>? </a:t>
            </a:r>
            <a:endParaRPr lang="en-US" dirty="0" smtClean="0"/>
          </a:p>
          <a:p>
            <a:pPr marL="514350" indent="-514350" algn="just">
              <a:buAutoNum type="arabicPeriod" startAt="11"/>
            </a:pPr>
            <a:r>
              <a:rPr lang="en-US" dirty="0"/>
              <a:t> Suppose the manufacturer’s specifications for the length of </a:t>
            </a:r>
            <a:r>
              <a:rPr lang="en-US" dirty="0" smtClean="0"/>
              <a:t>a certain </a:t>
            </a:r>
            <a:r>
              <a:rPr lang="en-US" dirty="0"/>
              <a:t>type of computer cable are 2000 </a:t>
            </a:r>
            <a:r>
              <a:rPr lang="en-US" i="1" dirty="0"/>
              <a:t>± </a:t>
            </a:r>
            <a:r>
              <a:rPr lang="en-US" dirty="0"/>
              <a:t>10 millimeters. In this industry, it is known that small </a:t>
            </a:r>
            <a:r>
              <a:rPr lang="en-US" dirty="0" smtClean="0"/>
              <a:t>cable is </a:t>
            </a:r>
            <a:r>
              <a:rPr lang="en-US" dirty="0"/>
              <a:t>just as likely to be defective (not meeting specifications) as large cable. That </a:t>
            </a:r>
            <a:r>
              <a:rPr lang="en-US" dirty="0" smtClean="0"/>
              <a:t>is, </a:t>
            </a:r>
            <a:r>
              <a:rPr lang="en-US" dirty="0"/>
              <a:t>the probability of randomly producing a cable with </a:t>
            </a:r>
            <a:r>
              <a:rPr lang="en-US" dirty="0" smtClean="0"/>
              <a:t>length exceeding </a:t>
            </a:r>
            <a:r>
              <a:rPr lang="en-US" dirty="0"/>
              <a:t>2010 millimeters is equal to the probability of producing a cable with length smaller than </a:t>
            </a:r>
            <a:r>
              <a:rPr lang="en-US" dirty="0" smtClean="0"/>
              <a:t>1990 millimeters</a:t>
            </a:r>
            <a:r>
              <a:rPr lang="en-US" dirty="0"/>
              <a:t>. The probability that the production procedure meets specifications </a:t>
            </a:r>
            <a:r>
              <a:rPr lang="en-US" dirty="0" smtClean="0"/>
              <a:t>is known </a:t>
            </a:r>
            <a:r>
              <a:rPr lang="en-US" dirty="0"/>
              <a:t>to be 0.99. </a:t>
            </a:r>
            <a:endParaRPr lang="en-US" dirty="0" smtClean="0"/>
          </a:p>
          <a:p>
            <a:pPr marL="0" indent="0" algn="just">
              <a:buNone/>
            </a:pPr>
            <a:r>
              <a:rPr lang="en-US" dirty="0" smtClean="0"/>
              <a:t>	(</a:t>
            </a:r>
            <a:r>
              <a:rPr lang="en-US" dirty="0"/>
              <a:t>a) What is the probability that a cable selected randomly is too large?</a:t>
            </a:r>
            <a:br>
              <a:rPr lang="en-US" dirty="0"/>
            </a:br>
            <a:r>
              <a:rPr lang="en-US" dirty="0" smtClean="0"/>
              <a:t>	(</a:t>
            </a:r>
            <a:r>
              <a:rPr lang="en-US" dirty="0"/>
              <a:t>b) What is the probability that a randomly selected cable is larger than </a:t>
            </a:r>
            <a:r>
              <a:rPr lang="en-US" dirty="0" smtClean="0"/>
              <a:t>1990 	      millimeters</a:t>
            </a:r>
            <a:r>
              <a:rPr lang="en-US" dirty="0"/>
              <a:t>? </a:t>
            </a:r>
          </a:p>
        </p:txBody>
      </p:sp>
    </p:spTree>
    <p:extLst>
      <p:ext uri="{BB962C8B-B14F-4D97-AF65-F5344CB8AC3E}">
        <p14:creationId xmlns:p14="http://schemas.microsoft.com/office/powerpoint/2010/main" val="229734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012"/>
            <a:ext cx="10515600" cy="505731"/>
          </a:xfrm>
        </p:spPr>
        <p:txBody>
          <a:bodyPr>
            <a:normAutofit fontScale="90000"/>
          </a:bodyPr>
          <a:lstStyle/>
          <a:p>
            <a:pPr algn="ctr"/>
            <a:r>
              <a:rPr lang="en-US" sz="3600" dirty="0" smtClean="0">
                <a:solidFill>
                  <a:srgbClr val="00B050"/>
                </a:solidFill>
                <a:latin typeface="Arial Black" panose="020B0A04020102020204" pitchFamily="34" charset="0"/>
              </a:rPr>
              <a:t>Exercises</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566057" y="957942"/>
            <a:ext cx="11016343" cy="5558971"/>
          </a:xfrm>
        </p:spPr>
        <p:txBody>
          <a:bodyPr/>
          <a:lstStyle/>
          <a:p>
            <a:endParaRPr lang="en-US" dirty="0"/>
          </a:p>
        </p:txBody>
      </p:sp>
      <p:pic>
        <p:nvPicPr>
          <p:cNvPr id="4" name="Picture 3"/>
          <p:cNvPicPr>
            <a:picLocks noChangeAspect="1"/>
          </p:cNvPicPr>
          <p:nvPr/>
        </p:nvPicPr>
        <p:blipFill>
          <a:blip r:embed="rId2"/>
          <a:stretch>
            <a:fillRect/>
          </a:stretch>
        </p:blipFill>
        <p:spPr>
          <a:xfrm>
            <a:off x="2341222" y="957942"/>
            <a:ext cx="7509556" cy="5665892"/>
          </a:xfrm>
          <a:prstGeom prst="rect">
            <a:avLst/>
          </a:prstGeom>
        </p:spPr>
      </p:pic>
    </p:spTree>
    <p:extLst>
      <p:ext uri="{BB962C8B-B14F-4D97-AF65-F5344CB8AC3E}">
        <p14:creationId xmlns:p14="http://schemas.microsoft.com/office/powerpoint/2010/main" val="1299237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863623" y="2023382"/>
            <a:ext cx="7125307" cy="2229304"/>
          </a:xfrm>
          <a:prstGeom prst="rect">
            <a:avLst/>
          </a:prstGeom>
        </p:spPr>
      </p:pic>
    </p:spTree>
    <p:extLst>
      <p:ext uri="{BB962C8B-B14F-4D97-AF65-F5344CB8AC3E}">
        <p14:creationId xmlns:p14="http://schemas.microsoft.com/office/powerpoint/2010/main" val="4251191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655762" y="1690688"/>
            <a:ext cx="9423384" cy="1162277"/>
          </a:xfrm>
          <a:prstGeom prst="rect">
            <a:avLst/>
          </a:prstGeom>
        </p:spPr>
      </p:pic>
      <p:pic>
        <p:nvPicPr>
          <p:cNvPr id="5" name="Picture 4"/>
          <p:cNvPicPr>
            <a:picLocks noChangeAspect="1"/>
          </p:cNvPicPr>
          <p:nvPr/>
        </p:nvPicPr>
        <p:blipFill>
          <a:blip r:embed="rId4"/>
          <a:stretch>
            <a:fillRect/>
          </a:stretch>
        </p:blipFill>
        <p:spPr>
          <a:xfrm>
            <a:off x="2299095" y="2637290"/>
            <a:ext cx="8364702" cy="2631396"/>
          </a:xfrm>
          <a:prstGeom prst="rect">
            <a:avLst/>
          </a:prstGeom>
        </p:spPr>
      </p:pic>
    </p:spTree>
    <p:extLst>
      <p:ext uri="{BB962C8B-B14F-4D97-AF65-F5344CB8AC3E}">
        <p14:creationId xmlns:p14="http://schemas.microsoft.com/office/powerpoint/2010/main" val="220723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00B050"/>
                </a:solidFill>
                <a:latin typeface="Arial Black" panose="020B0A04020102020204" pitchFamily="34" charset="0"/>
              </a:rPr>
              <a:t>Sample Space</a:t>
            </a:r>
            <a:endParaRPr lang="en-US" sz="4000" dirty="0"/>
          </a:p>
        </p:txBody>
      </p:sp>
      <p:sp>
        <p:nvSpPr>
          <p:cNvPr id="3" name="Content Placeholder 2"/>
          <p:cNvSpPr>
            <a:spLocks noGrp="1"/>
          </p:cNvSpPr>
          <p:nvPr>
            <p:ph idx="1"/>
          </p:nvPr>
        </p:nvSpPr>
        <p:spPr/>
        <p:txBody>
          <a:bodyPr/>
          <a:lstStyle/>
          <a:p>
            <a:r>
              <a:rPr lang="en-US" dirty="0" smtClean="0"/>
              <a:t>The set of all possible outcomes of a statistical experiment is called the </a:t>
            </a:r>
            <a:r>
              <a:rPr lang="en-US" b="1" dirty="0" smtClean="0"/>
              <a:t>sample space </a:t>
            </a:r>
            <a:r>
              <a:rPr lang="en-US" dirty="0" smtClean="0"/>
              <a:t>(S). For example: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0205615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965183" y="1027906"/>
            <a:ext cx="8261633" cy="4362451"/>
          </a:xfrm>
          <a:prstGeom prst="rect">
            <a:avLst/>
          </a:prstGeom>
        </p:spPr>
      </p:pic>
    </p:spTree>
    <p:extLst>
      <p:ext uri="{BB962C8B-B14F-4D97-AF65-F5344CB8AC3E}">
        <p14:creationId xmlns:p14="http://schemas.microsoft.com/office/powerpoint/2010/main" val="793494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00B050"/>
                </a:solidFill>
                <a:latin typeface="Arial Black" panose="020B0A04020102020204" pitchFamily="34" charset="0"/>
              </a:rPr>
              <a:t>The Product Rule: </a:t>
            </a:r>
            <a:br>
              <a:rPr lang="en-US" sz="4000" b="1" dirty="0" smtClean="0">
                <a:solidFill>
                  <a:srgbClr val="00B050"/>
                </a:solidFill>
                <a:latin typeface="Arial Black" panose="020B0A04020102020204" pitchFamily="34" charset="0"/>
              </a:rPr>
            </a:br>
            <a:r>
              <a:rPr lang="en-US" sz="4000" b="1" dirty="0" smtClean="0">
                <a:solidFill>
                  <a:srgbClr val="00B050"/>
                </a:solidFill>
                <a:latin typeface="Arial Black" panose="020B0A04020102020204" pitchFamily="34" charset="0"/>
              </a:rPr>
              <a:t>Independent Events</a:t>
            </a:r>
            <a:endParaRPr lang="en-US" sz="4000" b="1"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377937" y="1825625"/>
            <a:ext cx="11436126" cy="2383745"/>
          </a:xfrm>
          <a:prstGeom prst="rect">
            <a:avLst/>
          </a:prstGeom>
        </p:spPr>
      </p:pic>
    </p:spTree>
    <p:extLst>
      <p:ext uri="{BB962C8B-B14F-4D97-AF65-F5344CB8AC3E}">
        <p14:creationId xmlns:p14="http://schemas.microsoft.com/office/powerpoint/2010/main" val="2754099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B050"/>
                </a:solidFill>
              </a:rPr>
              <a:t>Some important results for Independent events</a:t>
            </a:r>
            <a:endParaRPr lang="en-US" sz="3600" b="1" dirty="0">
              <a:solidFill>
                <a:srgbClr val="00B050"/>
              </a:solidFill>
            </a:endParaRPr>
          </a:p>
        </p:txBody>
      </p:sp>
      <p:sp>
        <p:nvSpPr>
          <p:cNvPr id="3" name="Content Placeholder 2"/>
          <p:cNvSpPr>
            <a:spLocks noGrp="1"/>
          </p:cNvSpPr>
          <p:nvPr>
            <p:ph idx="1"/>
          </p:nvPr>
        </p:nvSpPr>
        <p:spPr/>
        <p:txBody>
          <a:bodyPr/>
          <a:lstStyle/>
          <a:p>
            <a:r>
              <a:rPr lang="en-US" dirty="0" smtClean="0"/>
              <a:t>(</a:t>
            </a:r>
            <a:r>
              <a:rPr lang="en-US" dirty="0" err="1" smtClean="0"/>
              <a:t>i</a:t>
            </a:r>
            <a:r>
              <a:rPr lang="en-US" dirty="0" smtClean="0"/>
              <a:t>) A’ and B are independent = P (A’∩ B ) = P(A’).P(B)</a:t>
            </a:r>
          </a:p>
          <a:p>
            <a:r>
              <a:rPr lang="en-US" dirty="0" smtClean="0"/>
              <a:t>(ii) A and B’ are independent = P (A ∩ B’) = P(A).P(B’)</a:t>
            </a:r>
          </a:p>
          <a:p>
            <a:r>
              <a:rPr lang="en-US" dirty="0" smtClean="0"/>
              <a:t>(iii) A’ and B’ are independent = P(A’</a:t>
            </a:r>
            <a:r>
              <a:rPr lang="en-US" dirty="0"/>
              <a:t> </a:t>
            </a:r>
            <a:r>
              <a:rPr lang="en-US" dirty="0" smtClean="0"/>
              <a:t>∩ B’) = P(A’).P(B’) </a:t>
            </a:r>
          </a:p>
          <a:p>
            <a:r>
              <a:rPr lang="en-US" dirty="0" smtClean="0"/>
              <a:t>If A and B are independent then they are not mutually exclusive. </a:t>
            </a:r>
          </a:p>
          <a:p>
            <a:r>
              <a:rPr lang="en-US" dirty="0" smtClean="0"/>
              <a:t>If A, B, and C are independent, then P(A</a:t>
            </a:r>
            <a:r>
              <a:rPr lang="en-US" dirty="0"/>
              <a:t> </a:t>
            </a:r>
            <a:r>
              <a:rPr lang="en-US" dirty="0" smtClean="0"/>
              <a:t>∩B</a:t>
            </a:r>
            <a:r>
              <a:rPr lang="en-US" dirty="0"/>
              <a:t> </a:t>
            </a:r>
            <a:r>
              <a:rPr lang="en-US" dirty="0" smtClean="0"/>
              <a:t>∩ C)’ = 1 - P(A).P(B).P(C)</a:t>
            </a:r>
          </a:p>
          <a:p>
            <a:r>
              <a:rPr lang="en-US" dirty="0" smtClean="0"/>
              <a:t>If A, B, and C are independent, then P (A U B U C) = 1 – P(A’</a:t>
            </a:r>
            <a:r>
              <a:rPr lang="en-US" dirty="0"/>
              <a:t> </a:t>
            </a:r>
            <a:r>
              <a:rPr lang="en-US" dirty="0" smtClean="0"/>
              <a:t>∩ B’</a:t>
            </a:r>
            <a:r>
              <a:rPr lang="en-US" dirty="0"/>
              <a:t> </a:t>
            </a:r>
            <a:r>
              <a:rPr lang="en-US" dirty="0" smtClean="0"/>
              <a:t>∩ C’)</a:t>
            </a:r>
            <a:endParaRPr lang="en-US" dirty="0"/>
          </a:p>
        </p:txBody>
      </p:sp>
    </p:spTree>
    <p:extLst>
      <p:ext uri="{BB962C8B-B14F-4D97-AF65-F5344CB8AC3E}">
        <p14:creationId xmlns:p14="http://schemas.microsoft.com/office/powerpoint/2010/main" val="37035029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Relationship among events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230666" y="2833530"/>
            <a:ext cx="9730668" cy="1873381"/>
          </a:xfrm>
          <a:prstGeom prst="rect">
            <a:avLst/>
          </a:prstGeom>
        </p:spPr>
      </p:pic>
    </p:spTree>
    <p:extLst>
      <p:ext uri="{BB962C8B-B14F-4D97-AF65-F5344CB8AC3E}">
        <p14:creationId xmlns:p14="http://schemas.microsoft.com/office/powerpoint/2010/main" val="29286682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Examples # 13 – 14 </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pPr algn="just"/>
            <a:r>
              <a:rPr lang="en-US" dirty="0"/>
              <a:t>A small town has one fire engine and one ambulance available </a:t>
            </a:r>
            <a:r>
              <a:rPr lang="en-US" dirty="0" smtClean="0"/>
              <a:t>for emergencies</a:t>
            </a:r>
            <a:r>
              <a:rPr lang="en-US" dirty="0"/>
              <a:t>. </a:t>
            </a:r>
            <a:r>
              <a:rPr lang="en-US" dirty="0" smtClean="0"/>
              <a:t>The probability </a:t>
            </a:r>
            <a:r>
              <a:rPr lang="en-US" dirty="0"/>
              <a:t>that the fire engine is available when needed is 0.98, and the </a:t>
            </a:r>
            <a:r>
              <a:rPr lang="en-US" dirty="0" smtClean="0"/>
              <a:t>probability that </a:t>
            </a:r>
            <a:r>
              <a:rPr lang="en-US" dirty="0"/>
              <a:t>the ambulance is available when called is 0.92. In the event of an </a:t>
            </a:r>
            <a:r>
              <a:rPr lang="en-US" dirty="0" smtClean="0"/>
              <a:t>injury resulting </a:t>
            </a:r>
            <a:r>
              <a:rPr lang="en-US" dirty="0"/>
              <a:t>from a burning building, find the probability that both the </a:t>
            </a:r>
            <a:r>
              <a:rPr lang="en-US" dirty="0" smtClean="0"/>
              <a:t>ambulance and </a:t>
            </a:r>
            <a:r>
              <a:rPr lang="en-US" dirty="0"/>
              <a:t>the </a:t>
            </a:r>
            <a:r>
              <a:rPr lang="en-US" dirty="0" smtClean="0"/>
              <a:t>fire engine </a:t>
            </a:r>
            <a:r>
              <a:rPr lang="en-US" dirty="0"/>
              <a:t>will be available, assuming they operate independently</a:t>
            </a:r>
            <a:r>
              <a:rPr lang="en-US" dirty="0" smtClean="0"/>
              <a:t>.</a:t>
            </a:r>
          </a:p>
          <a:p>
            <a:r>
              <a:rPr lang="en-US" dirty="0" smtClean="0"/>
              <a:t> A bag contains 5 red and 7 black balls. A ball is drawn at random from the bag, the color is noted and the ball is replaced. A second balls is then drawn. Find the probability that the first balls is red and the second is black. </a:t>
            </a:r>
            <a:r>
              <a:rPr lang="en-US" dirty="0"/>
              <a:t/>
            </a:r>
            <a:br>
              <a:rPr lang="en-US" dirty="0"/>
            </a:br>
            <a:endParaRPr lang="en-US" dirty="0"/>
          </a:p>
        </p:txBody>
      </p:sp>
    </p:spTree>
    <p:extLst>
      <p:ext uri="{BB962C8B-B14F-4D97-AF65-F5344CB8AC3E}">
        <p14:creationId xmlns:p14="http://schemas.microsoft.com/office/powerpoint/2010/main" val="977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Examples 15 – 17 </a:t>
            </a:r>
            <a:endParaRPr lang="en-US" dirty="0">
              <a:solidFill>
                <a:srgbClr val="00B050"/>
              </a:solidFill>
            </a:endParaRPr>
          </a:p>
        </p:txBody>
      </p:sp>
      <p:sp>
        <p:nvSpPr>
          <p:cNvPr id="3" name="Content Placeholder 2"/>
          <p:cNvSpPr>
            <a:spLocks noGrp="1"/>
          </p:cNvSpPr>
          <p:nvPr>
            <p:ph idx="1"/>
          </p:nvPr>
        </p:nvSpPr>
        <p:spPr>
          <a:xfrm>
            <a:off x="838200" y="1825625"/>
            <a:ext cx="10515600" cy="4807404"/>
          </a:xfrm>
        </p:spPr>
        <p:txBody>
          <a:bodyPr>
            <a:normAutofit fontScale="92500" lnSpcReduction="10000"/>
          </a:bodyPr>
          <a:lstStyle/>
          <a:p>
            <a:pPr marL="0" indent="0">
              <a:buNone/>
            </a:pPr>
            <a:r>
              <a:rPr lang="en-US" dirty="0" smtClean="0"/>
              <a:t>(15).	A die is rolled two times. Find the probability of obtaining a 5 on 	the first thrown and an even number on the second thrown. </a:t>
            </a:r>
          </a:p>
          <a:p>
            <a:pPr marL="0" indent="0" algn="just">
              <a:buNone/>
            </a:pPr>
            <a:r>
              <a:rPr lang="en-US" dirty="0" smtClean="0"/>
              <a:t>(16).	The probability that Ahsan will be alive in 30 years is 0.4 and the 	probability that </a:t>
            </a:r>
            <a:r>
              <a:rPr lang="en-US" dirty="0" err="1" smtClean="0"/>
              <a:t>Bilawal</a:t>
            </a:r>
            <a:r>
              <a:rPr lang="en-US" dirty="0" smtClean="0"/>
              <a:t> will be alive in 30 years is 0.8. What is the 	probability that:	</a:t>
            </a:r>
            <a:r>
              <a:rPr lang="en-US" b="1" dirty="0" smtClean="0"/>
              <a:t>(a) </a:t>
            </a:r>
            <a:r>
              <a:rPr lang="en-US" dirty="0" smtClean="0"/>
              <a:t>both will be alive in 30 years		</a:t>
            </a:r>
          </a:p>
          <a:p>
            <a:pPr marL="0" indent="0" algn="just">
              <a:buNone/>
            </a:pPr>
            <a:r>
              <a:rPr lang="en-US" dirty="0"/>
              <a:t>	</a:t>
            </a:r>
            <a:r>
              <a:rPr lang="en-US" b="1" dirty="0" smtClean="0"/>
              <a:t>(b) </a:t>
            </a:r>
            <a:r>
              <a:rPr lang="en-US" dirty="0" smtClean="0"/>
              <a:t>both of them die	</a:t>
            </a:r>
            <a:r>
              <a:rPr lang="en-US" b="1" dirty="0" smtClean="0"/>
              <a:t>(c) </a:t>
            </a:r>
            <a:r>
              <a:rPr lang="en-US" dirty="0" smtClean="0"/>
              <a:t>Ahsan will be alive and B dead. </a:t>
            </a:r>
          </a:p>
          <a:p>
            <a:pPr marL="0" indent="0" algn="just">
              <a:buNone/>
            </a:pPr>
            <a:r>
              <a:rPr lang="en-US" dirty="0" smtClean="0"/>
              <a:t>(17). 	</a:t>
            </a:r>
            <a:r>
              <a:rPr lang="en-US" dirty="0"/>
              <a:t> A town has two fire engines operating independently. </a:t>
            </a:r>
            <a:r>
              <a:rPr lang="en-US" dirty="0" smtClean="0"/>
              <a:t>The 	probability </a:t>
            </a:r>
            <a:r>
              <a:rPr lang="en-US" dirty="0"/>
              <a:t>that a specific engine is available when needed is </a:t>
            </a:r>
            <a:endParaRPr lang="en-US" dirty="0" smtClean="0"/>
          </a:p>
          <a:p>
            <a:pPr marL="0" indent="0" algn="just">
              <a:buNone/>
            </a:pPr>
            <a:r>
              <a:rPr lang="en-US" dirty="0"/>
              <a:t>	</a:t>
            </a:r>
            <a:r>
              <a:rPr lang="en-US" dirty="0" smtClean="0"/>
              <a:t>0.96</a:t>
            </a:r>
            <a:r>
              <a:rPr lang="en-US" dirty="0"/>
              <a:t>. </a:t>
            </a:r>
            <a:endParaRPr lang="en-US" dirty="0" smtClean="0"/>
          </a:p>
          <a:p>
            <a:pPr marL="0" indent="0" algn="just">
              <a:buNone/>
            </a:pPr>
            <a:r>
              <a:rPr lang="en-US" dirty="0"/>
              <a:t>	</a:t>
            </a:r>
            <a:r>
              <a:rPr lang="en-US" b="1" dirty="0" smtClean="0"/>
              <a:t>(</a:t>
            </a:r>
            <a:r>
              <a:rPr lang="en-US" b="1" dirty="0"/>
              <a:t>a) </a:t>
            </a:r>
            <a:r>
              <a:rPr lang="en-US" dirty="0"/>
              <a:t>What is the probability that neither is </a:t>
            </a:r>
            <a:r>
              <a:rPr lang="en-US" dirty="0" smtClean="0"/>
              <a:t>available when needed?</a:t>
            </a:r>
            <a:r>
              <a:rPr lang="en-US" dirty="0"/>
              <a:t/>
            </a:r>
            <a:br>
              <a:rPr lang="en-US" dirty="0"/>
            </a:br>
            <a:r>
              <a:rPr lang="en-US" dirty="0" smtClean="0"/>
              <a:t>	</a:t>
            </a:r>
            <a:r>
              <a:rPr lang="en-US" b="1" dirty="0" smtClean="0"/>
              <a:t>(</a:t>
            </a:r>
            <a:r>
              <a:rPr lang="en-US" b="1" dirty="0"/>
              <a:t>b) </a:t>
            </a:r>
            <a:r>
              <a:rPr lang="en-US" dirty="0"/>
              <a:t>What is the probability that a fire engine is available when </a:t>
            </a:r>
            <a:r>
              <a:rPr lang="en-US" dirty="0" smtClean="0"/>
              <a:t>			needed</a:t>
            </a:r>
            <a:r>
              <a:rPr lang="en-US" dirty="0"/>
              <a:t>? </a:t>
            </a:r>
            <a:endParaRPr lang="en-US" dirty="0" smtClean="0"/>
          </a:p>
          <a:p>
            <a:pPr marL="0" indent="0" algn="just">
              <a:buNone/>
            </a:pPr>
            <a:endParaRPr lang="en-US" dirty="0"/>
          </a:p>
        </p:txBody>
      </p:sp>
    </p:spTree>
    <p:extLst>
      <p:ext uri="{BB962C8B-B14F-4D97-AF65-F5344CB8AC3E}">
        <p14:creationId xmlns:p14="http://schemas.microsoft.com/office/powerpoint/2010/main" val="250560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00B050"/>
                </a:solidFill>
                <a:latin typeface="Arial Black" panose="020B0A04020102020204" pitchFamily="34" charset="0"/>
              </a:rPr>
              <a:t>The Product Rule: Dependent Events </a:t>
            </a:r>
            <a:endParaRPr lang="en-US" sz="40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838200" y="1825625"/>
            <a:ext cx="10515600" cy="1132342"/>
          </a:xfrm>
          <a:prstGeom prst="rect">
            <a:avLst/>
          </a:prstGeom>
        </p:spPr>
      </p:pic>
      <p:pic>
        <p:nvPicPr>
          <p:cNvPr id="5" name="Picture 4"/>
          <p:cNvPicPr>
            <a:picLocks noChangeAspect="1"/>
          </p:cNvPicPr>
          <p:nvPr/>
        </p:nvPicPr>
        <p:blipFill>
          <a:blip r:embed="rId3"/>
          <a:stretch>
            <a:fillRect/>
          </a:stretch>
        </p:blipFill>
        <p:spPr>
          <a:xfrm>
            <a:off x="838200" y="3045733"/>
            <a:ext cx="10515600" cy="1395638"/>
          </a:xfrm>
          <a:prstGeom prst="rect">
            <a:avLst/>
          </a:prstGeom>
        </p:spPr>
      </p:pic>
      <p:pic>
        <p:nvPicPr>
          <p:cNvPr id="6" name="Picture 5"/>
          <p:cNvPicPr>
            <a:picLocks noChangeAspect="1"/>
          </p:cNvPicPr>
          <p:nvPr/>
        </p:nvPicPr>
        <p:blipFill>
          <a:blip r:embed="rId4"/>
          <a:stretch>
            <a:fillRect/>
          </a:stretch>
        </p:blipFill>
        <p:spPr>
          <a:xfrm>
            <a:off x="838200" y="4658746"/>
            <a:ext cx="10515600" cy="1829140"/>
          </a:xfrm>
          <a:prstGeom prst="rect">
            <a:avLst/>
          </a:prstGeom>
        </p:spPr>
      </p:pic>
    </p:spTree>
    <p:extLst>
      <p:ext uri="{BB962C8B-B14F-4D97-AF65-F5344CB8AC3E}">
        <p14:creationId xmlns:p14="http://schemas.microsoft.com/office/powerpoint/2010/main" val="18667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Example # 18 </a:t>
            </a:r>
            <a:endParaRPr lang="en-US" dirty="0">
              <a:solidFill>
                <a:srgbClr val="00B050"/>
              </a:solidFill>
            </a:endParaRPr>
          </a:p>
        </p:txBody>
      </p:sp>
      <p:sp>
        <p:nvSpPr>
          <p:cNvPr id="3" name="Content Placeholder 2"/>
          <p:cNvSpPr>
            <a:spLocks noGrp="1"/>
          </p:cNvSpPr>
          <p:nvPr>
            <p:ph idx="1"/>
          </p:nvPr>
        </p:nvSpPr>
        <p:spPr/>
        <p:txBody>
          <a:bodyPr>
            <a:normAutofit fontScale="92500"/>
          </a:bodyPr>
          <a:lstStyle/>
          <a:p>
            <a:pPr marL="0" indent="0">
              <a:buNone/>
            </a:pPr>
            <a:r>
              <a:rPr lang="en-US" dirty="0" smtClean="0"/>
              <a:t>(18).	Suppose </a:t>
            </a:r>
            <a:r>
              <a:rPr lang="en-US" dirty="0"/>
              <a:t>that we have a fuse box containing 20 fuses, of which 5 </a:t>
            </a:r>
            <a:r>
              <a:rPr lang="en-US" dirty="0" smtClean="0"/>
              <a:t>	are </a:t>
            </a:r>
            <a:r>
              <a:rPr lang="en-US" dirty="0"/>
              <a:t>defective. </a:t>
            </a:r>
            <a:r>
              <a:rPr lang="en-US" dirty="0" smtClean="0"/>
              <a:t>If 2 </a:t>
            </a:r>
            <a:r>
              <a:rPr lang="en-US" dirty="0"/>
              <a:t>fuses are selected at random and removed </a:t>
            </a:r>
            <a:r>
              <a:rPr lang="en-US" dirty="0" smtClean="0"/>
              <a:t>	from </a:t>
            </a:r>
            <a:r>
              <a:rPr lang="en-US" dirty="0"/>
              <a:t>the </a:t>
            </a:r>
            <a:r>
              <a:rPr lang="en-US" dirty="0" smtClean="0"/>
              <a:t>	box </a:t>
            </a:r>
            <a:r>
              <a:rPr lang="en-US" dirty="0"/>
              <a:t>in succession </a:t>
            </a:r>
            <a:r>
              <a:rPr lang="en-US" dirty="0" smtClean="0"/>
              <a:t>without replacing </a:t>
            </a:r>
            <a:r>
              <a:rPr lang="en-US" dirty="0"/>
              <a:t>the first, what is </a:t>
            </a:r>
            <a:r>
              <a:rPr lang="en-US" dirty="0" smtClean="0"/>
              <a:t>	the probability 	that </a:t>
            </a:r>
            <a:r>
              <a:rPr lang="en-US" dirty="0"/>
              <a:t>both fuses are defective? </a:t>
            </a:r>
            <a:endParaRPr lang="en-US" dirty="0" smtClean="0"/>
          </a:p>
          <a:p>
            <a:pPr marL="0" indent="0">
              <a:buNone/>
            </a:pPr>
            <a:r>
              <a:rPr lang="en-US" dirty="0" smtClean="0"/>
              <a:t>(19). 	Two cards are drawn in succession from a deck of 52 playing 	cards 	without replacement. What is the probability that both cards a	are spades. </a:t>
            </a:r>
          </a:p>
          <a:p>
            <a:pPr marL="0" indent="0">
              <a:buNone/>
            </a:pPr>
            <a:r>
              <a:rPr lang="en-US" dirty="0" smtClean="0"/>
              <a:t>(20).	A box contains 8 tickets bearing the numbers 1, 2, 3, 4, 5, 6, 8, 	10. One ticket is drawn and kept aside. Then a second ticket is drawn. 	What is the probability that both the tickets show even numbers. </a:t>
            </a:r>
            <a:r>
              <a:rPr lang="en-US" dirty="0"/>
              <a:t/>
            </a:r>
            <a:br>
              <a:rPr lang="en-US" dirty="0"/>
            </a:br>
            <a:endParaRPr lang="en-US" dirty="0"/>
          </a:p>
        </p:txBody>
      </p:sp>
    </p:spTree>
    <p:extLst>
      <p:ext uri="{BB962C8B-B14F-4D97-AF65-F5344CB8AC3E}">
        <p14:creationId xmlns:p14="http://schemas.microsoft.com/office/powerpoint/2010/main" val="152092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Example # 21</a:t>
            </a:r>
            <a:endParaRPr lang="en-US" dirty="0">
              <a:solidFill>
                <a:srgbClr val="00B050"/>
              </a:solidFill>
            </a:endParaRPr>
          </a:p>
        </p:txBody>
      </p:sp>
      <p:sp>
        <p:nvSpPr>
          <p:cNvPr id="3" name="Content Placeholder 2"/>
          <p:cNvSpPr>
            <a:spLocks noGrp="1"/>
          </p:cNvSpPr>
          <p:nvPr>
            <p:ph idx="1"/>
          </p:nvPr>
        </p:nvSpPr>
        <p:spPr/>
        <p:txBody>
          <a:bodyPr/>
          <a:lstStyle/>
          <a:p>
            <a:pPr marL="0" indent="0">
              <a:buNone/>
            </a:pPr>
            <a:r>
              <a:rPr lang="en-US" dirty="0" smtClean="0"/>
              <a:t>(21). In a certain college 25% of the students passed Mathematics, 15% 	of the students passed statistics and 10% of the students passed 	both mathematics and Statistics. A students is selected at 	random.</a:t>
            </a:r>
          </a:p>
          <a:p>
            <a:pPr marL="0" indent="0">
              <a:buNone/>
            </a:pPr>
            <a:r>
              <a:rPr lang="en-US" dirty="0"/>
              <a:t>	</a:t>
            </a:r>
            <a:r>
              <a:rPr lang="en-US" b="1" dirty="0" smtClean="0"/>
              <a:t>(a) </a:t>
            </a:r>
            <a:r>
              <a:rPr lang="en-US" dirty="0" smtClean="0"/>
              <a:t>if he passed statistics, what is the probability that he passed 	mathematics.</a:t>
            </a:r>
          </a:p>
          <a:p>
            <a:pPr marL="0" indent="0">
              <a:buNone/>
            </a:pPr>
            <a:r>
              <a:rPr lang="en-US" dirty="0"/>
              <a:t>	</a:t>
            </a:r>
            <a:r>
              <a:rPr lang="en-US" b="1" dirty="0" smtClean="0"/>
              <a:t>(b) </a:t>
            </a:r>
            <a:r>
              <a:rPr lang="en-US" dirty="0" smtClean="0"/>
              <a:t>if he passed mathematics, what is the probability that he 	passed statistics.</a:t>
            </a:r>
          </a:p>
          <a:p>
            <a:pPr marL="0" indent="0">
              <a:buNone/>
            </a:pPr>
            <a:r>
              <a:rPr lang="en-US" dirty="0" smtClean="0"/>
              <a:t>(22). 	Suppose </a:t>
            </a:r>
            <a:r>
              <a:rPr lang="en-US" dirty="0"/>
              <a:t>a pair of dice is tossed once. If it is known that one die </a:t>
            </a:r>
            <a:r>
              <a:rPr lang="en-US" dirty="0" smtClean="0"/>
              <a:t>	shows </a:t>
            </a:r>
            <a:r>
              <a:rPr lang="en-US" dirty="0"/>
              <a:t>a 3. what is the probability that other die shows a 6.  </a:t>
            </a:r>
          </a:p>
          <a:p>
            <a:pPr marL="0" indent="0">
              <a:buNone/>
            </a:pPr>
            <a:endParaRPr lang="en-US" dirty="0"/>
          </a:p>
        </p:txBody>
      </p:sp>
    </p:spTree>
    <p:extLst>
      <p:ext uri="{BB962C8B-B14F-4D97-AF65-F5344CB8AC3E}">
        <p14:creationId xmlns:p14="http://schemas.microsoft.com/office/powerpoint/2010/main" val="135221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746"/>
          </a:xfrm>
        </p:spPr>
        <p:txBody>
          <a:bodyPr>
            <a:normAutofit fontScale="90000"/>
          </a:bodyPr>
          <a:lstStyle/>
          <a:p>
            <a:pPr algn="ctr"/>
            <a:r>
              <a:rPr lang="en-US" dirty="0" smtClean="0">
                <a:solidFill>
                  <a:srgbClr val="00B050"/>
                </a:solidFill>
              </a:rPr>
              <a:t>Example # 22 </a:t>
            </a:r>
            <a:endParaRPr lang="en-US" dirty="0">
              <a:solidFill>
                <a:srgbClr val="00B050"/>
              </a:solidFill>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158584" y="982872"/>
            <a:ext cx="8199033" cy="5477889"/>
          </a:xfrm>
          <a:prstGeom prst="rect">
            <a:avLst/>
          </a:prstGeom>
        </p:spPr>
      </p:pic>
    </p:spTree>
    <p:extLst>
      <p:ext uri="{BB962C8B-B14F-4D97-AF65-F5344CB8AC3E}">
        <p14:creationId xmlns:p14="http://schemas.microsoft.com/office/powerpoint/2010/main" val="203455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Tree Diagram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pPr algn="just"/>
            <a:r>
              <a:rPr lang="en-US" dirty="0" smtClean="0"/>
              <a:t>Tossing coin: 2 times, 3 times, 4 times</a:t>
            </a:r>
          </a:p>
          <a:p>
            <a:pPr algn="just"/>
            <a:r>
              <a:rPr lang="en-US" dirty="0" smtClean="0"/>
              <a:t>Tossing die &amp; coin together: </a:t>
            </a:r>
          </a:p>
          <a:p>
            <a:pPr algn="just"/>
            <a:r>
              <a:rPr lang="en-US" dirty="0"/>
              <a:t>Suppose that three items are selected at random from </a:t>
            </a:r>
            <a:r>
              <a:rPr lang="en-US" dirty="0" smtClean="0"/>
              <a:t>a manufacturing process. Each </a:t>
            </a:r>
            <a:r>
              <a:rPr lang="en-US" dirty="0"/>
              <a:t>item is inspected and classified defective, </a:t>
            </a:r>
            <a:r>
              <a:rPr lang="en-US" i="1" dirty="0"/>
              <a:t>D</a:t>
            </a:r>
            <a:r>
              <a:rPr lang="en-US" dirty="0"/>
              <a:t>, or </a:t>
            </a:r>
            <a:r>
              <a:rPr lang="en-US" dirty="0" smtClean="0"/>
              <a:t>non-defective</a:t>
            </a:r>
            <a:r>
              <a:rPr lang="en-US" dirty="0"/>
              <a:t>, </a:t>
            </a:r>
            <a:r>
              <a:rPr lang="en-US" i="1" dirty="0"/>
              <a:t>N</a:t>
            </a:r>
            <a:r>
              <a:rPr lang="en-US" dirty="0"/>
              <a:t>. </a:t>
            </a:r>
            <a:r>
              <a:rPr lang="en-US" dirty="0" smtClean="0"/>
              <a:t>List the elements </a:t>
            </a:r>
            <a:r>
              <a:rPr lang="en-US" dirty="0"/>
              <a:t>of the sample </a:t>
            </a:r>
            <a:r>
              <a:rPr lang="en-US" dirty="0" smtClean="0"/>
              <a:t>space. </a:t>
            </a:r>
          </a:p>
          <a:p>
            <a:pPr marL="0" indent="0">
              <a:buNone/>
            </a:pPr>
            <a:r>
              <a:rPr lang="en-US" dirty="0" smtClean="0"/>
              <a:t/>
            </a:r>
            <a:br>
              <a:rPr lang="en-US" dirty="0" smtClean="0"/>
            </a:br>
            <a:endParaRPr lang="en-US" b="1" dirty="0"/>
          </a:p>
        </p:txBody>
      </p:sp>
    </p:spTree>
    <p:extLst>
      <p:ext uri="{BB962C8B-B14F-4D97-AF65-F5344CB8AC3E}">
        <p14:creationId xmlns:p14="http://schemas.microsoft.com/office/powerpoint/2010/main" val="41251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543" y="136524"/>
            <a:ext cx="10515600" cy="563564"/>
          </a:xfrm>
        </p:spPr>
        <p:txBody>
          <a:bodyPr>
            <a:normAutofit/>
          </a:bodyPr>
          <a:lstStyle/>
          <a:p>
            <a:pPr algn="ctr"/>
            <a:r>
              <a:rPr lang="en-US" sz="3200" b="1" dirty="0" smtClean="0">
                <a:solidFill>
                  <a:srgbClr val="00B050"/>
                </a:solidFill>
              </a:rPr>
              <a:t>Example # 23</a:t>
            </a:r>
            <a:endParaRPr lang="en-US" sz="3200" b="1" dirty="0">
              <a:solidFill>
                <a:srgbClr val="00B050"/>
              </a:solidFill>
            </a:endParaRPr>
          </a:p>
        </p:txBody>
      </p:sp>
      <p:sp>
        <p:nvSpPr>
          <p:cNvPr id="3" name="Content Placeholder 2"/>
          <p:cNvSpPr>
            <a:spLocks noGrp="1"/>
          </p:cNvSpPr>
          <p:nvPr>
            <p:ph idx="1"/>
          </p:nvPr>
        </p:nvSpPr>
        <p:spPr>
          <a:xfrm>
            <a:off x="557213" y="1042988"/>
            <a:ext cx="11244262" cy="5133975"/>
          </a:xfrm>
        </p:spPr>
        <p:txBody>
          <a:bodyPr/>
          <a:lstStyle/>
          <a:p>
            <a:pPr marL="0" indent="0" algn="just">
              <a:buNone/>
            </a:pPr>
            <a:r>
              <a:rPr lang="en-US" sz="2600" b="1" dirty="0" smtClean="0"/>
              <a:t>(2.91)	</a:t>
            </a:r>
            <a:r>
              <a:rPr lang="en-US" sz="2600" dirty="0" smtClean="0"/>
              <a:t>Find </a:t>
            </a:r>
            <a:r>
              <a:rPr lang="en-US" sz="2600" dirty="0"/>
              <a:t>the probability of randomly selecting </a:t>
            </a:r>
            <a:r>
              <a:rPr lang="en-US" sz="2600" dirty="0" smtClean="0"/>
              <a:t>4 good </a:t>
            </a:r>
            <a:r>
              <a:rPr lang="en-US" sz="2600" dirty="0"/>
              <a:t>quarts of milk in succession from a cooler containing 20 quarts of which 5 </a:t>
            </a:r>
            <a:r>
              <a:rPr lang="en-US" sz="2600" dirty="0" smtClean="0"/>
              <a:t>have spoiled</a:t>
            </a:r>
            <a:r>
              <a:rPr lang="en-US" sz="2600" dirty="0"/>
              <a:t>, by using </a:t>
            </a:r>
            <a:endParaRPr lang="en-US" sz="2600" dirty="0" smtClean="0"/>
          </a:p>
          <a:p>
            <a:pPr marL="0" indent="0" algn="just">
              <a:buNone/>
            </a:pPr>
            <a:r>
              <a:rPr lang="en-US" sz="2600" b="1" dirty="0" smtClean="0"/>
              <a:t>(a)	</a:t>
            </a:r>
            <a:r>
              <a:rPr lang="en-US" sz="2600" dirty="0" smtClean="0"/>
              <a:t>the </a:t>
            </a:r>
            <a:r>
              <a:rPr lang="en-US" sz="2600" dirty="0"/>
              <a:t>first formula of Theorem 2.12 on page </a:t>
            </a:r>
            <a:r>
              <a:rPr lang="en-US" sz="2600" dirty="0" smtClean="0"/>
              <a:t>68.</a:t>
            </a:r>
          </a:p>
          <a:p>
            <a:pPr marL="0" indent="0" algn="just">
              <a:buNone/>
            </a:pPr>
            <a:r>
              <a:rPr lang="en-US" sz="2600" b="1" dirty="0" smtClean="0"/>
              <a:t>(</a:t>
            </a:r>
            <a:r>
              <a:rPr lang="en-US" sz="2600" b="1" dirty="0"/>
              <a:t>b) </a:t>
            </a:r>
            <a:r>
              <a:rPr lang="en-US" sz="2600" dirty="0"/>
              <a:t>the formulas of Theorem 2.6 and Rule 2.3 on </a:t>
            </a:r>
            <a:r>
              <a:rPr lang="en-US" sz="2600" dirty="0" smtClean="0"/>
              <a:t>pages 50 </a:t>
            </a:r>
            <a:r>
              <a:rPr lang="en-US" sz="2600" dirty="0"/>
              <a:t>and </a:t>
            </a:r>
            <a:r>
              <a:rPr lang="en-US" sz="2600" dirty="0" smtClean="0"/>
              <a:t>54, respectively</a:t>
            </a:r>
            <a:r>
              <a:rPr lang="en-US" sz="2600" dirty="0"/>
              <a:t>. </a:t>
            </a:r>
            <a:endParaRPr lang="en-US" sz="2600" dirty="0" smtClean="0"/>
          </a:p>
          <a:p>
            <a:pPr marL="0" indent="0" algn="just">
              <a:buNone/>
            </a:pP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3">
            <a:duotone>
              <a:prstClr val="black"/>
              <a:schemeClr val="accent3">
                <a:tint val="45000"/>
                <a:satMod val="400000"/>
              </a:schemeClr>
            </a:duotone>
          </a:blip>
          <a:stretch>
            <a:fillRect/>
          </a:stretch>
        </p:blipFill>
        <p:spPr>
          <a:xfrm>
            <a:off x="557213" y="3111104"/>
            <a:ext cx="8858250" cy="2809874"/>
          </a:xfrm>
          <a:prstGeom prst="rect">
            <a:avLst/>
          </a:prstGeom>
        </p:spPr>
      </p:pic>
      <p:pic>
        <p:nvPicPr>
          <p:cNvPr id="5" name="Picture 4"/>
          <p:cNvPicPr>
            <a:picLocks noChangeAspect="1"/>
          </p:cNvPicPr>
          <p:nvPr/>
        </p:nvPicPr>
        <p:blipFill>
          <a:blip r:embed="rId4">
            <a:duotone>
              <a:prstClr val="black"/>
              <a:schemeClr val="accent4">
                <a:tint val="45000"/>
                <a:satMod val="400000"/>
              </a:schemeClr>
            </a:duotone>
          </a:blip>
          <a:stretch>
            <a:fillRect/>
          </a:stretch>
        </p:blipFill>
        <p:spPr>
          <a:xfrm>
            <a:off x="9485541" y="3312319"/>
            <a:ext cx="2386012" cy="1200151"/>
          </a:xfrm>
          <a:prstGeom prst="rect">
            <a:avLst/>
          </a:prstGeom>
        </p:spPr>
      </p:pic>
      <p:pic>
        <p:nvPicPr>
          <p:cNvPr id="6" name="Picture 5"/>
          <p:cNvPicPr>
            <a:picLocks noChangeAspect="1"/>
          </p:cNvPicPr>
          <p:nvPr/>
        </p:nvPicPr>
        <p:blipFill>
          <a:blip r:embed="rId5">
            <a:duotone>
              <a:prstClr val="black"/>
              <a:schemeClr val="accent5">
                <a:tint val="45000"/>
                <a:satMod val="400000"/>
              </a:schemeClr>
            </a:duotone>
          </a:blip>
          <a:stretch>
            <a:fillRect/>
          </a:stretch>
        </p:blipFill>
        <p:spPr>
          <a:xfrm>
            <a:off x="9485541" y="4770240"/>
            <a:ext cx="2245855" cy="1148953"/>
          </a:xfrm>
          <a:prstGeom prst="rect">
            <a:avLst/>
          </a:prstGeom>
        </p:spPr>
      </p:pic>
    </p:spTree>
    <p:extLst>
      <p:ext uri="{BB962C8B-B14F-4D97-AF65-F5344CB8AC3E}">
        <p14:creationId xmlns:p14="http://schemas.microsoft.com/office/powerpoint/2010/main" val="228863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4892" y="365125"/>
            <a:ext cx="11722308" cy="6185577"/>
          </a:xfrm>
          <a:prstGeom prst="rect">
            <a:avLst/>
          </a:prstGeom>
        </p:spPr>
      </p:pic>
    </p:spTree>
    <p:extLst>
      <p:ext uri="{BB962C8B-B14F-4D97-AF65-F5344CB8AC3E}">
        <p14:creationId xmlns:p14="http://schemas.microsoft.com/office/powerpoint/2010/main" val="33456459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a:r>
              <a:rPr lang="en-US" sz="3600" b="1" dirty="0" smtClean="0">
                <a:solidFill>
                  <a:srgbClr val="00B050"/>
                </a:solidFill>
              </a:rPr>
              <a:t>Example # 23 </a:t>
            </a:r>
            <a:endParaRPr lang="en-US" sz="3600" b="1" dirty="0">
              <a:solidFill>
                <a:srgbClr val="00B050"/>
              </a:solidFill>
            </a:endParaRPr>
          </a:p>
        </p:txBody>
      </p:sp>
      <p:sp>
        <p:nvSpPr>
          <p:cNvPr id="3" name="Content Placeholder 2"/>
          <p:cNvSpPr>
            <a:spLocks noGrp="1"/>
          </p:cNvSpPr>
          <p:nvPr>
            <p:ph idx="1"/>
          </p:nvPr>
        </p:nvSpPr>
        <p:spPr>
          <a:xfrm>
            <a:off x="838200" y="1343025"/>
            <a:ext cx="10515600" cy="4833938"/>
          </a:xfrm>
        </p:spPr>
        <p:txBody>
          <a:bodyPr/>
          <a:lstStyle/>
          <a:p>
            <a:r>
              <a:rPr lang="en-US" dirty="0" smtClean="0"/>
              <a:t>A card is drawn is random from a deck of ordinary playing cards. What is the probability that it is a diamond, a face card or a king?</a:t>
            </a:r>
          </a:p>
          <a:p>
            <a:pPr marL="0" indent="0">
              <a:buNone/>
            </a:pPr>
            <a:r>
              <a:rPr lang="en-US" b="1" dirty="0" smtClean="0"/>
              <a:t>Solution:</a:t>
            </a:r>
          </a:p>
          <a:p>
            <a:pPr marL="457200" lvl="1" indent="0">
              <a:buNone/>
            </a:pPr>
            <a:r>
              <a:rPr lang="en-US" dirty="0" smtClean="0"/>
              <a:t>Let 		</a:t>
            </a:r>
            <a:r>
              <a:rPr lang="en-US" sz="2200" dirty="0" smtClean="0"/>
              <a:t>A = the card drawn is diamond</a:t>
            </a:r>
          </a:p>
          <a:p>
            <a:pPr marL="914400" lvl="2" indent="0">
              <a:buNone/>
            </a:pPr>
            <a:r>
              <a:rPr lang="en-US" sz="2200" dirty="0" smtClean="0"/>
              <a:t>  	B = the card drawn is face card, &amp;</a:t>
            </a:r>
          </a:p>
          <a:p>
            <a:pPr marL="914400" lvl="2" indent="0">
              <a:buNone/>
            </a:pPr>
            <a:r>
              <a:rPr lang="en-US" sz="2200" dirty="0"/>
              <a:t> </a:t>
            </a:r>
            <a:r>
              <a:rPr lang="en-US" sz="2200" dirty="0" smtClean="0"/>
              <a:t>  </a:t>
            </a:r>
            <a:r>
              <a:rPr lang="en-US" sz="2200" dirty="0"/>
              <a:t> </a:t>
            </a:r>
            <a:r>
              <a:rPr lang="en-US" sz="2200" dirty="0" smtClean="0"/>
              <a:t>          C = the card drawn is a king</a:t>
            </a:r>
            <a:endParaRPr lang="en-US" sz="2400" dirty="0"/>
          </a:p>
          <a:p>
            <a:pPr marL="914400" lvl="2" indent="0">
              <a:buNone/>
            </a:pPr>
            <a:r>
              <a:rPr lang="en-US" sz="2400" dirty="0" smtClean="0"/>
              <a:t>P (A U B U C) = </a:t>
            </a:r>
            <a:endParaRPr lang="en-US" sz="2200" dirty="0" smtClean="0"/>
          </a:p>
        </p:txBody>
      </p:sp>
    </p:spTree>
    <p:extLst>
      <p:ext uri="{BB962C8B-B14F-4D97-AF65-F5344CB8AC3E}">
        <p14:creationId xmlns:p14="http://schemas.microsoft.com/office/powerpoint/2010/main" val="349698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0350"/>
          </a:xfrm>
        </p:spPr>
        <p:txBody>
          <a:bodyPr>
            <a:normAutofit fontScale="90000"/>
          </a:bodyPr>
          <a:lstStyle/>
          <a:p>
            <a:pPr algn="ctr"/>
            <a:r>
              <a:rPr lang="en-US" sz="3600" b="1" dirty="0" smtClean="0">
                <a:solidFill>
                  <a:srgbClr val="00B050"/>
                </a:solidFill>
              </a:rPr>
              <a:t>Example # 24 </a:t>
            </a:r>
            <a:endParaRPr lang="en-US" sz="3600" b="1" dirty="0">
              <a:solidFill>
                <a:srgbClr val="00B050"/>
              </a:solidFill>
            </a:endParaRPr>
          </a:p>
        </p:txBody>
      </p:sp>
      <p:sp>
        <p:nvSpPr>
          <p:cNvPr id="3" name="Content Placeholder 2"/>
          <p:cNvSpPr>
            <a:spLocks noGrp="1"/>
          </p:cNvSpPr>
          <p:nvPr>
            <p:ph idx="1"/>
          </p:nvPr>
        </p:nvSpPr>
        <p:spPr>
          <a:xfrm>
            <a:off x="838200" y="1049311"/>
            <a:ext cx="10515600" cy="5127652"/>
          </a:xfrm>
        </p:spPr>
        <p:txBody>
          <a:bodyPr>
            <a:normAutofit/>
          </a:bodyPr>
          <a:lstStyle/>
          <a:p>
            <a:pPr algn="just"/>
            <a:r>
              <a:rPr lang="en-US" sz="2600" dirty="0" smtClean="0"/>
              <a:t>A man tosses two fair dice. What is the conditional probability that the sum of two dice will be 7, given that	</a:t>
            </a:r>
          </a:p>
          <a:p>
            <a:pPr marL="0" indent="0" algn="just">
              <a:lnSpc>
                <a:spcPct val="100000"/>
              </a:lnSpc>
              <a:buNone/>
            </a:pPr>
            <a:r>
              <a:rPr lang="en-US" sz="2600" dirty="0">
                <a:solidFill>
                  <a:srgbClr val="0070C0"/>
                </a:solidFill>
              </a:rPr>
              <a:t>	</a:t>
            </a:r>
            <a:r>
              <a:rPr lang="en-US" sz="2600" b="1" dirty="0" smtClean="0">
                <a:solidFill>
                  <a:srgbClr val="0070C0"/>
                </a:solidFill>
              </a:rPr>
              <a:t>(</a:t>
            </a:r>
            <a:r>
              <a:rPr lang="en-US" sz="2600" b="1" dirty="0" err="1" smtClean="0">
                <a:solidFill>
                  <a:srgbClr val="0070C0"/>
                </a:solidFill>
              </a:rPr>
              <a:t>i</a:t>
            </a:r>
            <a:r>
              <a:rPr lang="en-US" sz="2600" b="1" dirty="0" smtClean="0">
                <a:solidFill>
                  <a:srgbClr val="0070C0"/>
                </a:solidFill>
              </a:rPr>
              <a:t>) </a:t>
            </a:r>
            <a:r>
              <a:rPr lang="en-US" sz="2600" dirty="0" smtClean="0">
                <a:solidFill>
                  <a:srgbClr val="0070C0"/>
                </a:solidFill>
              </a:rPr>
              <a:t>the sum is odd.	</a:t>
            </a:r>
            <a:r>
              <a:rPr lang="en-US" sz="2600" dirty="0" smtClean="0">
                <a:solidFill>
                  <a:srgbClr val="FF0000"/>
                </a:solidFill>
              </a:rPr>
              <a:t>(B) </a:t>
            </a:r>
          </a:p>
          <a:p>
            <a:pPr marL="0" indent="0" algn="just">
              <a:lnSpc>
                <a:spcPct val="100000"/>
              </a:lnSpc>
              <a:buNone/>
            </a:pPr>
            <a:r>
              <a:rPr lang="en-US" sz="2600" dirty="0">
                <a:solidFill>
                  <a:srgbClr val="0070C0"/>
                </a:solidFill>
              </a:rPr>
              <a:t>	</a:t>
            </a:r>
            <a:r>
              <a:rPr lang="en-US" sz="2600" b="1" dirty="0" smtClean="0">
                <a:solidFill>
                  <a:srgbClr val="0070C0"/>
                </a:solidFill>
              </a:rPr>
              <a:t>(ii) </a:t>
            </a:r>
            <a:r>
              <a:rPr lang="en-US" sz="2600" dirty="0" smtClean="0">
                <a:solidFill>
                  <a:srgbClr val="0070C0"/>
                </a:solidFill>
              </a:rPr>
              <a:t>the sum  is greater than 6. </a:t>
            </a:r>
            <a:r>
              <a:rPr lang="en-US" sz="2600" dirty="0" smtClean="0">
                <a:solidFill>
                  <a:srgbClr val="FF0000"/>
                </a:solidFill>
              </a:rPr>
              <a:t>(C) </a:t>
            </a:r>
          </a:p>
          <a:p>
            <a:pPr marL="0" indent="0" algn="just">
              <a:lnSpc>
                <a:spcPct val="100000"/>
              </a:lnSpc>
              <a:buNone/>
            </a:pPr>
            <a:r>
              <a:rPr lang="en-US" sz="2600" dirty="0">
                <a:solidFill>
                  <a:srgbClr val="0070C0"/>
                </a:solidFill>
              </a:rPr>
              <a:t>	</a:t>
            </a:r>
            <a:r>
              <a:rPr lang="en-US" sz="2600" b="1" dirty="0" smtClean="0">
                <a:solidFill>
                  <a:srgbClr val="0070C0"/>
                </a:solidFill>
              </a:rPr>
              <a:t>(iii) </a:t>
            </a:r>
            <a:r>
              <a:rPr lang="en-US" sz="2600" dirty="0" smtClean="0">
                <a:solidFill>
                  <a:srgbClr val="0070C0"/>
                </a:solidFill>
              </a:rPr>
              <a:t>the two dice had the same outcome.</a:t>
            </a:r>
            <a:r>
              <a:rPr lang="en-US" sz="2600" dirty="0" smtClean="0">
                <a:solidFill>
                  <a:srgbClr val="FF0000"/>
                </a:solidFill>
              </a:rPr>
              <a:t> (D)</a:t>
            </a:r>
          </a:p>
          <a:p>
            <a:pPr marL="0" indent="0" algn="just">
              <a:buNone/>
            </a:pPr>
            <a:r>
              <a:rPr lang="en-US" sz="2600" b="1" dirty="0" smtClean="0"/>
              <a:t>Solution: </a:t>
            </a:r>
            <a:endParaRPr lang="en-US" sz="2600" b="1" dirty="0"/>
          </a:p>
        </p:txBody>
      </p:sp>
      <p:pic>
        <p:nvPicPr>
          <p:cNvPr id="4" name="Picture 3"/>
          <p:cNvPicPr>
            <a:picLocks noChangeAspect="1"/>
          </p:cNvPicPr>
          <p:nvPr/>
        </p:nvPicPr>
        <p:blipFill>
          <a:blip r:embed="rId3"/>
          <a:stretch>
            <a:fillRect/>
          </a:stretch>
        </p:blipFill>
        <p:spPr>
          <a:xfrm>
            <a:off x="2113613" y="3718069"/>
            <a:ext cx="5891135" cy="2978123"/>
          </a:xfrm>
          <a:prstGeom prst="rect">
            <a:avLst/>
          </a:prstGeom>
        </p:spPr>
      </p:pic>
    </p:spTree>
    <p:extLst>
      <p:ext uri="{BB962C8B-B14F-4D97-AF65-F5344CB8AC3E}">
        <p14:creationId xmlns:p14="http://schemas.microsoft.com/office/powerpoint/2010/main" val="227977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108"/>
          </a:xfrm>
        </p:spPr>
        <p:txBody>
          <a:bodyPr>
            <a:normAutofit/>
          </a:bodyPr>
          <a:lstStyle/>
          <a:p>
            <a:pPr algn="ctr"/>
            <a:r>
              <a:rPr lang="en-US" sz="3600" b="1" dirty="0" smtClean="0">
                <a:solidFill>
                  <a:srgbClr val="00B050"/>
                </a:solidFill>
              </a:rPr>
              <a:t>Example # 25 </a:t>
            </a:r>
            <a:endParaRPr lang="en-US" sz="3600" b="1" dirty="0">
              <a:solidFill>
                <a:srgbClr val="00B050"/>
              </a:solidFill>
            </a:endParaRPr>
          </a:p>
        </p:txBody>
      </p:sp>
      <p:sp>
        <p:nvSpPr>
          <p:cNvPr id="3" name="Content Placeholder 2"/>
          <p:cNvSpPr>
            <a:spLocks noGrp="1"/>
          </p:cNvSpPr>
          <p:nvPr>
            <p:ph idx="1"/>
          </p:nvPr>
        </p:nvSpPr>
        <p:spPr>
          <a:xfrm>
            <a:off x="838200" y="1543987"/>
            <a:ext cx="10515600" cy="4632976"/>
          </a:xfrm>
        </p:spPr>
        <p:txBody>
          <a:bodyPr/>
          <a:lstStyle/>
          <a:p>
            <a:r>
              <a:rPr lang="en-US" dirty="0" smtClean="0"/>
              <a:t>Two coins are tossed. What is the conditional probability that two heads results, given that there is at least one head? </a:t>
            </a:r>
            <a:endParaRPr lang="en-US" dirty="0"/>
          </a:p>
        </p:txBody>
      </p:sp>
    </p:spTree>
    <p:extLst>
      <p:ext uri="{BB962C8B-B14F-4D97-AF65-F5344CB8AC3E}">
        <p14:creationId xmlns:p14="http://schemas.microsoft.com/office/powerpoint/2010/main" val="35547614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4206"/>
          </a:xfrm>
        </p:spPr>
        <p:txBody>
          <a:bodyPr>
            <a:normAutofit/>
          </a:bodyPr>
          <a:lstStyle/>
          <a:p>
            <a:pPr algn="ctr"/>
            <a:r>
              <a:rPr lang="en-US" sz="3600" b="1" dirty="0" smtClean="0">
                <a:solidFill>
                  <a:srgbClr val="00B050"/>
                </a:solidFill>
              </a:rPr>
              <a:t>Example # 25 </a:t>
            </a:r>
            <a:endParaRPr lang="en-US" sz="3600" b="1" dirty="0">
              <a:solidFill>
                <a:srgbClr val="00B050"/>
              </a:solidFill>
            </a:endParaRPr>
          </a:p>
        </p:txBody>
      </p:sp>
      <p:sp>
        <p:nvSpPr>
          <p:cNvPr id="3" name="Content Placeholder 2"/>
          <p:cNvSpPr>
            <a:spLocks noGrp="1"/>
          </p:cNvSpPr>
          <p:nvPr>
            <p:ph idx="1"/>
          </p:nvPr>
        </p:nvSpPr>
        <p:spPr>
          <a:xfrm>
            <a:off x="838200" y="1274164"/>
            <a:ext cx="10515600" cy="4902799"/>
          </a:xfrm>
        </p:spPr>
        <p:txBody>
          <a:bodyPr/>
          <a:lstStyle/>
          <a:p>
            <a:r>
              <a:rPr lang="en-US" dirty="0" smtClean="0"/>
              <a:t>Two events A &amp; B are such that P(A) = 1/4, P(A|B)=1/2,	P(B|A) = 2/3</a:t>
            </a:r>
          </a:p>
          <a:p>
            <a:pPr marL="571500" indent="-571500">
              <a:buAutoNum type="romanLcParenBoth"/>
            </a:pPr>
            <a:r>
              <a:rPr lang="en-US" dirty="0" smtClean="0"/>
              <a:t>Are A and B independent events?</a:t>
            </a:r>
          </a:p>
          <a:p>
            <a:pPr marL="571500" indent="-571500">
              <a:buAutoNum type="romanLcParenBoth"/>
            </a:pPr>
            <a:r>
              <a:rPr lang="en-US" dirty="0" smtClean="0"/>
              <a:t>Are A and B mutually exclusive events?</a:t>
            </a:r>
          </a:p>
          <a:p>
            <a:pPr marL="571500" indent="-571500">
              <a:buAutoNum type="romanLcParenBoth"/>
            </a:pPr>
            <a:r>
              <a:rPr lang="en-US" dirty="0" smtClean="0"/>
              <a:t>Find P(A∩B) </a:t>
            </a:r>
          </a:p>
          <a:p>
            <a:pPr marL="0" indent="0">
              <a:buNone/>
            </a:pPr>
            <a:r>
              <a:rPr lang="en-US" dirty="0" smtClean="0"/>
              <a:t>Solution: </a:t>
            </a:r>
            <a:endParaRPr lang="en-US" dirty="0"/>
          </a:p>
        </p:txBody>
      </p:sp>
    </p:spTree>
    <p:extLst>
      <p:ext uri="{BB962C8B-B14F-4D97-AF65-F5344CB8AC3E}">
        <p14:creationId xmlns:p14="http://schemas.microsoft.com/office/powerpoint/2010/main" val="7886375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157"/>
          </a:xfrm>
        </p:spPr>
        <p:txBody>
          <a:bodyPr>
            <a:normAutofit/>
          </a:bodyPr>
          <a:lstStyle/>
          <a:p>
            <a:pPr algn="ctr"/>
            <a:r>
              <a:rPr lang="en-US" sz="3600" b="1" dirty="0" smtClean="0">
                <a:solidFill>
                  <a:srgbClr val="00B050"/>
                </a:solidFill>
              </a:rPr>
              <a:t>Example # 26 </a:t>
            </a:r>
            <a:endParaRPr lang="en-US" sz="3600" b="1" dirty="0">
              <a:solidFill>
                <a:srgbClr val="00B050"/>
              </a:solidFill>
            </a:endParaRPr>
          </a:p>
        </p:txBody>
      </p:sp>
      <p:sp>
        <p:nvSpPr>
          <p:cNvPr id="3" name="Content Placeholder 2"/>
          <p:cNvSpPr>
            <a:spLocks noGrp="1"/>
          </p:cNvSpPr>
          <p:nvPr>
            <p:ph idx="1"/>
          </p:nvPr>
        </p:nvSpPr>
        <p:spPr>
          <a:xfrm>
            <a:off x="838200" y="1259174"/>
            <a:ext cx="10515600" cy="4917789"/>
          </a:xfrm>
        </p:spPr>
        <p:txBody>
          <a:bodyPr>
            <a:normAutofit lnSpcReduction="10000"/>
          </a:bodyPr>
          <a:lstStyle/>
          <a:p>
            <a:pPr algn="just"/>
            <a:r>
              <a:rPr lang="en-US" dirty="0"/>
              <a:t>In a certain assembly plant, three machines, </a:t>
            </a:r>
            <a:r>
              <a:rPr lang="en-US" i="1" dirty="0"/>
              <a:t>B</a:t>
            </a:r>
            <a:r>
              <a:rPr lang="en-US" dirty="0"/>
              <a:t>1, </a:t>
            </a:r>
            <a:r>
              <a:rPr lang="en-US" i="1" dirty="0"/>
              <a:t>B</a:t>
            </a:r>
            <a:r>
              <a:rPr lang="en-US" dirty="0"/>
              <a:t>2, and </a:t>
            </a:r>
            <a:r>
              <a:rPr lang="en-US" i="1" dirty="0"/>
              <a:t>B</a:t>
            </a:r>
            <a:r>
              <a:rPr lang="en-US" dirty="0"/>
              <a:t>3, make 30%, 45%, </a:t>
            </a:r>
            <a:r>
              <a:rPr lang="en-US" dirty="0" smtClean="0"/>
              <a:t>and 25</a:t>
            </a:r>
            <a:r>
              <a:rPr lang="en-US" dirty="0"/>
              <a:t>%, respectively, of the products. It is known from past experience that 2%, 3</a:t>
            </a:r>
            <a:r>
              <a:rPr lang="en-US" dirty="0" smtClean="0"/>
              <a:t>%, and </a:t>
            </a:r>
            <a:r>
              <a:rPr lang="en-US" dirty="0"/>
              <a:t>2% of the products made by each machine, respectively, are defective. </a:t>
            </a:r>
            <a:r>
              <a:rPr lang="en-US" dirty="0" smtClean="0"/>
              <a:t>Now, suppose </a:t>
            </a:r>
            <a:r>
              <a:rPr lang="en-US" dirty="0"/>
              <a:t>that a finished product is randomly selected. What is the probability </a:t>
            </a:r>
            <a:r>
              <a:rPr lang="en-US" dirty="0" smtClean="0"/>
              <a:t>that it </a:t>
            </a:r>
            <a:r>
              <a:rPr lang="en-US" dirty="0"/>
              <a:t>is defective? </a:t>
            </a:r>
            <a:endParaRPr lang="en-US" dirty="0" smtClean="0"/>
          </a:p>
          <a:p>
            <a:r>
              <a:rPr lang="en-US" dirty="0" smtClean="0"/>
              <a:t>Solution:</a:t>
            </a:r>
          </a:p>
          <a:p>
            <a:pPr marL="0" indent="0">
              <a:buNone/>
            </a:pPr>
            <a:r>
              <a:rPr lang="en-US" i="1" dirty="0" smtClean="0"/>
              <a:t>		A</a:t>
            </a:r>
            <a:r>
              <a:rPr lang="en-US" dirty="0"/>
              <a:t>: the product is defective,</a:t>
            </a:r>
            <a:br>
              <a:rPr lang="en-US" dirty="0"/>
            </a:br>
            <a:r>
              <a:rPr lang="en-US" dirty="0" smtClean="0"/>
              <a:t>		</a:t>
            </a:r>
            <a:r>
              <a:rPr lang="en-US" i="1" dirty="0" smtClean="0"/>
              <a:t>B</a:t>
            </a:r>
            <a:r>
              <a:rPr lang="en-US" dirty="0" smtClean="0"/>
              <a:t>1</a:t>
            </a:r>
            <a:r>
              <a:rPr lang="en-US" dirty="0"/>
              <a:t>: the product is made by machine </a:t>
            </a:r>
            <a:r>
              <a:rPr lang="en-US" i="1" dirty="0"/>
              <a:t>B</a:t>
            </a:r>
            <a:r>
              <a:rPr lang="en-US" dirty="0"/>
              <a:t>1,</a:t>
            </a:r>
            <a:br>
              <a:rPr lang="en-US" dirty="0"/>
            </a:br>
            <a:r>
              <a:rPr lang="en-US" dirty="0" smtClean="0"/>
              <a:t>		</a:t>
            </a:r>
            <a:r>
              <a:rPr lang="en-US" i="1" dirty="0" smtClean="0"/>
              <a:t>B</a:t>
            </a:r>
            <a:r>
              <a:rPr lang="en-US" dirty="0" smtClean="0"/>
              <a:t>2</a:t>
            </a:r>
            <a:r>
              <a:rPr lang="en-US" dirty="0"/>
              <a:t>: the product is made by machine </a:t>
            </a:r>
            <a:r>
              <a:rPr lang="en-US" i="1" dirty="0"/>
              <a:t>B</a:t>
            </a:r>
            <a:r>
              <a:rPr lang="en-US" dirty="0"/>
              <a:t>2,</a:t>
            </a:r>
            <a:br>
              <a:rPr lang="en-US" dirty="0"/>
            </a:br>
            <a:r>
              <a:rPr lang="en-US" dirty="0" smtClean="0"/>
              <a:t>		</a:t>
            </a:r>
            <a:r>
              <a:rPr lang="en-US" i="1" dirty="0" smtClean="0"/>
              <a:t>B</a:t>
            </a:r>
            <a:r>
              <a:rPr lang="en-US" dirty="0" smtClean="0"/>
              <a:t>3</a:t>
            </a:r>
            <a:r>
              <a:rPr lang="en-US" dirty="0"/>
              <a:t>: the product is made by </a:t>
            </a:r>
            <a:r>
              <a:rPr lang="en-US" dirty="0" smtClean="0"/>
              <a:t>machine B3,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6310748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Tree Diagram for Example # 26  </a:t>
            </a:r>
            <a:endParaRPr lang="en-US" b="1" dirty="0">
              <a:solidFill>
                <a:srgbClr val="00B050"/>
              </a:solidFill>
            </a:endParaRPr>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flipV="1">
            <a:off x="2968052" y="2353456"/>
            <a:ext cx="1678899" cy="125917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68052" y="3612630"/>
            <a:ext cx="167889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68052" y="3612630"/>
            <a:ext cx="1678899" cy="117844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46951" y="2353456"/>
            <a:ext cx="253396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644453" y="3615129"/>
            <a:ext cx="253396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39769" y="4763593"/>
            <a:ext cx="253396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78702" y="2593298"/>
            <a:ext cx="1708877" cy="430887"/>
          </a:xfrm>
          <a:prstGeom prst="rect">
            <a:avLst/>
          </a:prstGeom>
          <a:noFill/>
        </p:spPr>
        <p:txBody>
          <a:bodyPr wrap="square" rtlCol="0">
            <a:spAutoFit/>
          </a:bodyPr>
          <a:lstStyle/>
          <a:p>
            <a:r>
              <a:rPr lang="en-US" sz="2200" dirty="0" smtClean="0"/>
              <a:t>P(B1) = 0.3</a:t>
            </a:r>
            <a:endParaRPr lang="en-US" sz="2200" dirty="0"/>
          </a:p>
        </p:txBody>
      </p:sp>
      <p:sp>
        <p:nvSpPr>
          <p:cNvPr id="27" name="TextBox 26"/>
          <p:cNvSpPr txBox="1"/>
          <p:nvPr/>
        </p:nvSpPr>
        <p:spPr>
          <a:xfrm>
            <a:off x="3582650" y="3149565"/>
            <a:ext cx="1603947" cy="430887"/>
          </a:xfrm>
          <a:prstGeom prst="rect">
            <a:avLst/>
          </a:prstGeom>
          <a:noFill/>
        </p:spPr>
        <p:txBody>
          <a:bodyPr wrap="square" rtlCol="0">
            <a:spAutoFit/>
          </a:bodyPr>
          <a:lstStyle/>
          <a:p>
            <a:r>
              <a:rPr lang="en-US" sz="2200" dirty="0" smtClean="0"/>
              <a:t>P(B2) = 0.45</a:t>
            </a:r>
            <a:endParaRPr lang="en-US" sz="2200" dirty="0"/>
          </a:p>
        </p:txBody>
      </p:sp>
      <p:sp>
        <p:nvSpPr>
          <p:cNvPr id="28" name="TextBox 27"/>
          <p:cNvSpPr txBox="1"/>
          <p:nvPr/>
        </p:nvSpPr>
        <p:spPr>
          <a:xfrm>
            <a:off x="2428406" y="4334301"/>
            <a:ext cx="1603947" cy="430887"/>
          </a:xfrm>
          <a:prstGeom prst="rect">
            <a:avLst/>
          </a:prstGeom>
          <a:noFill/>
        </p:spPr>
        <p:txBody>
          <a:bodyPr wrap="square" rtlCol="0">
            <a:spAutoFit/>
          </a:bodyPr>
          <a:lstStyle/>
          <a:p>
            <a:r>
              <a:rPr lang="en-US" sz="2200" dirty="0" smtClean="0"/>
              <a:t>P(B3) = 0.25</a:t>
            </a:r>
            <a:endParaRPr lang="en-US" sz="2200" dirty="0"/>
          </a:p>
        </p:txBody>
      </p:sp>
      <p:sp>
        <p:nvSpPr>
          <p:cNvPr id="29" name="TextBox 28"/>
          <p:cNvSpPr txBox="1"/>
          <p:nvPr/>
        </p:nvSpPr>
        <p:spPr>
          <a:xfrm>
            <a:off x="5175979" y="1847448"/>
            <a:ext cx="1997752" cy="430887"/>
          </a:xfrm>
          <a:prstGeom prst="rect">
            <a:avLst/>
          </a:prstGeom>
          <a:noFill/>
        </p:spPr>
        <p:txBody>
          <a:bodyPr wrap="square" rtlCol="0">
            <a:spAutoFit/>
          </a:bodyPr>
          <a:lstStyle/>
          <a:p>
            <a:r>
              <a:rPr lang="en-US" sz="2200" dirty="0" smtClean="0"/>
              <a:t>P(A|B1) = 0.02</a:t>
            </a:r>
            <a:endParaRPr lang="en-US" sz="2200" dirty="0"/>
          </a:p>
        </p:txBody>
      </p:sp>
      <p:sp>
        <p:nvSpPr>
          <p:cNvPr id="30" name="TextBox 29"/>
          <p:cNvSpPr txBox="1"/>
          <p:nvPr/>
        </p:nvSpPr>
        <p:spPr>
          <a:xfrm>
            <a:off x="5197525" y="2798377"/>
            <a:ext cx="1997752" cy="430887"/>
          </a:xfrm>
          <a:prstGeom prst="rect">
            <a:avLst/>
          </a:prstGeom>
          <a:noFill/>
        </p:spPr>
        <p:txBody>
          <a:bodyPr wrap="square" rtlCol="0">
            <a:spAutoFit/>
          </a:bodyPr>
          <a:lstStyle/>
          <a:p>
            <a:r>
              <a:rPr lang="en-US" sz="2200" dirty="0" smtClean="0"/>
              <a:t>P(A|B2) = 0.03</a:t>
            </a:r>
            <a:endParaRPr lang="en-US" sz="2200" dirty="0"/>
          </a:p>
        </p:txBody>
      </p:sp>
      <p:sp>
        <p:nvSpPr>
          <p:cNvPr id="31" name="TextBox 30"/>
          <p:cNvSpPr txBox="1"/>
          <p:nvPr/>
        </p:nvSpPr>
        <p:spPr>
          <a:xfrm>
            <a:off x="5186597" y="4921090"/>
            <a:ext cx="1997752" cy="430887"/>
          </a:xfrm>
          <a:prstGeom prst="rect">
            <a:avLst/>
          </a:prstGeom>
          <a:noFill/>
        </p:spPr>
        <p:txBody>
          <a:bodyPr wrap="square" rtlCol="0">
            <a:spAutoFit/>
          </a:bodyPr>
          <a:lstStyle/>
          <a:p>
            <a:r>
              <a:rPr lang="en-US" sz="2200" dirty="0" smtClean="0"/>
              <a:t>P(A|B3) = 0.02</a:t>
            </a:r>
            <a:endParaRPr lang="en-US" sz="2200" dirty="0"/>
          </a:p>
        </p:txBody>
      </p:sp>
    </p:spTree>
    <p:extLst>
      <p:ext uri="{BB962C8B-B14F-4D97-AF65-F5344CB8AC3E}">
        <p14:creationId xmlns:p14="http://schemas.microsoft.com/office/powerpoint/2010/main" val="94597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00B050"/>
                </a:solidFill>
                <a:latin typeface="Arial Black" panose="020B0A04020102020204" pitchFamily="34" charset="0"/>
              </a:rPr>
              <a:t>Baye’s</a:t>
            </a:r>
            <a:r>
              <a:rPr lang="en-US" dirty="0" smtClean="0">
                <a:solidFill>
                  <a:srgbClr val="00B050"/>
                </a:solidFill>
                <a:latin typeface="Arial Black" panose="020B0A04020102020204" pitchFamily="34" charset="0"/>
              </a:rPr>
              <a:t> Rule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10515599" cy="2485557"/>
          </a:xfrm>
          <a:prstGeom prst="rect">
            <a:avLst/>
          </a:prstGeom>
        </p:spPr>
      </p:pic>
    </p:spTree>
    <p:extLst>
      <p:ext uri="{BB962C8B-B14F-4D97-AF65-F5344CB8AC3E}">
        <p14:creationId xmlns:p14="http://schemas.microsoft.com/office/powerpoint/2010/main" val="130866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9295"/>
          </a:xfrm>
        </p:spPr>
        <p:txBody>
          <a:bodyPr>
            <a:normAutofit fontScale="90000"/>
          </a:bodyPr>
          <a:lstStyle/>
          <a:p>
            <a:pPr algn="ctr"/>
            <a:r>
              <a:rPr lang="en-US" sz="3600" dirty="0" smtClean="0">
                <a:solidFill>
                  <a:srgbClr val="00B050"/>
                </a:solidFill>
                <a:latin typeface="Arial Black" panose="020B0A04020102020204" pitchFamily="34" charset="0"/>
              </a:rPr>
              <a:t>Example # 27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838200" y="1109272"/>
            <a:ext cx="10515600" cy="5067691"/>
          </a:xfrm>
        </p:spPr>
        <p:txBody>
          <a:bodyPr/>
          <a:lstStyle/>
          <a:p>
            <a:pPr algn="just"/>
            <a:r>
              <a:rPr lang="en-US" dirty="0"/>
              <a:t>In a certain assembly plant, three machines, </a:t>
            </a:r>
            <a:r>
              <a:rPr lang="en-US" i="1" dirty="0"/>
              <a:t>B</a:t>
            </a:r>
            <a:r>
              <a:rPr lang="en-US" dirty="0"/>
              <a:t>1, </a:t>
            </a:r>
            <a:r>
              <a:rPr lang="en-US" i="1" dirty="0"/>
              <a:t>B</a:t>
            </a:r>
            <a:r>
              <a:rPr lang="en-US" dirty="0"/>
              <a:t>2, and </a:t>
            </a:r>
            <a:r>
              <a:rPr lang="en-US" i="1" dirty="0"/>
              <a:t>B</a:t>
            </a:r>
            <a:r>
              <a:rPr lang="en-US" dirty="0"/>
              <a:t>3, make 30%, 45%, and 25%, respectively, of the products. It is known from past experience that 2%, 3%, and 2% of the products made by each machine, respectively, are defective. Now, suppose that a finished product is randomly selected. What is the probability that it is defective? </a:t>
            </a:r>
            <a:r>
              <a:rPr lang="en-US" dirty="0">
                <a:solidFill>
                  <a:srgbClr val="00B050"/>
                </a:solidFill>
              </a:rPr>
              <a:t>if a product was chosen randomly and found to</a:t>
            </a:r>
            <a:br>
              <a:rPr lang="en-US" dirty="0">
                <a:solidFill>
                  <a:srgbClr val="00B050"/>
                </a:solidFill>
              </a:rPr>
            </a:br>
            <a:r>
              <a:rPr lang="en-US" dirty="0">
                <a:solidFill>
                  <a:srgbClr val="00B050"/>
                </a:solidFill>
              </a:rPr>
              <a:t>be defective, what is the probability that it was made by machine </a:t>
            </a:r>
            <a:r>
              <a:rPr lang="en-US" i="1" dirty="0">
                <a:solidFill>
                  <a:srgbClr val="00B050"/>
                </a:solidFill>
              </a:rPr>
              <a:t>B</a:t>
            </a:r>
            <a:r>
              <a:rPr lang="en-US" dirty="0">
                <a:solidFill>
                  <a:srgbClr val="00B050"/>
                </a:solidFill>
              </a:rPr>
              <a:t>3</a:t>
            </a:r>
            <a:r>
              <a:rPr lang="en-US" dirty="0" smtClean="0">
                <a:solidFill>
                  <a:srgbClr val="00B050"/>
                </a:solidFill>
              </a:rPr>
              <a:t>?</a:t>
            </a:r>
          </a:p>
          <a:p>
            <a:r>
              <a:rPr lang="en-US" b="1" dirty="0" smtClean="0"/>
              <a:t>Solution:  </a:t>
            </a:r>
            <a:r>
              <a:rPr lang="en-US" dirty="0"/>
              <a:t/>
            </a:r>
            <a:br>
              <a:rPr lang="en-US" dirty="0"/>
            </a:br>
            <a:endParaRPr lang="en-US" dirty="0" smtClean="0"/>
          </a:p>
          <a:p>
            <a:pPr marL="0" indent="0" algn="just">
              <a:buNone/>
            </a:pPr>
            <a:endParaRPr lang="en-US" dirty="0"/>
          </a:p>
          <a:p>
            <a:endParaRPr lang="en-US" dirty="0"/>
          </a:p>
        </p:txBody>
      </p:sp>
      <p:pic>
        <p:nvPicPr>
          <p:cNvPr id="4" name="Picture 3"/>
          <p:cNvPicPr>
            <a:picLocks noChangeAspect="1"/>
          </p:cNvPicPr>
          <p:nvPr/>
        </p:nvPicPr>
        <p:blipFill>
          <a:blip r:embed="rId3"/>
          <a:stretch>
            <a:fillRect/>
          </a:stretch>
        </p:blipFill>
        <p:spPr>
          <a:xfrm>
            <a:off x="2081279" y="4319120"/>
            <a:ext cx="8029441" cy="1183286"/>
          </a:xfrm>
          <a:prstGeom prst="rect">
            <a:avLst/>
          </a:prstGeom>
        </p:spPr>
      </p:pic>
    </p:spTree>
    <p:extLst>
      <p:ext uri="{BB962C8B-B14F-4D97-AF65-F5344CB8AC3E}">
        <p14:creationId xmlns:p14="http://schemas.microsoft.com/office/powerpoint/2010/main" val="101520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Events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a:t>An </a:t>
            </a:r>
            <a:r>
              <a:rPr lang="en-US" b="1" dirty="0"/>
              <a:t>event </a:t>
            </a:r>
            <a:r>
              <a:rPr lang="en-US" dirty="0"/>
              <a:t>is a subset of a sample space.</a:t>
            </a:r>
            <a:r>
              <a:rPr lang="en-US" dirty="0" smtClean="0"/>
              <a:t> For example:</a:t>
            </a:r>
          </a:p>
          <a:p>
            <a:pPr marL="457200" lvl="1" indent="0">
              <a:buNone/>
            </a:pPr>
            <a:endParaRPr lang="en-US" dirty="0" smtClean="0"/>
          </a:p>
          <a:p>
            <a:r>
              <a:rPr lang="en-US" dirty="0" smtClean="0"/>
              <a:t>The </a:t>
            </a:r>
            <a:r>
              <a:rPr lang="en-US" b="1" dirty="0" smtClean="0"/>
              <a:t>complement </a:t>
            </a:r>
            <a:r>
              <a:rPr lang="en-US" dirty="0" smtClean="0"/>
              <a:t>of an event </a:t>
            </a:r>
            <a:r>
              <a:rPr lang="en-US" i="1" dirty="0" smtClean="0"/>
              <a:t>A </a:t>
            </a:r>
            <a:r>
              <a:rPr lang="en-US" dirty="0" smtClean="0"/>
              <a:t>with respect to </a:t>
            </a:r>
            <a:r>
              <a:rPr lang="en-US" i="1" dirty="0" smtClean="0"/>
              <a:t>S </a:t>
            </a:r>
            <a:r>
              <a:rPr lang="en-US" dirty="0" smtClean="0"/>
              <a:t>is the subset of all elements of </a:t>
            </a:r>
            <a:r>
              <a:rPr lang="en-US" i="1" dirty="0" smtClean="0"/>
              <a:t>S </a:t>
            </a:r>
            <a:r>
              <a:rPr lang="en-US" dirty="0" smtClean="0"/>
              <a:t>that are not in </a:t>
            </a:r>
            <a:r>
              <a:rPr lang="en-US" i="1" dirty="0" smtClean="0"/>
              <a:t>A</a:t>
            </a:r>
            <a:r>
              <a:rPr lang="en-US" dirty="0" smtClean="0"/>
              <a:t>. We denote the complement of </a:t>
            </a:r>
            <a:r>
              <a:rPr lang="en-US" i="1" dirty="0" smtClean="0"/>
              <a:t>A </a:t>
            </a:r>
            <a:r>
              <a:rPr lang="en-US" dirty="0" smtClean="0"/>
              <a:t>by the symbol </a:t>
            </a:r>
            <a:r>
              <a:rPr lang="en-US" i="1" dirty="0" smtClean="0"/>
              <a:t>A’. </a:t>
            </a:r>
          </a:p>
          <a:p>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23924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255"/>
          </a:xfrm>
        </p:spPr>
        <p:txBody>
          <a:bodyPr>
            <a:normAutofit fontScale="90000"/>
          </a:bodyPr>
          <a:lstStyle/>
          <a:p>
            <a:pPr algn="ctr"/>
            <a:r>
              <a:rPr lang="en-US" sz="3600" dirty="0" smtClean="0">
                <a:solidFill>
                  <a:srgbClr val="00B050"/>
                </a:solidFill>
                <a:latin typeface="Arial Black" panose="020B0A04020102020204" pitchFamily="34" charset="0"/>
              </a:rPr>
              <a:t>Example # 28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838200" y="1169233"/>
            <a:ext cx="10515600" cy="5007730"/>
          </a:xfrm>
        </p:spPr>
        <p:txBody>
          <a:bodyPr/>
          <a:lstStyle/>
          <a:p>
            <a:r>
              <a:rPr lang="en-US" dirty="0" smtClean="0"/>
              <a:t>Suppose a Software House based in Karachi required the post of Programmer. After interviewing many applicants, the  firm has identified 20 applicants categorized as in the following contingency table: </a:t>
            </a:r>
          </a:p>
          <a:p>
            <a:endParaRPr lang="en-US" dirty="0"/>
          </a:p>
          <a:p>
            <a:endParaRPr lang="en-US" dirty="0" smtClean="0"/>
          </a:p>
          <a:p>
            <a:endParaRPr lang="en-US" dirty="0"/>
          </a:p>
          <a:p>
            <a:endParaRPr lang="en-US" dirty="0" smtClean="0"/>
          </a:p>
          <a:p>
            <a:r>
              <a:rPr lang="en-US" dirty="0" smtClean="0"/>
              <a:t>If a diploma holder is selected, what is the probability that the person is a Male.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46079720"/>
              </p:ext>
            </p:extLst>
          </p:nvPr>
        </p:nvGraphicFramePr>
        <p:xfrm>
          <a:off x="3590977" y="2419467"/>
          <a:ext cx="5418112" cy="2182516"/>
        </p:xfrm>
        <a:graphic>
          <a:graphicData uri="http://schemas.openxmlformats.org/drawingml/2006/table">
            <a:tbl>
              <a:tblPr firstRow="1" bandRow="1">
                <a:tableStyleId>{5C22544A-7EE6-4342-B048-85BDC9FD1C3A}</a:tableStyleId>
              </a:tblPr>
              <a:tblGrid>
                <a:gridCol w="1215260"/>
                <a:gridCol w="1704306"/>
                <a:gridCol w="1505746"/>
                <a:gridCol w="992800"/>
              </a:tblGrid>
              <a:tr h="545629">
                <a:tc>
                  <a:txBody>
                    <a:bodyPr/>
                    <a:lstStyle/>
                    <a:p>
                      <a:pPr algn="ctr"/>
                      <a:endParaRPr lang="en-US" sz="2600" dirty="0"/>
                    </a:p>
                  </a:txBody>
                  <a:tcPr/>
                </a:tc>
                <a:tc>
                  <a:txBody>
                    <a:bodyPr/>
                    <a:lstStyle/>
                    <a:p>
                      <a:pPr algn="ctr"/>
                      <a:r>
                        <a:rPr lang="en-US" sz="2600" dirty="0" smtClean="0"/>
                        <a:t>Certificate</a:t>
                      </a:r>
                      <a:endParaRPr lang="en-US" sz="2600" dirty="0"/>
                    </a:p>
                  </a:txBody>
                  <a:tcPr/>
                </a:tc>
                <a:tc>
                  <a:txBody>
                    <a:bodyPr/>
                    <a:lstStyle/>
                    <a:p>
                      <a:pPr algn="ctr"/>
                      <a:r>
                        <a:rPr lang="en-US" sz="2600" dirty="0" smtClean="0"/>
                        <a:t>Diploma</a:t>
                      </a:r>
                      <a:endParaRPr lang="en-US" sz="2600" dirty="0"/>
                    </a:p>
                  </a:txBody>
                  <a:tcPr/>
                </a:tc>
                <a:tc>
                  <a:txBody>
                    <a:bodyPr/>
                    <a:lstStyle/>
                    <a:p>
                      <a:pPr algn="ctr"/>
                      <a:r>
                        <a:rPr lang="en-US" sz="2600" dirty="0" smtClean="0"/>
                        <a:t>Total </a:t>
                      </a:r>
                      <a:endParaRPr lang="en-US" sz="2600" dirty="0"/>
                    </a:p>
                  </a:txBody>
                  <a:tcPr/>
                </a:tc>
              </a:tr>
              <a:tr h="545629">
                <a:tc>
                  <a:txBody>
                    <a:bodyPr/>
                    <a:lstStyle/>
                    <a:p>
                      <a:pPr algn="ctr"/>
                      <a:r>
                        <a:rPr lang="en-US" sz="2600" dirty="0" smtClean="0"/>
                        <a:t>Male</a:t>
                      </a:r>
                      <a:endParaRPr lang="en-US" sz="2600" dirty="0"/>
                    </a:p>
                  </a:txBody>
                  <a:tcPr/>
                </a:tc>
                <a:tc>
                  <a:txBody>
                    <a:bodyPr/>
                    <a:lstStyle/>
                    <a:p>
                      <a:pPr algn="ctr"/>
                      <a:r>
                        <a:rPr lang="en-US" sz="2600" dirty="0" smtClean="0"/>
                        <a:t>10</a:t>
                      </a:r>
                      <a:endParaRPr lang="en-US" sz="2600" dirty="0"/>
                    </a:p>
                  </a:txBody>
                  <a:tcPr/>
                </a:tc>
                <a:tc>
                  <a:txBody>
                    <a:bodyPr/>
                    <a:lstStyle/>
                    <a:p>
                      <a:pPr algn="ctr"/>
                      <a:r>
                        <a:rPr lang="en-US" sz="2600" dirty="0" smtClean="0"/>
                        <a:t>2</a:t>
                      </a:r>
                      <a:endParaRPr lang="en-US" sz="2600" dirty="0"/>
                    </a:p>
                  </a:txBody>
                  <a:tcPr/>
                </a:tc>
                <a:tc>
                  <a:txBody>
                    <a:bodyPr/>
                    <a:lstStyle/>
                    <a:p>
                      <a:pPr algn="ctr"/>
                      <a:r>
                        <a:rPr lang="en-US" sz="2600" dirty="0" smtClean="0"/>
                        <a:t>12</a:t>
                      </a:r>
                      <a:endParaRPr lang="en-US" sz="2600" dirty="0"/>
                    </a:p>
                  </a:txBody>
                  <a:tcPr/>
                </a:tc>
              </a:tr>
              <a:tr h="545629">
                <a:tc>
                  <a:txBody>
                    <a:bodyPr/>
                    <a:lstStyle/>
                    <a:p>
                      <a:pPr algn="ctr"/>
                      <a:r>
                        <a:rPr lang="en-US" sz="2600" dirty="0" smtClean="0"/>
                        <a:t>Female</a:t>
                      </a:r>
                      <a:endParaRPr lang="en-US" sz="2600" dirty="0"/>
                    </a:p>
                  </a:txBody>
                  <a:tcPr/>
                </a:tc>
                <a:tc>
                  <a:txBody>
                    <a:bodyPr/>
                    <a:lstStyle/>
                    <a:p>
                      <a:pPr algn="ctr"/>
                      <a:r>
                        <a:rPr lang="en-US" sz="2600" dirty="0" smtClean="0"/>
                        <a:t>5</a:t>
                      </a:r>
                      <a:endParaRPr lang="en-US" sz="2600" dirty="0"/>
                    </a:p>
                  </a:txBody>
                  <a:tcPr/>
                </a:tc>
                <a:tc>
                  <a:txBody>
                    <a:bodyPr/>
                    <a:lstStyle/>
                    <a:p>
                      <a:pPr algn="ctr"/>
                      <a:r>
                        <a:rPr lang="en-US" sz="2600" dirty="0" smtClean="0"/>
                        <a:t>3</a:t>
                      </a:r>
                      <a:endParaRPr lang="en-US" sz="2600" dirty="0"/>
                    </a:p>
                  </a:txBody>
                  <a:tcPr/>
                </a:tc>
                <a:tc>
                  <a:txBody>
                    <a:bodyPr/>
                    <a:lstStyle/>
                    <a:p>
                      <a:pPr algn="ctr"/>
                      <a:r>
                        <a:rPr lang="en-US" sz="2600" dirty="0" smtClean="0"/>
                        <a:t>8</a:t>
                      </a:r>
                      <a:endParaRPr lang="en-US" sz="2600" dirty="0"/>
                    </a:p>
                  </a:txBody>
                  <a:tcPr/>
                </a:tc>
              </a:tr>
              <a:tr h="545629">
                <a:tc>
                  <a:txBody>
                    <a:bodyPr/>
                    <a:lstStyle/>
                    <a:p>
                      <a:pPr algn="ctr"/>
                      <a:r>
                        <a:rPr lang="en-US" sz="2600" dirty="0" smtClean="0"/>
                        <a:t>Total</a:t>
                      </a:r>
                      <a:endParaRPr lang="en-US" sz="2600" dirty="0"/>
                    </a:p>
                  </a:txBody>
                  <a:tcPr/>
                </a:tc>
                <a:tc>
                  <a:txBody>
                    <a:bodyPr/>
                    <a:lstStyle/>
                    <a:p>
                      <a:pPr algn="ctr"/>
                      <a:r>
                        <a:rPr lang="en-US" sz="2600" dirty="0" smtClean="0"/>
                        <a:t>15</a:t>
                      </a:r>
                      <a:endParaRPr lang="en-US" sz="2600" dirty="0"/>
                    </a:p>
                  </a:txBody>
                  <a:tcPr/>
                </a:tc>
                <a:tc>
                  <a:txBody>
                    <a:bodyPr/>
                    <a:lstStyle/>
                    <a:p>
                      <a:pPr algn="ctr"/>
                      <a:r>
                        <a:rPr lang="en-US" sz="2600" dirty="0" smtClean="0"/>
                        <a:t>5</a:t>
                      </a:r>
                      <a:endParaRPr lang="en-US" sz="2600" dirty="0"/>
                    </a:p>
                  </a:txBody>
                  <a:tcPr/>
                </a:tc>
                <a:tc>
                  <a:txBody>
                    <a:bodyPr/>
                    <a:lstStyle/>
                    <a:p>
                      <a:pPr algn="ctr"/>
                      <a:r>
                        <a:rPr lang="en-US" sz="2600" dirty="0" smtClean="0"/>
                        <a:t>20</a:t>
                      </a:r>
                      <a:endParaRPr lang="en-US" sz="2600" dirty="0"/>
                    </a:p>
                  </a:txBody>
                  <a:tcPr/>
                </a:tc>
              </a:tr>
            </a:tbl>
          </a:graphicData>
        </a:graphic>
      </p:graphicFrame>
    </p:spTree>
    <p:extLst>
      <p:ext uri="{BB962C8B-B14F-4D97-AF65-F5344CB8AC3E}">
        <p14:creationId xmlns:p14="http://schemas.microsoft.com/office/powerpoint/2010/main" val="3721051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255"/>
          </a:xfrm>
        </p:spPr>
        <p:txBody>
          <a:bodyPr>
            <a:normAutofit fontScale="90000"/>
          </a:bodyPr>
          <a:lstStyle/>
          <a:p>
            <a:pPr algn="ctr"/>
            <a:r>
              <a:rPr lang="en-US" b="1" dirty="0" smtClean="0">
                <a:solidFill>
                  <a:srgbClr val="00B050"/>
                </a:solidFill>
              </a:rPr>
              <a:t>Example # 29</a:t>
            </a:r>
            <a:endParaRPr lang="en-US" b="1" dirty="0">
              <a:solidFill>
                <a:srgbClr val="00B050"/>
              </a:solidFill>
            </a:endParaRPr>
          </a:p>
        </p:txBody>
      </p:sp>
      <p:sp>
        <p:nvSpPr>
          <p:cNvPr id="3" name="Content Placeholder 2"/>
          <p:cNvSpPr>
            <a:spLocks noGrp="1"/>
          </p:cNvSpPr>
          <p:nvPr>
            <p:ph idx="1"/>
          </p:nvPr>
        </p:nvSpPr>
        <p:spPr>
          <a:xfrm>
            <a:off x="449705" y="1169233"/>
            <a:ext cx="11422505" cy="5486400"/>
          </a:xfrm>
        </p:spPr>
        <p:txBody>
          <a:bodyPr>
            <a:normAutofit/>
          </a:bodyPr>
          <a:lstStyle/>
          <a:p>
            <a:r>
              <a:rPr lang="en-US" dirty="0" smtClean="0"/>
              <a:t>Suppose 25 colored balls are distributed in three bags, which are identical in appearance as follows:</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 bag is selected as random from which a ball is drawn at random.</a:t>
            </a:r>
          </a:p>
          <a:p>
            <a:pPr marL="514350" indent="-514350">
              <a:buAutoNum type="alphaLcParenBoth"/>
            </a:pPr>
            <a:r>
              <a:rPr lang="en-US" dirty="0" smtClean="0">
                <a:solidFill>
                  <a:srgbClr val="FF0000"/>
                </a:solidFill>
              </a:rPr>
              <a:t>Find the probability that the ball is yellow.</a:t>
            </a:r>
          </a:p>
          <a:p>
            <a:pPr marL="514350" indent="-514350">
              <a:buAutoNum type="alphaLcParenBoth"/>
            </a:pPr>
            <a:r>
              <a:rPr lang="en-US" dirty="0" smtClean="0">
                <a:solidFill>
                  <a:srgbClr val="FF0000"/>
                </a:solidFill>
              </a:rPr>
              <a:t>Given that ball is yellow, what is the probability that bag 2 was selected.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2668936"/>
              </p:ext>
            </p:extLst>
          </p:nvPr>
        </p:nvGraphicFramePr>
        <p:xfrm>
          <a:off x="4880130" y="1624756"/>
          <a:ext cx="6992080" cy="2960134"/>
        </p:xfrm>
        <a:graphic>
          <a:graphicData uri="http://schemas.openxmlformats.org/drawingml/2006/table">
            <a:tbl>
              <a:tblPr firstRow="1" bandRow="1">
                <a:tableStyleId>{5C22544A-7EE6-4342-B048-85BDC9FD1C3A}</a:tableStyleId>
              </a:tblPr>
              <a:tblGrid>
                <a:gridCol w="1398416"/>
                <a:gridCol w="1398416"/>
                <a:gridCol w="1398416"/>
                <a:gridCol w="1398416"/>
                <a:gridCol w="1398416"/>
              </a:tblGrid>
              <a:tr h="477892">
                <a:tc>
                  <a:txBody>
                    <a:bodyPr/>
                    <a:lstStyle/>
                    <a:p>
                      <a:endParaRPr lang="en-US" sz="2600" dirty="0"/>
                    </a:p>
                  </a:txBody>
                  <a:tcPr/>
                </a:tc>
                <a:tc gridSpan="3">
                  <a:txBody>
                    <a:bodyPr/>
                    <a:lstStyle/>
                    <a:p>
                      <a:pPr algn="ctr"/>
                      <a:r>
                        <a:rPr lang="en-US" sz="2600" dirty="0" smtClean="0"/>
                        <a:t>BAG</a:t>
                      </a:r>
                      <a:endParaRPr lang="en-US" sz="2600" dirty="0"/>
                    </a:p>
                  </a:txBody>
                  <a:tcPr/>
                </a:tc>
                <a:tc hMerge="1">
                  <a:txBody>
                    <a:bodyPr/>
                    <a:lstStyle/>
                    <a:p>
                      <a:endParaRPr lang="en-US" dirty="0"/>
                    </a:p>
                  </a:txBody>
                  <a:tcPr/>
                </a:tc>
                <a:tc hMerge="1">
                  <a:txBody>
                    <a:bodyPr/>
                    <a:lstStyle/>
                    <a:p>
                      <a:endParaRPr lang="en-US" dirty="0"/>
                    </a:p>
                  </a:txBody>
                  <a:tcPr/>
                </a:tc>
                <a:tc>
                  <a:txBody>
                    <a:bodyPr/>
                    <a:lstStyle/>
                    <a:p>
                      <a:endParaRPr lang="en-US" sz="2600" dirty="0"/>
                    </a:p>
                  </a:txBody>
                  <a:tcPr/>
                </a:tc>
              </a:tr>
              <a:tr h="477892">
                <a:tc>
                  <a:txBody>
                    <a:bodyPr/>
                    <a:lstStyle/>
                    <a:p>
                      <a:endParaRPr lang="en-US" sz="2600"/>
                    </a:p>
                  </a:txBody>
                  <a:tcPr/>
                </a:tc>
                <a:tc>
                  <a:txBody>
                    <a:bodyPr/>
                    <a:lstStyle/>
                    <a:p>
                      <a:r>
                        <a:rPr lang="en-US" sz="2600" b="1" dirty="0" smtClean="0">
                          <a:solidFill>
                            <a:srgbClr val="00B050"/>
                          </a:solidFill>
                        </a:rPr>
                        <a:t>1</a:t>
                      </a:r>
                      <a:endParaRPr lang="en-US" sz="2600" b="1" dirty="0">
                        <a:solidFill>
                          <a:srgbClr val="00B050"/>
                        </a:solidFill>
                      </a:endParaRPr>
                    </a:p>
                  </a:txBody>
                  <a:tcPr/>
                </a:tc>
                <a:tc>
                  <a:txBody>
                    <a:bodyPr/>
                    <a:lstStyle/>
                    <a:p>
                      <a:r>
                        <a:rPr lang="en-US" sz="2600" b="1" dirty="0" smtClean="0">
                          <a:solidFill>
                            <a:srgbClr val="00B050"/>
                          </a:solidFill>
                        </a:rPr>
                        <a:t>2</a:t>
                      </a:r>
                      <a:endParaRPr lang="en-US" sz="2600" b="1" dirty="0">
                        <a:solidFill>
                          <a:srgbClr val="00B050"/>
                        </a:solidFill>
                      </a:endParaRPr>
                    </a:p>
                  </a:txBody>
                  <a:tcPr/>
                </a:tc>
                <a:tc>
                  <a:txBody>
                    <a:bodyPr/>
                    <a:lstStyle/>
                    <a:p>
                      <a:r>
                        <a:rPr lang="en-US" sz="2600" b="1" dirty="0" smtClean="0">
                          <a:solidFill>
                            <a:srgbClr val="00B050"/>
                          </a:solidFill>
                        </a:rPr>
                        <a:t>3</a:t>
                      </a:r>
                      <a:endParaRPr lang="en-US" sz="2600" b="1" dirty="0">
                        <a:solidFill>
                          <a:srgbClr val="00B050"/>
                        </a:solidFill>
                      </a:endParaRPr>
                    </a:p>
                  </a:txBody>
                  <a:tcPr/>
                </a:tc>
                <a:tc>
                  <a:txBody>
                    <a:bodyPr/>
                    <a:lstStyle/>
                    <a:p>
                      <a:r>
                        <a:rPr lang="en-US" sz="2600" b="1" dirty="0" smtClean="0"/>
                        <a:t>Total</a:t>
                      </a:r>
                      <a:endParaRPr lang="en-US" sz="2600" b="1" dirty="0"/>
                    </a:p>
                  </a:txBody>
                  <a:tcPr/>
                </a:tc>
              </a:tr>
              <a:tr h="495281">
                <a:tc>
                  <a:txBody>
                    <a:bodyPr/>
                    <a:lstStyle/>
                    <a:p>
                      <a:r>
                        <a:rPr lang="en-US" sz="2600" b="1" dirty="0" smtClean="0"/>
                        <a:t>Green</a:t>
                      </a:r>
                      <a:endParaRPr lang="en-US" sz="2600" b="1" dirty="0"/>
                    </a:p>
                  </a:txBody>
                  <a:tcPr/>
                </a:tc>
                <a:tc>
                  <a:txBody>
                    <a:bodyPr/>
                    <a:lstStyle/>
                    <a:p>
                      <a:r>
                        <a:rPr lang="en-US" sz="2600" b="0" dirty="0" smtClean="0"/>
                        <a:t>1</a:t>
                      </a:r>
                      <a:endParaRPr lang="en-US" sz="2600" b="0" dirty="0"/>
                    </a:p>
                  </a:txBody>
                  <a:tcPr/>
                </a:tc>
                <a:tc>
                  <a:txBody>
                    <a:bodyPr/>
                    <a:lstStyle/>
                    <a:p>
                      <a:r>
                        <a:rPr lang="en-US" sz="2600" b="0" dirty="0" smtClean="0"/>
                        <a:t>3</a:t>
                      </a:r>
                      <a:endParaRPr lang="en-US" sz="2600" b="0" dirty="0"/>
                    </a:p>
                  </a:txBody>
                  <a:tcPr/>
                </a:tc>
                <a:tc>
                  <a:txBody>
                    <a:bodyPr/>
                    <a:lstStyle/>
                    <a:p>
                      <a:r>
                        <a:rPr lang="en-US" sz="2600" b="0" dirty="0" smtClean="0"/>
                        <a:t>4</a:t>
                      </a:r>
                      <a:endParaRPr lang="en-US" sz="2600" b="0" dirty="0"/>
                    </a:p>
                  </a:txBody>
                  <a:tcPr/>
                </a:tc>
                <a:tc>
                  <a:txBody>
                    <a:bodyPr/>
                    <a:lstStyle/>
                    <a:p>
                      <a:r>
                        <a:rPr lang="en-US" sz="2600" dirty="0" smtClean="0">
                          <a:solidFill>
                            <a:srgbClr val="FF0000"/>
                          </a:solidFill>
                        </a:rPr>
                        <a:t>8</a:t>
                      </a:r>
                      <a:endParaRPr lang="en-US" sz="2600" dirty="0">
                        <a:solidFill>
                          <a:srgbClr val="FF0000"/>
                        </a:solidFill>
                      </a:endParaRPr>
                    </a:p>
                  </a:txBody>
                  <a:tcPr/>
                </a:tc>
              </a:tr>
              <a:tr h="514133">
                <a:tc>
                  <a:txBody>
                    <a:bodyPr/>
                    <a:lstStyle/>
                    <a:p>
                      <a:r>
                        <a:rPr lang="en-US" sz="2600" b="1" dirty="0" smtClean="0"/>
                        <a:t>Yellow</a:t>
                      </a:r>
                      <a:endParaRPr lang="en-US" sz="2600" b="1" dirty="0"/>
                    </a:p>
                  </a:txBody>
                  <a:tcPr/>
                </a:tc>
                <a:tc>
                  <a:txBody>
                    <a:bodyPr/>
                    <a:lstStyle/>
                    <a:p>
                      <a:r>
                        <a:rPr lang="en-US" sz="2600" b="0" dirty="0" smtClean="0"/>
                        <a:t>2</a:t>
                      </a:r>
                      <a:endParaRPr lang="en-US" sz="2600" b="0" dirty="0"/>
                    </a:p>
                  </a:txBody>
                  <a:tcPr/>
                </a:tc>
                <a:tc>
                  <a:txBody>
                    <a:bodyPr/>
                    <a:lstStyle/>
                    <a:p>
                      <a:r>
                        <a:rPr lang="en-US" sz="2600" b="0" dirty="0" smtClean="0"/>
                        <a:t>2</a:t>
                      </a:r>
                      <a:endParaRPr lang="en-US" sz="2600" b="0" dirty="0"/>
                    </a:p>
                  </a:txBody>
                  <a:tcPr/>
                </a:tc>
                <a:tc>
                  <a:txBody>
                    <a:bodyPr/>
                    <a:lstStyle/>
                    <a:p>
                      <a:r>
                        <a:rPr lang="en-US" sz="2600" b="0" dirty="0" smtClean="0"/>
                        <a:t>3</a:t>
                      </a:r>
                      <a:endParaRPr lang="en-US" sz="2600" b="0" dirty="0"/>
                    </a:p>
                  </a:txBody>
                  <a:tcPr/>
                </a:tc>
                <a:tc>
                  <a:txBody>
                    <a:bodyPr/>
                    <a:lstStyle/>
                    <a:p>
                      <a:r>
                        <a:rPr lang="en-US" sz="2600" dirty="0" smtClean="0">
                          <a:solidFill>
                            <a:srgbClr val="FF0000"/>
                          </a:solidFill>
                        </a:rPr>
                        <a:t>7</a:t>
                      </a:r>
                      <a:endParaRPr lang="en-US" sz="2600" dirty="0">
                        <a:solidFill>
                          <a:srgbClr val="FF0000"/>
                        </a:solidFill>
                      </a:endParaRPr>
                    </a:p>
                  </a:txBody>
                  <a:tcPr/>
                </a:tc>
              </a:tr>
              <a:tr h="477892">
                <a:tc>
                  <a:txBody>
                    <a:bodyPr/>
                    <a:lstStyle/>
                    <a:p>
                      <a:r>
                        <a:rPr lang="en-US" sz="2600" b="1" dirty="0" smtClean="0"/>
                        <a:t>Red</a:t>
                      </a:r>
                      <a:endParaRPr lang="en-US" sz="2600" b="1" dirty="0"/>
                    </a:p>
                  </a:txBody>
                  <a:tcPr/>
                </a:tc>
                <a:tc>
                  <a:txBody>
                    <a:bodyPr/>
                    <a:lstStyle/>
                    <a:p>
                      <a:r>
                        <a:rPr lang="en-US" sz="2600" b="0" dirty="0" smtClean="0"/>
                        <a:t>4</a:t>
                      </a:r>
                      <a:endParaRPr lang="en-US" sz="2600" b="0" dirty="0"/>
                    </a:p>
                  </a:txBody>
                  <a:tcPr/>
                </a:tc>
                <a:tc>
                  <a:txBody>
                    <a:bodyPr/>
                    <a:lstStyle/>
                    <a:p>
                      <a:r>
                        <a:rPr lang="en-US" sz="2600" b="0" dirty="0" smtClean="0"/>
                        <a:t>5</a:t>
                      </a:r>
                      <a:endParaRPr lang="en-US" sz="2600" b="0" dirty="0"/>
                    </a:p>
                  </a:txBody>
                  <a:tcPr/>
                </a:tc>
                <a:tc>
                  <a:txBody>
                    <a:bodyPr/>
                    <a:lstStyle/>
                    <a:p>
                      <a:r>
                        <a:rPr lang="en-US" sz="2600" b="0" dirty="0" smtClean="0"/>
                        <a:t>1</a:t>
                      </a:r>
                      <a:endParaRPr lang="en-US" sz="2600" b="0" dirty="0"/>
                    </a:p>
                  </a:txBody>
                  <a:tcPr/>
                </a:tc>
                <a:tc>
                  <a:txBody>
                    <a:bodyPr/>
                    <a:lstStyle/>
                    <a:p>
                      <a:r>
                        <a:rPr lang="en-US" sz="2600" dirty="0" smtClean="0">
                          <a:solidFill>
                            <a:srgbClr val="FF0000"/>
                          </a:solidFill>
                        </a:rPr>
                        <a:t>10</a:t>
                      </a:r>
                      <a:endParaRPr lang="en-US" sz="2600" dirty="0">
                        <a:solidFill>
                          <a:srgbClr val="FF0000"/>
                        </a:solidFill>
                      </a:endParaRPr>
                    </a:p>
                  </a:txBody>
                  <a:tcPr/>
                </a:tc>
              </a:tr>
              <a:tr h="477892">
                <a:tc>
                  <a:txBody>
                    <a:bodyPr/>
                    <a:lstStyle/>
                    <a:p>
                      <a:r>
                        <a:rPr lang="en-US" sz="2600" b="1" dirty="0" smtClean="0"/>
                        <a:t>Total</a:t>
                      </a:r>
                      <a:endParaRPr lang="en-US" sz="2600" b="1" dirty="0"/>
                    </a:p>
                  </a:txBody>
                  <a:tcPr/>
                </a:tc>
                <a:tc>
                  <a:txBody>
                    <a:bodyPr/>
                    <a:lstStyle/>
                    <a:p>
                      <a:r>
                        <a:rPr lang="en-US" sz="2600" dirty="0" smtClean="0">
                          <a:solidFill>
                            <a:srgbClr val="FF0000"/>
                          </a:solidFill>
                        </a:rPr>
                        <a:t>7</a:t>
                      </a:r>
                      <a:endParaRPr lang="en-US" sz="2600" dirty="0">
                        <a:solidFill>
                          <a:srgbClr val="FF0000"/>
                        </a:solidFill>
                      </a:endParaRPr>
                    </a:p>
                  </a:txBody>
                  <a:tcPr/>
                </a:tc>
                <a:tc>
                  <a:txBody>
                    <a:bodyPr/>
                    <a:lstStyle/>
                    <a:p>
                      <a:r>
                        <a:rPr lang="en-US" sz="2600" dirty="0" smtClean="0">
                          <a:solidFill>
                            <a:srgbClr val="FF0000"/>
                          </a:solidFill>
                        </a:rPr>
                        <a:t>10</a:t>
                      </a:r>
                      <a:endParaRPr lang="en-US" sz="2600" dirty="0">
                        <a:solidFill>
                          <a:srgbClr val="FF0000"/>
                        </a:solidFill>
                      </a:endParaRPr>
                    </a:p>
                  </a:txBody>
                  <a:tcPr/>
                </a:tc>
                <a:tc>
                  <a:txBody>
                    <a:bodyPr/>
                    <a:lstStyle/>
                    <a:p>
                      <a:r>
                        <a:rPr lang="en-US" sz="2600" dirty="0" smtClean="0">
                          <a:solidFill>
                            <a:srgbClr val="FF0000"/>
                          </a:solidFill>
                        </a:rPr>
                        <a:t>8</a:t>
                      </a:r>
                      <a:endParaRPr lang="en-US" sz="2600" dirty="0">
                        <a:solidFill>
                          <a:srgbClr val="FF0000"/>
                        </a:solidFill>
                      </a:endParaRPr>
                    </a:p>
                  </a:txBody>
                  <a:tcPr/>
                </a:tc>
                <a:tc>
                  <a:txBody>
                    <a:bodyPr/>
                    <a:lstStyle/>
                    <a:p>
                      <a:r>
                        <a:rPr lang="en-US" sz="2600" b="1" dirty="0" smtClean="0">
                          <a:solidFill>
                            <a:srgbClr val="00B050"/>
                          </a:solidFill>
                        </a:rPr>
                        <a:t>25</a:t>
                      </a:r>
                      <a:endParaRPr lang="en-US" sz="2600" b="1" dirty="0">
                        <a:solidFill>
                          <a:srgbClr val="00B050"/>
                        </a:solidFill>
                      </a:endParaRPr>
                    </a:p>
                  </a:txBody>
                  <a:tcPr/>
                </a:tc>
              </a:tr>
            </a:tbl>
          </a:graphicData>
        </a:graphic>
      </p:graphicFrame>
    </p:spTree>
    <p:extLst>
      <p:ext uri="{BB962C8B-B14F-4D97-AF65-F5344CB8AC3E}">
        <p14:creationId xmlns:p14="http://schemas.microsoft.com/office/powerpoint/2010/main" val="320089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082266" y="485046"/>
            <a:ext cx="10027468" cy="5811838"/>
          </a:xfrm>
          <a:prstGeom prst="rect">
            <a:avLst/>
          </a:prstGeom>
        </p:spPr>
      </p:pic>
    </p:spTree>
    <p:extLst>
      <p:ext uri="{BB962C8B-B14F-4D97-AF65-F5344CB8AC3E}">
        <p14:creationId xmlns:p14="http://schemas.microsoft.com/office/powerpoint/2010/main" val="28915050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50"/>
                </a:solidFill>
                <a:latin typeface="Arial Black" panose="020B0A04020102020204" pitchFamily="34" charset="0"/>
              </a:rPr>
              <a:t>Prove rules of Multiplication</a:t>
            </a:r>
            <a:br>
              <a:rPr lang="en-US" sz="3600" dirty="0" smtClean="0">
                <a:solidFill>
                  <a:srgbClr val="00B050"/>
                </a:solidFill>
                <a:latin typeface="Arial Black" panose="020B0A04020102020204" pitchFamily="34" charset="0"/>
              </a:rPr>
            </a:br>
            <a:r>
              <a:rPr lang="en-US" sz="3600" dirty="0" smtClean="0">
                <a:solidFill>
                  <a:srgbClr val="00B050"/>
                </a:solidFill>
                <a:latin typeface="Arial Black" panose="020B0A04020102020204" pitchFamily="34" charset="0"/>
              </a:rPr>
              <a:t> for probability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t>Suppose A &amp; B represent two events, then </a:t>
            </a:r>
          </a:p>
          <a:p>
            <a:pPr marL="0" indent="0" algn="ctr">
              <a:buNone/>
            </a:pPr>
            <a:r>
              <a:rPr lang="en-US" b="1" dirty="0" smtClean="0"/>
              <a:t>P(A∩B) = P(A).P(B|A) </a:t>
            </a:r>
            <a:r>
              <a:rPr lang="en-US" dirty="0" smtClean="0">
                <a:sym typeface="Wingdings" panose="05000000000000000000" pitchFamily="2" charset="2"/>
              </a:rPr>
              <a:t></a:t>
            </a:r>
            <a:r>
              <a:rPr lang="en-US" dirty="0" smtClean="0"/>
              <a:t> dependent events</a:t>
            </a:r>
          </a:p>
          <a:p>
            <a:pPr marL="0" indent="0" algn="ctr">
              <a:buNone/>
            </a:pPr>
            <a:r>
              <a:rPr lang="en-US" b="1" dirty="0" smtClean="0"/>
              <a:t>P(A∩B) = P(A).P(B) </a:t>
            </a:r>
            <a:r>
              <a:rPr lang="en-US" dirty="0" smtClean="0">
                <a:sym typeface="Wingdings" panose="05000000000000000000" pitchFamily="2" charset="2"/>
              </a:rPr>
              <a:t></a:t>
            </a:r>
            <a:r>
              <a:rPr lang="en-US" dirty="0" smtClean="0"/>
              <a:t> independent events</a:t>
            </a:r>
          </a:p>
          <a:p>
            <a:pPr marL="0" indent="0">
              <a:buNone/>
            </a:pPr>
            <a:r>
              <a:rPr lang="en-US" b="1" dirty="0" smtClean="0"/>
              <a:t>Proof: </a:t>
            </a:r>
          </a:p>
          <a:p>
            <a:pPr marL="0" indent="0">
              <a:buNone/>
            </a:pPr>
            <a:endParaRPr lang="en-US" dirty="0" smtClean="0"/>
          </a:p>
        </p:txBody>
      </p:sp>
      <p:pic>
        <p:nvPicPr>
          <p:cNvPr id="4" name="Picture 3"/>
          <p:cNvPicPr>
            <a:picLocks noChangeAspect="1"/>
          </p:cNvPicPr>
          <p:nvPr/>
        </p:nvPicPr>
        <p:blipFill>
          <a:blip r:embed="rId3">
            <a:grayscl/>
          </a:blip>
          <a:stretch>
            <a:fillRect/>
          </a:stretch>
        </p:blipFill>
        <p:spPr>
          <a:xfrm>
            <a:off x="3817352" y="3732550"/>
            <a:ext cx="4557296" cy="2199503"/>
          </a:xfrm>
          <a:prstGeom prst="rect">
            <a:avLst/>
          </a:prstGeom>
        </p:spPr>
      </p:pic>
    </p:spTree>
    <p:extLst>
      <p:ext uri="{BB962C8B-B14F-4D97-AF65-F5344CB8AC3E}">
        <p14:creationId xmlns:p14="http://schemas.microsoft.com/office/powerpoint/2010/main" val="182123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solidFill>
                  <a:srgbClr val="00B050"/>
                </a:solidFill>
                <a:latin typeface="Arial Black" panose="020B0A04020102020204" pitchFamily="34" charset="0"/>
              </a:rPr>
              <a:t>Prove that P(A|B) = P(A) for </a:t>
            </a:r>
            <a:br>
              <a:rPr lang="en-US" sz="3400" dirty="0" smtClean="0">
                <a:solidFill>
                  <a:srgbClr val="00B050"/>
                </a:solidFill>
                <a:latin typeface="Arial Black" panose="020B0A04020102020204" pitchFamily="34" charset="0"/>
              </a:rPr>
            </a:br>
            <a:r>
              <a:rPr lang="en-US" sz="3400" dirty="0" smtClean="0">
                <a:solidFill>
                  <a:srgbClr val="00B050"/>
                </a:solidFill>
                <a:latin typeface="Arial Black" panose="020B0A04020102020204" pitchFamily="34" charset="0"/>
              </a:rPr>
              <a:t>independent events</a:t>
            </a:r>
            <a:endParaRPr lang="en-US" sz="34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485426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587" y="365125"/>
            <a:ext cx="10724213" cy="714167"/>
          </a:xfrm>
        </p:spPr>
        <p:txBody>
          <a:bodyPr>
            <a:normAutofit/>
          </a:bodyPr>
          <a:lstStyle/>
          <a:p>
            <a:pPr algn="ctr"/>
            <a:r>
              <a:rPr lang="en-US" sz="3600" dirty="0" smtClean="0">
                <a:solidFill>
                  <a:srgbClr val="00B050"/>
                </a:solidFill>
                <a:latin typeface="Arial Black" panose="020B0A04020102020204" pitchFamily="34" charset="0"/>
              </a:rPr>
              <a:t>Miscellaneous Problems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629587" y="1199213"/>
            <a:ext cx="11092721" cy="5306518"/>
          </a:xfrm>
        </p:spPr>
        <p:txBody>
          <a:bodyPr>
            <a:normAutofit lnSpcReduction="10000"/>
          </a:bodyPr>
          <a:lstStyle/>
          <a:p>
            <a:pPr marL="0" indent="0" algn="just">
              <a:buNone/>
            </a:pPr>
            <a:r>
              <a:rPr lang="en-US" sz="2600" b="1" dirty="0" smtClean="0">
                <a:solidFill>
                  <a:srgbClr val="FF0000"/>
                </a:solidFill>
              </a:rPr>
              <a:t>Q1) </a:t>
            </a:r>
            <a:r>
              <a:rPr lang="en-US" sz="2600" dirty="0" smtClean="0"/>
              <a:t>In a survey on 136 boys, 67 played golf, 56 played cricket and 40 played football 11 played both golf and cricket, 12 played both cricket and football and 9 played both golf and football. Each boy played at least one of these games. How many played all the three games. (use Venn diagram) </a:t>
            </a:r>
          </a:p>
          <a:p>
            <a:pPr algn="just"/>
            <a:r>
              <a:rPr lang="en-US" sz="2600" dirty="0" smtClean="0"/>
              <a:t>n(S) = 136 </a:t>
            </a:r>
            <a:endParaRPr lang="en-US" sz="2600" dirty="0"/>
          </a:p>
          <a:p>
            <a:pPr algn="just"/>
            <a:r>
              <a:rPr lang="en-US" sz="2600" dirty="0" smtClean="0"/>
              <a:t>n(G) = 67</a:t>
            </a:r>
          </a:p>
          <a:p>
            <a:pPr algn="just"/>
            <a:r>
              <a:rPr lang="en-US" sz="2600" dirty="0" smtClean="0"/>
              <a:t>n(C) = 56</a:t>
            </a:r>
          </a:p>
          <a:p>
            <a:pPr algn="just"/>
            <a:r>
              <a:rPr lang="en-US" sz="2600" dirty="0" smtClean="0"/>
              <a:t>n(F) = 40 </a:t>
            </a:r>
          </a:p>
          <a:p>
            <a:pPr algn="just"/>
            <a:r>
              <a:rPr lang="en-US" sz="2600" dirty="0" smtClean="0"/>
              <a:t>n(G &amp; C) = 11</a:t>
            </a:r>
          </a:p>
          <a:p>
            <a:pPr algn="just"/>
            <a:r>
              <a:rPr lang="en-US" sz="2600" dirty="0" smtClean="0"/>
              <a:t>n(C &amp; F) = 12</a:t>
            </a:r>
          </a:p>
          <a:p>
            <a:pPr algn="just"/>
            <a:r>
              <a:rPr lang="en-US" sz="2600" dirty="0" smtClean="0"/>
              <a:t>n(G &amp; F) = 9 </a:t>
            </a:r>
          </a:p>
          <a:p>
            <a:pPr algn="just"/>
            <a:r>
              <a:rPr lang="en-US" sz="2600" dirty="0" smtClean="0"/>
              <a:t>n(G &amp; F &amp; C) = x = ?</a:t>
            </a:r>
          </a:p>
          <a:p>
            <a:pPr algn="just"/>
            <a:endParaRPr lang="en-US" sz="2600" dirty="0"/>
          </a:p>
        </p:txBody>
      </p:sp>
      <p:pic>
        <p:nvPicPr>
          <p:cNvPr id="4" name="Picture 3"/>
          <p:cNvPicPr>
            <a:picLocks noChangeAspect="1"/>
          </p:cNvPicPr>
          <p:nvPr/>
        </p:nvPicPr>
        <p:blipFill>
          <a:blip r:embed="rId3"/>
          <a:stretch>
            <a:fillRect/>
          </a:stretch>
        </p:blipFill>
        <p:spPr>
          <a:xfrm>
            <a:off x="4796852" y="2788170"/>
            <a:ext cx="6925456" cy="3717561"/>
          </a:xfrm>
          <a:prstGeom prst="rect">
            <a:avLst/>
          </a:prstGeom>
        </p:spPr>
      </p:pic>
      <p:sp>
        <p:nvSpPr>
          <p:cNvPr id="5" name="TextBox 4"/>
          <p:cNvSpPr txBox="1"/>
          <p:nvPr/>
        </p:nvSpPr>
        <p:spPr>
          <a:xfrm>
            <a:off x="7779894" y="3939064"/>
            <a:ext cx="479686" cy="707886"/>
          </a:xfrm>
          <a:prstGeom prst="rect">
            <a:avLst/>
          </a:prstGeom>
          <a:noFill/>
        </p:spPr>
        <p:txBody>
          <a:bodyPr wrap="square" rtlCol="0">
            <a:spAutoFit/>
          </a:bodyPr>
          <a:lstStyle/>
          <a:p>
            <a:r>
              <a:rPr lang="en-US" sz="4000" b="1" dirty="0" smtClean="0">
                <a:solidFill>
                  <a:srgbClr val="FF0000"/>
                </a:solidFill>
              </a:rPr>
              <a:t>x</a:t>
            </a:r>
            <a:endParaRPr lang="en-US" sz="4000" b="1" dirty="0">
              <a:solidFill>
                <a:srgbClr val="FF0000"/>
              </a:solidFill>
            </a:endParaRPr>
          </a:p>
        </p:txBody>
      </p:sp>
      <p:sp>
        <p:nvSpPr>
          <p:cNvPr id="6" name="TextBox 5"/>
          <p:cNvSpPr txBox="1"/>
          <p:nvPr/>
        </p:nvSpPr>
        <p:spPr>
          <a:xfrm>
            <a:off x="5951095" y="3632802"/>
            <a:ext cx="1678899" cy="707886"/>
          </a:xfrm>
          <a:prstGeom prst="rect">
            <a:avLst/>
          </a:prstGeom>
          <a:noFill/>
        </p:spPr>
        <p:txBody>
          <a:bodyPr wrap="square" rtlCol="0">
            <a:spAutoFit/>
          </a:bodyPr>
          <a:lstStyle/>
          <a:p>
            <a:r>
              <a:rPr lang="en-US" sz="4000" b="1" dirty="0" smtClean="0">
                <a:solidFill>
                  <a:srgbClr val="FF0000"/>
                </a:solidFill>
              </a:rPr>
              <a:t>47+x</a:t>
            </a:r>
            <a:endParaRPr lang="en-US" sz="4000" b="1" dirty="0">
              <a:solidFill>
                <a:srgbClr val="FF0000"/>
              </a:solidFill>
            </a:endParaRPr>
          </a:p>
        </p:txBody>
      </p:sp>
      <p:sp>
        <p:nvSpPr>
          <p:cNvPr id="7" name="TextBox 6"/>
          <p:cNvSpPr txBox="1"/>
          <p:nvPr/>
        </p:nvSpPr>
        <p:spPr>
          <a:xfrm>
            <a:off x="8551889" y="3632802"/>
            <a:ext cx="1618938" cy="707886"/>
          </a:xfrm>
          <a:prstGeom prst="rect">
            <a:avLst/>
          </a:prstGeom>
          <a:noFill/>
        </p:spPr>
        <p:txBody>
          <a:bodyPr wrap="square" rtlCol="0">
            <a:spAutoFit/>
          </a:bodyPr>
          <a:lstStyle/>
          <a:p>
            <a:r>
              <a:rPr lang="en-US" sz="4000" b="1" dirty="0" smtClean="0">
                <a:solidFill>
                  <a:srgbClr val="FF0000"/>
                </a:solidFill>
              </a:rPr>
              <a:t>33+x</a:t>
            </a:r>
            <a:endParaRPr lang="en-US" sz="4000" b="1" dirty="0">
              <a:solidFill>
                <a:srgbClr val="FF0000"/>
              </a:solidFill>
            </a:endParaRPr>
          </a:p>
        </p:txBody>
      </p:sp>
      <p:sp>
        <p:nvSpPr>
          <p:cNvPr id="8" name="TextBox 7"/>
          <p:cNvSpPr txBox="1"/>
          <p:nvPr/>
        </p:nvSpPr>
        <p:spPr>
          <a:xfrm>
            <a:off x="7457606" y="4984628"/>
            <a:ext cx="2166080" cy="707886"/>
          </a:xfrm>
          <a:prstGeom prst="rect">
            <a:avLst/>
          </a:prstGeom>
          <a:noFill/>
        </p:spPr>
        <p:txBody>
          <a:bodyPr wrap="square" rtlCol="0">
            <a:spAutoFit/>
          </a:bodyPr>
          <a:lstStyle/>
          <a:p>
            <a:r>
              <a:rPr lang="en-US" sz="4000" b="1" dirty="0" smtClean="0">
                <a:solidFill>
                  <a:srgbClr val="FF0000"/>
                </a:solidFill>
              </a:rPr>
              <a:t>19+x</a:t>
            </a:r>
            <a:endParaRPr lang="en-US" sz="4000" b="1" dirty="0">
              <a:solidFill>
                <a:srgbClr val="FF0000"/>
              </a:solidFill>
            </a:endParaRPr>
          </a:p>
        </p:txBody>
      </p:sp>
      <p:sp>
        <p:nvSpPr>
          <p:cNvPr id="10" name="TextBox 9"/>
          <p:cNvSpPr txBox="1"/>
          <p:nvPr/>
        </p:nvSpPr>
        <p:spPr>
          <a:xfrm>
            <a:off x="7570033" y="3678530"/>
            <a:ext cx="1214204" cy="553998"/>
          </a:xfrm>
          <a:prstGeom prst="rect">
            <a:avLst/>
          </a:prstGeom>
          <a:noFill/>
        </p:spPr>
        <p:txBody>
          <a:bodyPr wrap="square" rtlCol="0">
            <a:spAutoFit/>
          </a:bodyPr>
          <a:lstStyle/>
          <a:p>
            <a:r>
              <a:rPr lang="en-US" sz="3000" b="1" dirty="0" smtClean="0">
                <a:solidFill>
                  <a:srgbClr val="00B050"/>
                </a:solidFill>
              </a:rPr>
              <a:t>11-x</a:t>
            </a:r>
            <a:endParaRPr lang="en-US" sz="3000" b="1" dirty="0">
              <a:solidFill>
                <a:srgbClr val="00B050"/>
              </a:solidFill>
            </a:endParaRPr>
          </a:p>
        </p:txBody>
      </p:sp>
      <p:sp>
        <p:nvSpPr>
          <p:cNvPr id="11" name="TextBox 10"/>
          <p:cNvSpPr txBox="1"/>
          <p:nvPr/>
        </p:nvSpPr>
        <p:spPr>
          <a:xfrm>
            <a:off x="8109680" y="4370668"/>
            <a:ext cx="1214204" cy="553998"/>
          </a:xfrm>
          <a:prstGeom prst="rect">
            <a:avLst/>
          </a:prstGeom>
          <a:noFill/>
        </p:spPr>
        <p:txBody>
          <a:bodyPr wrap="square" rtlCol="0">
            <a:spAutoFit/>
          </a:bodyPr>
          <a:lstStyle/>
          <a:p>
            <a:r>
              <a:rPr lang="en-US" sz="3000" b="1" dirty="0" smtClean="0">
                <a:solidFill>
                  <a:srgbClr val="00B050"/>
                </a:solidFill>
              </a:rPr>
              <a:t>12-x</a:t>
            </a:r>
            <a:endParaRPr lang="en-US" sz="3000" b="1" dirty="0">
              <a:solidFill>
                <a:srgbClr val="00B050"/>
              </a:solidFill>
            </a:endParaRPr>
          </a:p>
        </p:txBody>
      </p:sp>
      <p:sp>
        <p:nvSpPr>
          <p:cNvPr id="12" name="TextBox 11"/>
          <p:cNvSpPr txBox="1"/>
          <p:nvPr/>
        </p:nvSpPr>
        <p:spPr>
          <a:xfrm>
            <a:off x="6850504" y="4322470"/>
            <a:ext cx="1214204" cy="553998"/>
          </a:xfrm>
          <a:prstGeom prst="rect">
            <a:avLst/>
          </a:prstGeom>
          <a:noFill/>
        </p:spPr>
        <p:txBody>
          <a:bodyPr wrap="square" rtlCol="0">
            <a:spAutoFit/>
          </a:bodyPr>
          <a:lstStyle/>
          <a:p>
            <a:r>
              <a:rPr lang="en-US" sz="3000" b="1" dirty="0" smtClean="0">
                <a:solidFill>
                  <a:srgbClr val="00B050"/>
                </a:solidFill>
              </a:rPr>
              <a:t>9-x</a:t>
            </a:r>
            <a:endParaRPr lang="en-US" sz="3000" b="1" dirty="0">
              <a:solidFill>
                <a:srgbClr val="00B050"/>
              </a:solidFill>
            </a:endParaRPr>
          </a:p>
        </p:txBody>
      </p:sp>
    </p:spTree>
    <p:extLst>
      <p:ext uri="{BB962C8B-B14F-4D97-AF65-F5344CB8AC3E}">
        <p14:creationId xmlns:p14="http://schemas.microsoft.com/office/powerpoint/2010/main" val="139468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9334"/>
          </a:xfrm>
        </p:spPr>
        <p:txBody>
          <a:bodyPr>
            <a:noAutofit/>
          </a:bodyPr>
          <a:lstStyle/>
          <a:p>
            <a:pPr algn="ctr"/>
            <a:r>
              <a:rPr lang="en-US" sz="3600" dirty="0">
                <a:solidFill>
                  <a:srgbClr val="00B050"/>
                </a:solidFill>
                <a:latin typeface="Arial Black" panose="020B0A04020102020204" pitchFamily="34" charset="0"/>
              </a:rPr>
              <a:t>Miscellaneous Problems </a:t>
            </a:r>
            <a:r>
              <a:rPr lang="en-US" sz="3600" dirty="0" smtClean="0">
                <a:solidFill>
                  <a:srgbClr val="00B050"/>
                </a:solidFill>
                <a:latin typeface="Arial Black" panose="020B0A04020102020204" pitchFamily="34" charset="0"/>
              </a:rPr>
              <a:t>(Contd.)</a:t>
            </a:r>
            <a:endParaRPr lang="en-US" sz="3600" dirty="0"/>
          </a:p>
        </p:txBody>
      </p:sp>
      <p:sp>
        <p:nvSpPr>
          <p:cNvPr id="3" name="Content Placeholder 2"/>
          <p:cNvSpPr>
            <a:spLocks noGrp="1"/>
          </p:cNvSpPr>
          <p:nvPr>
            <p:ph idx="1"/>
          </p:nvPr>
        </p:nvSpPr>
        <p:spPr>
          <a:xfrm>
            <a:off x="838200" y="1049311"/>
            <a:ext cx="10515600" cy="5127652"/>
          </a:xfrm>
        </p:spPr>
        <p:txBody>
          <a:bodyPr/>
          <a:lstStyle/>
          <a:p>
            <a:pPr marL="0" indent="0" algn="just">
              <a:buNone/>
            </a:pPr>
            <a:r>
              <a:rPr lang="en-US" b="1" dirty="0" smtClean="0">
                <a:solidFill>
                  <a:srgbClr val="FF0000"/>
                </a:solidFill>
              </a:rPr>
              <a:t>Q2) </a:t>
            </a:r>
            <a:r>
              <a:rPr lang="en-US" dirty="0" smtClean="0"/>
              <a:t>A news agent sells three papers, the Jang, the Dawn, and the BR, 70 customers buy the Jang,  60 the Dawn, and 50 the BR, 17 buy both the Jang &amp; Dawn, 15 the Dawn &amp; the BR, and 16 the BR &amp; the Jang, while 3 customers buy all three papers.  How many customers has he?</a:t>
            </a:r>
          </a:p>
          <a:p>
            <a:pPr marL="0" indent="0" algn="just">
              <a:buNone/>
            </a:pPr>
            <a:r>
              <a:rPr lang="en-US" dirty="0" smtClean="0">
                <a:solidFill>
                  <a:srgbClr val="FF0000"/>
                </a:solidFill>
              </a:rPr>
              <a:t>Q3) </a:t>
            </a:r>
            <a:r>
              <a:rPr lang="en-US" dirty="0" smtClean="0"/>
              <a:t>A total of 365 Capsules, each marked by the difference dates of the year, are mixed and one capsule is picked at random.  What is the probability that the capsule picked will be of:</a:t>
            </a:r>
          </a:p>
          <a:p>
            <a:pPr marL="571500" indent="-571500" algn="just">
              <a:buAutoNum type="romanLcParenBoth"/>
            </a:pPr>
            <a:r>
              <a:rPr lang="en-US" dirty="0" smtClean="0"/>
              <a:t>A day of January</a:t>
            </a:r>
          </a:p>
          <a:p>
            <a:pPr marL="571500" indent="-571500" algn="just">
              <a:buAutoNum type="romanLcParenBoth"/>
            </a:pPr>
            <a:r>
              <a:rPr lang="en-US" dirty="0" smtClean="0"/>
              <a:t>March 2</a:t>
            </a:r>
          </a:p>
          <a:p>
            <a:pPr marL="571500" indent="-571500" algn="just">
              <a:buAutoNum type="romanLcParenBoth"/>
            </a:pPr>
            <a:r>
              <a:rPr lang="en-US" dirty="0" smtClean="0"/>
              <a:t>Either of March or April</a:t>
            </a:r>
          </a:p>
          <a:p>
            <a:pPr marL="571500" indent="-571500" algn="just">
              <a:buAutoNum type="romanLcParenBoth"/>
            </a:pPr>
            <a:r>
              <a:rPr lang="en-US" dirty="0" smtClean="0"/>
              <a:t>Not of December  </a:t>
            </a:r>
            <a:endParaRPr lang="en-US" dirty="0"/>
          </a:p>
        </p:txBody>
      </p:sp>
    </p:spTree>
    <p:extLst>
      <p:ext uri="{BB962C8B-B14F-4D97-AF65-F5344CB8AC3E}">
        <p14:creationId xmlns:p14="http://schemas.microsoft.com/office/powerpoint/2010/main" val="40873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54403"/>
          </a:xfrm>
        </p:spPr>
        <p:txBody>
          <a:bodyPr>
            <a:normAutofit fontScale="90000"/>
          </a:bodyPr>
          <a:lstStyle/>
          <a:p>
            <a:pPr algn="ctr"/>
            <a:r>
              <a:rPr lang="en-US" sz="3600" dirty="0">
                <a:solidFill>
                  <a:srgbClr val="00B050"/>
                </a:solidFill>
                <a:latin typeface="Arial Black" panose="020B0A04020102020204" pitchFamily="34" charset="0"/>
              </a:rPr>
              <a:t>Miscellaneous Problems (Contd.)</a:t>
            </a:r>
          </a:p>
        </p:txBody>
      </p:sp>
      <p:sp>
        <p:nvSpPr>
          <p:cNvPr id="3" name="Content Placeholder 2"/>
          <p:cNvSpPr>
            <a:spLocks noGrp="1"/>
          </p:cNvSpPr>
          <p:nvPr>
            <p:ph idx="1"/>
          </p:nvPr>
        </p:nvSpPr>
        <p:spPr>
          <a:xfrm>
            <a:off x="838200" y="974361"/>
            <a:ext cx="10515600" cy="5202602"/>
          </a:xfrm>
        </p:spPr>
        <p:txBody>
          <a:bodyPr/>
          <a:lstStyle/>
          <a:p>
            <a:pPr marL="0" indent="0">
              <a:buNone/>
            </a:pPr>
            <a:r>
              <a:rPr lang="en-US" dirty="0" smtClean="0">
                <a:solidFill>
                  <a:srgbClr val="FF0000"/>
                </a:solidFill>
              </a:rPr>
              <a:t>Q4)</a:t>
            </a:r>
            <a:r>
              <a:rPr lang="en-US" dirty="0" smtClean="0"/>
              <a:t>	How </a:t>
            </a:r>
            <a:r>
              <a:rPr lang="en-US" dirty="0"/>
              <a:t>many three-digit numbers can </a:t>
            </a:r>
            <a:r>
              <a:rPr lang="en-US" dirty="0" smtClean="0"/>
              <a:t>be formed </a:t>
            </a:r>
            <a:r>
              <a:rPr lang="en-US" dirty="0"/>
              <a:t>from the digits 0, </a:t>
            </a:r>
            <a:r>
              <a:rPr lang="en-US" dirty="0" smtClean="0"/>
              <a:t>	1</a:t>
            </a:r>
            <a:r>
              <a:rPr lang="en-US" dirty="0"/>
              <a:t>, 2, 3, 4, 5, and 6 </a:t>
            </a:r>
            <a:r>
              <a:rPr lang="en-US" dirty="0" smtClean="0"/>
              <a:t>if each </a:t>
            </a:r>
            <a:r>
              <a:rPr lang="en-US" dirty="0"/>
              <a:t>digit can be used only once? </a:t>
            </a:r>
            <a:endParaRPr lang="en-US" dirty="0" smtClean="0"/>
          </a:p>
          <a:p>
            <a:pPr marL="0" indent="0">
              <a:buNone/>
            </a:pPr>
            <a:r>
              <a:rPr lang="en-US" dirty="0" smtClean="0"/>
              <a:t>	(</a:t>
            </a:r>
            <a:r>
              <a:rPr lang="en-US" dirty="0"/>
              <a:t>b) How many of these are odd numbers?</a:t>
            </a:r>
            <a:br>
              <a:rPr lang="en-US" dirty="0"/>
            </a:br>
            <a:r>
              <a:rPr lang="en-US" dirty="0" smtClean="0"/>
              <a:t>	(</a:t>
            </a:r>
            <a:r>
              <a:rPr lang="en-US" dirty="0"/>
              <a:t>c) How many are greater than 330? </a:t>
            </a:r>
            <a:endParaRPr lang="en-US" dirty="0" smtClean="0"/>
          </a:p>
          <a:p>
            <a:pPr marL="0" indent="0">
              <a:buNone/>
            </a:pPr>
            <a:r>
              <a:rPr lang="en-US" dirty="0"/>
              <a:t/>
            </a:r>
            <a:br>
              <a:rPr lang="en-US" dirty="0"/>
            </a:br>
            <a:r>
              <a:rPr lang="en-US" dirty="0" smtClean="0">
                <a:solidFill>
                  <a:srgbClr val="FF0000"/>
                </a:solidFill>
              </a:rPr>
              <a:t>Q5)     </a:t>
            </a:r>
            <a:r>
              <a:rPr lang="en-US" dirty="0" smtClean="0"/>
              <a:t>How many number each of 5 different digits can be formed from 	the digits 0, 4,  5, 6, &amp; 7, if </a:t>
            </a:r>
          </a:p>
          <a:p>
            <a:pPr marL="0" indent="0">
              <a:buNone/>
            </a:pPr>
            <a:r>
              <a:rPr lang="en-US" dirty="0"/>
              <a:t>	</a:t>
            </a:r>
            <a:r>
              <a:rPr lang="en-US" dirty="0" smtClean="0"/>
              <a:t>(a) the digits 4 and 5 are to be next to each other,</a:t>
            </a:r>
          </a:p>
          <a:p>
            <a:pPr marL="0" indent="0">
              <a:buNone/>
            </a:pPr>
            <a:r>
              <a:rPr lang="en-US" dirty="0"/>
              <a:t>	</a:t>
            </a:r>
            <a:r>
              <a:rPr lang="en-US" dirty="0" smtClean="0"/>
              <a:t>(b) the digits 4 and  5 are not to be next to each other</a:t>
            </a:r>
            <a:endParaRPr lang="en-US" dirty="0"/>
          </a:p>
        </p:txBody>
      </p:sp>
    </p:spTree>
    <p:extLst>
      <p:ext uri="{BB962C8B-B14F-4D97-AF65-F5344CB8AC3E}">
        <p14:creationId xmlns:p14="http://schemas.microsoft.com/office/powerpoint/2010/main" val="401036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4008"/>
          </a:xfrm>
        </p:spPr>
        <p:txBody>
          <a:bodyPr>
            <a:noAutofit/>
          </a:bodyPr>
          <a:lstStyle/>
          <a:p>
            <a:pPr algn="ctr"/>
            <a:r>
              <a:rPr lang="en-US" sz="3600" dirty="0" smtClean="0">
                <a:solidFill>
                  <a:srgbClr val="00B050"/>
                </a:solidFill>
                <a:latin typeface="Arial Black" panose="020B0A04020102020204" pitchFamily="34" charset="0"/>
              </a:rPr>
              <a:t>Miscellaneous Problems (Contd.)</a:t>
            </a:r>
            <a:endParaRPr lang="en-US" sz="3600" dirty="0"/>
          </a:p>
        </p:txBody>
      </p:sp>
      <p:sp>
        <p:nvSpPr>
          <p:cNvPr id="3" name="Content Placeholder 2"/>
          <p:cNvSpPr>
            <a:spLocks noGrp="1"/>
          </p:cNvSpPr>
          <p:nvPr>
            <p:ph idx="1"/>
          </p:nvPr>
        </p:nvSpPr>
        <p:spPr>
          <a:xfrm>
            <a:off x="838200" y="1588957"/>
            <a:ext cx="10515600" cy="4588006"/>
          </a:xfrm>
        </p:spPr>
        <p:txBody>
          <a:bodyPr/>
          <a:lstStyle/>
          <a:p>
            <a:pPr marL="0" indent="0">
              <a:buNone/>
            </a:pPr>
            <a:r>
              <a:rPr lang="en-US" b="1" dirty="0" smtClean="0">
                <a:solidFill>
                  <a:srgbClr val="FF0000"/>
                </a:solidFill>
              </a:rPr>
              <a:t>Q6) </a:t>
            </a:r>
            <a:r>
              <a:rPr lang="en-US" dirty="0" smtClean="0"/>
              <a:t>How many permutations can be obtained from the letters in 	ARTICLE, if</a:t>
            </a:r>
          </a:p>
          <a:p>
            <a:pPr marL="0" indent="0">
              <a:buNone/>
            </a:pPr>
            <a:r>
              <a:rPr lang="en-US" dirty="0"/>
              <a:t>	</a:t>
            </a:r>
            <a:r>
              <a:rPr lang="en-US" dirty="0" smtClean="0"/>
              <a:t>(a) Consonants occupy the odd places</a:t>
            </a:r>
          </a:p>
          <a:p>
            <a:pPr marL="0" indent="0">
              <a:buNone/>
            </a:pPr>
            <a:r>
              <a:rPr lang="en-US" dirty="0"/>
              <a:t>	</a:t>
            </a:r>
            <a:r>
              <a:rPr lang="en-US" dirty="0" smtClean="0"/>
              <a:t>(b) R and T occupy the ends</a:t>
            </a:r>
          </a:p>
          <a:p>
            <a:pPr marL="0" indent="0">
              <a:buNone/>
            </a:pPr>
            <a:r>
              <a:rPr lang="en-US" dirty="0"/>
              <a:t>	</a:t>
            </a:r>
            <a:r>
              <a:rPr lang="en-US" dirty="0" smtClean="0"/>
              <a:t>(c) T  and C come together </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71023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078"/>
          </a:xfrm>
        </p:spPr>
        <p:txBody>
          <a:bodyPr>
            <a:normAutofit/>
          </a:bodyPr>
          <a:lstStyle/>
          <a:p>
            <a:pPr algn="ctr"/>
            <a:r>
              <a:rPr lang="en-US" sz="3600" dirty="0">
                <a:solidFill>
                  <a:srgbClr val="00B050"/>
                </a:solidFill>
                <a:latin typeface="Arial Black" panose="020B0A04020102020204" pitchFamily="34" charset="0"/>
              </a:rPr>
              <a:t>Miscellaneous Problems (Contd.)</a:t>
            </a:r>
            <a:endParaRPr lang="en-US" sz="3600" dirty="0"/>
          </a:p>
        </p:txBody>
      </p:sp>
      <p:sp>
        <p:nvSpPr>
          <p:cNvPr id="3" name="Content Placeholder 2"/>
          <p:cNvSpPr>
            <a:spLocks noGrp="1"/>
          </p:cNvSpPr>
          <p:nvPr>
            <p:ph idx="1"/>
          </p:nvPr>
        </p:nvSpPr>
        <p:spPr>
          <a:xfrm>
            <a:off x="838200" y="1514007"/>
            <a:ext cx="10515600" cy="4662956"/>
          </a:xfrm>
        </p:spPr>
        <p:txBody>
          <a:bodyPr/>
          <a:lstStyle/>
          <a:p>
            <a:pPr marL="0" indent="0">
              <a:buNone/>
            </a:pPr>
            <a:r>
              <a:rPr lang="en-US" b="1" dirty="0" smtClean="0">
                <a:solidFill>
                  <a:srgbClr val="FF0000"/>
                </a:solidFill>
              </a:rPr>
              <a:t>Q7) </a:t>
            </a:r>
            <a:r>
              <a:rPr lang="en-US" dirty="0" smtClean="0"/>
              <a:t>	Find the number of four letter words that can be formed from 	the letters for the word SOCIETY. </a:t>
            </a:r>
          </a:p>
          <a:p>
            <a:pPr marL="0" indent="0">
              <a:buNone/>
            </a:pPr>
            <a:r>
              <a:rPr lang="en-US" dirty="0"/>
              <a:t>	</a:t>
            </a:r>
            <a:r>
              <a:rPr lang="en-US" dirty="0" smtClean="0"/>
              <a:t>(a) how many of them contain only consonants.</a:t>
            </a:r>
          </a:p>
          <a:p>
            <a:pPr marL="0" indent="0">
              <a:buNone/>
            </a:pPr>
            <a:r>
              <a:rPr lang="en-US" dirty="0"/>
              <a:t>	</a:t>
            </a:r>
            <a:r>
              <a:rPr lang="en-US" dirty="0" smtClean="0"/>
              <a:t>(b) how many of them begin and end in a consonant.</a:t>
            </a:r>
          </a:p>
          <a:p>
            <a:pPr marL="0" indent="0">
              <a:buNone/>
            </a:pPr>
            <a:r>
              <a:rPr lang="en-US" dirty="0"/>
              <a:t>	</a:t>
            </a:r>
            <a:r>
              <a:rPr lang="en-US" dirty="0" smtClean="0"/>
              <a:t>(c) how many of them begin with a vowel.</a:t>
            </a:r>
          </a:p>
          <a:p>
            <a:pPr marL="0" indent="0">
              <a:buNone/>
            </a:pPr>
            <a:r>
              <a:rPr lang="en-US" dirty="0"/>
              <a:t>	</a:t>
            </a:r>
            <a:r>
              <a:rPr lang="en-US" dirty="0" smtClean="0"/>
              <a:t>(d) how many contain the letter E.</a:t>
            </a:r>
          </a:p>
          <a:p>
            <a:pPr marL="0" indent="0">
              <a:buNone/>
            </a:pPr>
            <a:r>
              <a:rPr lang="en-US" dirty="0"/>
              <a:t>	</a:t>
            </a:r>
            <a:r>
              <a:rPr lang="en-US" dirty="0" smtClean="0"/>
              <a:t>(e) how many begin with Y and end in a vowel.</a:t>
            </a:r>
          </a:p>
          <a:p>
            <a:pPr marL="0" indent="0">
              <a:buNone/>
            </a:pPr>
            <a:r>
              <a:rPr lang="en-US" dirty="0"/>
              <a:t>	</a:t>
            </a:r>
            <a:r>
              <a:rPr lang="en-US" dirty="0" smtClean="0"/>
              <a:t>(f) how many begin with Y and also contain T.</a:t>
            </a:r>
          </a:p>
          <a:p>
            <a:pPr marL="0" indent="0">
              <a:buNone/>
            </a:pPr>
            <a:r>
              <a:rPr lang="en-US" dirty="0"/>
              <a:t>	</a:t>
            </a:r>
            <a:r>
              <a:rPr lang="en-US" dirty="0" smtClean="0"/>
              <a:t>(g) how many contain one vowel. </a:t>
            </a:r>
            <a:endParaRPr lang="en-US" dirty="0"/>
          </a:p>
        </p:txBody>
      </p:sp>
    </p:spTree>
    <p:extLst>
      <p:ext uri="{BB962C8B-B14F-4D97-AF65-F5344CB8AC3E}">
        <p14:creationId xmlns:p14="http://schemas.microsoft.com/office/powerpoint/2010/main" val="159870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Intersection of Events</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The </a:t>
            </a:r>
            <a:r>
              <a:rPr lang="en-US" b="1" dirty="0" smtClean="0"/>
              <a:t>intersection </a:t>
            </a:r>
            <a:r>
              <a:rPr lang="en-US" dirty="0" smtClean="0"/>
              <a:t>of two events </a:t>
            </a:r>
            <a:r>
              <a:rPr lang="en-US" i="1" dirty="0" smtClean="0"/>
              <a:t>A </a:t>
            </a:r>
            <a:r>
              <a:rPr lang="en-US" dirty="0" smtClean="0"/>
              <a:t>and </a:t>
            </a:r>
            <a:r>
              <a:rPr lang="en-US" i="1" dirty="0" smtClean="0"/>
              <a:t>B</a:t>
            </a:r>
            <a:r>
              <a:rPr lang="en-US" dirty="0" smtClean="0"/>
              <a:t>, denoted by the symbol </a:t>
            </a:r>
            <a:r>
              <a:rPr lang="en-US" i="1" dirty="0" smtClean="0"/>
              <a:t>A ∩ B</a:t>
            </a:r>
            <a:r>
              <a:rPr lang="en-US" dirty="0" smtClean="0"/>
              <a:t>, is the event containing all elements that are common to </a:t>
            </a:r>
            <a:r>
              <a:rPr lang="en-US" i="1" dirty="0" smtClean="0"/>
              <a:t>A </a:t>
            </a:r>
            <a:r>
              <a:rPr lang="en-US" dirty="0" smtClean="0"/>
              <a:t>and </a:t>
            </a:r>
            <a:r>
              <a:rPr lang="en-US" i="1" dirty="0" smtClean="0"/>
              <a:t>B</a:t>
            </a:r>
            <a:r>
              <a:rPr lang="en-US" dirty="0" smtClean="0"/>
              <a:t>. </a:t>
            </a:r>
          </a:p>
          <a:p>
            <a:pPr lvl="1" algn="just"/>
            <a:r>
              <a:rPr lang="en-US" dirty="0"/>
              <a:t>Let </a:t>
            </a:r>
            <a:r>
              <a:rPr lang="en-US" i="1" dirty="0"/>
              <a:t>E </a:t>
            </a:r>
            <a:r>
              <a:rPr lang="en-US" dirty="0"/>
              <a:t>be the event that a person selected at random in a classroom is majoring </a:t>
            </a:r>
            <a:r>
              <a:rPr lang="en-US" dirty="0" smtClean="0"/>
              <a:t>in engineering</a:t>
            </a:r>
            <a:r>
              <a:rPr lang="en-US" dirty="0"/>
              <a:t>, and let </a:t>
            </a:r>
            <a:r>
              <a:rPr lang="en-US" i="1" dirty="0"/>
              <a:t>F </a:t>
            </a:r>
            <a:r>
              <a:rPr lang="en-US" dirty="0"/>
              <a:t>be the event that the person is female. Then </a:t>
            </a:r>
            <a:r>
              <a:rPr lang="en-US" i="1" dirty="0"/>
              <a:t>E ∩ F </a:t>
            </a:r>
            <a:r>
              <a:rPr lang="en-US" dirty="0"/>
              <a:t>is </a:t>
            </a:r>
            <a:r>
              <a:rPr lang="en-US" dirty="0" smtClean="0"/>
              <a:t>the event </a:t>
            </a:r>
            <a:r>
              <a:rPr lang="en-US" dirty="0"/>
              <a:t>of all female engineering students in the classroom.</a:t>
            </a:r>
            <a:r>
              <a:rPr lang="en-US" dirty="0" smtClean="0"/>
              <a:t> </a:t>
            </a:r>
            <a:br>
              <a:rPr lang="en-US" dirty="0" smtClean="0"/>
            </a:br>
            <a:endParaRPr lang="en-US" dirty="0" smtClean="0"/>
          </a:p>
          <a:p>
            <a:pPr lvl="1" algn="just"/>
            <a:r>
              <a:rPr lang="en-US" dirty="0"/>
              <a:t>Let </a:t>
            </a:r>
            <a:r>
              <a:rPr lang="en-US" i="1" dirty="0"/>
              <a:t>V </a:t>
            </a:r>
            <a:r>
              <a:rPr lang="en-US" dirty="0"/>
              <a:t>= </a:t>
            </a:r>
            <a:r>
              <a:rPr lang="en-US" i="1" dirty="0"/>
              <a:t>{a, e, </a:t>
            </a:r>
            <a:r>
              <a:rPr lang="en-US" i="1" dirty="0" err="1"/>
              <a:t>i</a:t>
            </a:r>
            <a:r>
              <a:rPr lang="en-US" i="1" dirty="0"/>
              <a:t>, o, u} </a:t>
            </a:r>
            <a:r>
              <a:rPr lang="en-US" dirty="0"/>
              <a:t>and </a:t>
            </a:r>
            <a:r>
              <a:rPr lang="en-US" i="1" dirty="0"/>
              <a:t>C </a:t>
            </a:r>
            <a:r>
              <a:rPr lang="en-US" dirty="0"/>
              <a:t>= </a:t>
            </a:r>
            <a:r>
              <a:rPr lang="en-US" i="1" dirty="0"/>
              <a:t>{l, r, s, t}</a:t>
            </a:r>
            <a:r>
              <a:rPr lang="en-US" dirty="0"/>
              <a:t>; then it follows that </a:t>
            </a:r>
            <a:r>
              <a:rPr lang="en-US" i="1" dirty="0"/>
              <a:t>V ∩ C </a:t>
            </a:r>
            <a:r>
              <a:rPr lang="en-US" dirty="0"/>
              <a:t>= </a:t>
            </a:r>
            <a:r>
              <a:rPr lang="en-US" i="1" dirty="0"/>
              <a:t>φ</a:t>
            </a:r>
            <a:r>
              <a:rPr lang="en-US" dirty="0"/>
              <a:t>. That is,</a:t>
            </a:r>
            <a:br>
              <a:rPr lang="en-US" dirty="0"/>
            </a:br>
            <a:r>
              <a:rPr lang="en-US" i="1" dirty="0"/>
              <a:t>V </a:t>
            </a:r>
            <a:r>
              <a:rPr lang="en-US" dirty="0"/>
              <a:t>and </a:t>
            </a:r>
            <a:r>
              <a:rPr lang="en-US" i="1" dirty="0"/>
              <a:t>C </a:t>
            </a:r>
            <a:r>
              <a:rPr lang="en-US" dirty="0"/>
              <a:t>have no elements in common and, therefore, cannot </a:t>
            </a:r>
            <a:r>
              <a:rPr lang="en-US" dirty="0" smtClean="0"/>
              <a:t>both simultaneously occur.</a:t>
            </a:r>
          </a:p>
          <a:p>
            <a:pPr marL="457200" lvl="1" indent="0">
              <a:buNone/>
            </a:pPr>
            <a:r>
              <a:rPr lang="en-US" dirty="0" smtClean="0"/>
              <a:t> </a:t>
            </a:r>
            <a:br>
              <a:rPr lang="en-US" dirty="0" smtClean="0"/>
            </a:br>
            <a:endParaRPr lang="en-US" dirty="0" smtClean="0"/>
          </a:p>
        </p:txBody>
      </p:sp>
    </p:spTree>
    <p:extLst>
      <p:ext uri="{BB962C8B-B14F-4D97-AF65-F5344CB8AC3E}">
        <p14:creationId xmlns:p14="http://schemas.microsoft.com/office/powerpoint/2010/main" val="8208232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911"/>
          </a:xfrm>
        </p:spPr>
        <p:txBody>
          <a:bodyPr>
            <a:normAutofit/>
          </a:bodyPr>
          <a:lstStyle/>
          <a:p>
            <a:pPr algn="ctr"/>
            <a:r>
              <a:rPr lang="en-US" sz="3600" dirty="0">
                <a:solidFill>
                  <a:srgbClr val="00B050"/>
                </a:solidFill>
                <a:latin typeface="Arial Black" panose="020B0A04020102020204" pitchFamily="34" charset="0"/>
              </a:rPr>
              <a:t>Miscellaneous Problems (Contd.)</a:t>
            </a:r>
            <a:endParaRPr lang="en-US" sz="3600"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Q8)</a:t>
            </a:r>
            <a:r>
              <a:rPr lang="en-US" dirty="0" smtClean="0"/>
              <a:t>	The probabilities that three men hit a target are respectively 1/6, 	1/4 and 1/3. Each shoots once at the target. If only one hit the 	target, what is the probability that it was the first man. </a:t>
            </a:r>
          </a:p>
          <a:p>
            <a:pPr marL="0" indent="0">
              <a:buNone/>
            </a:pPr>
            <a:endParaRPr lang="en-US" dirty="0"/>
          </a:p>
        </p:txBody>
      </p:sp>
    </p:spTree>
    <p:extLst>
      <p:ext uri="{BB962C8B-B14F-4D97-AF65-F5344CB8AC3E}">
        <p14:creationId xmlns:p14="http://schemas.microsoft.com/office/powerpoint/2010/main" val="18872406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157"/>
          </a:xfrm>
        </p:spPr>
        <p:txBody>
          <a:bodyPr>
            <a:normAutofit/>
          </a:bodyPr>
          <a:lstStyle/>
          <a:p>
            <a:pPr algn="ctr"/>
            <a:r>
              <a:rPr lang="en-US" sz="3600" dirty="0">
                <a:solidFill>
                  <a:srgbClr val="00B050"/>
                </a:solidFill>
                <a:latin typeface="Arial Black" panose="020B0A04020102020204" pitchFamily="34" charset="0"/>
              </a:rPr>
              <a:t>Miscellaneous Problems (Contd.)</a:t>
            </a:r>
            <a:endParaRPr lang="en-US" sz="3600" dirty="0"/>
          </a:p>
        </p:txBody>
      </p:sp>
      <p:sp>
        <p:nvSpPr>
          <p:cNvPr id="3" name="Content Placeholder 2"/>
          <p:cNvSpPr>
            <a:spLocks noGrp="1"/>
          </p:cNvSpPr>
          <p:nvPr>
            <p:ph idx="1"/>
          </p:nvPr>
        </p:nvSpPr>
        <p:spPr>
          <a:xfrm>
            <a:off x="838200" y="1439056"/>
            <a:ext cx="10515600" cy="4737907"/>
          </a:xfrm>
        </p:spPr>
        <p:txBody>
          <a:bodyPr/>
          <a:lstStyle/>
          <a:p>
            <a:pPr marL="0" indent="0">
              <a:buNone/>
            </a:pPr>
            <a:r>
              <a:rPr lang="en-US" dirty="0" smtClean="0"/>
              <a:t>Q9)	 </a:t>
            </a:r>
            <a:r>
              <a:rPr lang="en-US" dirty="0"/>
              <a:t>A box contains 24 transistors, four of which are defective. If four </a:t>
            </a:r>
            <a:r>
              <a:rPr lang="en-US" dirty="0" smtClean="0"/>
              <a:t>	are </a:t>
            </a:r>
            <a:r>
              <a:rPr lang="en-US" dirty="0"/>
              <a:t>sold at </a:t>
            </a:r>
            <a:r>
              <a:rPr lang="en-US" dirty="0" smtClean="0"/>
              <a:t>random, find </a:t>
            </a:r>
            <a:r>
              <a:rPr lang="en-US" dirty="0"/>
              <a:t>the following probabilities. </a:t>
            </a:r>
            <a:endParaRPr lang="en-US" dirty="0" smtClean="0"/>
          </a:p>
          <a:p>
            <a:pPr marL="0" indent="0">
              <a:buNone/>
            </a:pPr>
            <a:r>
              <a:rPr lang="en-US" dirty="0"/>
              <a:t>	</a:t>
            </a:r>
            <a:r>
              <a:rPr lang="en-US" dirty="0" smtClean="0"/>
              <a:t>(a) Exactly two are defective</a:t>
            </a:r>
          </a:p>
          <a:p>
            <a:pPr marL="0" indent="0">
              <a:buNone/>
            </a:pPr>
            <a:r>
              <a:rPr lang="en-US" dirty="0"/>
              <a:t>	</a:t>
            </a:r>
            <a:r>
              <a:rPr lang="en-US" dirty="0" smtClean="0"/>
              <a:t>(b) all are defective</a:t>
            </a:r>
          </a:p>
          <a:p>
            <a:pPr marL="0" indent="0">
              <a:buNone/>
            </a:pPr>
            <a:r>
              <a:rPr lang="en-US" dirty="0"/>
              <a:t>	</a:t>
            </a:r>
            <a:r>
              <a:rPr lang="en-US" dirty="0" smtClean="0"/>
              <a:t>(c) none is defective</a:t>
            </a:r>
          </a:p>
          <a:p>
            <a:pPr marL="0" indent="0">
              <a:buNone/>
            </a:pPr>
            <a:r>
              <a:rPr lang="en-US" dirty="0" smtClean="0"/>
              <a:t>	(d) at least one is defective</a:t>
            </a:r>
          </a:p>
          <a:p>
            <a:pPr marL="0" indent="0">
              <a:buNone/>
            </a:pPr>
            <a:r>
              <a:rPr lang="en-US" dirty="0"/>
              <a:t/>
            </a:r>
            <a:br>
              <a:rPr lang="en-US" dirty="0"/>
            </a:br>
            <a:endParaRPr lang="en-US" dirty="0"/>
          </a:p>
        </p:txBody>
      </p:sp>
    </p:spTree>
    <p:extLst>
      <p:ext uri="{BB962C8B-B14F-4D97-AF65-F5344CB8AC3E}">
        <p14:creationId xmlns:p14="http://schemas.microsoft.com/office/powerpoint/2010/main" val="100307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9463"/>
          </a:xfrm>
        </p:spPr>
        <p:txBody>
          <a:bodyPr>
            <a:normAutofit/>
          </a:bodyPr>
          <a:lstStyle/>
          <a:p>
            <a:pPr algn="ctr"/>
            <a:r>
              <a:rPr lang="en-US" sz="3600" dirty="0">
                <a:solidFill>
                  <a:srgbClr val="00B050"/>
                </a:solidFill>
                <a:latin typeface="Arial Black" panose="020B0A04020102020204" pitchFamily="34" charset="0"/>
              </a:rPr>
              <a:t>Miscellaneous Problems (Contd.)</a:t>
            </a:r>
            <a:endParaRPr lang="en-US" sz="3600" dirty="0"/>
          </a:p>
        </p:txBody>
      </p:sp>
      <p:sp>
        <p:nvSpPr>
          <p:cNvPr id="3" name="Content Placeholder 2"/>
          <p:cNvSpPr>
            <a:spLocks noGrp="1"/>
          </p:cNvSpPr>
          <p:nvPr>
            <p:ph idx="1"/>
          </p:nvPr>
        </p:nvSpPr>
        <p:spPr>
          <a:xfrm>
            <a:off x="838200" y="1469036"/>
            <a:ext cx="10515600" cy="4707927"/>
          </a:xfrm>
        </p:spPr>
        <p:txBody>
          <a:bodyPr/>
          <a:lstStyle/>
          <a:p>
            <a:pPr marL="0" indent="0">
              <a:buNone/>
            </a:pPr>
            <a:r>
              <a:rPr lang="en-US" b="1" dirty="0" smtClean="0">
                <a:solidFill>
                  <a:srgbClr val="FF0000"/>
                </a:solidFill>
              </a:rPr>
              <a:t>Q10) </a:t>
            </a:r>
            <a:r>
              <a:rPr lang="en-US" dirty="0" smtClean="0"/>
              <a:t>There </a:t>
            </a:r>
            <a:r>
              <a:rPr lang="en-US" dirty="0"/>
              <a:t>are eight married couples in a tennis club. If one man and </a:t>
            </a:r>
            <a:r>
              <a:rPr lang="en-US" dirty="0" smtClean="0"/>
              <a:t>	one </a:t>
            </a:r>
            <a:r>
              <a:rPr lang="en-US" dirty="0"/>
              <a:t>woman are </a:t>
            </a:r>
            <a:r>
              <a:rPr lang="en-US" dirty="0" smtClean="0"/>
              <a:t>selected at </a:t>
            </a:r>
            <a:r>
              <a:rPr lang="en-US" dirty="0"/>
              <a:t>random to plan the summer </a:t>
            </a:r>
            <a:r>
              <a:rPr lang="en-US" dirty="0" smtClean="0"/>
              <a:t>	tournament</a:t>
            </a:r>
            <a:r>
              <a:rPr lang="en-US" dirty="0"/>
              <a:t>, find the probability that they are married </a:t>
            </a:r>
            <a:r>
              <a:rPr lang="en-US" dirty="0" smtClean="0"/>
              <a:t>to each 	other</a:t>
            </a:r>
            <a:r>
              <a:rPr lang="en-US" dirty="0"/>
              <a:t>. </a:t>
            </a:r>
            <a:br>
              <a:rPr lang="en-US" dirty="0"/>
            </a:br>
            <a:endParaRPr lang="en-US" dirty="0"/>
          </a:p>
        </p:txBody>
      </p:sp>
    </p:spTree>
    <p:extLst>
      <p:ext uri="{BB962C8B-B14F-4D97-AF65-F5344CB8AC3E}">
        <p14:creationId xmlns:p14="http://schemas.microsoft.com/office/powerpoint/2010/main" val="23825124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986"/>
          </a:xfrm>
        </p:spPr>
        <p:txBody>
          <a:bodyPr>
            <a:normAutofit/>
          </a:bodyPr>
          <a:lstStyle/>
          <a:p>
            <a:pPr algn="ctr"/>
            <a:r>
              <a:rPr lang="en-US" sz="3600" dirty="0">
                <a:solidFill>
                  <a:srgbClr val="00B050"/>
                </a:solidFill>
                <a:latin typeface="Arial Black" panose="020B0A04020102020204" pitchFamily="34" charset="0"/>
              </a:rPr>
              <a:t>Miscellaneous Problems (Contd.)</a:t>
            </a:r>
            <a:endParaRPr lang="en-US" sz="3600" dirty="0"/>
          </a:p>
        </p:txBody>
      </p:sp>
      <p:sp>
        <p:nvSpPr>
          <p:cNvPr id="3" name="Content Placeholder 2"/>
          <p:cNvSpPr>
            <a:spLocks noGrp="1"/>
          </p:cNvSpPr>
          <p:nvPr>
            <p:ph idx="1"/>
          </p:nvPr>
        </p:nvSpPr>
        <p:spPr>
          <a:xfrm>
            <a:off x="284813" y="1364105"/>
            <a:ext cx="11068987" cy="4812858"/>
          </a:xfrm>
        </p:spPr>
        <p:txBody>
          <a:bodyPr/>
          <a:lstStyle/>
          <a:p>
            <a:pPr marL="0" indent="0">
              <a:buNone/>
            </a:pPr>
            <a:r>
              <a:rPr lang="en-US" dirty="0" smtClean="0">
                <a:solidFill>
                  <a:srgbClr val="FF0000"/>
                </a:solidFill>
              </a:rPr>
              <a:t>Q11)</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1244184" y="1364105"/>
            <a:ext cx="10762937" cy="3702570"/>
          </a:xfrm>
          <a:prstGeom prst="rect">
            <a:avLst/>
          </a:prstGeom>
        </p:spPr>
      </p:pic>
    </p:spTree>
    <p:extLst>
      <p:ext uri="{BB962C8B-B14F-4D97-AF65-F5344CB8AC3E}">
        <p14:creationId xmlns:p14="http://schemas.microsoft.com/office/powerpoint/2010/main" val="20775406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174"/>
            <a:ext cx="10515600" cy="594245"/>
          </a:xfrm>
        </p:spPr>
        <p:txBody>
          <a:bodyPr>
            <a:normAutofit/>
          </a:bodyPr>
          <a:lstStyle/>
          <a:p>
            <a:pPr algn="ctr"/>
            <a:r>
              <a:rPr lang="en-US" sz="3600" dirty="0">
                <a:solidFill>
                  <a:srgbClr val="00B050"/>
                </a:solidFill>
                <a:latin typeface="Arial Black" panose="020B0A04020102020204" pitchFamily="34" charset="0"/>
              </a:rPr>
              <a:t>Miscellaneous Problems (Contd.)</a:t>
            </a:r>
            <a:endParaRPr lang="en-US" sz="3600" dirty="0"/>
          </a:p>
        </p:txBody>
      </p:sp>
      <p:sp>
        <p:nvSpPr>
          <p:cNvPr id="3" name="Content Placeholder 2"/>
          <p:cNvSpPr>
            <a:spLocks noGrp="1"/>
          </p:cNvSpPr>
          <p:nvPr>
            <p:ph idx="1"/>
          </p:nvPr>
        </p:nvSpPr>
        <p:spPr>
          <a:xfrm>
            <a:off x="838200" y="1229193"/>
            <a:ext cx="10515600" cy="4947770"/>
          </a:xfrm>
        </p:spPr>
        <p:txBody>
          <a:bodyPr/>
          <a:lstStyle/>
          <a:p>
            <a:pPr marL="0" indent="0">
              <a:buNone/>
            </a:pPr>
            <a:r>
              <a:rPr lang="en-US" b="1" dirty="0" smtClean="0">
                <a:solidFill>
                  <a:srgbClr val="FF0000"/>
                </a:solidFill>
              </a:rPr>
              <a:t>Q12) 	</a:t>
            </a:r>
            <a:r>
              <a:rPr lang="en-US" dirty="0" smtClean="0"/>
              <a:t>The </a:t>
            </a:r>
            <a:r>
              <a:rPr lang="en-US" dirty="0"/>
              <a:t>probabilities that a service station </a:t>
            </a:r>
            <a:r>
              <a:rPr lang="en-US" dirty="0" smtClean="0"/>
              <a:t>will pump </a:t>
            </a:r>
            <a:r>
              <a:rPr lang="en-US" dirty="0"/>
              <a:t>gas into 0, 1, 2, </a:t>
            </a:r>
            <a:r>
              <a:rPr lang="en-US" dirty="0" smtClean="0"/>
              <a:t>	3</a:t>
            </a:r>
            <a:r>
              <a:rPr lang="en-US" dirty="0"/>
              <a:t>, 4, or 5 or more cars </a:t>
            </a:r>
            <a:r>
              <a:rPr lang="en-US" dirty="0" smtClean="0"/>
              <a:t>during a </a:t>
            </a:r>
            <a:r>
              <a:rPr lang="en-US" dirty="0"/>
              <a:t>certain 30-minute period are </a:t>
            </a:r>
            <a:r>
              <a:rPr lang="en-US" dirty="0" smtClean="0"/>
              <a:t>	0.03</a:t>
            </a:r>
            <a:r>
              <a:rPr lang="en-US" dirty="0"/>
              <a:t>, 0.18, 0.24, </a:t>
            </a:r>
            <a:r>
              <a:rPr lang="en-US" dirty="0" smtClean="0"/>
              <a:t>0.28, 0.10</a:t>
            </a:r>
            <a:r>
              <a:rPr lang="en-US" dirty="0"/>
              <a:t>, and 0.17, respectively. Find the </a:t>
            </a:r>
            <a:r>
              <a:rPr lang="en-US" dirty="0" smtClean="0"/>
              <a:t>	probability that in </a:t>
            </a:r>
            <a:r>
              <a:rPr lang="en-US" dirty="0"/>
              <a:t>this 30-minute </a:t>
            </a:r>
            <a:r>
              <a:rPr lang="en-US" dirty="0" smtClean="0"/>
              <a:t>period.</a:t>
            </a:r>
            <a:r>
              <a:rPr lang="en-US" dirty="0"/>
              <a:t/>
            </a:r>
            <a:br>
              <a:rPr lang="en-US" dirty="0"/>
            </a:br>
            <a:r>
              <a:rPr lang="en-US" dirty="0" smtClean="0"/>
              <a:t>		(</a:t>
            </a:r>
            <a:r>
              <a:rPr lang="en-US" dirty="0"/>
              <a:t>a) more than 2 cars receive gas;</a:t>
            </a:r>
            <a:br>
              <a:rPr lang="en-US" dirty="0"/>
            </a:br>
            <a:r>
              <a:rPr lang="en-US" dirty="0" smtClean="0"/>
              <a:t>		(</a:t>
            </a:r>
            <a:r>
              <a:rPr lang="en-US" dirty="0"/>
              <a:t>b) at most 4 cars receive gas;</a:t>
            </a:r>
            <a:br>
              <a:rPr lang="en-US" dirty="0"/>
            </a:br>
            <a:r>
              <a:rPr lang="en-US" dirty="0" smtClean="0"/>
              <a:t>		(</a:t>
            </a:r>
            <a:r>
              <a:rPr lang="en-US" dirty="0"/>
              <a:t>c) 4 or more cars receive gas. </a:t>
            </a:r>
            <a:br>
              <a:rPr lang="en-US" dirty="0"/>
            </a:br>
            <a:endParaRPr lang="en-US" dirty="0"/>
          </a:p>
        </p:txBody>
      </p:sp>
    </p:spTree>
    <p:extLst>
      <p:ext uri="{BB962C8B-B14F-4D97-AF65-F5344CB8AC3E}">
        <p14:creationId xmlns:p14="http://schemas.microsoft.com/office/powerpoint/2010/main" val="17340672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normAutofit/>
          </a:bodyPr>
          <a:lstStyle/>
          <a:p>
            <a:pPr algn="ctr"/>
            <a:r>
              <a:rPr lang="en-US" sz="3600" dirty="0">
                <a:solidFill>
                  <a:srgbClr val="00B050"/>
                </a:solidFill>
                <a:latin typeface="Arial Black" panose="020B0A04020102020204" pitchFamily="34" charset="0"/>
              </a:rPr>
              <a:t>Miscellaneous Problems (Contd.)</a:t>
            </a:r>
            <a:endParaRPr lang="en-US" sz="3600" dirty="0"/>
          </a:p>
        </p:txBody>
      </p:sp>
      <p:sp>
        <p:nvSpPr>
          <p:cNvPr id="3" name="Content Placeholder 2"/>
          <p:cNvSpPr>
            <a:spLocks noGrp="1"/>
          </p:cNvSpPr>
          <p:nvPr>
            <p:ph idx="1"/>
          </p:nvPr>
        </p:nvSpPr>
        <p:spPr/>
        <p:txBody>
          <a:bodyPr/>
          <a:lstStyle/>
          <a:p>
            <a:pPr marL="0" indent="0" algn="just">
              <a:buNone/>
            </a:pPr>
            <a:r>
              <a:rPr lang="en-US" b="1" dirty="0" smtClean="0">
                <a:solidFill>
                  <a:srgbClr val="FF0000"/>
                </a:solidFill>
              </a:rPr>
              <a:t>Q13) 	</a:t>
            </a:r>
            <a:r>
              <a:rPr lang="en-US" dirty="0" smtClean="0"/>
              <a:t>Police </a:t>
            </a:r>
            <a:r>
              <a:rPr lang="en-US" dirty="0"/>
              <a:t>plan to enforce speed limits by using </a:t>
            </a:r>
            <a:r>
              <a:rPr lang="en-US" dirty="0" smtClean="0"/>
              <a:t>radar traps </a:t>
            </a:r>
            <a:r>
              <a:rPr lang="en-US" dirty="0"/>
              <a:t>at four </a:t>
            </a:r>
            <a:r>
              <a:rPr lang="en-US" dirty="0" smtClean="0"/>
              <a:t>	different </a:t>
            </a:r>
            <a:r>
              <a:rPr lang="en-US" dirty="0"/>
              <a:t>locations within the city </a:t>
            </a:r>
            <a:r>
              <a:rPr lang="en-US" dirty="0" smtClean="0"/>
              <a:t>limits. The </a:t>
            </a:r>
            <a:r>
              <a:rPr lang="en-US" dirty="0"/>
              <a:t>radar traps at each </a:t>
            </a:r>
            <a:r>
              <a:rPr lang="en-US" dirty="0" smtClean="0"/>
              <a:t>	of </a:t>
            </a:r>
            <a:r>
              <a:rPr lang="en-US" dirty="0"/>
              <a:t>the locations </a:t>
            </a:r>
            <a:r>
              <a:rPr lang="en-US" i="1" dirty="0"/>
              <a:t>L</a:t>
            </a:r>
            <a:r>
              <a:rPr lang="en-US" dirty="0"/>
              <a:t>1, </a:t>
            </a:r>
            <a:r>
              <a:rPr lang="en-US" i="1" dirty="0"/>
              <a:t>L</a:t>
            </a:r>
            <a:r>
              <a:rPr lang="en-US" dirty="0"/>
              <a:t>2, </a:t>
            </a:r>
            <a:r>
              <a:rPr lang="en-US" i="1" dirty="0" smtClean="0"/>
              <a:t>L</a:t>
            </a:r>
            <a:r>
              <a:rPr lang="en-US" dirty="0" smtClean="0"/>
              <a:t>3, and </a:t>
            </a:r>
            <a:r>
              <a:rPr lang="en-US" i="1" dirty="0"/>
              <a:t>L</a:t>
            </a:r>
            <a:r>
              <a:rPr lang="en-US" dirty="0"/>
              <a:t>4 will be operated 40%, 30%, </a:t>
            </a:r>
            <a:r>
              <a:rPr lang="en-US" dirty="0" smtClean="0"/>
              <a:t>	20</a:t>
            </a:r>
            <a:r>
              <a:rPr lang="en-US" dirty="0"/>
              <a:t>%, and 30% of the time. If a person who is speeding on her </a:t>
            </a:r>
            <a:r>
              <a:rPr lang="en-US" dirty="0" smtClean="0"/>
              <a:t>	way to work </a:t>
            </a:r>
            <a:r>
              <a:rPr lang="en-US" dirty="0"/>
              <a:t>has probabilities of 0.2, 0.1, 0.5, and 0.2, </a:t>
            </a:r>
            <a:r>
              <a:rPr lang="en-US" dirty="0" smtClean="0"/>
              <a:t>	respectively</a:t>
            </a:r>
            <a:r>
              <a:rPr lang="en-US" dirty="0"/>
              <a:t>, </a:t>
            </a:r>
            <a:r>
              <a:rPr lang="en-US" dirty="0" smtClean="0"/>
              <a:t>of passing </a:t>
            </a:r>
            <a:r>
              <a:rPr lang="en-US" dirty="0"/>
              <a:t>through these locations, what is </a:t>
            </a:r>
            <a:r>
              <a:rPr lang="en-US" dirty="0" smtClean="0"/>
              <a:t>the 	probability </a:t>
            </a:r>
            <a:r>
              <a:rPr lang="en-US" dirty="0"/>
              <a:t>that she will receive a speeding ticket</a:t>
            </a:r>
            <a:r>
              <a:rPr lang="en-US" dirty="0" smtClean="0"/>
              <a:t>?</a:t>
            </a:r>
          </a:p>
          <a:p>
            <a:pPr marL="0" indent="0" algn="just">
              <a:buNone/>
            </a:pPr>
            <a:r>
              <a:rPr lang="en-US" dirty="0" smtClean="0"/>
              <a:t>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6278259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00B050"/>
                </a:solidFill>
                <a:latin typeface="Arial Black" panose="020B0A04020102020204" pitchFamily="34" charset="0"/>
              </a:rPr>
              <a:t>Miscellaneous Problems (Contd.)</a:t>
            </a:r>
            <a:endParaRPr lang="en-US" sz="3600" dirty="0"/>
          </a:p>
        </p:txBody>
      </p:sp>
      <p:sp>
        <p:nvSpPr>
          <p:cNvPr id="3" name="Content Placeholder 2"/>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838200" y="1825625"/>
            <a:ext cx="10547892" cy="3930598"/>
          </a:xfrm>
          <a:prstGeom prst="rect">
            <a:avLst/>
          </a:prstGeom>
        </p:spPr>
      </p:pic>
    </p:spTree>
    <p:extLst>
      <p:ext uri="{BB962C8B-B14F-4D97-AF65-F5344CB8AC3E}">
        <p14:creationId xmlns:p14="http://schemas.microsoft.com/office/powerpoint/2010/main" val="1887568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how many ways a cricket eleven be chosen out of 14 players? How many of them will: </a:t>
            </a:r>
          </a:p>
          <a:p>
            <a:pPr lvl="1"/>
            <a:r>
              <a:rPr lang="en-US" dirty="0" smtClean="0"/>
              <a:t>(</a:t>
            </a:r>
            <a:r>
              <a:rPr lang="en-US" dirty="0" err="1" smtClean="0"/>
              <a:t>i</a:t>
            </a:r>
            <a:r>
              <a:rPr lang="en-US" dirty="0" smtClean="0"/>
              <a:t>) include a particular player</a:t>
            </a:r>
          </a:p>
          <a:p>
            <a:pPr lvl="1"/>
            <a:r>
              <a:rPr lang="en-US" dirty="0" smtClean="0"/>
              <a:t>(ii) exclude a particular player</a:t>
            </a:r>
          </a:p>
        </p:txBody>
      </p:sp>
    </p:spTree>
    <p:extLst>
      <p:ext uri="{BB962C8B-B14F-4D97-AF65-F5344CB8AC3E}">
        <p14:creationId xmlns:p14="http://schemas.microsoft.com/office/powerpoint/2010/main" val="1882730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Mutually Exclusive events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a:t>Two events </a:t>
            </a:r>
            <a:r>
              <a:rPr lang="en-US" i="1" dirty="0"/>
              <a:t>A </a:t>
            </a:r>
            <a:r>
              <a:rPr lang="en-US" dirty="0"/>
              <a:t>and </a:t>
            </a:r>
            <a:r>
              <a:rPr lang="en-US" i="1" dirty="0"/>
              <a:t>B </a:t>
            </a:r>
            <a:r>
              <a:rPr lang="en-US" dirty="0"/>
              <a:t>are </a:t>
            </a:r>
            <a:r>
              <a:rPr lang="en-US" b="1" dirty="0"/>
              <a:t>mutually exclusive</a:t>
            </a:r>
            <a:r>
              <a:rPr lang="en-US" dirty="0"/>
              <a:t>, or </a:t>
            </a:r>
            <a:r>
              <a:rPr lang="en-US" b="1" dirty="0"/>
              <a:t>disjoint</a:t>
            </a:r>
            <a:r>
              <a:rPr lang="en-US" dirty="0"/>
              <a:t>, if </a:t>
            </a:r>
            <a:r>
              <a:rPr lang="en-US" i="1" dirty="0"/>
              <a:t>A ∩ B </a:t>
            </a:r>
            <a:r>
              <a:rPr lang="en-US" dirty="0"/>
              <a:t>= </a:t>
            </a:r>
            <a:r>
              <a:rPr lang="en-US" i="1" dirty="0"/>
              <a:t>φ</a:t>
            </a:r>
            <a:r>
              <a:rPr lang="en-US" dirty="0"/>
              <a:t>, </a:t>
            </a:r>
            <a:r>
              <a:rPr lang="en-US" dirty="0" smtClean="0"/>
              <a:t>that is</a:t>
            </a:r>
            <a:r>
              <a:rPr lang="en-US" dirty="0"/>
              <a:t>, if </a:t>
            </a:r>
            <a:r>
              <a:rPr lang="en-US" i="1" dirty="0"/>
              <a:t>A </a:t>
            </a:r>
            <a:r>
              <a:rPr lang="en-US" dirty="0"/>
              <a:t>and </a:t>
            </a:r>
            <a:r>
              <a:rPr lang="en-US" i="1" dirty="0"/>
              <a:t>B </a:t>
            </a:r>
            <a:r>
              <a:rPr lang="en-US" dirty="0"/>
              <a:t>have no elements in common.</a:t>
            </a:r>
            <a:r>
              <a:rPr lang="en-US" dirty="0" smtClean="0"/>
              <a:t>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70392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Union of events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a:t>The </a:t>
            </a:r>
            <a:r>
              <a:rPr lang="en-US" b="1" dirty="0"/>
              <a:t>union </a:t>
            </a:r>
            <a:r>
              <a:rPr lang="en-US" dirty="0"/>
              <a:t>of the two events </a:t>
            </a:r>
            <a:r>
              <a:rPr lang="en-US" i="1" dirty="0"/>
              <a:t>A </a:t>
            </a:r>
            <a:r>
              <a:rPr lang="en-US" dirty="0"/>
              <a:t>and </a:t>
            </a:r>
            <a:r>
              <a:rPr lang="en-US" i="1" dirty="0"/>
              <a:t>B</a:t>
            </a:r>
            <a:r>
              <a:rPr lang="en-US" dirty="0"/>
              <a:t>, denoted by the symbol </a:t>
            </a:r>
            <a:r>
              <a:rPr lang="en-US" i="1" dirty="0"/>
              <a:t>A</a:t>
            </a:r>
            <a:r>
              <a:rPr lang="en-US" i="1" dirty="0" smtClean="0"/>
              <a:t>∪ B</a:t>
            </a:r>
            <a:r>
              <a:rPr lang="en-US" dirty="0"/>
              <a:t>, is the </a:t>
            </a:r>
            <a:r>
              <a:rPr lang="en-US" dirty="0" smtClean="0"/>
              <a:t>event containing </a:t>
            </a:r>
            <a:r>
              <a:rPr lang="en-US" dirty="0"/>
              <a:t>all the elements that belong to </a:t>
            </a:r>
            <a:r>
              <a:rPr lang="en-US" i="1" dirty="0"/>
              <a:t>A </a:t>
            </a:r>
            <a:r>
              <a:rPr lang="en-US" dirty="0"/>
              <a:t>or </a:t>
            </a:r>
            <a:r>
              <a:rPr lang="en-US" i="1" dirty="0"/>
              <a:t>B </a:t>
            </a:r>
            <a:r>
              <a:rPr lang="en-US" dirty="0"/>
              <a:t>or both.</a:t>
            </a:r>
            <a:r>
              <a:rPr lang="en-US" dirty="0" smtClean="0"/>
              <a:t> </a:t>
            </a:r>
          </a:p>
          <a:p>
            <a:endParaRPr lang="en-US" dirty="0" smtClean="0"/>
          </a:p>
          <a:p>
            <a:pPr lvl="1"/>
            <a:r>
              <a:rPr lang="en-US" sz="2600" dirty="0"/>
              <a:t>Let </a:t>
            </a:r>
            <a:r>
              <a:rPr lang="en-US" sz="2600" i="1" dirty="0"/>
              <a:t>A </a:t>
            </a:r>
            <a:r>
              <a:rPr lang="en-US" sz="2600" dirty="0"/>
              <a:t>= </a:t>
            </a:r>
            <a:r>
              <a:rPr lang="en-US" sz="2600" i="1" dirty="0"/>
              <a:t>{a, b, c} </a:t>
            </a:r>
            <a:r>
              <a:rPr lang="en-US" sz="2600" dirty="0"/>
              <a:t>and </a:t>
            </a:r>
            <a:r>
              <a:rPr lang="en-US" sz="2600" i="1" dirty="0"/>
              <a:t>B </a:t>
            </a:r>
            <a:r>
              <a:rPr lang="en-US" sz="2600" dirty="0"/>
              <a:t>= </a:t>
            </a:r>
            <a:r>
              <a:rPr lang="en-US" sz="2600" i="1" dirty="0"/>
              <a:t>{b, c, d, e}</a:t>
            </a:r>
            <a:r>
              <a:rPr lang="en-US" sz="2600" dirty="0"/>
              <a:t>; then </a:t>
            </a:r>
            <a:r>
              <a:rPr lang="en-US" sz="2600" i="1" dirty="0"/>
              <a:t>A ∪ B </a:t>
            </a:r>
            <a:r>
              <a:rPr lang="en-US" sz="2600" dirty="0"/>
              <a:t>= </a:t>
            </a:r>
            <a:r>
              <a:rPr lang="en-US" sz="2600" dirty="0" smtClean="0"/>
              <a:t>?</a:t>
            </a:r>
          </a:p>
          <a:p>
            <a:pPr lvl="1"/>
            <a:endParaRPr lang="en-US" sz="2600" i="1" dirty="0"/>
          </a:p>
          <a:p>
            <a:pPr lvl="1"/>
            <a:r>
              <a:rPr lang="en-US" sz="2600" dirty="0"/>
              <a:t>Let </a:t>
            </a:r>
            <a:r>
              <a:rPr lang="en-US" sz="2600" i="1" dirty="0"/>
              <a:t>P </a:t>
            </a:r>
            <a:r>
              <a:rPr lang="en-US" sz="2600" dirty="0"/>
              <a:t>be the event that an employee selected at random from an oil drilling company smokes cigarettes. Let </a:t>
            </a:r>
            <a:r>
              <a:rPr lang="en-US" sz="2600" i="1" dirty="0"/>
              <a:t>Q </a:t>
            </a:r>
            <a:r>
              <a:rPr lang="en-US" sz="2600" dirty="0"/>
              <a:t>be the event that the employee selected </a:t>
            </a:r>
            <a:r>
              <a:rPr lang="en-US" sz="2600" dirty="0" smtClean="0"/>
              <a:t>drinks alcoholic </a:t>
            </a:r>
            <a:r>
              <a:rPr lang="en-US" sz="2600" dirty="0"/>
              <a:t>beverages. Then the event </a:t>
            </a:r>
            <a:r>
              <a:rPr lang="en-US" sz="2600" i="1" dirty="0"/>
              <a:t>P ∪ </a:t>
            </a:r>
            <a:r>
              <a:rPr lang="en-US" sz="2600" i="1" dirty="0" smtClean="0"/>
              <a:t> Q =?</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409201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2774</TotalTime>
  <Words>2879</Words>
  <Application>Microsoft Office PowerPoint</Application>
  <PresentationFormat>Widescreen</PresentationFormat>
  <Paragraphs>469</Paragraphs>
  <Slides>77</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Arial Black</vt:lpstr>
      <vt:lpstr>Calibri</vt:lpstr>
      <vt:lpstr>Calibri Light</vt:lpstr>
      <vt:lpstr>Wingdings</vt:lpstr>
      <vt:lpstr>Office Theme</vt:lpstr>
      <vt:lpstr>Introduction to Probability </vt:lpstr>
      <vt:lpstr>Content</vt:lpstr>
      <vt:lpstr>Sample Space</vt:lpstr>
      <vt:lpstr>Sample Space</vt:lpstr>
      <vt:lpstr>Tree Diagram </vt:lpstr>
      <vt:lpstr>Events </vt:lpstr>
      <vt:lpstr>Intersection of Events</vt:lpstr>
      <vt:lpstr>Mutually Exclusive events </vt:lpstr>
      <vt:lpstr>Union of events </vt:lpstr>
      <vt:lpstr>Venn Diagram </vt:lpstr>
      <vt:lpstr>Venn Diagram </vt:lpstr>
      <vt:lpstr>Venn Diagram </vt:lpstr>
      <vt:lpstr>PowerPoint Presentation</vt:lpstr>
      <vt:lpstr>PowerPoint Presentation</vt:lpstr>
      <vt:lpstr>Multiplication Or Fundamental  Rule of counting </vt:lpstr>
      <vt:lpstr>Set of Example (iii - viii) </vt:lpstr>
      <vt:lpstr>Permutation </vt:lpstr>
      <vt:lpstr>Permutations of “n” objects  taken “r” at a time</vt:lpstr>
      <vt:lpstr>Example # 10: </vt:lpstr>
      <vt:lpstr>Circular Permutations </vt:lpstr>
      <vt:lpstr>Permutations of n objects when  they are not all different. </vt:lpstr>
      <vt:lpstr>PowerPoint Presentation</vt:lpstr>
      <vt:lpstr>Combinations </vt:lpstr>
      <vt:lpstr>Exercises </vt:lpstr>
      <vt:lpstr>o</vt:lpstr>
      <vt:lpstr>Probability </vt:lpstr>
      <vt:lpstr>PowerPoint Presentation</vt:lpstr>
      <vt:lpstr>Examples (1 – 3) </vt:lpstr>
      <vt:lpstr>Example 4</vt:lpstr>
      <vt:lpstr>A deck of playing Cards </vt:lpstr>
      <vt:lpstr>Example 5 – 6 </vt:lpstr>
      <vt:lpstr>Example 7</vt:lpstr>
      <vt:lpstr>Additive Rule:  Not - Mutually Exclusive Events </vt:lpstr>
      <vt:lpstr>Additive Rule: Mutually Exclusive Events </vt:lpstr>
      <vt:lpstr>Example # 08 – 10 </vt:lpstr>
      <vt:lpstr>Examples (11 – 12) </vt:lpstr>
      <vt:lpstr>Exercises</vt:lpstr>
      <vt:lpstr>PowerPoint Presentation</vt:lpstr>
      <vt:lpstr>PowerPoint Presentation</vt:lpstr>
      <vt:lpstr>PowerPoint Presentation</vt:lpstr>
      <vt:lpstr>The Product Rule:  Independent Events</vt:lpstr>
      <vt:lpstr>Some important results for Independent events</vt:lpstr>
      <vt:lpstr>Relationship among events </vt:lpstr>
      <vt:lpstr>Examples # 13 – 14 </vt:lpstr>
      <vt:lpstr>Examples 15 – 17 </vt:lpstr>
      <vt:lpstr>The Product Rule: Dependent Events </vt:lpstr>
      <vt:lpstr>Example # 18 </vt:lpstr>
      <vt:lpstr>Example # 21</vt:lpstr>
      <vt:lpstr>Example # 22 </vt:lpstr>
      <vt:lpstr>Example # 23</vt:lpstr>
      <vt:lpstr>PowerPoint Presentation</vt:lpstr>
      <vt:lpstr>Example # 23 </vt:lpstr>
      <vt:lpstr>Example # 24 </vt:lpstr>
      <vt:lpstr>Example # 25 </vt:lpstr>
      <vt:lpstr>Example # 25 </vt:lpstr>
      <vt:lpstr>Example # 26 </vt:lpstr>
      <vt:lpstr>Tree Diagram for Example # 26  </vt:lpstr>
      <vt:lpstr>Baye’s Rule </vt:lpstr>
      <vt:lpstr>Example # 27 </vt:lpstr>
      <vt:lpstr>Example # 28 </vt:lpstr>
      <vt:lpstr>Example # 29</vt:lpstr>
      <vt:lpstr>PowerPoint Presentation</vt:lpstr>
      <vt:lpstr>Prove rules of Multiplication  for probability </vt:lpstr>
      <vt:lpstr>Prove that P(A|B) = P(A) for  independent events</vt:lpstr>
      <vt:lpstr>Miscellaneous Problems </vt:lpstr>
      <vt:lpstr>Miscellaneous Problems (Contd.)</vt:lpstr>
      <vt:lpstr>Miscellaneous Problems (Contd.)</vt:lpstr>
      <vt:lpstr>Miscellaneous Problems (Contd.)</vt:lpstr>
      <vt:lpstr>Miscellaneous Problems (Contd.)</vt:lpstr>
      <vt:lpstr>Miscellaneous Problems (Contd.)</vt:lpstr>
      <vt:lpstr>Miscellaneous Problems (Contd.)</vt:lpstr>
      <vt:lpstr>Miscellaneous Problems (Contd.)</vt:lpstr>
      <vt:lpstr>Miscellaneous Problems (Contd.)</vt:lpstr>
      <vt:lpstr>Miscellaneous Problems (Contd.)</vt:lpstr>
      <vt:lpstr>Miscellaneous Problems (Contd.)</vt:lpstr>
      <vt:lpstr>Miscellaneous Problems (Contd.)</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 </dc:title>
  <dc:creator>Osama Bin Ajaz</dc:creator>
  <cp:lastModifiedBy>Osama Bin Ajaz</cp:lastModifiedBy>
  <cp:revision>637</cp:revision>
  <dcterms:created xsi:type="dcterms:W3CDTF">2019-02-07T14:40:47Z</dcterms:created>
  <dcterms:modified xsi:type="dcterms:W3CDTF">2019-02-22T06:59:52Z</dcterms:modified>
</cp:coreProperties>
</file>