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9587" autoAdjust="0"/>
  </p:normalViewPr>
  <p:slideViewPr>
    <p:cSldViewPr snapToGrid="0">
      <p:cViewPr varScale="1">
        <p:scale>
          <a:sx n="63" d="100"/>
          <a:sy n="63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7726-D932-42A1-9A3A-9054BF21D42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4DA11-85BB-4639-81DE-83F446B7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Examples: </a:t>
            </a:r>
            <a:r>
              <a:rPr lang="en-US" dirty="0" smtClean="0"/>
              <a:t>Tossing a coin, Defective</a:t>
            </a:r>
            <a:r>
              <a:rPr lang="en-US" baseline="0" dirty="0" smtClean="0"/>
              <a:t> or Non defective, Pass/fail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7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(1) 3/8 = 0.375</a:t>
            </a:r>
          </a:p>
          <a:p>
            <a:pPr marL="0" indent="0">
              <a:buNone/>
            </a:pPr>
            <a:r>
              <a:rPr lang="en-US" dirty="0" smtClean="0"/>
              <a:t>2) N=4, p = ¾, x = 2    P(x=2) = 27/128 	</a:t>
            </a:r>
          </a:p>
          <a:p>
            <a:pPr marL="0" indent="0">
              <a:buNone/>
            </a:pPr>
            <a:r>
              <a:rPr lang="en-US" dirty="0" smtClean="0"/>
              <a:t>(3)</a:t>
            </a:r>
            <a:r>
              <a:rPr lang="en-US" baseline="0" dirty="0" smtClean="0"/>
              <a:t> </a:t>
            </a:r>
            <a:r>
              <a:rPr lang="en-US" dirty="0" smtClean="0"/>
              <a:t> P(X&gt;10)=0.0338	P(3</a:t>
            </a:r>
            <a:r>
              <a:rPr lang="en-US" baseline="0" dirty="0" smtClean="0"/>
              <a:t> to 8) = 0.8779 	P(X = 5) = 0.1859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8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P(X&gt;=1) = 1 – p(x=0) = 0.4562.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P = 0.4562		P(Y=3) = 0.1602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0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 = 2, </a:t>
            </a:r>
            <a:r>
              <a:rPr lang="en-US" dirty="0" err="1" smtClean="0"/>
              <a:t>var</a:t>
            </a:r>
            <a:r>
              <a:rPr lang="en-US" dirty="0" smtClean="0"/>
              <a:t> = 1	</a:t>
            </a:r>
          </a:p>
          <a:p>
            <a:r>
              <a:rPr lang="en-US" b="1" dirty="0" smtClean="0"/>
              <a:t>#</a:t>
            </a:r>
            <a:r>
              <a:rPr lang="en-US" b="1" baseline="0" dirty="0" smtClean="0"/>
              <a:t> Heads = X = </a:t>
            </a:r>
            <a:r>
              <a:rPr lang="en-US" baseline="0" dirty="0" smtClean="0"/>
              <a:t>(0, 1/16) (1, 4/16) (2, 6/16) (4/16) (1/16)   E(x) = 2 =mean</a:t>
            </a:r>
          </a:p>
          <a:p>
            <a:r>
              <a:rPr lang="en-US" baseline="0" dirty="0" smtClean="0"/>
              <a:t>(7) Mean  = n p = 480(1/6) = 80 &amp;  sigma = 8.16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5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4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9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0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1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0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8A7E-D635-4811-A218-4074EE72756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0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Probability Distributions</a:t>
            </a:r>
            <a:endParaRPr lang="en-US" sz="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87774"/>
          </a:xfrm>
        </p:spPr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Osama Bin Ajaz</a:t>
            </a:r>
          </a:p>
          <a:p>
            <a:r>
              <a:rPr lang="en-US" dirty="0" smtClean="0"/>
              <a:t>Lecturer, S &amp; H Dept., </a:t>
            </a:r>
          </a:p>
          <a:p>
            <a:r>
              <a:rPr lang="en-US" dirty="0" smtClean="0"/>
              <a:t>FAST-NU, Main Campus, Karachi</a:t>
            </a:r>
          </a:p>
          <a:p>
            <a:r>
              <a:rPr lang="en-US" dirty="0" smtClean="0">
                <a:hlinkClick r:id="rId2"/>
              </a:rPr>
              <a:t>osama.ajaz@nu.edu.pk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Probability Distributions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</a:p>
          <a:p>
            <a:r>
              <a:rPr lang="en-US" dirty="0" smtClean="0"/>
              <a:t>Multinomial distribution</a:t>
            </a:r>
          </a:p>
          <a:p>
            <a:r>
              <a:rPr lang="en-US" dirty="0" err="1" smtClean="0"/>
              <a:t>Hypergeometric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Poisson distribution </a:t>
            </a:r>
          </a:p>
          <a:p>
            <a:r>
              <a:rPr lang="en-US" dirty="0" smtClean="0"/>
              <a:t>Geometric distribution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The Bernoulli Process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825625"/>
            <a:ext cx="109190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1. The </a:t>
            </a:r>
            <a:r>
              <a:rPr lang="en-US" sz="2600" dirty="0"/>
              <a:t>experiment consists of </a:t>
            </a:r>
            <a:r>
              <a:rPr lang="en-US" sz="2600" b="1" dirty="0"/>
              <a:t>repeated trials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2. </a:t>
            </a:r>
            <a:r>
              <a:rPr lang="en-US" sz="2600" dirty="0" smtClean="0"/>
              <a:t>Each </a:t>
            </a:r>
            <a:r>
              <a:rPr lang="en-US" sz="2600" dirty="0"/>
              <a:t>trial results in an outcome that may be classified as a </a:t>
            </a:r>
            <a:r>
              <a:rPr lang="en-US" sz="2600" b="1" dirty="0"/>
              <a:t>success or  </a:t>
            </a:r>
            <a:r>
              <a:rPr lang="en-US" sz="2600" b="1" dirty="0" smtClean="0"/>
              <a:t>failure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3. The probability of success, denoted by </a:t>
            </a:r>
            <a:r>
              <a:rPr lang="en-US" sz="2600" b="1" i="1" dirty="0"/>
              <a:t>p</a:t>
            </a:r>
            <a:r>
              <a:rPr lang="en-US" sz="2600" b="1" dirty="0"/>
              <a:t>, remains constant </a:t>
            </a:r>
            <a:r>
              <a:rPr lang="en-US" sz="2600" dirty="0"/>
              <a:t>from trial </a:t>
            </a:r>
            <a:r>
              <a:rPr lang="en-US" sz="2600" dirty="0" smtClean="0"/>
              <a:t>to </a:t>
            </a:r>
            <a:r>
              <a:rPr lang="en-US" sz="2600" dirty="0"/>
              <a:t>trial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4. The repeated trials are</a:t>
            </a:r>
            <a:r>
              <a:rPr lang="en-US" sz="2600" b="1" dirty="0"/>
              <a:t> independent</a:t>
            </a:r>
            <a:r>
              <a:rPr lang="en-US" sz="2600" dirty="0"/>
              <a:t>.</a:t>
            </a:r>
            <a:r>
              <a:rPr lang="en-US" sz="2600" dirty="0" smtClean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505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Binomial Distribution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i="1" dirty="0">
                <a:latin typeface="Arial Black" panose="020B0A04020102020204" pitchFamily="34" charset="0"/>
              </a:rPr>
              <a:t>X </a:t>
            </a:r>
            <a:r>
              <a:rPr lang="en-US" dirty="0"/>
              <a:t>of successes in </a:t>
            </a:r>
            <a:r>
              <a:rPr lang="en-US" i="1" dirty="0">
                <a:latin typeface="Arial Black" panose="020B0A04020102020204" pitchFamily="34" charset="0"/>
              </a:rPr>
              <a:t>n</a:t>
            </a:r>
            <a:r>
              <a:rPr lang="en-US" i="1" dirty="0"/>
              <a:t> </a:t>
            </a:r>
            <a:r>
              <a:rPr lang="en-US" dirty="0"/>
              <a:t>Bernoulli trials is called a </a:t>
            </a:r>
            <a:r>
              <a:rPr lang="en-US" b="1" dirty="0"/>
              <a:t>binomial </a:t>
            </a:r>
            <a:r>
              <a:rPr lang="en-US" b="1" dirty="0" smtClean="0"/>
              <a:t>random variable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probability distribution of this discrete random variable is called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binomial </a:t>
            </a:r>
            <a:r>
              <a:rPr lang="en-US" b="1" dirty="0" smtClean="0"/>
              <a:t>distribution.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probability of a success in a binomial experiment can be computed with </a:t>
            </a:r>
            <a:r>
              <a:rPr lang="en-US" dirty="0" smtClean="0"/>
              <a:t>this formula: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468" y="4694555"/>
            <a:ext cx="7739063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Examples 01 – 03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3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coin is tossed 3 times. Find the probability of getting exactly two heads.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probability that a certain kind of component will survive a shock test is </a:t>
            </a:r>
            <a:r>
              <a:rPr lang="en-US" dirty="0" smtClean="0"/>
              <a:t>3/4. Find </a:t>
            </a:r>
            <a:r>
              <a:rPr lang="en-US" dirty="0"/>
              <a:t>the probability that exactly 2 of the next 4 components tested survive.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probability that a patient recovers from a rare blood disease is 0.4. If 15 </a:t>
            </a:r>
            <a:r>
              <a:rPr lang="en-US" dirty="0" smtClean="0"/>
              <a:t>people are </a:t>
            </a:r>
            <a:r>
              <a:rPr lang="en-US" dirty="0"/>
              <a:t>known to have contracted this disease, what is the probability that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a) </a:t>
            </a:r>
            <a:r>
              <a:rPr lang="en-US" dirty="0"/>
              <a:t>at </a:t>
            </a:r>
            <a:r>
              <a:rPr lang="en-US" dirty="0" smtClean="0"/>
              <a:t>least 10 </a:t>
            </a:r>
            <a:r>
              <a:rPr lang="en-US" dirty="0"/>
              <a:t>survive,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b) </a:t>
            </a:r>
            <a:r>
              <a:rPr lang="en-US" dirty="0"/>
              <a:t>from 3 to 8 survive, and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c) </a:t>
            </a:r>
            <a:r>
              <a:rPr lang="en-US" dirty="0"/>
              <a:t>exactly 5 survive?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2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04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large chain retailer purchases a certain kind of electronic device from a manufacturer. The manufacturer indicates that the defective rate of the device is 3%</a:t>
            </a:r>
            <a:r>
              <a:rPr lang="en-US" dirty="0" smtClean="0"/>
              <a:t> 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a) </a:t>
            </a:r>
            <a:r>
              <a:rPr lang="en-US" dirty="0"/>
              <a:t>The inspector randomly picks 20 items from a shipment. What is the probability that there will be at least one defective item among these 20</a:t>
            </a:r>
            <a:r>
              <a:rPr lang="en-US" dirty="0" smtClean="0"/>
              <a:t>?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b) </a:t>
            </a:r>
            <a:r>
              <a:rPr lang="en-US" dirty="0"/>
              <a:t>Suppose that the retailer receives 10 shipments in a month and the </a:t>
            </a:r>
            <a:r>
              <a:rPr lang="en-US" dirty="0" smtClean="0"/>
              <a:t>inspector randomly </a:t>
            </a:r>
            <a:r>
              <a:rPr lang="en-US" dirty="0"/>
              <a:t>tests 20 devices per shipment. What is the probability that </a:t>
            </a:r>
            <a:r>
              <a:rPr lang="en-US" dirty="0" smtClean="0"/>
              <a:t>there will </a:t>
            </a:r>
            <a:r>
              <a:rPr lang="en-US" dirty="0"/>
              <a:t>be exactly 3 shipments each containing at least one defective device </a:t>
            </a:r>
            <a:r>
              <a:rPr lang="en-US" dirty="0" smtClean="0"/>
              <a:t>among the </a:t>
            </a:r>
            <a:r>
              <a:rPr lang="en-US" dirty="0"/>
              <a:t>20 that are selected and tested from the shipment?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</a:t>
            </a:r>
            <a:r>
              <a:rPr lang="en-US" b="1" smtClean="0">
                <a:solidFill>
                  <a:srgbClr val="00B050"/>
                </a:solidFill>
              </a:rPr>
              <a:t># 05 – 07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coin is tossed 4 times. Find the mean, variance, and standard deviation of the </a:t>
            </a:r>
            <a:r>
              <a:rPr lang="en-US" dirty="0" smtClean="0"/>
              <a:t>number of </a:t>
            </a:r>
            <a:r>
              <a:rPr lang="en-US" dirty="0"/>
              <a:t>heads that will be obtained.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Solve the above problem using the concept of expected values. </a:t>
            </a:r>
          </a:p>
          <a:p>
            <a:r>
              <a:rPr lang="en-US" dirty="0"/>
              <a:t>A die is rolled 480 times. Find the mean, variance, and standard deviation of the </a:t>
            </a:r>
            <a:r>
              <a:rPr lang="en-US" dirty="0" smtClean="0"/>
              <a:t>number of </a:t>
            </a:r>
            <a:r>
              <a:rPr lang="en-US" dirty="0"/>
              <a:t>3s that will be rolled.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3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Multinomial Experiments</a:t>
            </a:r>
            <a:endParaRPr lang="en-US" sz="4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trial in an experiment has more than two </a:t>
            </a:r>
            <a:r>
              <a:rPr lang="en-US" dirty="0" smtClean="0"/>
              <a:t>outcomes.</a:t>
            </a:r>
          </a:p>
          <a:p>
            <a:r>
              <a:rPr lang="en-US" dirty="0" smtClean="0"/>
              <a:t>the </a:t>
            </a:r>
            <a:r>
              <a:rPr lang="en-US" dirty="0"/>
              <a:t>probabilities </a:t>
            </a:r>
            <a:r>
              <a:rPr lang="en-US" dirty="0" smtClean="0"/>
              <a:t>for each </a:t>
            </a:r>
            <a:r>
              <a:rPr lang="en-US" dirty="0"/>
              <a:t>trial remain </a:t>
            </a:r>
            <a:r>
              <a:rPr lang="en-US" dirty="0" smtClean="0"/>
              <a:t>constant.</a:t>
            </a:r>
          </a:p>
          <a:p>
            <a:r>
              <a:rPr lang="en-US" dirty="0" smtClean="0"/>
              <a:t>the </a:t>
            </a:r>
            <a:r>
              <a:rPr lang="en-US" dirty="0"/>
              <a:t>outcomes are independent for a fixed number of trials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Events must also be mutually exclusive. 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461</Words>
  <Application>Microsoft Office PowerPoint</Application>
  <PresentationFormat>Widescreen</PresentationFormat>
  <Paragraphs>58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Discrete Probability Distributions</vt:lpstr>
      <vt:lpstr>Discrete Probability Distributions</vt:lpstr>
      <vt:lpstr>The Bernoulli Process </vt:lpstr>
      <vt:lpstr>Binomial Distribution</vt:lpstr>
      <vt:lpstr>Examples 01 – 03 </vt:lpstr>
      <vt:lpstr>Example # 04 </vt:lpstr>
      <vt:lpstr>Example # 05 – 07 </vt:lpstr>
      <vt:lpstr>Multinomial Experiments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Probability Distributions</dc:title>
  <dc:creator>Osama Bin Ajaz</dc:creator>
  <cp:lastModifiedBy>Osama Bin Ajaz</cp:lastModifiedBy>
  <cp:revision>122</cp:revision>
  <dcterms:created xsi:type="dcterms:W3CDTF">2019-03-17T14:40:27Z</dcterms:created>
  <dcterms:modified xsi:type="dcterms:W3CDTF">2019-03-22T06:57:36Z</dcterms:modified>
</cp:coreProperties>
</file>