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297" r:id="rId44"/>
    <p:sldId id="304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80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9CC90-E092-4F37-9154-9F2D052DDC4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E34C6-470E-4E0D-B13D-E61B1E0FA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f(0|1) = ½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1/5	(b) 7/30	(c)3/5	(d) 4/15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(1, ,0.10) (2, 0.35) (3, 0.55)	(b) (1, 0.20) (2, 0.50)</a:t>
            </a:r>
            <a:r>
              <a:rPr lang="en-US" baseline="0" dirty="0" smtClean="0"/>
              <a:t> (3, 0.30)	</a:t>
            </a:r>
          </a:p>
          <a:p>
            <a:pPr marL="0" indent="0">
              <a:buNone/>
            </a:pPr>
            <a:r>
              <a:rPr lang="en-US" baseline="0" dirty="0" smtClean="0"/>
              <a:t>(c) P(Y=3 given y = 2) = 0.10/0.35=0.285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(0, 0.1353)</a:t>
            </a:r>
            <a:r>
              <a:rPr lang="en-US" baseline="0" dirty="0" smtClean="0"/>
              <a:t> (1, 0.2707) ( 2, 0.2707) (3, 0.1804) (4, 0.0902) (5, 0.0361) (6, 0.0120) </a:t>
            </a:r>
          </a:p>
          <a:p>
            <a:pPr marL="0" indent="0">
              <a:buNone/>
            </a:pPr>
            <a:r>
              <a:rPr lang="en-US" baseline="0" dirty="0" smtClean="0"/>
              <a:t>(c) (0, 0.1353) (1, 0.4060) (2, 0.6767) (3, 0.8571) (4, 0.9473) (5, 0.9834) (6, 0.9954) (CDF)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34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P(0 &lt; X &lt; 1) = F(1)</a:t>
            </a:r>
            <a:r>
              <a:rPr lang="en-US" baseline="0" dirty="0" smtClean="0"/>
              <a:t> – F(0) = 1/9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F(y) = 5y/8b - ¼ 	P(Y &lt; b) = F (b) = (5/8) – (1/4) </a:t>
            </a:r>
            <a:r>
              <a:rPr lang="en-US" b="1" dirty="0" smtClean="0"/>
              <a:t>= 3/8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P(X &gt; 200) = integrate (200 to infinity)</a:t>
            </a:r>
            <a:r>
              <a:rPr lang="en-US" baseline="0" dirty="0" smtClean="0"/>
              <a:t> f(x) dx = 1/9 	(b) P (80 &lt; x &lt; 200) = 1000/9801 = 0.1020.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7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120/100 = 1.2, P(X&lt;1.2)</a:t>
            </a:r>
            <a:r>
              <a:rPr lang="en-US" baseline="0" dirty="0" smtClean="0"/>
              <a:t> = P(X&lt; 120) = 0.68	(b) P(50 &lt; x &lt; 100) = (0.5 &lt; X &lt; 1) = 0.375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5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P(X &lt; 0.2) = F(0.2) = 1 – </a:t>
            </a:r>
            <a:r>
              <a:rPr lang="en-US" dirty="0" err="1" smtClean="0"/>
              <a:t>exp</a:t>
            </a:r>
            <a:r>
              <a:rPr lang="en-US" dirty="0" smtClean="0"/>
              <a:t>(-1.6) = 0.7981 	(b) f(x) = F’(x) =8exp(-8x),</a:t>
            </a:r>
            <a:r>
              <a:rPr lang="en-US" baseline="0" dirty="0" smtClean="0"/>
              <a:t> so P(x&lt; 0.2) = 0.7981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2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K = 3/16	(b) P(X &lt; 0.5)</a:t>
            </a:r>
            <a:r>
              <a:rPr lang="en-US" baseline="0" dirty="0" smtClean="0"/>
              <a:t> = 99/128 = 0.7734	(c) P( |x| &lt; 0.8) = P(X &lt; -0.8) + P(X&gt; 0.8) = F(-0.8) + 1 – F(0.8) = 0.164   where </a:t>
            </a:r>
            <a:r>
              <a:rPr lang="en-US" b="1" baseline="0" dirty="0" smtClean="0"/>
              <a:t>F(x) = 0.5 +(9/2)x – x^3/16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= { RR, RB, BR, BB} -&gt; y</a:t>
            </a:r>
            <a:r>
              <a:rPr lang="en-US" baseline="0" dirty="0" smtClean="0"/>
              <a:t> = { 0, 1, 2}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3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This is a pdf	(b) F(x)</a:t>
            </a:r>
            <a:r>
              <a:rPr lang="en-US" baseline="0" dirty="0" smtClean="0"/>
              <a:t> = 1 – x^(-3)	(c) P(X&gt;4) = 1 – F(4) = 0.0156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2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This is a pdf	(b)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g(x)</a:t>
            </a:r>
            <a:r>
              <a:rPr lang="en-US" baseline="0" dirty="0" smtClean="0"/>
              <a:t> = (4x+3)/5	h(y) = 2(1+3y)/5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g(x)</a:t>
            </a:r>
            <a:r>
              <a:rPr lang="en-US" baseline="0" dirty="0" smtClean="0"/>
              <a:t> = (10/3)*x*(1-x^4) for 0 &lt; x &lt; 1	h(y) = 5y^4, for 0&lt;y&lt;1	(b) P(Y&gt;0.5 | x = 0.25) = 8/9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6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G(x) = x/2	h(y) =</a:t>
            </a:r>
            <a:r>
              <a:rPr lang="en-US" baseline="0" dirty="0" smtClean="0"/>
              <a:t> (1+3y^2)/2	P(</a:t>
            </a:r>
            <a:r>
              <a:rPr lang="en-US" baseline="0" dirty="0" err="1" smtClean="0"/>
              <a:t>x|y</a:t>
            </a:r>
            <a:r>
              <a:rPr lang="en-US" baseline="0" dirty="0" smtClean="0"/>
              <a:t>=1/3) = 3/64	f(</a:t>
            </a:r>
            <a:r>
              <a:rPr lang="en-US" baseline="0" dirty="0" err="1" smtClean="0"/>
              <a:t>x|y</a:t>
            </a:r>
            <a:r>
              <a:rPr lang="en-US" baseline="0" dirty="0" smtClean="0"/>
              <a:t>) = x/2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independent	(b) 1/3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8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 = 3 	(b) 21/512 = 0.04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3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X=[0, ¼]	y=</a:t>
            </a:r>
            <a:r>
              <a:rPr lang="en-US" baseline="0" dirty="0" smtClean="0"/>
              <a:t> [ x ,0.5-x]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6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P(X&gt;0.5) = Integrate(0, 1-x) g(x) dy.  = 5/16=0.3125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H(y) = Integrate (0,</a:t>
            </a:r>
            <a:r>
              <a:rPr lang="en-US" baseline="0" dirty="0" smtClean="0"/>
              <a:t>  1-y) 24xydx = 12y(1-y)^2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P(X&lt;1/8 | Y = ¾) = 0.25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7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f(0)</a:t>
            </a:r>
            <a:r>
              <a:rPr lang="en-US" baseline="0" dirty="0" smtClean="0"/>
              <a:t> = (1- 0.7)(0.4) = 0.18	f(2500) = 0.7(0.4) = 0.28	f(1000) = (0.7)(1-0.4) = 0.42	f(1500) = (1-0.7)(0.4) = 0.12</a:t>
            </a:r>
          </a:p>
          <a:p>
            <a:r>
              <a:rPr lang="en-US" baseline="0" dirty="0" smtClean="0"/>
              <a:t>E(x) = $1300.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Tabular, formula and</a:t>
            </a:r>
            <a:r>
              <a:rPr lang="en-US" baseline="0" dirty="0" smtClean="0"/>
              <a:t> graphical forms. 	(3) X = No. of defective = {0, 1, 2}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8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E(XY)</a:t>
            </a:r>
            <a:r>
              <a:rPr lang="en-US" baseline="0" dirty="0" smtClean="0"/>
              <a:t> = 3/14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3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E(y/x) = 5/8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(x&lt;1), (1</a:t>
            </a:r>
            <a:r>
              <a:rPr lang="en-US" baseline="0" dirty="0" smtClean="0"/>
              <a:t> ≤x &lt; 2), (2 </a:t>
            </a:r>
            <a:r>
              <a:rPr lang="en-US" dirty="0" smtClean="0"/>
              <a:t>≤</a:t>
            </a:r>
            <a:r>
              <a:rPr lang="en-US" baseline="0" dirty="0" smtClean="0"/>
              <a:t> x &lt; 3), (x ≥3)</a:t>
            </a:r>
            <a:endParaRPr lang="en-US" dirty="0" smtClean="0"/>
          </a:p>
          <a:p>
            <a:r>
              <a:rPr lang="en-US" dirty="0" smtClean="0"/>
              <a:t>(ii) P(1.5 &lt; x ≤  4.5) = F(4.5) – F(1.5) = 1 – 1/6</a:t>
            </a:r>
            <a:r>
              <a:rPr lang="en-US" baseline="0" dirty="0" smtClean="0"/>
              <a:t> = 5/6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f(2)</a:t>
            </a:r>
            <a:r>
              <a:rPr lang="en-US" baseline="0" dirty="0" smtClean="0"/>
              <a:t> = F(2) – F(1) = 11/16 – 5/16 = 3/8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(4): x = 0 (1/64), 1 (9/64), 2</a:t>
            </a:r>
            <a:r>
              <a:rPr lang="en-US" baseline="0" dirty="0" smtClean="0"/>
              <a:t> (27/64), 3 (27/64) &amp; </a:t>
            </a:r>
            <a:r>
              <a:rPr lang="en-US" dirty="0" smtClean="0"/>
              <a:t>P (1 ≤ x ≤ 3). = 63/64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f(z)</a:t>
            </a:r>
            <a:r>
              <a:rPr lang="en-US" baseline="0" dirty="0" smtClean="0"/>
              <a:t> = 1/36, 2/36, 3/36, 4/36, 5/36, 6/36, 5/36, 4/36, 3/36, 2/36, 1/36</a:t>
            </a:r>
          </a:p>
          <a:p>
            <a:r>
              <a:rPr lang="en-US" baseline="0" dirty="0" smtClean="0"/>
              <a:t>(6) F(4) = 15/16	F(5) = 31/32	F(4) = 1/32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baseline="0" dirty="0" smtClean="0"/>
              <a:t>P(3) = F(3) – F(2) = 1/ 16	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(b) F(9) – F(6) = 7/2^10	</a:t>
            </a:r>
          </a:p>
          <a:p>
            <a:pPr marL="228600" indent="-228600">
              <a:buAutoNum type="alphaLcParenBoth"/>
            </a:pPr>
            <a:endParaRPr lang="en-US" baseline="0" dirty="0" smtClean="0"/>
          </a:p>
          <a:p>
            <a:pPr marL="228600" indent="-228600">
              <a:buAutoNum type="alphaLcParenBoth"/>
            </a:pPr>
            <a:r>
              <a:rPr lang="en-US" b="1" baseline="0" dirty="0" smtClean="0"/>
              <a:t>(c) </a:t>
            </a:r>
            <a:r>
              <a:rPr lang="en-US" baseline="0" dirty="0" smtClean="0"/>
              <a:t>f(x) = F(x) – F(x-1) = (1/2)^(x+1) for x = 0, 1, 2,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= 1/30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BB44-2DA1-4696-8677-A80C8E1C132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ama.ajaz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&amp; 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(Probability distributions, PMF, PDF, CDF, JPDF,JPMF)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3"/>
              </a:rPr>
              <a:t>osama.ajaz@nu.edu.pk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&amp; 06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dice are rolled once, find the </a:t>
            </a:r>
            <a:r>
              <a:rPr lang="en-US" dirty="0" err="1" smtClean="0"/>
              <a:t>pmf</a:t>
            </a:r>
            <a:r>
              <a:rPr lang="en-US" dirty="0" smtClean="0"/>
              <a:t> of the sum of points on two dice and also find c. d. f (also its graph). </a:t>
            </a:r>
          </a:p>
          <a:p>
            <a:r>
              <a:rPr lang="en-US" dirty="0" smtClean="0"/>
              <a:t>A fair coin is tossed until a “Head” appears for the first time. Find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(a) p. m. f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(b) distribution function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(c) F(4)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3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distribution function for a discrete random variable x is given as: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F(x) = 1 – (1/2)^(x+1), for x = 0, 1, 2, …..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Find: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 (X = 3)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 (7 ≤ x &lt; 10)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Probability Mass Function.</a:t>
            </a:r>
          </a:p>
          <a:p>
            <a:pPr marL="514350" indent="-514350">
              <a:buAutoNum type="alphaLcParenBoth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0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12" y="1825625"/>
            <a:ext cx="9381175" cy="18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Joint Probability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74" y="1825625"/>
            <a:ext cx="10143252" cy="36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09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ballpoint pens are selected at random from a box that contains 3 blue </a:t>
            </a:r>
            <a:r>
              <a:rPr lang="en-US" dirty="0" smtClean="0"/>
              <a:t>pens, 2 </a:t>
            </a:r>
            <a:r>
              <a:rPr lang="en-US" dirty="0"/>
              <a:t>red pens, and 3 green pens. If </a:t>
            </a:r>
            <a:r>
              <a:rPr lang="en-US" i="1" dirty="0"/>
              <a:t>X </a:t>
            </a:r>
            <a:r>
              <a:rPr lang="en-US" dirty="0"/>
              <a:t>is the number of blue pens selected and </a:t>
            </a:r>
            <a:r>
              <a:rPr lang="en-US" i="1" dirty="0"/>
              <a:t>Y </a:t>
            </a:r>
            <a:r>
              <a:rPr lang="en-US" dirty="0" smtClean="0"/>
              <a:t>is the </a:t>
            </a:r>
            <a:r>
              <a:rPr lang="en-US" dirty="0"/>
              <a:t>number of red pens selected, find </a:t>
            </a:r>
            <a:endParaRPr lang="en-US" dirty="0" smtClean="0"/>
          </a:p>
          <a:p>
            <a:r>
              <a:rPr lang="en-US" dirty="0"/>
              <a:t>(a) the joint probability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/>
              <a:t>b) P[(X, Y ) ∈ A], where A is the region {(x, </a:t>
            </a:r>
            <a:r>
              <a:rPr lang="en-US" dirty="0" smtClean="0"/>
              <a:t>y)</a:t>
            </a:r>
            <a:r>
              <a:rPr lang="en-US" dirty="0"/>
              <a:t>|</a:t>
            </a:r>
            <a:r>
              <a:rPr lang="en-US" dirty="0" smtClean="0"/>
              <a:t>y </a:t>
            </a:r>
            <a:r>
              <a:rPr lang="en-US" dirty="0"/>
              <a:t>≤ 1}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1825625"/>
            <a:ext cx="10232035" cy="17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8787" cy="3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09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conditional distribution of </a:t>
            </a:r>
            <a:r>
              <a:rPr lang="en-US" i="1" dirty="0"/>
              <a:t>X</a:t>
            </a:r>
            <a:r>
              <a:rPr lang="en-US" dirty="0"/>
              <a:t>, given that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dirty="0" smtClean="0"/>
              <a:t>1, and </a:t>
            </a:r>
            <a:r>
              <a:rPr lang="en-US" dirty="0"/>
              <a:t>use it to determine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= 0 </a:t>
            </a:r>
            <a:r>
              <a:rPr lang="en-US" i="1" dirty="0"/>
              <a:t>| Y </a:t>
            </a:r>
            <a:r>
              <a:rPr lang="en-US" dirty="0"/>
              <a:t>= 1).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95" y="2627947"/>
            <a:ext cx="6739809" cy="33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Statistical independence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Show that the random variables of Example </a:t>
            </a:r>
            <a:r>
              <a:rPr lang="en-US" dirty="0" smtClean="0"/>
              <a:t>09 </a:t>
            </a:r>
            <a:r>
              <a:rPr lang="en-US" dirty="0"/>
              <a:t>are not statistically </a:t>
            </a:r>
            <a:r>
              <a:rPr lang="en-US" dirty="0" smtClean="0"/>
              <a:t>independent for the point (0, 1).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8" y="1825625"/>
            <a:ext cx="9261503" cy="18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10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255005" cy="428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6168" y="3763645"/>
            <a:ext cx="5617632" cy="23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Brief Content 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(Sessional – II)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414"/>
            <a:ext cx="10515600" cy="4351338"/>
          </a:xfrm>
        </p:spPr>
        <p:txBody>
          <a:bodyPr/>
          <a:lstStyle/>
          <a:p>
            <a:r>
              <a:rPr lang="en-US" dirty="0" smtClean="0"/>
              <a:t>Random Variables, Joint and marginal distributions. </a:t>
            </a:r>
          </a:p>
          <a:p>
            <a:r>
              <a:rPr lang="en-US" dirty="0" smtClean="0"/>
              <a:t>Mathematical Expectation</a:t>
            </a:r>
          </a:p>
          <a:p>
            <a:r>
              <a:rPr lang="en-US" dirty="0" smtClean="0"/>
              <a:t>Binomial &amp; Multinomial distributions</a:t>
            </a:r>
          </a:p>
          <a:p>
            <a:r>
              <a:rPr lang="en-US" dirty="0" smtClean="0"/>
              <a:t>Poisson, </a:t>
            </a:r>
            <a:r>
              <a:rPr lang="en-US" dirty="0" err="1" smtClean="0"/>
              <a:t>hypergeometric</a:t>
            </a:r>
            <a:r>
              <a:rPr lang="en-US" dirty="0" smtClean="0"/>
              <a:t>, geometric, and discrete uniform distributions.</a:t>
            </a:r>
          </a:p>
          <a:p>
            <a:r>
              <a:rPr lang="en-US" dirty="0" smtClean="0"/>
              <a:t>Normal, Standard Normal, Exponential, Uniform and Chi-Sq. distributions. </a:t>
            </a:r>
          </a:p>
          <a:p>
            <a:r>
              <a:rPr lang="en-US" dirty="0" smtClean="0"/>
              <a:t>Z-test &amp; t-test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746760"/>
            <a:ext cx="9534525" cy="52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365125"/>
            <a:ext cx="9281160" cy="52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Continuous Probability Distributions</a:t>
            </a:r>
            <a:endParaRPr lang="en-US" sz="4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4"/>
            <a:ext cx="11292840" cy="4666615"/>
          </a:xfrm>
        </p:spPr>
        <p:txBody>
          <a:bodyPr>
            <a:normAutofit/>
          </a:bodyPr>
          <a:lstStyle/>
          <a:p>
            <a:r>
              <a:rPr lang="en-US" sz="2600" dirty="0"/>
              <a:t>A continuous random variable has a probability of 0 of </a:t>
            </a:r>
            <a:r>
              <a:rPr lang="en-US" sz="2600" dirty="0" smtClean="0"/>
              <a:t>assuming </a:t>
            </a:r>
            <a:r>
              <a:rPr lang="en-US" sz="2600" i="1" dirty="0" smtClean="0"/>
              <a:t>exactly </a:t>
            </a:r>
            <a:r>
              <a:rPr lang="en-US" sz="2600" dirty="0"/>
              <a:t>any of </a:t>
            </a:r>
            <a:r>
              <a:rPr lang="en-US" sz="2600" dirty="0" smtClean="0"/>
              <a:t>its values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Because we </a:t>
            </a:r>
            <a:r>
              <a:rPr lang="en-US" sz="2600" dirty="0"/>
              <a:t>are </a:t>
            </a:r>
            <a:r>
              <a:rPr lang="en-US" sz="2600" dirty="0" smtClean="0"/>
              <a:t>dealing with </a:t>
            </a:r>
            <a:r>
              <a:rPr lang="en-US" sz="2600" dirty="0"/>
              <a:t>an interval rather than a point value of our random variable.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does not matter whether we include an endpoint of the interval or not. </a:t>
            </a:r>
            <a:r>
              <a:rPr lang="en-US" sz="2600" dirty="0" smtClean="0"/>
              <a:t>For example: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r>
              <a:rPr lang="en-US" sz="2600" dirty="0"/>
              <a:t>Its </a:t>
            </a:r>
            <a:r>
              <a:rPr lang="en-US" sz="2600" dirty="0" smtClean="0"/>
              <a:t>probability </a:t>
            </a:r>
            <a:r>
              <a:rPr lang="en-US" sz="2600" dirty="0"/>
              <a:t>distribution cannot be given in tabular form</a:t>
            </a:r>
            <a:r>
              <a:rPr lang="en-US" sz="2600" dirty="0" smtClean="0"/>
              <a:t>.</a:t>
            </a:r>
          </a:p>
          <a:p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is usually called the </a:t>
            </a:r>
            <a:r>
              <a:rPr lang="en-US" sz="2600" b="1" dirty="0"/>
              <a:t>probability density </a:t>
            </a:r>
            <a:r>
              <a:rPr lang="en-US" sz="2600" b="1" dirty="0" smtClean="0"/>
              <a:t>function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Areas will be used to represent probabilities.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29580" y="4158931"/>
            <a:ext cx="754243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Some graphs of Density Functions </a:t>
            </a:r>
            <a:endParaRPr lang="en-US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949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 smtClean="0"/>
              <a:t>A </a:t>
            </a:r>
            <a:r>
              <a:rPr lang="en-US" sz="2400" b="1" dirty="0"/>
              <a:t>probability density function is constructed so that the area under its curve bounded by the </a:t>
            </a:r>
            <a:r>
              <a:rPr lang="en-US" sz="2400" b="1" i="1" dirty="0"/>
              <a:t>x </a:t>
            </a:r>
            <a:r>
              <a:rPr lang="en-US" sz="2400" b="1" dirty="0"/>
              <a:t>axis is equal to 1 when computed over the range of </a:t>
            </a:r>
            <a:r>
              <a:rPr lang="en-US" sz="2400" b="1" i="1" dirty="0" smtClean="0"/>
              <a:t>X.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6840" y="1432560"/>
            <a:ext cx="941832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</a:rPr>
              <a:t>The probability </a:t>
            </a:r>
            <a:r>
              <a:rPr lang="en-US" sz="3600" b="1" dirty="0">
                <a:solidFill>
                  <a:schemeClr val="accent6"/>
                </a:solidFill>
              </a:rPr>
              <a:t>that </a:t>
            </a:r>
            <a:r>
              <a:rPr lang="en-US" sz="3600" b="1" i="1" dirty="0">
                <a:solidFill>
                  <a:schemeClr val="accent6"/>
                </a:solidFill>
              </a:rPr>
              <a:t>X </a:t>
            </a:r>
            <a:r>
              <a:rPr lang="en-US" sz="3600" b="1" dirty="0">
                <a:solidFill>
                  <a:schemeClr val="accent6"/>
                </a:solidFill>
              </a:rPr>
              <a:t>assumes a value between </a:t>
            </a:r>
            <a:r>
              <a:rPr lang="en-US" sz="3600" b="1" i="1" dirty="0">
                <a:solidFill>
                  <a:schemeClr val="accent6"/>
                </a:solidFill>
              </a:rPr>
              <a:t>a </a:t>
            </a:r>
            <a:r>
              <a:rPr lang="en-US" sz="3600" b="1" dirty="0">
                <a:solidFill>
                  <a:schemeClr val="accent6"/>
                </a:solidFill>
              </a:rPr>
              <a:t>and </a:t>
            </a:r>
            <a:r>
              <a:rPr lang="en-US" sz="3600" b="1" i="1" dirty="0">
                <a:solidFill>
                  <a:schemeClr val="accent6"/>
                </a:solidFill>
              </a:rPr>
              <a:t>b </a:t>
            </a:r>
            <a:r>
              <a:rPr lang="en-US" sz="3600" b="1" dirty="0">
                <a:solidFill>
                  <a:schemeClr val="accent6"/>
                </a:solidFill>
              </a:rPr>
              <a:t>is equal to the shaded area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1991439"/>
            <a:ext cx="7513320" cy="40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Function to be PDF 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70" y="2233612"/>
            <a:ext cx="10314530" cy="28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Example # 01 </a:t>
            </a:r>
            <a:endParaRPr lang="en-US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10515600" cy="33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CDF for Continuous RV </a:t>
            </a:r>
            <a:endParaRPr lang="en-US" sz="40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As an immediate consequence </a:t>
            </a:r>
            <a:r>
              <a:rPr lang="en-US" dirty="0" smtClean="0"/>
              <a:t>of the above  Definition, </a:t>
            </a:r>
            <a:r>
              <a:rPr lang="en-US" dirty="0"/>
              <a:t>one can write the two </a:t>
            </a:r>
            <a:r>
              <a:rPr lang="en-US" dirty="0" smtClean="0"/>
              <a:t>results: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110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78900" y="4780280"/>
            <a:ext cx="783419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Example # 02 </a:t>
            </a:r>
            <a:endParaRPr lang="en-US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density function of </a:t>
            </a:r>
            <a:r>
              <a:rPr lang="en-US" dirty="0" smtClean="0"/>
              <a:t>previous example , </a:t>
            </a:r>
            <a:r>
              <a:rPr lang="en-US" dirty="0"/>
              <a:t>find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and use it to </a:t>
            </a:r>
            <a:r>
              <a:rPr lang="en-US" dirty="0" smtClean="0"/>
              <a:t>evaluate</a:t>
            </a:r>
            <a:r>
              <a:rPr lang="en-US" dirty="0"/>
              <a:t> </a:t>
            </a:r>
            <a:r>
              <a:rPr lang="en-US" i="1" dirty="0" smtClean="0"/>
              <a:t>P</a:t>
            </a:r>
            <a:r>
              <a:rPr lang="en-US" dirty="0" smtClean="0"/>
              <a:t>(0 </a:t>
            </a:r>
            <a:r>
              <a:rPr lang="en-US" i="1" dirty="0"/>
              <a:t>&lt; X ≤ </a:t>
            </a:r>
            <a:r>
              <a:rPr lang="en-US" dirty="0"/>
              <a:t>1)</a:t>
            </a:r>
            <a:r>
              <a:rPr lang="en-US" i="1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91" y="2217420"/>
            <a:ext cx="4272109" cy="1516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9447" y="2911793"/>
            <a:ext cx="5682244" cy="3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Example # 03 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dirty="0"/>
              <a:t>The Department of Energy (DOE) puts projects out on bid </a:t>
            </a:r>
            <a:r>
              <a:rPr lang="en-US" dirty="0" smtClean="0"/>
              <a:t>and generally estimates what </a:t>
            </a:r>
            <a:r>
              <a:rPr lang="en-US" dirty="0"/>
              <a:t>a reasonable bid should be. Call the estimate </a:t>
            </a:r>
            <a:r>
              <a:rPr lang="en-US" i="1" dirty="0"/>
              <a:t>b</a:t>
            </a:r>
            <a:r>
              <a:rPr lang="en-US" dirty="0"/>
              <a:t>. The DOE has </a:t>
            </a:r>
            <a:r>
              <a:rPr lang="en-US" dirty="0" smtClean="0"/>
              <a:t>determined that </a:t>
            </a:r>
            <a:r>
              <a:rPr lang="en-US" dirty="0"/>
              <a:t>the density function of the winning (low) bid </a:t>
            </a:r>
            <a:r>
              <a:rPr lang="en-US" dirty="0" smtClean="0"/>
              <a:t>is: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Find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and use it to determine the probability that the winning bid is less </a:t>
            </a:r>
            <a:r>
              <a:rPr lang="en-US" dirty="0" smtClean="0"/>
              <a:t>than the </a:t>
            </a:r>
            <a:r>
              <a:rPr lang="en-US" dirty="0"/>
              <a:t>DOE’s preliminary estimate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27" y="2850832"/>
            <a:ext cx="5540694" cy="16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Random Variable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balls are drawn in succession without replacement from an urn containing </a:t>
            </a:r>
            <a:r>
              <a:rPr lang="en-US" dirty="0" smtClean="0"/>
              <a:t>4 red </a:t>
            </a:r>
            <a:r>
              <a:rPr lang="en-US" dirty="0"/>
              <a:t>balls and 3 black balls. The possible outcomes and the values </a:t>
            </a:r>
            <a:r>
              <a:rPr lang="en-US" i="1" dirty="0"/>
              <a:t>y </a:t>
            </a:r>
            <a:r>
              <a:rPr lang="en-US" dirty="0"/>
              <a:t>of the </a:t>
            </a:r>
            <a:r>
              <a:rPr lang="en-US" dirty="0" smtClean="0"/>
              <a:t>random variable </a:t>
            </a:r>
            <a:r>
              <a:rPr lang="en-US" i="1" dirty="0"/>
              <a:t>Y </a:t>
            </a:r>
            <a:r>
              <a:rPr lang="en-US" dirty="0"/>
              <a:t>, where </a:t>
            </a:r>
            <a:r>
              <a:rPr lang="en-US" i="1" dirty="0"/>
              <a:t>Y </a:t>
            </a:r>
            <a:r>
              <a:rPr lang="en-US" dirty="0"/>
              <a:t>is the number of red balls, </a:t>
            </a:r>
            <a:r>
              <a:rPr lang="en-US" dirty="0" smtClean="0"/>
              <a:t>are:  </a:t>
            </a:r>
          </a:p>
          <a:p>
            <a:r>
              <a:rPr lang="en-US" dirty="0" smtClean="0"/>
              <a:t>Suppose an experiment consists of tossing a coin two times &amp; we are interested in the number of Heads (X): </a:t>
            </a:r>
          </a:p>
          <a:p>
            <a:r>
              <a:rPr lang="en-US" dirty="0"/>
              <a:t>Interest centers around the proportion of people who respond to a certain </a:t>
            </a:r>
            <a:r>
              <a:rPr lang="en-US" dirty="0" smtClean="0"/>
              <a:t>mail order </a:t>
            </a:r>
            <a:r>
              <a:rPr lang="en-US" dirty="0"/>
              <a:t>solicitation. Let </a:t>
            </a:r>
            <a:r>
              <a:rPr lang="en-US" i="1" dirty="0"/>
              <a:t>X </a:t>
            </a:r>
            <a:r>
              <a:rPr lang="en-US" dirty="0"/>
              <a:t>be that proportion. </a:t>
            </a:r>
            <a:r>
              <a:rPr lang="en-US" i="1" dirty="0"/>
              <a:t>X </a:t>
            </a:r>
            <a:r>
              <a:rPr lang="en-US" dirty="0"/>
              <a:t>is a random variable that </a:t>
            </a:r>
            <a:r>
              <a:rPr lang="en-US" dirty="0" smtClean="0"/>
              <a:t>takes on </a:t>
            </a:r>
            <a:r>
              <a:rPr lang="en-US" dirty="0"/>
              <a:t>all values </a:t>
            </a:r>
            <a:r>
              <a:rPr lang="en-US" i="1" dirty="0"/>
              <a:t>x </a:t>
            </a:r>
            <a:r>
              <a:rPr lang="en-US" dirty="0"/>
              <a:t>for which 0 </a:t>
            </a:r>
            <a:r>
              <a:rPr lang="en-US" i="1" dirty="0"/>
              <a:t>≤ x ≤ </a:t>
            </a:r>
            <a:r>
              <a:rPr lang="en-US" dirty="0"/>
              <a:t>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06" y="1447800"/>
            <a:ext cx="9789988" cy="8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1825625"/>
            <a:ext cx="8549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45" y="1417638"/>
            <a:ext cx="837730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95" y="1825625"/>
            <a:ext cx="9345410" cy="48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6445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07  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2492"/>
            <a:ext cx="10131099" cy="59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08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96" y="1690688"/>
            <a:ext cx="7969207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Joint Density Function for Continuous variable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33165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privately owned business operates both a drive-in facility and a walk-in </a:t>
            </a:r>
            <a:r>
              <a:rPr lang="en-US" dirty="0" smtClean="0"/>
              <a:t>facility. On </a:t>
            </a:r>
            <a:r>
              <a:rPr lang="en-US" dirty="0"/>
              <a:t>a randomly selected day, let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, respectively, be the proportions of </a:t>
            </a:r>
            <a:r>
              <a:rPr lang="en-US" dirty="0" smtClean="0"/>
              <a:t>the time </a:t>
            </a:r>
            <a:r>
              <a:rPr lang="en-US" dirty="0"/>
              <a:t>that the drive-in and the walk-in facilities are in use, and suppose that </a:t>
            </a:r>
            <a:r>
              <a:rPr lang="en-US" dirty="0" smtClean="0"/>
              <a:t>the joint </a:t>
            </a:r>
            <a:r>
              <a:rPr lang="en-US" dirty="0"/>
              <a:t>density function of these random variables is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dirty="0"/>
              <a:t>(a) </a:t>
            </a:r>
            <a:r>
              <a:rPr lang="en-US" dirty="0" smtClean="0"/>
              <a:t>Verify for PDF?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(b) Find </a:t>
            </a:r>
            <a:r>
              <a:rPr lang="en-US" i="1" dirty="0"/>
              <a:t>P </a:t>
            </a:r>
            <a:r>
              <a:rPr lang="en-US" dirty="0"/>
              <a:t>[(</a:t>
            </a:r>
            <a:r>
              <a:rPr lang="en-US" i="1" dirty="0"/>
              <a:t>X, Y </a:t>
            </a:r>
            <a:r>
              <a:rPr lang="en-US" dirty="0"/>
              <a:t>) </a:t>
            </a:r>
            <a:r>
              <a:rPr lang="en-US" i="1" dirty="0"/>
              <a:t>∈ A</a:t>
            </a:r>
            <a:r>
              <a:rPr lang="en-US" dirty="0"/>
              <a:t>], where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{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 </a:t>
            </a:r>
            <a:r>
              <a:rPr lang="en-US" i="1" dirty="0"/>
              <a:t>| </a:t>
            </a:r>
            <a:r>
              <a:rPr lang="en-US" dirty="0"/>
              <a:t>0 </a:t>
            </a:r>
            <a:r>
              <a:rPr lang="en-US" i="1" dirty="0"/>
              <a:t>&lt; x &lt; </a:t>
            </a:r>
            <a:r>
              <a:rPr lang="en-US" dirty="0" smtClean="0"/>
              <a:t>1/2</a:t>
            </a:r>
            <a:r>
              <a:rPr lang="en-US" i="1" dirty="0"/>
              <a:t>, </a:t>
            </a:r>
            <a:r>
              <a:rPr lang="en-US" dirty="0" smtClean="0"/>
              <a:t>1/ </a:t>
            </a:r>
            <a:r>
              <a:rPr lang="en-US" dirty="0"/>
              <a:t>4 </a:t>
            </a:r>
            <a:r>
              <a:rPr lang="en-US" i="1" dirty="0"/>
              <a:t>&lt; y &lt; </a:t>
            </a:r>
            <a:r>
              <a:rPr lang="en-US" dirty="0" smtClean="0"/>
              <a:t>1/2</a:t>
            </a:r>
            <a:r>
              <a:rPr lang="en-US" i="1" dirty="0"/>
              <a:t>}.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80635" y="3444240"/>
            <a:ext cx="644610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Marginal distribution for Continuous Variable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63" y="2028824"/>
            <a:ext cx="10463037" cy="36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10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for the joint density function of </a:t>
            </a:r>
            <a:r>
              <a:rPr lang="en-US" dirty="0" smtClean="0"/>
              <a:t>previous Example?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07698" y="2438400"/>
            <a:ext cx="644610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11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(c) Calculate: E(x), E(Y), E(</a:t>
            </a:r>
            <a:r>
              <a:rPr lang="en-US" dirty="0" err="1" smtClean="0"/>
              <a:t>xy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5" y="1825625"/>
            <a:ext cx="11240209" cy="30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&amp; Continuous </a:t>
            </a:r>
            <a:b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Random Variable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called a </a:t>
            </a:r>
            <a:r>
              <a:rPr lang="en-US" b="1" dirty="0"/>
              <a:t>discrete random variable </a:t>
            </a:r>
            <a:r>
              <a:rPr lang="en-US" dirty="0"/>
              <a:t>if its set of </a:t>
            </a:r>
            <a:r>
              <a:rPr lang="en-US" dirty="0" smtClean="0"/>
              <a:t>possible outcomes </a:t>
            </a:r>
            <a:r>
              <a:rPr lang="en-US" dirty="0"/>
              <a:t>is countable. </a:t>
            </a:r>
            <a:endParaRPr lang="en-US" dirty="0" smtClean="0"/>
          </a:p>
          <a:p>
            <a:r>
              <a:rPr lang="en-US" dirty="0"/>
              <a:t>When a random variable can take on values on a continuous scale, it is called a </a:t>
            </a:r>
            <a:r>
              <a:rPr lang="en-US" b="1" dirty="0"/>
              <a:t>continuous random variable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93" y="1825625"/>
            <a:ext cx="8762414" cy="2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73" y="1515269"/>
            <a:ext cx="808725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G(</a:t>
            </a:r>
            <a:r>
              <a:rPr lang="en-US" dirty="0" err="1" smtClean="0"/>
              <a:t>x,y</a:t>
            </a:r>
            <a:r>
              <a:rPr lang="en-US" dirty="0" smtClean="0"/>
              <a:t>), G(</a:t>
            </a:r>
            <a:r>
              <a:rPr lang="en-US" dirty="0" err="1" smtClean="0"/>
              <a:t>x,z</a:t>
            </a:r>
            <a:r>
              <a:rPr lang="en-US" dirty="0" smtClean="0"/>
              <a:t>), G(</a:t>
            </a:r>
            <a:r>
              <a:rPr lang="en-US" dirty="0" err="1" smtClean="0"/>
              <a:t>y,z</a:t>
            </a:r>
            <a:r>
              <a:rPr lang="en-US" dirty="0" smtClean="0"/>
              <a:t>), G(x), E(x) =?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65" y="1825625"/>
            <a:ext cx="9904269" cy="3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95" y="1896586"/>
            <a:ext cx="8435209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807720"/>
            <a:ext cx="888492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salesperson for a medical device company has two appointments on a given </a:t>
            </a:r>
            <a:r>
              <a:rPr lang="en-US" dirty="0" smtClean="0"/>
              <a:t>day. At </a:t>
            </a:r>
            <a:r>
              <a:rPr lang="en-US" dirty="0"/>
              <a:t>the first appointment, he believes that he has a 70% chance to make the </a:t>
            </a:r>
            <a:r>
              <a:rPr lang="en-US" dirty="0" smtClean="0"/>
              <a:t>deal, from </a:t>
            </a:r>
            <a:r>
              <a:rPr lang="en-US" dirty="0"/>
              <a:t>which he can earn $1000 commission if successful. On the other hand, </a:t>
            </a:r>
            <a:r>
              <a:rPr lang="en-US" dirty="0" smtClean="0"/>
              <a:t>he thinks </a:t>
            </a:r>
            <a:r>
              <a:rPr lang="en-US" dirty="0"/>
              <a:t>he only has a 40% chance to make the deal at the second appointment,</a:t>
            </a:r>
            <a:br>
              <a:rPr lang="en-US" dirty="0"/>
            </a:br>
            <a:r>
              <a:rPr lang="en-US" dirty="0"/>
              <a:t>from which, if successful, he can make $1500. What is his expected </a:t>
            </a:r>
            <a:r>
              <a:rPr lang="en-US" dirty="0" smtClean="0"/>
              <a:t>commission based </a:t>
            </a:r>
            <a:r>
              <a:rPr lang="en-US" dirty="0"/>
              <a:t>on his own probability belief? Assume that the appointment results </a:t>
            </a:r>
            <a:r>
              <a:rPr lang="en-US" dirty="0" smtClean="0"/>
              <a:t>are independent </a:t>
            </a:r>
            <a:r>
              <a:rPr lang="en-US" dirty="0"/>
              <a:t>of each other.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be the random variables with joint probability distribution </a:t>
            </a:r>
            <a:r>
              <a:rPr lang="en-US" dirty="0" smtClean="0"/>
              <a:t>indicated in </a:t>
            </a:r>
            <a:r>
              <a:rPr lang="en-US" dirty="0"/>
              <a:t>Table </a:t>
            </a:r>
            <a:r>
              <a:rPr lang="en-US" dirty="0" smtClean="0"/>
              <a:t>below.  Calculate E(XY). </a:t>
            </a:r>
            <a:endParaRPr lang="en-US" dirty="0" smtClean="0"/>
          </a:p>
          <a:p>
            <a:r>
              <a:rPr lang="en-US" dirty="0"/>
              <a:t>Also calculate E(XY), E(x), E(y), V(x), V(y), Covariance (X, Y</a:t>
            </a:r>
            <a:r>
              <a:rPr lang="en-US" dirty="0" smtClean="0"/>
              <a:t>), correlation.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59" y="3261360"/>
            <a:ext cx="8130541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19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calculate E(XY), E(x), E(y), V(x), V(y), Covariance (X, Y), Correlation.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9083040" cy="19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Tossing a coin 3 times and X = </a:t>
            </a:r>
            <a:r>
              <a:rPr lang="en-US" dirty="0" smtClean="0"/>
              <a:t>No. </a:t>
            </a:r>
            <a:r>
              <a:rPr lang="en-US" dirty="0"/>
              <a:t>of </a:t>
            </a:r>
            <a:r>
              <a:rPr lang="en-US" dirty="0" smtClean="0"/>
              <a:t>heads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 </a:t>
            </a:r>
            <a:r>
              <a:rPr lang="en-US" dirty="0"/>
              <a:t>shipment of 20 similar laptop computers to a retail outlet contains 3 that </a:t>
            </a:r>
            <a:r>
              <a:rPr lang="en-US" dirty="0" smtClean="0"/>
              <a:t>are defective</a:t>
            </a:r>
            <a:r>
              <a:rPr lang="en-US" dirty="0"/>
              <a:t>. If a school makes a random purchase of 2 of these computers, find </a:t>
            </a:r>
            <a:r>
              <a:rPr lang="en-US" dirty="0" smtClean="0"/>
              <a:t>the probability </a:t>
            </a:r>
            <a:r>
              <a:rPr lang="en-US" dirty="0"/>
              <a:t>distribution for the number of defectives.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Cumulative Distribution Function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Suppose a coin is tossed 3 times and X = No. of heads.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825625"/>
            <a:ext cx="10149840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</a:t>
            </a:r>
            <a:r>
              <a:rPr lang="en-US" dirty="0" err="1" smtClean="0"/>
              <a:t>pmf</a:t>
            </a:r>
            <a:r>
              <a:rPr lang="en-US" dirty="0" smtClean="0"/>
              <a:t>: f(x) = (x/6), x = 1, 2, 3, zero elsewhere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Find distribution function and its graph.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Calculate P(1.5 &lt; x ≤  4.5) </a:t>
            </a:r>
          </a:p>
        </p:txBody>
      </p:sp>
    </p:spTree>
    <p:extLst>
      <p:ext uri="{BB962C8B-B14F-4D97-AF65-F5344CB8AC3E}">
        <p14:creationId xmlns:p14="http://schemas.microsoft.com/office/powerpoint/2010/main" val="7240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 (x = 2) = f(2)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09" y="1825625"/>
            <a:ext cx="4433491" cy="2883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813368"/>
            <a:ext cx="5724598" cy="30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03 &amp;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dirty="0" smtClean="0"/>
              <a:t>Consider the following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f(x) = (x +2) / 5 for x = 1, 2, 3, 4, 5.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(ii) f(x) = (4Cx) / (2^5), for x = 0, 1, 2, 3, and 4.</a:t>
            </a:r>
          </a:p>
          <a:p>
            <a:pPr marL="0" indent="0">
              <a:buNone/>
            </a:pPr>
            <a:r>
              <a:rPr lang="en-US" dirty="0" smtClean="0"/>
              <a:t>and check whether the functions can serve as a </a:t>
            </a:r>
            <a:r>
              <a:rPr lang="en-US" dirty="0" err="1" smtClean="0"/>
              <a:t>pmf</a:t>
            </a:r>
            <a:r>
              <a:rPr lang="en-US" dirty="0"/>
              <a:t> </a:t>
            </a:r>
            <a:r>
              <a:rPr lang="en-US" dirty="0" smtClean="0"/>
              <a:t>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(4) </a:t>
            </a:r>
            <a:r>
              <a:rPr lang="en-US" dirty="0" smtClean="0"/>
              <a:t>A </a:t>
            </a:r>
            <a:r>
              <a:rPr lang="en-US" dirty="0"/>
              <a:t>coin is biased so that a head occurs 3 times of tail. If the coin is tossed 3 times, find the probability distribution for the number of heads and also find P (1 ≤ x ≤ 3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1587</Words>
  <Application>Microsoft Office PowerPoint</Application>
  <PresentationFormat>Widescreen</PresentationFormat>
  <Paragraphs>227</Paragraphs>
  <Slides>48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Office Theme</vt:lpstr>
      <vt:lpstr>Discrete &amp; Continuous Random Variables (Probability distributions, PMF, PDF, CDF, JPDF,JPMF)</vt:lpstr>
      <vt:lpstr>Brief Content  (Sessional – II)</vt:lpstr>
      <vt:lpstr>Random Variable</vt:lpstr>
      <vt:lpstr>Discrete &amp; Continuous  Random Variable</vt:lpstr>
      <vt:lpstr>Discrete Probability Distribution </vt:lpstr>
      <vt:lpstr>Cumulative Distribution Function </vt:lpstr>
      <vt:lpstr>Example # 01 </vt:lpstr>
      <vt:lpstr>Example # 02 </vt:lpstr>
      <vt:lpstr>Example # 03 &amp; 04 </vt:lpstr>
      <vt:lpstr>Example # 05 &amp; 06 </vt:lpstr>
      <vt:lpstr>Example # 07 </vt:lpstr>
      <vt:lpstr>Example # 08 </vt:lpstr>
      <vt:lpstr>Joint Probability Distribution </vt:lpstr>
      <vt:lpstr>Example # 09 </vt:lpstr>
      <vt:lpstr>PowerPoint Presentation</vt:lpstr>
      <vt:lpstr>PowerPoint Presentation</vt:lpstr>
      <vt:lpstr>Example 09 (Contd.) </vt:lpstr>
      <vt:lpstr>Statistical independence</vt:lpstr>
      <vt:lpstr>Example # 10 </vt:lpstr>
      <vt:lpstr>PowerPoint Presentation</vt:lpstr>
      <vt:lpstr>PowerPoint Presentation</vt:lpstr>
      <vt:lpstr>Continuous Probability Distributions</vt:lpstr>
      <vt:lpstr>Some graphs of Density Functions </vt:lpstr>
      <vt:lpstr>The probability that X assumes a value between a and b is equal to the shaded area </vt:lpstr>
      <vt:lpstr>Function to be PDF </vt:lpstr>
      <vt:lpstr>Example # 01 </vt:lpstr>
      <vt:lpstr>CDF for Continuous RV </vt:lpstr>
      <vt:lpstr>Example # 02 </vt:lpstr>
      <vt:lpstr>Example # 03 </vt:lpstr>
      <vt:lpstr>Example # 04 </vt:lpstr>
      <vt:lpstr>Example # 05 </vt:lpstr>
      <vt:lpstr>Example # 06 </vt:lpstr>
      <vt:lpstr>Example # 07   </vt:lpstr>
      <vt:lpstr>Example # 08 </vt:lpstr>
      <vt:lpstr>Joint Density Function for Continuous variable</vt:lpstr>
      <vt:lpstr>Example # 09</vt:lpstr>
      <vt:lpstr>Marginal distribution for Continuous Variable</vt:lpstr>
      <vt:lpstr>Example # 10 </vt:lpstr>
      <vt:lpstr>Example # 11 </vt:lpstr>
      <vt:lpstr>Example # 12 </vt:lpstr>
      <vt:lpstr>Example # 13</vt:lpstr>
      <vt:lpstr>Example # 14 </vt:lpstr>
      <vt:lpstr>Example # 15</vt:lpstr>
      <vt:lpstr>Example # 16 </vt:lpstr>
      <vt:lpstr>Example # 17 </vt:lpstr>
      <vt:lpstr>Example # 18</vt:lpstr>
      <vt:lpstr>Example # 19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and Probability Distributions</dc:title>
  <dc:creator>Osama Bin Ajaz</dc:creator>
  <cp:lastModifiedBy>Osama Bin Ajaz</cp:lastModifiedBy>
  <cp:revision>278</cp:revision>
  <dcterms:created xsi:type="dcterms:W3CDTF">2019-03-01T03:45:55Z</dcterms:created>
  <dcterms:modified xsi:type="dcterms:W3CDTF">2019-03-19T04:35:23Z</dcterms:modified>
</cp:coreProperties>
</file>