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05" autoAdjust="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CC90-E092-4F37-9154-9F2D052DDC4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34C6-470E-4E0D-B13D-E61B1E0F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f(0|1) = ½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1/5	(b) 7/30	(c)3/5	(d) 4/15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 { RR, RB, BR, BB} -&gt; y</a:t>
            </a:r>
            <a:r>
              <a:rPr lang="en-US" baseline="0" dirty="0" smtClean="0"/>
              <a:t> = { 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Tabular, formula and</a:t>
            </a:r>
            <a:r>
              <a:rPr lang="en-US" baseline="0" dirty="0" smtClean="0"/>
              <a:t> graphical forms. 	(3) X = No. of defective = {0,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(x&lt;1), (1</a:t>
            </a:r>
            <a:r>
              <a:rPr lang="en-US" baseline="0" dirty="0" smtClean="0"/>
              <a:t> ≤x &lt; 2), (2 </a:t>
            </a:r>
            <a:r>
              <a:rPr lang="en-US" dirty="0" smtClean="0"/>
              <a:t>≤</a:t>
            </a:r>
            <a:r>
              <a:rPr lang="en-US" baseline="0" dirty="0" smtClean="0"/>
              <a:t> x &lt; 3), (x ≥3)</a:t>
            </a:r>
            <a:endParaRPr lang="en-US" dirty="0" smtClean="0"/>
          </a:p>
          <a:p>
            <a:r>
              <a:rPr lang="en-US" dirty="0" smtClean="0"/>
              <a:t>(ii) P(1.5 &lt; x ≤  4.5) = F(4.5) – F(1.5) = 1 – 1/6</a:t>
            </a:r>
            <a:r>
              <a:rPr lang="en-US" baseline="0" dirty="0" smtClean="0"/>
              <a:t> = 5/6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f(2)</a:t>
            </a:r>
            <a:r>
              <a:rPr lang="en-US" baseline="0" dirty="0" smtClean="0"/>
              <a:t> = F(2) – F(1) = 11/16 – 5/16 = 3/8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(4): x = 0 (1/64), 1 (9/64), 2</a:t>
            </a:r>
            <a:r>
              <a:rPr lang="en-US" baseline="0" dirty="0" smtClean="0"/>
              <a:t> (27/64), 3 (27/64) &amp; </a:t>
            </a:r>
            <a:r>
              <a:rPr lang="en-US" dirty="0" smtClean="0"/>
              <a:t>P (1 ≤ x ≤ 3). = 63/64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f(z)</a:t>
            </a:r>
            <a:r>
              <a:rPr lang="en-US" baseline="0" dirty="0" smtClean="0"/>
              <a:t> = 1/36, 2/36, 3/36, 4/36, 5/36, 6/36, 5/36, 4/36, 3/36, 2/36, 1/36</a:t>
            </a:r>
          </a:p>
          <a:p>
            <a:r>
              <a:rPr lang="en-US" baseline="0" dirty="0" smtClean="0"/>
              <a:t>(6) F(4) = 15/16	F(5) = 31/32	F(4) = 1/32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baseline="0" dirty="0" smtClean="0"/>
              <a:t>P(3) = F(3) – F(2) = 1/ 16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F(9) – F(6) = 7/2^10	</a:t>
            </a:r>
          </a:p>
          <a:p>
            <a:pPr marL="228600" indent="-228600">
              <a:buAutoNum type="alphaLcParenBoth"/>
            </a:pPr>
            <a:endParaRPr lang="en-US" baseline="0" dirty="0" smtClean="0"/>
          </a:p>
          <a:p>
            <a:pPr marL="228600" indent="-228600">
              <a:buAutoNum type="alphaLcParenBoth"/>
            </a:pPr>
            <a:r>
              <a:rPr lang="en-US" b="1" baseline="0" dirty="0" smtClean="0"/>
              <a:t>(c) </a:t>
            </a:r>
            <a:r>
              <a:rPr lang="en-US" baseline="0" dirty="0" smtClean="0"/>
              <a:t>f(x) = F(x) – F(x-1) = (1/2)^(x+1) for x = 0, 1, 2,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= 1/30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B44-2DA1-4696-8677-A80C8E1C132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and Probability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3"/>
              </a:rPr>
              <a:t>osama.ajaz@nu.edu.pk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&amp;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dice are rolled once, find the </a:t>
            </a:r>
            <a:r>
              <a:rPr lang="en-US" dirty="0" err="1" smtClean="0"/>
              <a:t>pmf</a:t>
            </a:r>
            <a:r>
              <a:rPr lang="en-US" dirty="0" smtClean="0"/>
              <a:t> of the sum of points on two dice and also find c. d. f (also its graph). </a:t>
            </a:r>
          </a:p>
          <a:p>
            <a:r>
              <a:rPr lang="en-US" dirty="0" smtClean="0"/>
              <a:t>A fair coin is tossed until a “Head” appears for the first time. Find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p. m. f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(b) distribution function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(c) F(4)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3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function for a discrete random variable x is given as: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F(x) = 1 – (1/2)^(x+1), for x = 0, 1, 2, …..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Find: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(X = 3)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(7 ≤ x &lt; 10)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Probability Mass Function.</a:t>
            </a:r>
          </a:p>
          <a:p>
            <a:pPr marL="514350" indent="-514350">
              <a:buAutoNum type="alpha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12" y="1825625"/>
            <a:ext cx="9381175" cy="1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Joint Probability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4" y="1825625"/>
            <a:ext cx="10143252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ballpoint pens are selected at random from a box that contains 3 blue </a:t>
            </a:r>
            <a:r>
              <a:rPr lang="en-US" dirty="0" smtClean="0"/>
              <a:t>pens, 2 </a:t>
            </a:r>
            <a:r>
              <a:rPr lang="en-US" dirty="0"/>
              <a:t>red pens, and 3 green pens. If </a:t>
            </a:r>
            <a:r>
              <a:rPr lang="en-US" i="1" dirty="0"/>
              <a:t>X </a:t>
            </a:r>
            <a:r>
              <a:rPr lang="en-US" dirty="0"/>
              <a:t>is the number of blue pens selected and </a:t>
            </a:r>
            <a:r>
              <a:rPr lang="en-US" i="1" dirty="0"/>
              <a:t>Y </a:t>
            </a:r>
            <a:r>
              <a:rPr lang="en-US" dirty="0" smtClean="0"/>
              <a:t>is the </a:t>
            </a:r>
            <a:r>
              <a:rPr lang="en-US" dirty="0"/>
              <a:t>number of red pens selected, find </a:t>
            </a:r>
            <a:endParaRPr lang="en-US" dirty="0" smtClean="0"/>
          </a:p>
          <a:p>
            <a:r>
              <a:rPr lang="en-US" dirty="0"/>
              <a:t>(a) the joint probability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b) P[(X, Y ) ∈ A], where A is the region {(x, </a:t>
            </a:r>
            <a:r>
              <a:rPr lang="en-US" dirty="0" smtClean="0"/>
              <a:t>y)</a:t>
            </a:r>
            <a:r>
              <a:rPr lang="en-US" dirty="0"/>
              <a:t>|</a:t>
            </a:r>
            <a:r>
              <a:rPr lang="en-US" dirty="0" smtClean="0"/>
              <a:t>y </a:t>
            </a:r>
            <a:r>
              <a:rPr lang="en-US" dirty="0"/>
              <a:t>≤ 1}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1825625"/>
            <a:ext cx="10232035" cy="1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8787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09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conditional distribution of </a:t>
            </a:r>
            <a:r>
              <a:rPr lang="en-US" i="1" dirty="0"/>
              <a:t>X</a:t>
            </a:r>
            <a:r>
              <a:rPr lang="en-US" dirty="0"/>
              <a:t>, given that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dirty="0" smtClean="0"/>
              <a:t>1, and </a:t>
            </a:r>
            <a:r>
              <a:rPr lang="en-US" dirty="0"/>
              <a:t>use it to determine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= 0 </a:t>
            </a:r>
            <a:r>
              <a:rPr lang="en-US" i="1" dirty="0"/>
              <a:t>| Y </a:t>
            </a:r>
            <a:r>
              <a:rPr lang="en-US" dirty="0"/>
              <a:t>= 1).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95" y="2627947"/>
            <a:ext cx="6739809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Statistical independence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Show that the random variables of Example </a:t>
            </a:r>
            <a:r>
              <a:rPr lang="en-US" dirty="0" smtClean="0"/>
              <a:t>09 </a:t>
            </a:r>
            <a:r>
              <a:rPr lang="en-US" dirty="0"/>
              <a:t>are not statistically </a:t>
            </a:r>
            <a:r>
              <a:rPr lang="en-US" dirty="0" smtClean="0"/>
              <a:t>independent for the point (0, 1).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8" y="1825625"/>
            <a:ext cx="9261503" cy="1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255005" cy="428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6168" y="3763645"/>
            <a:ext cx="5617632" cy="23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Brief Content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414"/>
            <a:ext cx="10515600" cy="4351338"/>
          </a:xfrm>
        </p:spPr>
        <p:txBody>
          <a:bodyPr/>
          <a:lstStyle/>
          <a:p>
            <a:r>
              <a:rPr lang="en-US" dirty="0" smtClean="0"/>
              <a:t>Random Variables, Joint and marginal distributions. </a:t>
            </a:r>
          </a:p>
          <a:p>
            <a:r>
              <a:rPr lang="en-US" dirty="0" smtClean="0"/>
              <a:t>Mathematical Expectation</a:t>
            </a:r>
          </a:p>
          <a:p>
            <a:r>
              <a:rPr lang="en-US" dirty="0" smtClean="0"/>
              <a:t>Binomial &amp; Multinomial distributions</a:t>
            </a:r>
          </a:p>
          <a:p>
            <a:r>
              <a:rPr lang="en-US" dirty="0" smtClean="0"/>
              <a:t>Poisson, </a:t>
            </a:r>
            <a:r>
              <a:rPr lang="en-US" dirty="0" err="1" smtClean="0"/>
              <a:t>hypergeometric</a:t>
            </a:r>
            <a:r>
              <a:rPr lang="en-US" dirty="0" smtClean="0"/>
              <a:t>, geometric, and discrete uniform distributions.</a:t>
            </a:r>
          </a:p>
          <a:p>
            <a:r>
              <a:rPr lang="en-US" dirty="0" smtClean="0"/>
              <a:t>Normal, Standard Normal, Exponential, Uniform and Chi-Sq. distributions. </a:t>
            </a:r>
          </a:p>
          <a:p>
            <a:r>
              <a:rPr lang="en-US" dirty="0" smtClean="0"/>
              <a:t>Z-test &amp; t-test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7" y="2094547"/>
            <a:ext cx="7058344" cy="31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balls are drawn in succession without replacement from an urn containing </a:t>
            </a:r>
            <a:r>
              <a:rPr lang="en-US" dirty="0" smtClean="0"/>
              <a:t>4 red </a:t>
            </a:r>
            <a:r>
              <a:rPr lang="en-US" dirty="0"/>
              <a:t>balls and 3 black balls. The possible outcomes and the values </a:t>
            </a:r>
            <a:r>
              <a:rPr lang="en-US" i="1" dirty="0"/>
              <a:t>y </a:t>
            </a:r>
            <a:r>
              <a:rPr lang="en-US" dirty="0"/>
              <a:t>of the </a:t>
            </a:r>
            <a:r>
              <a:rPr lang="en-US" dirty="0" smtClean="0"/>
              <a:t>random variable </a:t>
            </a:r>
            <a:r>
              <a:rPr lang="en-US" i="1" dirty="0"/>
              <a:t>Y </a:t>
            </a:r>
            <a:r>
              <a:rPr lang="en-US" dirty="0"/>
              <a:t>, where </a:t>
            </a:r>
            <a:r>
              <a:rPr lang="en-US" i="1" dirty="0"/>
              <a:t>Y </a:t>
            </a:r>
            <a:r>
              <a:rPr lang="en-US" dirty="0"/>
              <a:t>is the number of red balls, </a:t>
            </a:r>
            <a:r>
              <a:rPr lang="en-US" dirty="0" smtClean="0"/>
              <a:t>are:  </a:t>
            </a:r>
          </a:p>
          <a:p>
            <a:r>
              <a:rPr lang="en-US" dirty="0" smtClean="0"/>
              <a:t>Suppose an experiment consists of tossing a coin two times &amp; we are interested in the number of Heads (X): </a:t>
            </a:r>
          </a:p>
          <a:p>
            <a:r>
              <a:rPr lang="en-US" dirty="0"/>
              <a:t>Interest centers around the proportion of people who respond to a certain </a:t>
            </a:r>
            <a:r>
              <a:rPr lang="en-US" dirty="0" smtClean="0"/>
              <a:t>mail order </a:t>
            </a:r>
            <a:r>
              <a:rPr lang="en-US" dirty="0"/>
              <a:t>solicitation. Let </a:t>
            </a:r>
            <a:r>
              <a:rPr lang="en-US" i="1" dirty="0"/>
              <a:t>X </a:t>
            </a:r>
            <a:r>
              <a:rPr lang="en-US" dirty="0"/>
              <a:t>be that proportion. </a:t>
            </a:r>
            <a:r>
              <a:rPr lang="en-US" i="1" dirty="0"/>
              <a:t>X </a:t>
            </a:r>
            <a:r>
              <a:rPr lang="en-US" dirty="0"/>
              <a:t>is a random variable that </a:t>
            </a:r>
            <a:r>
              <a:rPr lang="en-US" dirty="0" smtClean="0"/>
              <a:t>takes on </a:t>
            </a:r>
            <a:r>
              <a:rPr lang="en-US" dirty="0"/>
              <a:t>all values </a:t>
            </a:r>
            <a:r>
              <a:rPr lang="en-US" i="1" dirty="0"/>
              <a:t>x </a:t>
            </a:r>
            <a:r>
              <a:rPr lang="en-US" dirty="0"/>
              <a:t>for which 0 </a:t>
            </a:r>
            <a:r>
              <a:rPr lang="en-US" i="1" dirty="0"/>
              <a:t>≤ x ≤ </a:t>
            </a:r>
            <a:r>
              <a:rPr lang="en-US" dirty="0"/>
              <a:t>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6" y="1447800"/>
            <a:ext cx="9789988" cy="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</a:t>
            </a:r>
            <a:b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called a </a:t>
            </a:r>
            <a:r>
              <a:rPr lang="en-US" b="1" dirty="0"/>
              <a:t>discrete random variable </a:t>
            </a:r>
            <a:r>
              <a:rPr lang="en-US" dirty="0"/>
              <a:t>if its set of </a:t>
            </a:r>
            <a:r>
              <a:rPr lang="en-US" dirty="0" smtClean="0"/>
              <a:t>possible outcomes </a:t>
            </a:r>
            <a:r>
              <a:rPr lang="en-US" dirty="0"/>
              <a:t>is countable. </a:t>
            </a:r>
            <a:endParaRPr lang="en-US" dirty="0" smtClean="0"/>
          </a:p>
          <a:p>
            <a:r>
              <a:rPr lang="en-US" dirty="0"/>
              <a:t>When a random variable can take on values on a continuous scale, it is called a </a:t>
            </a:r>
            <a:r>
              <a:rPr lang="en-US" b="1" dirty="0"/>
              <a:t>continuous random variable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Tossing a coin 3 times and X = </a:t>
            </a:r>
            <a:r>
              <a:rPr lang="en-US" dirty="0" smtClean="0"/>
              <a:t>No. </a:t>
            </a:r>
            <a:r>
              <a:rPr lang="en-US" dirty="0"/>
              <a:t>of </a:t>
            </a:r>
            <a:r>
              <a:rPr lang="en-US" dirty="0" smtClean="0"/>
              <a:t>heads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/>
              <a:t>shipment of 20 similar laptop computers to a retail outlet contains 3 that </a:t>
            </a:r>
            <a:r>
              <a:rPr lang="en-US" dirty="0" smtClean="0"/>
              <a:t>are defective</a:t>
            </a:r>
            <a:r>
              <a:rPr lang="en-US" dirty="0"/>
              <a:t>. If a school makes a random purchase of 2 of these computers, find </a:t>
            </a:r>
            <a:r>
              <a:rPr lang="en-US" dirty="0" smtClean="0"/>
              <a:t>the probability </a:t>
            </a:r>
            <a:r>
              <a:rPr lang="en-US" dirty="0"/>
              <a:t>distribution for the number of defectives.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Cumulative Distribution Function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Suppose a coin is tossed 3 times and X = No. of heads.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825625"/>
            <a:ext cx="1014984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pmf</a:t>
            </a:r>
            <a:r>
              <a:rPr lang="en-US" dirty="0" smtClean="0"/>
              <a:t>: f(x) = (x/6), x = 1, 2, 3, zero elsewhere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distribution function and its graph.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Calculate P(1.5 &lt; x ≤  4.5) </a:t>
            </a:r>
          </a:p>
        </p:txBody>
      </p:sp>
    </p:spTree>
    <p:extLst>
      <p:ext uri="{BB962C8B-B14F-4D97-AF65-F5344CB8AC3E}">
        <p14:creationId xmlns:p14="http://schemas.microsoft.com/office/powerpoint/2010/main" val="7240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 (x = 2) = f(2)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09" y="1825625"/>
            <a:ext cx="4433491" cy="288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813368"/>
            <a:ext cx="5724598" cy="30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03 &amp;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dirty="0" smtClean="0"/>
              <a:t>Consider the following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f(x) = (x +2) / 5 for x = 1, 2, 3, 4, 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f(x) = (4Cx) / (2^5), for x = 0, 1, 2, 3, and 4.</a:t>
            </a:r>
          </a:p>
          <a:p>
            <a:pPr marL="0" indent="0">
              <a:buNone/>
            </a:pPr>
            <a:r>
              <a:rPr lang="en-US" dirty="0" smtClean="0"/>
              <a:t>and check whether the functions can serve as a </a:t>
            </a:r>
            <a:r>
              <a:rPr lang="en-US" dirty="0" err="1" smtClean="0"/>
              <a:t>pmf</a:t>
            </a:r>
            <a:r>
              <a:rPr lang="en-US" dirty="0"/>
              <a:t> </a:t>
            </a:r>
            <a:r>
              <a:rPr lang="en-US" dirty="0" smtClean="0"/>
              <a:t>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dirty="0" smtClean="0"/>
              <a:t>A </a:t>
            </a:r>
            <a:r>
              <a:rPr lang="en-US" dirty="0"/>
              <a:t>coin is biased so that a head occurs 3 times of tail. If the coin is tossed 3 times, find the probability distribution for the number of heads and also find P (1 ≤ x ≤ 3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753</Words>
  <Application>Microsoft Office PowerPoint</Application>
  <PresentationFormat>Widescreen</PresentationFormat>
  <Paragraphs>100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Random Variable and Probability Distributions</vt:lpstr>
      <vt:lpstr>Brief Content </vt:lpstr>
      <vt:lpstr>Random Variable</vt:lpstr>
      <vt:lpstr>Discrete &amp; Continuous  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  <vt:lpstr>Example # 05 &amp; 06 </vt:lpstr>
      <vt:lpstr>Example # 07 </vt:lpstr>
      <vt:lpstr>Example # 08 </vt:lpstr>
      <vt:lpstr>Joint Probability Distribution </vt:lpstr>
      <vt:lpstr>Example # 09 </vt:lpstr>
      <vt:lpstr>PowerPoint Presentation</vt:lpstr>
      <vt:lpstr>PowerPoint Presentation</vt:lpstr>
      <vt:lpstr>Example 09 (Contd.) </vt:lpstr>
      <vt:lpstr>Statistical independence</vt:lpstr>
      <vt:lpstr>Example # 10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Probability Distributions</dc:title>
  <dc:creator>Osama Bin Ajaz</dc:creator>
  <cp:lastModifiedBy>Osama Bin Ajaz</cp:lastModifiedBy>
  <cp:revision>97</cp:revision>
  <dcterms:created xsi:type="dcterms:W3CDTF">2019-03-01T03:45:55Z</dcterms:created>
  <dcterms:modified xsi:type="dcterms:W3CDTF">2019-03-08T06:59:34Z</dcterms:modified>
</cp:coreProperties>
</file>