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40" r:id="rId2"/>
  </p:sldMasterIdLst>
  <p:notesMasterIdLst>
    <p:notesMasterId r:id="rId26"/>
  </p:notesMasterIdLst>
  <p:handoutMasterIdLst>
    <p:handoutMasterId r:id="rId27"/>
  </p:handoutMasterIdLst>
  <p:sldIdLst>
    <p:sldId id="262" r:id="rId3"/>
    <p:sldId id="258" r:id="rId4"/>
    <p:sldId id="259" r:id="rId5"/>
    <p:sldId id="290" r:id="rId6"/>
    <p:sldId id="289" r:id="rId7"/>
    <p:sldId id="264" r:id="rId8"/>
    <p:sldId id="265" r:id="rId9"/>
    <p:sldId id="266" r:id="rId10"/>
    <p:sldId id="280" r:id="rId11"/>
    <p:sldId id="282" r:id="rId12"/>
    <p:sldId id="283" r:id="rId13"/>
    <p:sldId id="284" r:id="rId14"/>
    <p:sldId id="267" r:id="rId15"/>
    <p:sldId id="268" r:id="rId16"/>
    <p:sldId id="269" r:id="rId17"/>
    <p:sldId id="270" r:id="rId18"/>
    <p:sldId id="271" r:id="rId19"/>
    <p:sldId id="272" r:id="rId20"/>
    <p:sldId id="263" r:id="rId21"/>
    <p:sldId id="273" r:id="rId22"/>
    <p:sldId id="274" r:id="rId23"/>
    <p:sldId id="275" r:id="rId24"/>
    <p:sldId id="276" r:id="rId2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1008">
          <p15:clr>
            <a:srgbClr val="A4A3A4"/>
          </p15:clr>
        </p15:guide>
        <p15:guide id="3" orient="horz" pos="3888">
          <p15:clr>
            <a:srgbClr val="A4A3A4"/>
          </p15:clr>
        </p15:guide>
        <p15:guide id="4" orient="horz" pos="321">
          <p15:clr>
            <a:srgbClr val="A4A3A4"/>
          </p15:clr>
        </p15:guide>
        <p15:guide id="5" pos="3839">
          <p15:clr>
            <a:srgbClr val="A4A3A4"/>
          </p15:clr>
        </p15:guide>
        <p15:guide id="6" pos="1007">
          <p15:clr>
            <a:srgbClr val="A4A3A4"/>
          </p15:clr>
        </p15:guide>
        <p15:guide id="7" pos="7173">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8" d="100"/>
          <a:sy n="68" d="100"/>
        </p:scale>
        <p:origin x="-786" y="-96"/>
      </p:cViewPr>
      <p:guideLst>
        <p:guide orient="horz" pos="2160"/>
        <p:guide orient="horz" pos="1008"/>
        <p:guide orient="horz" pos="3888"/>
        <p:guide orient="horz" pos="321"/>
        <p:guide pos="3839"/>
        <p:guide pos="1006"/>
        <p:guide pos="7173"/>
      </p:guideLst>
    </p:cSldViewPr>
  </p:slideViewPr>
  <p:notesTextViewPr>
    <p:cViewPr>
      <p:scale>
        <a:sx n="3" d="2"/>
        <a:sy n="3" d="2"/>
      </p:scale>
      <p:origin x="0" y="0"/>
    </p:cViewPr>
  </p:notesTextViewPr>
  <p:notesViewPr>
    <p:cSldViewPr showGuides="1">
      <p:cViewPr varScale="1">
        <p:scale>
          <a:sx n="76" d="100"/>
          <a:sy n="76" d="100"/>
        </p:scale>
        <p:origin x="3264"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pPr/>
              <a:t>8/31/2018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pPr/>
              <a:t>‹#›</a:t>
            </a:fld>
            <a:endParaRPr lang="en-US"/>
          </a:p>
        </p:txBody>
      </p:sp>
    </p:spTree>
    <p:extLst>
      <p:ext uri="{BB962C8B-B14F-4D97-AF65-F5344CB8AC3E}">
        <p14:creationId xmlns:p14="http://schemas.microsoft.com/office/powerpoint/2010/main" xmlns=""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8/31/2018</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xmlns=""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p:spPr>
        <p:txBody>
          <a:bodyPr/>
          <a:lstStyle/>
          <a:p>
            <a:r>
              <a:rPr lang="en-US"/>
              <a:t>Cpt S 317: Spring 2009</a:t>
            </a:r>
          </a:p>
        </p:txBody>
      </p:sp>
      <p:sp>
        <p:nvSpPr>
          <p:cNvPr id="48131" name="Rectangle 6"/>
          <p:cNvSpPr>
            <a:spLocks noGrp="1" noChangeArrowheads="1"/>
          </p:cNvSpPr>
          <p:nvPr>
            <p:ph type="ftr" sz="quarter" idx="4"/>
          </p:nvPr>
        </p:nvSpPr>
        <p:spPr>
          <a:noFill/>
        </p:spPr>
        <p:txBody>
          <a:bodyPr/>
          <a:lstStyle/>
          <a:p>
            <a:r>
              <a:rPr lang="en-US"/>
              <a:t>School of EECS, WSU</a:t>
            </a:r>
          </a:p>
        </p:txBody>
      </p:sp>
      <p:sp>
        <p:nvSpPr>
          <p:cNvPr id="48132" name="Rectangle 7"/>
          <p:cNvSpPr>
            <a:spLocks noGrp="1" noChangeArrowheads="1"/>
          </p:cNvSpPr>
          <p:nvPr>
            <p:ph type="sldNum" sz="quarter" idx="5"/>
          </p:nvPr>
        </p:nvSpPr>
        <p:spPr>
          <a:noFill/>
        </p:spPr>
        <p:txBody>
          <a:bodyPr/>
          <a:lstStyle/>
          <a:p>
            <a:fld id="{5A8E6FBD-1018-4157-9DA8-593A415BCF21}" type="slidenum">
              <a:rPr lang="en-US" smtClean="0"/>
              <a:pPr/>
              <a:t>10</a:t>
            </a:fld>
            <a:endParaRPr lang="en-US"/>
          </a:p>
        </p:txBody>
      </p:sp>
      <p:sp>
        <p:nvSpPr>
          <p:cNvPr id="48133" name="Rectangle 2"/>
          <p:cNvSpPr>
            <a:spLocks noGrp="1" noRot="1" noChangeAspect="1" noChangeArrowheads="1" noTextEdit="1"/>
          </p:cNvSpPr>
          <p:nvPr>
            <p:ph type="sldImg"/>
          </p:nvPr>
        </p:nvSpPr>
        <p:spPr>
          <a:xfrm>
            <a:off x="382588" y="685800"/>
            <a:ext cx="6092825" cy="3429000"/>
          </a:xfrm>
          <a:ln/>
        </p:spPr>
      </p:sp>
      <p:sp>
        <p:nvSpPr>
          <p:cNvPr id="4813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xmlns="" val="2797883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p>
            <a:r>
              <a:rPr lang="en-US"/>
              <a:t>Cpt S 317: Spring 2009</a:t>
            </a:r>
          </a:p>
        </p:txBody>
      </p:sp>
      <p:sp>
        <p:nvSpPr>
          <p:cNvPr id="51203" name="Rectangle 6"/>
          <p:cNvSpPr>
            <a:spLocks noGrp="1" noChangeArrowheads="1"/>
          </p:cNvSpPr>
          <p:nvPr>
            <p:ph type="ftr" sz="quarter" idx="4"/>
          </p:nvPr>
        </p:nvSpPr>
        <p:spPr>
          <a:noFill/>
        </p:spPr>
        <p:txBody>
          <a:bodyPr/>
          <a:lstStyle/>
          <a:p>
            <a:r>
              <a:rPr lang="en-US"/>
              <a:t>School of EECS, WSU</a:t>
            </a:r>
          </a:p>
        </p:txBody>
      </p:sp>
      <p:sp>
        <p:nvSpPr>
          <p:cNvPr id="51204" name="Rectangle 7"/>
          <p:cNvSpPr>
            <a:spLocks noGrp="1" noChangeArrowheads="1"/>
          </p:cNvSpPr>
          <p:nvPr>
            <p:ph type="sldNum" sz="quarter" idx="5"/>
          </p:nvPr>
        </p:nvSpPr>
        <p:spPr>
          <a:noFill/>
        </p:spPr>
        <p:txBody>
          <a:bodyPr/>
          <a:lstStyle/>
          <a:p>
            <a:fld id="{98252B58-30DE-4486-B3D2-0F9875703BAE}" type="slidenum">
              <a:rPr lang="en-US" smtClean="0"/>
              <a:pPr/>
              <a:t>12</a:t>
            </a:fld>
            <a:endParaRPr lang="en-US"/>
          </a:p>
        </p:txBody>
      </p:sp>
      <p:sp>
        <p:nvSpPr>
          <p:cNvPr id="51205" name="Rectangle 2"/>
          <p:cNvSpPr>
            <a:spLocks noGrp="1" noRot="1" noChangeAspect="1" noChangeArrowheads="1" noTextEdit="1"/>
          </p:cNvSpPr>
          <p:nvPr>
            <p:ph type="sldImg"/>
          </p:nvPr>
        </p:nvSpPr>
        <p:spPr>
          <a:xfrm>
            <a:off x="382588" y="685800"/>
            <a:ext cx="6092825" cy="3429000"/>
          </a:xfrm>
          <a:ln/>
        </p:spPr>
      </p:sp>
      <p:sp>
        <p:nvSpPr>
          <p:cNvPr id="5120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xmlns="" val="1353778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015" y="1371600"/>
            <a:ext cx="1046613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015" y="3228536"/>
            <a:ext cx="10470201"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F81D24A-EF38-4949-81EA-C39AA50871C5}" type="datetime1">
              <a:rPr lang="en-US" smtClean="0"/>
              <a:pPr/>
              <a:t>8/31/2018</a:t>
            </a:fld>
            <a:endParaRPr lang="en-US" dirty="0"/>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DC1BBB0-96F0-4077-A278-0F3FB5C104D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E69A895-DC24-4A80-9E4B-77E8C98B8261}" type="datetime1">
              <a:rPr lang="en-US" smtClean="0"/>
              <a:pPr/>
              <a:t>8/31/2018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1BBB0-96F0-4077-A278-0F3FB5C104D3}"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914402"/>
            <a:ext cx="2742486"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441" y="914402"/>
            <a:ext cx="802431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611491E-4104-40E9-885C-6629BDFE1DBB}" type="datetime1">
              <a:rPr lang="en-US" smtClean="0"/>
              <a:pPr/>
              <a:t>8/31/2018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1BBB0-96F0-4077-A278-0F3FB5C104D3}"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319F328-D78C-4AE3-9BD5-6819CFE7241A}" type="datetime1">
              <a:rPr lang="en-US" smtClean="0"/>
              <a:pPr/>
              <a:t>8/31/2018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1BBB0-96F0-4077-A278-0F3FB5C104D3}"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6952" y="1316736"/>
            <a:ext cx="10360501"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6952" y="2704664"/>
            <a:ext cx="10360501"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E783FD6-3C14-4BAD-B096-2ECF8D7D1C88}" type="datetime1">
              <a:rPr lang="en-US" smtClean="0"/>
              <a:pPr/>
              <a:t>8/31/2018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1BBB0-96F0-4077-A278-0F3FB5C104D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704088"/>
            <a:ext cx="10969943"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441" y="1920085"/>
            <a:ext cx="5383398"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5986" y="1920085"/>
            <a:ext cx="5383398"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1095541-7853-4DCC-906F-39CE0BB88B8E}" type="datetime1">
              <a:rPr lang="en-US" smtClean="0"/>
              <a:pPr/>
              <a:t>8/31/2018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1BBB0-96F0-4077-A278-0F3FB5C104D3}"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704088"/>
            <a:ext cx="10969943"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441" y="1855248"/>
            <a:ext cx="5385514"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1754" y="1859758"/>
            <a:ext cx="5387630"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441" y="2514600"/>
            <a:ext cx="5385514"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1754" y="2514600"/>
            <a:ext cx="5387630"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DD790FE-2B5A-46A8-B4F6-76CB6FDA68AC}" type="datetime1">
              <a:rPr lang="en-US" smtClean="0"/>
              <a:pPr/>
              <a:t>8/31/2018</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DC1BBB0-96F0-4077-A278-0F3FB5C104D3}"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704088"/>
            <a:ext cx="11071516"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DFC2738-2C3A-4E5B-A4DB-9708318E767B}" type="datetime1">
              <a:rPr lang="en-US" smtClean="0"/>
              <a:pPr/>
              <a:t>8/31/2018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C1BBB0-96F0-4077-A278-0F3FB5C104D3}"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EB1C49-F74B-47FE-8050-CE9AAF0717AC}" type="datetime1">
              <a:rPr lang="en-US" smtClean="0"/>
              <a:pPr/>
              <a:t>8/31/2018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C1BBB0-96F0-4077-A278-0F3FB5C104D3}"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162" y="514352"/>
            <a:ext cx="3656648"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162" y="1676400"/>
            <a:ext cx="3656648"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5492" y="1676400"/>
            <a:ext cx="6813892"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F8F57B2-B504-486D-85D3-4C584AEF2C6C}" type="datetime1">
              <a:rPr lang="en-US" smtClean="0"/>
              <a:pPr/>
              <a:t>8/31/2018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1BBB0-96F0-4077-A278-0F3FB5C104D3}"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19905" y="1108077"/>
            <a:ext cx="7008574"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69399" y="5359769"/>
            <a:ext cx="207210"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588" y="1176997"/>
            <a:ext cx="2949696"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588" y="2828785"/>
            <a:ext cx="2945633"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675C8C5-A9A9-4B3A-B134-0E3A713D185C}" type="datetime1">
              <a:rPr lang="en-US" smtClean="0"/>
              <a:pPr/>
              <a:t>8/31/2018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6796" y="6356351"/>
            <a:ext cx="812588" cy="365125"/>
          </a:xfrm>
        </p:spPr>
        <p:txBody>
          <a:bodyPr/>
          <a:lstStyle/>
          <a:p>
            <a:fld id="{7DC1BBB0-96F0-4077-A278-0F3FB5C104D3}" type="slidenum">
              <a:rPr lang="en-US" smtClean="0"/>
              <a:pPr/>
              <a:t>‹#›</a:t>
            </a:fld>
            <a:endParaRPr lang="en-US"/>
          </a:p>
        </p:txBody>
      </p:sp>
      <p:sp>
        <p:nvSpPr>
          <p:cNvPr id="3" name="Picture Placeholder 2"/>
          <p:cNvSpPr>
            <a:spLocks noGrp="1"/>
          </p:cNvSpPr>
          <p:nvPr>
            <p:ph type="pic" idx="1"/>
          </p:nvPr>
        </p:nvSpPr>
        <p:spPr>
          <a:xfrm rot="420000">
            <a:off x="4646513" y="1199517"/>
            <a:ext cx="6155357"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697" y="5816600"/>
            <a:ext cx="12214218"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0479" y="6219826"/>
            <a:ext cx="6348346"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697" y="-7144"/>
            <a:ext cx="12214218"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0479" y="-7144"/>
            <a:ext cx="6348346"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441" y="704088"/>
            <a:ext cx="10969943"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441" y="1935480"/>
            <a:ext cx="10969943"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441" y="6356351"/>
            <a:ext cx="2844059"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A4F0574-43A3-46A0-8870-1B2305CBE5B3}" type="datetime1">
              <a:rPr lang="en-US" smtClean="0"/>
              <a:pPr/>
              <a:t>8/31/2018</a:t>
            </a:fld>
            <a:endParaRPr lang="en-US"/>
          </a:p>
        </p:txBody>
      </p:sp>
      <p:sp>
        <p:nvSpPr>
          <p:cNvPr id="22" name="Footer Placeholder 21"/>
          <p:cNvSpPr>
            <a:spLocks noGrp="1"/>
          </p:cNvSpPr>
          <p:nvPr>
            <p:ph type="ftr" sz="quarter" idx="3"/>
          </p:nvPr>
        </p:nvSpPr>
        <p:spPr>
          <a:xfrm>
            <a:off x="3555074" y="6356351"/>
            <a:ext cx="4469236"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3649" y="6356351"/>
            <a:ext cx="1015735"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DC1BBB0-96F0-4077-A278-0F3FB5C104D3}" type="slidenum">
              <a:rPr lang="en-US" smtClean="0"/>
              <a:pPr/>
              <a:t>‹#›</a:t>
            </a:fld>
            <a:endParaRPr lang="en-US"/>
          </a:p>
        </p:txBody>
      </p:sp>
      <p:grpSp>
        <p:nvGrpSpPr>
          <p:cNvPr id="2" name="Group 1"/>
          <p:cNvGrpSpPr/>
          <p:nvPr/>
        </p:nvGrpSpPr>
        <p:grpSpPr>
          <a:xfrm>
            <a:off x="-25349" y="202408"/>
            <a:ext cx="12237543"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ransition spd="med">
    <p:fade/>
  </p:transition>
  <p:timing>
    <p:tnLst>
      <p:par>
        <p:cTn id="1" dur="indefinite" restart="never" nodeType="tmRoot"/>
      </p:par>
    </p:tnLst>
  </p:timing>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latin typeface="Cambria Math" pitchFamily="18" charset="0"/>
                <a:ea typeface="Cambria Math" pitchFamily="18" charset="0"/>
              </a:rPr>
              <a:t>Theory of Automata</a:t>
            </a:r>
          </a:p>
        </p:txBody>
      </p:sp>
      <p:sp>
        <p:nvSpPr>
          <p:cNvPr id="2" name="Subtitle 1"/>
          <p:cNvSpPr>
            <a:spLocks noGrp="1"/>
          </p:cNvSpPr>
          <p:nvPr>
            <p:ph type="subTitle" idx="1"/>
          </p:nvPr>
        </p:nvSpPr>
        <p:spPr/>
        <p:txBody>
          <a:bodyPr>
            <a:normAutofit/>
          </a:bodyPr>
          <a:lstStyle/>
          <a:p>
            <a:r>
              <a:rPr lang="en-US" b="1" dirty="0" smtClean="0">
                <a:latin typeface="Cambria Math" pitchFamily="18" charset="0"/>
                <a:ea typeface="Cambria Math" pitchFamily="18" charset="0"/>
              </a:rPr>
              <a:t>Introduction</a:t>
            </a:r>
            <a:r>
              <a:rPr lang="en-US" b="1" dirty="0">
                <a:latin typeface="Cambria Math" pitchFamily="18" charset="0"/>
                <a:ea typeface="Cambria Math" pitchFamily="18" charset="0"/>
              </a:rPr>
              <a:t>, Language, Alphabet, Valid/Invalid Alphabet, Strings, Reverse Strings</a:t>
            </a:r>
          </a:p>
        </p:txBody>
      </p:sp>
    </p:spTree>
    <p:extLst>
      <p:ext uri="{BB962C8B-B14F-4D97-AF65-F5344CB8AC3E}">
        <p14:creationId xmlns:p14="http://schemas.microsoft.com/office/powerpoint/2010/main" xmlns="" val="25898188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455613" y="125589"/>
            <a:ext cx="10969943" cy="990600"/>
          </a:xfrm>
        </p:spPr>
        <p:txBody>
          <a:bodyPr>
            <a:normAutofit/>
          </a:bodyPr>
          <a:lstStyle/>
          <a:p>
            <a:r>
              <a:rPr lang="en-US" dirty="0">
                <a:solidFill>
                  <a:schemeClr val="tx2">
                    <a:lumMod val="75000"/>
                  </a:schemeClr>
                </a:solidFill>
                <a:latin typeface="Cambria Math" panose="02040503050406030204" pitchFamily="18" charset="0"/>
                <a:ea typeface="Cambria Math" panose="02040503050406030204" pitchFamily="18" charset="0"/>
              </a:rPr>
              <a:t>Power of an alphabet </a:t>
            </a:r>
          </a:p>
        </p:txBody>
      </p:sp>
      <p:sp>
        <p:nvSpPr>
          <p:cNvPr id="63491" name="Rectangle 3"/>
          <p:cNvSpPr>
            <a:spLocks noGrp="1" noChangeArrowheads="1"/>
          </p:cNvSpPr>
          <p:nvPr>
            <p:ph idx="1"/>
          </p:nvPr>
        </p:nvSpPr>
        <p:spPr>
          <a:xfrm>
            <a:off x="623552" y="1360311"/>
            <a:ext cx="10969943" cy="4876800"/>
          </a:xfrm>
        </p:spPr>
        <p:txBody>
          <a:bodyPr/>
          <a:lstStyle/>
          <a:p>
            <a:pPr lvl="1" eaLnBrk="1" hangingPunct="1">
              <a:lnSpc>
                <a:spcPct val="90000"/>
              </a:lnSpc>
              <a:buFont typeface="Wingdings" pitchFamily="28" charset="2"/>
              <a:buNone/>
            </a:pPr>
            <a:r>
              <a:rPr lang="en-US" sz="2400" dirty="0">
                <a:latin typeface="Cambria Math" pitchFamily="18" charset="0"/>
                <a:ea typeface="Cambria Math" pitchFamily="18" charset="0"/>
              </a:rPr>
              <a:t>Let ∑ be an alphabet:</a:t>
            </a:r>
          </a:p>
          <a:p>
            <a:pPr lvl="1">
              <a:lnSpc>
                <a:spcPct val="90000"/>
              </a:lnSpc>
              <a:buFont typeface="Wingdings" pitchFamily="2" charset="2"/>
              <a:buChar char="Ø"/>
            </a:pPr>
            <a:r>
              <a:rPr lang="en-US" sz="2400" dirty="0">
                <a:latin typeface="Cambria Math" pitchFamily="18" charset="0"/>
                <a:ea typeface="Cambria Math" pitchFamily="18" charset="0"/>
              </a:rPr>
              <a:t>∑</a:t>
            </a:r>
            <a:r>
              <a:rPr lang="en-US" sz="2400" i="1" baseline="30000" dirty="0">
                <a:latin typeface="Cambria Math" pitchFamily="18" charset="0"/>
                <a:ea typeface="Cambria Math" pitchFamily="18" charset="0"/>
              </a:rPr>
              <a:t>2</a:t>
            </a:r>
            <a:r>
              <a:rPr lang="en-US" sz="2400" dirty="0">
                <a:latin typeface="Cambria Math" pitchFamily="18" charset="0"/>
                <a:ea typeface="Cambria Math" pitchFamily="18" charset="0"/>
              </a:rPr>
              <a:t> = the set of all strings of length </a:t>
            </a:r>
            <a:r>
              <a:rPr lang="en-US" sz="2400" i="1" dirty="0">
                <a:latin typeface="Cambria Math" pitchFamily="18" charset="0"/>
                <a:ea typeface="Cambria Math" pitchFamily="18" charset="0"/>
              </a:rPr>
              <a:t>2 = {aa, ab, </a:t>
            </a:r>
            <a:r>
              <a:rPr lang="en-US" sz="2400" i="1" dirty="0" err="1">
                <a:latin typeface="Cambria Math" pitchFamily="18" charset="0"/>
                <a:ea typeface="Cambria Math" pitchFamily="18" charset="0"/>
              </a:rPr>
              <a:t>ba</a:t>
            </a:r>
            <a:r>
              <a:rPr lang="en-US" sz="2400" i="1" dirty="0">
                <a:latin typeface="Cambria Math" pitchFamily="18" charset="0"/>
                <a:ea typeface="Cambria Math" pitchFamily="18" charset="0"/>
              </a:rPr>
              <a:t>, bb}  given that </a:t>
            </a:r>
            <a:r>
              <a:rPr lang="en-US" sz="2400" dirty="0">
                <a:latin typeface="Cambria Math" pitchFamily="18" charset="0"/>
                <a:ea typeface="Cambria Math" pitchFamily="18" charset="0"/>
              </a:rPr>
              <a:t>∑={a, b}</a:t>
            </a:r>
          </a:p>
          <a:p>
            <a:pPr lvl="1" eaLnBrk="1" hangingPunct="1">
              <a:lnSpc>
                <a:spcPct val="90000"/>
              </a:lnSpc>
              <a:buFont typeface="Wingdings" pitchFamily="2" charset="2"/>
              <a:buChar char="Ø"/>
            </a:pPr>
            <a:r>
              <a:rPr lang="en-US" sz="2400" dirty="0">
                <a:latin typeface="Cambria Math" pitchFamily="18" charset="0"/>
                <a:ea typeface="Cambria Math" pitchFamily="18" charset="0"/>
              </a:rPr>
              <a:t>∑</a:t>
            </a:r>
            <a:r>
              <a:rPr lang="en-US" sz="2400" i="1" baseline="30000" dirty="0">
                <a:latin typeface="Cambria Math" pitchFamily="18" charset="0"/>
                <a:ea typeface="Cambria Math" pitchFamily="18" charset="0"/>
              </a:rPr>
              <a:t>k</a:t>
            </a:r>
            <a:r>
              <a:rPr lang="en-US" sz="2400" dirty="0">
                <a:latin typeface="Cambria Math" pitchFamily="18" charset="0"/>
                <a:ea typeface="Cambria Math" pitchFamily="18" charset="0"/>
              </a:rPr>
              <a:t> = the set of all strings of length </a:t>
            </a:r>
            <a:r>
              <a:rPr lang="en-US" sz="2400" i="1" dirty="0">
                <a:latin typeface="Cambria Math" pitchFamily="18" charset="0"/>
                <a:ea typeface="Cambria Math" pitchFamily="18" charset="0"/>
              </a:rPr>
              <a:t>k</a:t>
            </a:r>
            <a:r>
              <a:rPr lang="en-US" sz="2400" dirty="0">
                <a:latin typeface="Cambria Math" pitchFamily="18" charset="0"/>
                <a:ea typeface="Cambria Math" pitchFamily="18" charset="0"/>
              </a:rPr>
              <a:t> </a:t>
            </a:r>
          </a:p>
          <a:p>
            <a:pPr lvl="1">
              <a:buFont typeface="Wingdings" pitchFamily="2" charset="2"/>
              <a:buChar char="Ø"/>
            </a:pPr>
            <a:r>
              <a:rPr lang="en-US" sz="2400" dirty="0">
                <a:latin typeface="Cambria Math" pitchFamily="18" charset="0"/>
                <a:ea typeface="Cambria Math" pitchFamily="18" charset="0"/>
              </a:rPr>
              <a:t>∑* = ∑</a:t>
            </a:r>
            <a:r>
              <a:rPr lang="en-US" sz="2400" i="1" baseline="30000" dirty="0">
                <a:latin typeface="Cambria Math" pitchFamily="18" charset="0"/>
                <a:ea typeface="Cambria Math" pitchFamily="18" charset="0"/>
              </a:rPr>
              <a:t>0</a:t>
            </a:r>
            <a:r>
              <a:rPr lang="en-US" sz="2400" dirty="0">
                <a:latin typeface="Cambria Math" pitchFamily="18" charset="0"/>
                <a:ea typeface="Cambria Math" pitchFamily="18" charset="0"/>
              </a:rPr>
              <a:t> U ∑</a:t>
            </a:r>
            <a:r>
              <a:rPr lang="en-US" sz="2400" i="1" baseline="30000" dirty="0">
                <a:latin typeface="Cambria Math" pitchFamily="18" charset="0"/>
                <a:ea typeface="Cambria Math" pitchFamily="18" charset="0"/>
              </a:rPr>
              <a:t>1</a:t>
            </a:r>
            <a:r>
              <a:rPr lang="en-US" sz="2400" dirty="0">
                <a:latin typeface="Cambria Math" pitchFamily="18" charset="0"/>
                <a:ea typeface="Cambria Math" pitchFamily="18" charset="0"/>
              </a:rPr>
              <a:t> U ∑</a:t>
            </a:r>
            <a:r>
              <a:rPr lang="en-US" sz="2400" i="1" baseline="30000" dirty="0">
                <a:latin typeface="Cambria Math" pitchFamily="18" charset="0"/>
                <a:ea typeface="Cambria Math" pitchFamily="18" charset="0"/>
              </a:rPr>
              <a:t>2</a:t>
            </a:r>
            <a:r>
              <a:rPr lang="en-US" sz="2400" dirty="0">
                <a:latin typeface="Cambria Math" pitchFamily="18" charset="0"/>
                <a:ea typeface="Cambria Math" pitchFamily="18" charset="0"/>
              </a:rPr>
              <a:t> U … (All combinations of letters in ∑)</a:t>
            </a:r>
          </a:p>
          <a:p>
            <a:pPr lvl="1">
              <a:buFont typeface="Wingdings" pitchFamily="2" charset="2"/>
              <a:buChar char="Ø"/>
            </a:pPr>
            <a:r>
              <a:rPr lang="en-US" sz="2400" dirty="0">
                <a:latin typeface="Cambria Math" pitchFamily="18" charset="0"/>
                <a:ea typeface="Cambria Math" pitchFamily="18" charset="0"/>
              </a:rPr>
              <a:t>∑</a:t>
            </a:r>
            <a:r>
              <a:rPr lang="en-US" sz="2400" baseline="30000" dirty="0">
                <a:latin typeface="Cambria Math" pitchFamily="18" charset="0"/>
                <a:ea typeface="Cambria Math" pitchFamily="18" charset="0"/>
              </a:rPr>
              <a:t>+</a:t>
            </a:r>
            <a:r>
              <a:rPr lang="en-US" sz="2400" dirty="0">
                <a:latin typeface="Cambria Math" pitchFamily="18" charset="0"/>
                <a:ea typeface="Cambria Math" pitchFamily="18" charset="0"/>
              </a:rPr>
              <a:t> = ∑</a:t>
            </a:r>
            <a:r>
              <a:rPr lang="en-US" sz="2400" i="1" baseline="30000" dirty="0">
                <a:latin typeface="Cambria Math" pitchFamily="18" charset="0"/>
                <a:ea typeface="Cambria Math" pitchFamily="18" charset="0"/>
              </a:rPr>
              <a:t>1</a:t>
            </a:r>
            <a:r>
              <a:rPr lang="en-US" sz="2400" dirty="0">
                <a:latin typeface="Cambria Math" pitchFamily="18" charset="0"/>
                <a:ea typeface="Cambria Math" pitchFamily="18" charset="0"/>
              </a:rPr>
              <a:t> U ∑</a:t>
            </a:r>
            <a:r>
              <a:rPr lang="en-US" sz="2400" i="1" baseline="30000" dirty="0">
                <a:latin typeface="Cambria Math" pitchFamily="18" charset="0"/>
                <a:ea typeface="Cambria Math" pitchFamily="18" charset="0"/>
              </a:rPr>
              <a:t>2</a:t>
            </a:r>
            <a:r>
              <a:rPr lang="en-US" sz="2400" dirty="0">
                <a:latin typeface="Cambria Math" pitchFamily="18" charset="0"/>
                <a:ea typeface="Cambria Math" pitchFamily="18" charset="0"/>
              </a:rPr>
              <a:t> U ∑</a:t>
            </a:r>
            <a:r>
              <a:rPr lang="en-US" sz="2400" i="1" baseline="30000" dirty="0">
                <a:latin typeface="Cambria Math" pitchFamily="18" charset="0"/>
                <a:ea typeface="Cambria Math" pitchFamily="18" charset="0"/>
              </a:rPr>
              <a:t>3</a:t>
            </a:r>
            <a:r>
              <a:rPr lang="en-US" sz="2400" dirty="0">
                <a:latin typeface="Cambria Math" pitchFamily="18" charset="0"/>
                <a:ea typeface="Cambria Math" pitchFamily="18" charset="0"/>
              </a:rPr>
              <a:t> U … (Set of all strings in ∑ with length 1 or more)</a:t>
            </a:r>
          </a:p>
          <a:p>
            <a:pPr lvl="1" eaLnBrk="1" hangingPunct="1">
              <a:lnSpc>
                <a:spcPct val="90000"/>
              </a:lnSpc>
            </a:pPr>
            <a:endParaRPr lang="en-US" sz="2400" i="1" dirty="0">
              <a:latin typeface="Cambria Math" pitchFamily="18" charset="0"/>
              <a:ea typeface="Cambria Math" pitchFamily="18" charset="0"/>
            </a:endParaRPr>
          </a:p>
        </p:txBody>
      </p:sp>
    </p:spTree>
    <p:extLst>
      <p:ext uri="{BB962C8B-B14F-4D97-AF65-F5344CB8AC3E}">
        <p14:creationId xmlns:p14="http://schemas.microsoft.com/office/powerpoint/2010/main" xmlns="" val="3870988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4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4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4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4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3326" y="304806"/>
            <a:ext cx="10969943" cy="713007"/>
          </a:xfrm>
        </p:spPr>
        <p:txBody>
          <a:bodyPr>
            <a:normAutofit fontScale="90000"/>
          </a:bodyPr>
          <a:lstStyle/>
          <a:p>
            <a:r>
              <a:rPr lang="en-US" dirty="0">
                <a:solidFill>
                  <a:schemeClr val="tx2">
                    <a:lumMod val="75000"/>
                  </a:schemeClr>
                </a:solidFill>
                <a:latin typeface="Cambria Math" panose="02040503050406030204" pitchFamily="18" charset="0"/>
                <a:ea typeface="Cambria Math" panose="02040503050406030204" pitchFamily="18" charset="0"/>
              </a:rPr>
              <a:t>Languages</a:t>
            </a:r>
          </a:p>
        </p:txBody>
      </p:sp>
      <p:sp>
        <p:nvSpPr>
          <p:cNvPr id="4" name="Rectangle 3"/>
          <p:cNvSpPr>
            <a:spLocks noGrp="1" noChangeArrowheads="1"/>
          </p:cNvSpPr>
          <p:nvPr/>
        </p:nvSpPr>
        <p:spPr bwMode="auto">
          <a:xfrm>
            <a:off x="534671" y="1219200"/>
            <a:ext cx="10969943"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8"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8"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8"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8"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8"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8"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8"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8"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8" charset="2"/>
              <a:buChar char="n"/>
              <a:defRPr sz="2000">
                <a:solidFill>
                  <a:schemeClr val="tx1"/>
                </a:solidFill>
                <a:latin typeface="+mn-lt"/>
              </a:defRPr>
            </a:lvl9pPr>
          </a:lstStyle>
          <a:p>
            <a:pPr eaLnBrk="1" hangingPunct="1">
              <a:lnSpc>
                <a:spcPct val="90000"/>
              </a:lnSpc>
              <a:buFont typeface="Wingdings" pitchFamily="28" charset="2"/>
              <a:buNone/>
              <a:defRPr/>
            </a:pPr>
            <a:r>
              <a:rPr lang="en-US" sz="2400" i="1" dirty="0">
                <a:latin typeface="Cambria Math" panose="02040503050406030204" pitchFamily="18" charset="0"/>
                <a:ea typeface="Cambria Math" panose="02040503050406030204" pitchFamily="18" charset="0"/>
              </a:rPr>
              <a:t>L is a said to be a language over alphabet ∑, only if L </a:t>
            </a:r>
            <a:r>
              <a:rPr lang="en-US" sz="2400" i="1" dirty="0">
                <a:latin typeface="Cambria Math" panose="02040503050406030204" pitchFamily="18" charset="0"/>
                <a:ea typeface="Cambria Math" panose="02040503050406030204" pitchFamily="18" charset="0"/>
                <a:sym typeface="Symbol"/>
              </a:rPr>
              <a:t> </a:t>
            </a:r>
            <a:r>
              <a:rPr lang="en-US" sz="2400" i="1" dirty="0">
                <a:latin typeface="Cambria Math" panose="02040503050406030204" pitchFamily="18" charset="0"/>
                <a:ea typeface="Cambria Math" panose="02040503050406030204" pitchFamily="18" charset="0"/>
              </a:rPr>
              <a:t>∑*.</a:t>
            </a:r>
          </a:p>
          <a:p>
            <a:pPr eaLnBrk="1" hangingPunct="1">
              <a:lnSpc>
                <a:spcPct val="90000"/>
              </a:lnSpc>
              <a:buFont typeface="Wingdings" pitchFamily="28" charset="2"/>
              <a:buNone/>
              <a:defRPr/>
            </a:pPr>
            <a:endParaRPr lang="en-US" sz="2400" dirty="0">
              <a:latin typeface="Cambria Math" panose="02040503050406030204" pitchFamily="18" charset="0"/>
              <a:ea typeface="Cambria Math" panose="02040503050406030204" pitchFamily="18" charset="0"/>
            </a:endParaRPr>
          </a:p>
          <a:p>
            <a:pPr eaLnBrk="1" hangingPunct="1">
              <a:lnSpc>
                <a:spcPct val="90000"/>
              </a:lnSpc>
              <a:buNone/>
              <a:defRPr/>
            </a:pPr>
            <a:r>
              <a:rPr lang="en-US" sz="2400" dirty="0">
                <a:latin typeface="Cambria Math" panose="02040503050406030204" pitchFamily="18" charset="0"/>
                <a:ea typeface="Cambria Math" panose="02040503050406030204" pitchFamily="18" charset="0"/>
              </a:rPr>
              <a:t>Since ∑* is the largest set that can be defined over ∑, hence a language L defined over ∑ will always be a subset of </a:t>
            </a:r>
            <a:r>
              <a:rPr lang="en-US" sz="2400" i="1" dirty="0">
                <a:latin typeface="Cambria Math" panose="02040503050406030204" pitchFamily="18" charset="0"/>
                <a:ea typeface="Cambria Math" panose="02040503050406030204" pitchFamily="18" charset="0"/>
              </a:rPr>
              <a:t>∑*</a:t>
            </a:r>
            <a:endParaRPr lang="en-US" sz="2400" dirty="0">
              <a:latin typeface="Cambria Math" panose="02040503050406030204" pitchFamily="18" charset="0"/>
              <a:ea typeface="Cambria Math" panose="02040503050406030204" pitchFamily="18" charset="0"/>
            </a:endParaRPr>
          </a:p>
          <a:p>
            <a:pPr eaLnBrk="1" hangingPunct="1">
              <a:lnSpc>
                <a:spcPct val="90000"/>
              </a:lnSpc>
              <a:buFont typeface="Wingdings" pitchFamily="28" charset="2"/>
              <a:buNone/>
              <a:defRPr/>
            </a:pPr>
            <a:r>
              <a:rPr lang="en-US" sz="2400" dirty="0">
                <a:latin typeface="Cambria Math" panose="02040503050406030204" pitchFamily="18" charset="0"/>
                <a:ea typeface="Cambria Math" panose="02040503050406030204" pitchFamily="18" charset="0"/>
              </a:rPr>
              <a:t>Examples:</a:t>
            </a:r>
          </a:p>
          <a:p>
            <a:pPr marL="914400" lvl="1" indent="-457200" eaLnBrk="1" hangingPunct="1">
              <a:lnSpc>
                <a:spcPct val="90000"/>
              </a:lnSpc>
              <a:buFont typeface="+mj-lt"/>
              <a:buAutoNum type="arabicPeriod"/>
              <a:defRPr/>
            </a:pPr>
            <a:r>
              <a:rPr lang="en-US" sz="2400" dirty="0">
                <a:latin typeface="Cambria Math" panose="02040503050406030204" pitchFamily="18" charset="0"/>
                <a:ea typeface="Cambria Math" panose="02040503050406030204" pitchFamily="18" charset="0"/>
              </a:rPr>
              <a:t>Let L be </a:t>
            </a:r>
            <a:r>
              <a:rPr lang="en-US" sz="2400" i="1" dirty="0">
                <a:solidFill>
                  <a:schemeClr val="tx2">
                    <a:lumMod val="75000"/>
                  </a:schemeClr>
                </a:solidFill>
                <a:latin typeface="Cambria Math" panose="02040503050406030204" pitchFamily="18" charset="0"/>
                <a:ea typeface="Cambria Math" panose="02040503050406030204" pitchFamily="18" charset="0"/>
              </a:rPr>
              <a:t>the language of all words starting with letter ‘’a’ </a:t>
            </a:r>
            <a:r>
              <a:rPr lang="en-US" sz="2400" i="1" dirty="0">
                <a:latin typeface="Cambria Math" panose="02040503050406030204" pitchFamily="18" charset="0"/>
                <a:ea typeface="Cambria Math" panose="02040503050406030204" pitchFamily="18" charset="0"/>
              </a:rPr>
              <a:t>o</a:t>
            </a:r>
            <a:r>
              <a:rPr lang="en-US" sz="2400" dirty="0">
                <a:latin typeface="Cambria Math" panose="02040503050406030204" pitchFamily="18" charset="0"/>
                <a:ea typeface="Cambria Math" panose="02040503050406030204" pitchFamily="18" charset="0"/>
              </a:rPr>
              <a:t>ver ∑={a, b} </a:t>
            </a:r>
          </a:p>
          <a:p>
            <a:pPr marL="457200" lvl="1" indent="0" eaLnBrk="1" hangingPunct="1">
              <a:lnSpc>
                <a:spcPct val="90000"/>
              </a:lnSpc>
              <a:buNone/>
              <a:defRPr/>
            </a:pPr>
            <a:r>
              <a:rPr lang="en-US" sz="2400" dirty="0">
                <a:latin typeface="Cambria Math" panose="02040503050406030204" pitchFamily="18" charset="0"/>
                <a:ea typeface="Cambria Math" panose="02040503050406030204" pitchFamily="18" charset="0"/>
              </a:rPr>
              <a:t>L = {a, aa, </a:t>
            </a:r>
            <a:r>
              <a:rPr lang="en-US" sz="2400" dirty="0" err="1">
                <a:latin typeface="Cambria Math" panose="02040503050406030204" pitchFamily="18" charset="0"/>
                <a:ea typeface="Cambria Math" panose="02040503050406030204" pitchFamily="18" charset="0"/>
              </a:rPr>
              <a:t>aaa</a:t>
            </a:r>
            <a:r>
              <a:rPr lang="en-US" sz="2400" dirty="0">
                <a:latin typeface="Cambria Math" panose="02040503050406030204" pitchFamily="18" charset="0"/>
                <a:ea typeface="Cambria Math" panose="02040503050406030204" pitchFamily="18" charset="0"/>
              </a:rPr>
              <a:t>, ab, </a:t>
            </a:r>
            <a:r>
              <a:rPr lang="en-US" sz="2400" dirty="0" err="1">
                <a:latin typeface="Cambria Math" panose="02040503050406030204" pitchFamily="18" charset="0"/>
                <a:ea typeface="Cambria Math" panose="02040503050406030204" pitchFamily="18" charset="0"/>
              </a:rPr>
              <a:t>abb</a:t>
            </a:r>
            <a:r>
              <a:rPr lang="en-US" sz="2400" dirty="0">
                <a:latin typeface="Cambria Math" panose="02040503050406030204" pitchFamily="18" charset="0"/>
                <a:ea typeface="Cambria Math" panose="02040503050406030204" pitchFamily="18" charset="0"/>
              </a:rPr>
              <a:t>, </a:t>
            </a:r>
            <a:r>
              <a:rPr lang="en-US" sz="2400" dirty="0" err="1">
                <a:latin typeface="Cambria Math" panose="02040503050406030204" pitchFamily="18" charset="0"/>
                <a:ea typeface="Cambria Math" panose="02040503050406030204" pitchFamily="18" charset="0"/>
              </a:rPr>
              <a:t>abab</a:t>
            </a:r>
            <a:r>
              <a:rPr lang="en-US" sz="2400" dirty="0">
                <a:latin typeface="Cambria Math" panose="02040503050406030204" pitchFamily="18" charset="0"/>
                <a:ea typeface="Cambria Math" panose="02040503050406030204" pitchFamily="18" charset="0"/>
              </a:rPr>
              <a:t>, </a:t>
            </a:r>
            <a:r>
              <a:rPr lang="en-US" sz="2400" dirty="0" err="1">
                <a:latin typeface="Cambria Math" panose="02040503050406030204" pitchFamily="18" charset="0"/>
                <a:ea typeface="Cambria Math" panose="02040503050406030204" pitchFamily="18" charset="0"/>
              </a:rPr>
              <a:t>abbbb</a:t>
            </a:r>
            <a:r>
              <a:rPr lang="en-US" sz="2400" dirty="0">
                <a:latin typeface="Cambria Math" panose="02040503050406030204" pitchFamily="18" charset="0"/>
                <a:ea typeface="Cambria Math" panose="02040503050406030204" pitchFamily="18" charset="0"/>
              </a:rPr>
              <a:t>, …..}</a:t>
            </a:r>
          </a:p>
          <a:p>
            <a:pPr marL="914400" lvl="1" indent="-457200" eaLnBrk="1" hangingPunct="1">
              <a:lnSpc>
                <a:spcPct val="90000"/>
              </a:lnSpc>
              <a:buFont typeface="+mj-lt"/>
              <a:buAutoNum type="arabicPeriod" startAt="2"/>
              <a:defRPr/>
            </a:pPr>
            <a:r>
              <a:rPr lang="en-US" sz="2400" dirty="0">
                <a:latin typeface="Cambria Math" panose="02040503050406030204" pitchFamily="18" charset="0"/>
                <a:ea typeface="Cambria Math" panose="02040503050406030204" pitchFamily="18" charset="0"/>
              </a:rPr>
              <a:t>Let L be </a:t>
            </a:r>
            <a:r>
              <a:rPr lang="en-US" sz="2400" i="1" dirty="0">
                <a:solidFill>
                  <a:schemeClr val="tx2">
                    <a:lumMod val="75000"/>
                  </a:schemeClr>
                </a:solidFill>
                <a:latin typeface="Cambria Math" panose="02040503050406030204" pitchFamily="18" charset="0"/>
                <a:ea typeface="Cambria Math" panose="02040503050406030204" pitchFamily="18" charset="0"/>
              </a:rPr>
              <a:t>the language of all strings of with equal number of 0’s and 1’s over </a:t>
            </a:r>
            <a:r>
              <a:rPr lang="en-US" sz="2400" dirty="0">
                <a:latin typeface="Cambria Math" panose="02040503050406030204" pitchFamily="18" charset="0"/>
                <a:ea typeface="Cambria Math" panose="02040503050406030204" pitchFamily="18" charset="0"/>
              </a:rPr>
              <a:t>∑={0, 1}: </a:t>
            </a:r>
          </a:p>
          <a:p>
            <a:pPr marL="457200" lvl="1" indent="0" eaLnBrk="1" hangingPunct="1">
              <a:lnSpc>
                <a:spcPct val="90000"/>
              </a:lnSpc>
              <a:buNone/>
              <a:defRPr/>
            </a:pPr>
            <a:r>
              <a:rPr lang="en-US" sz="2400" dirty="0">
                <a:latin typeface="Cambria Math" panose="02040503050406030204" pitchFamily="18" charset="0"/>
                <a:ea typeface="Cambria Math" panose="02040503050406030204" pitchFamily="18" charset="0"/>
              </a:rPr>
              <a:t>L = {</a:t>
            </a:r>
            <a:r>
              <a:rPr lang="en-US" sz="2400" dirty="0">
                <a:latin typeface="Cambria Math" panose="02040503050406030204" pitchFamily="18" charset="0"/>
                <a:ea typeface="Cambria Math" panose="02040503050406030204" pitchFamily="18" charset="0"/>
                <a:sym typeface="Symbol" pitchFamily="28" charset="2"/>
              </a:rPr>
              <a:t>^</a:t>
            </a:r>
            <a:r>
              <a:rPr lang="en-US" sz="2400" dirty="0">
                <a:latin typeface="Cambria Math" panose="02040503050406030204" pitchFamily="18" charset="0"/>
                <a:ea typeface="Cambria Math" panose="02040503050406030204" pitchFamily="18" charset="0"/>
              </a:rPr>
              <a:t>,01,10,0011,1100,0101,1010,1001,…}</a:t>
            </a:r>
          </a:p>
          <a:p>
            <a:pPr marL="914400" lvl="1" indent="-457200" eaLnBrk="1" hangingPunct="1">
              <a:lnSpc>
                <a:spcPct val="90000"/>
              </a:lnSpc>
              <a:buFont typeface="+mj-lt"/>
              <a:buAutoNum type="arabicPeriod"/>
              <a:defRPr/>
            </a:pPr>
            <a:endParaRPr lang="en-US" sz="2400" dirty="0">
              <a:latin typeface="Cambria Math" panose="02040503050406030204" pitchFamily="18" charset="0"/>
              <a:ea typeface="Cambria Math" panose="02040503050406030204" pitchFamily="18" charset="0"/>
            </a:endParaRPr>
          </a:p>
          <a:p>
            <a:pPr eaLnBrk="1" hangingPunct="1">
              <a:lnSpc>
                <a:spcPct val="90000"/>
              </a:lnSpc>
              <a:buFont typeface="Wingdings" pitchFamily="28" charset="2"/>
              <a:buNone/>
              <a:defRPr/>
            </a:pPr>
            <a:r>
              <a:rPr lang="en-US" sz="2400" dirty="0">
                <a:latin typeface="Cambria Math" panose="02040503050406030204" pitchFamily="18" charset="0"/>
                <a:ea typeface="Cambria Math" panose="02040503050406030204" pitchFamily="18" charset="0"/>
              </a:rPr>
              <a:t>Definition:	Ø denotes the Empty language</a:t>
            </a:r>
          </a:p>
          <a:p>
            <a:pPr eaLnBrk="1" hangingPunct="1">
              <a:lnSpc>
                <a:spcPct val="90000"/>
              </a:lnSpc>
              <a:buFont typeface="Wingdings" pitchFamily="28" charset="2"/>
              <a:buNone/>
              <a:defRPr/>
            </a:pPr>
            <a:r>
              <a:rPr lang="en-US" sz="2400" dirty="0">
                <a:latin typeface="Cambria Math" panose="02040503050406030204" pitchFamily="18" charset="0"/>
                <a:ea typeface="Cambria Math" panose="02040503050406030204" pitchFamily="18" charset="0"/>
              </a:rPr>
              <a:t>Let L = {</a:t>
            </a:r>
            <a:r>
              <a:rPr lang="en-US" sz="2400" dirty="0">
                <a:latin typeface="Cambria Math" panose="02040503050406030204" pitchFamily="18" charset="0"/>
                <a:ea typeface="Cambria Math" panose="02040503050406030204" pitchFamily="18" charset="0"/>
                <a:sym typeface="Symbol" pitchFamily="28" charset="2"/>
              </a:rPr>
              <a:t>^</a:t>
            </a:r>
            <a:r>
              <a:rPr lang="en-US" sz="2400" dirty="0">
                <a:latin typeface="Cambria Math" panose="02040503050406030204" pitchFamily="18" charset="0"/>
                <a:ea typeface="Cambria Math" panose="02040503050406030204" pitchFamily="18" charset="0"/>
              </a:rPr>
              <a:t>}; </a:t>
            </a:r>
            <a:r>
              <a:rPr lang="en-US" sz="2400" b="1" dirty="0">
                <a:solidFill>
                  <a:schemeClr val="tx2">
                    <a:lumMod val="75000"/>
                  </a:schemeClr>
                </a:solidFill>
                <a:latin typeface="Cambria Math" panose="02040503050406030204" pitchFamily="18" charset="0"/>
                <a:ea typeface="Cambria Math" panose="02040503050406030204" pitchFamily="18" charset="0"/>
              </a:rPr>
              <a:t>Is L=Ø?</a:t>
            </a:r>
          </a:p>
          <a:p>
            <a:pPr eaLnBrk="1" hangingPunct="1">
              <a:lnSpc>
                <a:spcPct val="90000"/>
              </a:lnSpc>
              <a:defRPr/>
            </a:pPr>
            <a:endParaRPr lang="en-US" sz="24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xmlns="" val="37869711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576455" y="152400"/>
            <a:ext cx="10969943" cy="990600"/>
          </a:xfrm>
        </p:spPr>
        <p:txBody>
          <a:bodyPr>
            <a:normAutofit/>
          </a:bodyPr>
          <a:lstStyle/>
          <a:p>
            <a:r>
              <a:rPr lang="en-US" dirty="0">
                <a:solidFill>
                  <a:schemeClr val="tx2">
                    <a:lumMod val="75000"/>
                  </a:schemeClr>
                </a:solidFill>
                <a:latin typeface="Cambria Math" panose="02040503050406030204" pitchFamily="18" charset="0"/>
                <a:ea typeface="Cambria Math" panose="02040503050406030204" pitchFamily="18" charset="0"/>
              </a:rPr>
              <a:t>Finite Automata Uses</a:t>
            </a:r>
          </a:p>
        </p:txBody>
      </p:sp>
      <p:sp>
        <p:nvSpPr>
          <p:cNvPr id="25604" name="Rectangle 3"/>
          <p:cNvSpPr>
            <a:spLocks noGrp="1" noChangeArrowheads="1"/>
          </p:cNvSpPr>
          <p:nvPr>
            <p:ph idx="1"/>
          </p:nvPr>
        </p:nvSpPr>
        <p:spPr>
          <a:xfrm>
            <a:off x="578044" y="1219200"/>
            <a:ext cx="10969943" cy="4876800"/>
          </a:xfrm>
        </p:spPr>
        <p:txBody>
          <a:bodyPr>
            <a:normAutofit/>
          </a:bodyPr>
          <a:lstStyle/>
          <a:p>
            <a:pPr marL="0" indent="0" eaLnBrk="1" hangingPunct="1">
              <a:lnSpc>
                <a:spcPct val="90000"/>
              </a:lnSpc>
              <a:buNone/>
            </a:pPr>
            <a:r>
              <a:rPr lang="en-US" sz="3200" spc="-100" dirty="0">
                <a:solidFill>
                  <a:schemeClr val="tx2">
                    <a:lumMod val="75000"/>
                  </a:schemeClr>
                </a:solidFill>
                <a:latin typeface="Cambria Math" panose="02040503050406030204" pitchFamily="18" charset="0"/>
                <a:ea typeface="Cambria Math" panose="02040503050406030204" pitchFamily="18" charset="0"/>
                <a:cs typeface="+mj-cs"/>
              </a:rPr>
              <a:t>Some Applications:</a:t>
            </a:r>
          </a:p>
          <a:p>
            <a:pPr lvl="1" eaLnBrk="1" hangingPunct="1">
              <a:lnSpc>
                <a:spcPct val="90000"/>
              </a:lnSpc>
              <a:buFont typeface="Wingdings" pitchFamily="2" charset="2"/>
              <a:buChar char="Ø"/>
            </a:pPr>
            <a:r>
              <a:rPr lang="en-US" sz="2400" dirty="0">
                <a:latin typeface="Cambria Math" pitchFamily="18" charset="0"/>
                <a:ea typeface="Cambria Math" pitchFamily="18" charset="0"/>
              </a:rPr>
              <a:t>Software for designing and checking the behavior of digital circuits</a:t>
            </a:r>
          </a:p>
          <a:p>
            <a:pPr lvl="1" eaLnBrk="1" hangingPunct="1">
              <a:lnSpc>
                <a:spcPct val="90000"/>
              </a:lnSpc>
              <a:buFont typeface="Wingdings" pitchFamily="2" charset="2"/>
              <a:buChar char="Ø"/>
            </a:pPr>
            <a:r>
              <a:rPr lang="en-US" sz="2400" dirty="0">
                <a:latin typeface="Cambria Math" pitchFamily="18" charset="0"/>
                <a:ea typeface="Cambria Math" pitchFamily="18" charset="0"/>
              </a:rPr>
              <a:t>Lexical analyzer of a typical compiler</a:t>
            </a:r>
          </a:p>
          <a:p>
            <a:pPr lvl="1" eaLnBrk="1" hangingPunct="1">
              <a:lnSpc>
                <a:spcPct val="90000"/>
              </a:lnSpc>
              <a:buFont typeface="Wingdings" pitchFamily="2" charset="2"/>
              <a:buChar char="Ø"/>
            </a:pPr>
            <a:r>
              <a:rPr lang="en-US" sz="2400" dirty="0">
                <a:latin typeface="Cambria Math" pitchFamily="18" charset="0"/>
                <a:ea typeface="Cambria Math" pitchFamily="18" charset="0"/>
              </a:rPr>
              <a:t>Software for scanning large bodies of text (e.g., web pages) for pattern finding</a:t>
            </a:r>
          </a:p>
          <a:p>
            <a:pPr lvl="1" eaLnBrk="1" hangingPunct="1">
              <a:lnSpc>
                <a:spcPct val="90000"/>
              </a:lnSpc>
              <a:buFont typeface="Wingdings" pitchFamily="2" charset="2"/>
              <a:buChar char="Ø"/>
            </a:pPr>
            <a:r>
              <a:rPr lang="en-US" sz="2400" dirty="0">
                <a:latin typeface="Cambria Math" pitchFamily="18" charset="0"/>
                <a:ea typeface="Cambria Math" pitchFamily="18" charset="0"/>
              </a:rPr>
              <a:t>Software for verifying systems of all types that have a finite number of states (e.g., stock market transaction, communication/network protocol)</a:t>
            </a:r>
          </a:p>
          <a:p>
            <a:pPr lvl="1" eaLnBrk="1" hangingPunct="1">
              <a:lnSpc>
                <a:spcPct val="90000"/>
              </a:lnSpc>
            </a:pPr>
            <a:endParaRPr lang="en-US" dirty="0"/>
          </a:p>
        </p:txBody>
      </p:sp>
    </p:spTree>
    <p:extLst>
      <p:ext uri="{BB962C8B-B14F-4D97-AF65-F5344CB8AC3E}">
        <p14:creationId xmlns:p14="http://schemas.microsoft.com/office/powerpoint/2010/main" xmlns="" val="41891029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4" y="228600"/>
            <a:ext cx="10773400" cy="914400"/>
          </a:xfrm>
        </p:spPr>
        <p:txBody>
          <a:bodyPr>
            <a:normAutofit/>
          </a:bodyPr>
          <a:lstStyle/>
          <a:p>
            <a:r>
              <a:rPr lang="en-US" dirty="0">
                <a:solidFill>
                  <a:schemeClr val="tx2">
                    <a:lumMod val="75000"/>
                  </a:schemeClr>
                </a:solidFill>
                <a:latin typeface="Cambria Math" panose="02040503050406030204" pitchFamily="18" charset="0"/>
                <a:ea typeface="Cambria Math" panose="02040503050406030204" pitchFamily="18" charset="0"/>
              </a:rPr>
              <a:t>Valid / Invalid Alphabet</a:t>
            </a:r>
          </a:p>
        </p:txBody>
      </p:sp>
      <p:sp>
        <p:nvSpPr>
          <p:cNvPr id="4" name="Content Placeholder 3"/>
          <p:cNvSpPr>
            <a:spLocks noGrp="1"/>
          </p:cNvSpPr>
          <p:nvPr>
            <p:ph idx="1"/>
          </p:nvPr>
        </p:nvSpPr>
        <p:spPr>
          <a:xfrm>
            <a:off x="541513" y="1128889"/>
            <a:ext cx="11201400" cy="5638800"/>
          </a:xfrm>
        </p:spPr>
        <p:txBody>
          <a:bodyPr>
            <a:normAutofit/>
          </a:bodyPr>
          <a:lstStyle/>
          <a:p>
            <a:pPr marL="0" indent="-342900">
              <a:lnSpc>
                <a:spcPct val="80000"/>
              </a:lnSpc>
              <a:buNone/>
            </a:pPr>
            <a:r>
              <a:rPr lang="en-US" sz="2400" dirty="0">
                <a:latin typeface="Cambria Math" pitchFamily="18" charset="0"/>
                <a:ea typeface="Cambria Math" pitchFamily="18" charset="0"/>
                <a:cs typeface="Times New Roman" pitchFamily="18" charset="0"/>
              </a:rPr>
              <a:t>While defining an alphabet, an alphabet may contain letters consisting of group of symbols for example </a:t>
            </a:r>
            <a:r>
              <a:rPr lang="el-GR" sz="2400" dirty="0">
                <a:latin typeface="Cambria Math" pitchFamily="18" charset="0"/>
                <a:ea typeface="Cambria Math" pitchFamily="18" charset="0"/>
                <a:cs typeface="Times New Roman" pitchFamily="18" charset="0"/>
              </a:rPr>
              <a:t>Σ</a:t>
            </a:r>
            <a:r>
              <a:rPr lang="en-US" b="1" baseline="-25000" dirty="0">
                <a:latin typeface="Cambria Math" pitchFamily="18" charset="0"/>
                <a:ea typeface="Cambria Math" pitchFamily="18" charset="0"/>
                <a:cs typeface="Times New Roman" pitchFamily="18" charset="0"/>
              </a:rPr>
              <a:t>1</a:t>
            </a:r>
            <a:r>
              <a:rPr lang="en-US" sz="2400" dirty="0">
                <a:latin typeface="Cambria Math" pitchFamily="18" charset="0"/>
                <a:ea typeface="Cambria Math" pitchFamily="18" charset="0"/>
                <a:cs typeface="Times New Roman" pitchFamily="18" charset="0"/>
              </a:rPr>
              <a:t>= {B, </a:t>
            </a:r>
            <a:r>
              <a:rPr lang="en-US" sz="2400" dirty="0" err="1">
                <a:latin typeface="Cambria Math" pitchFamily="18" charset="0"/>
                <a:ea typeface="Cambria Math" pitchFamily="18" charset="0"/>
                <a:cs typeface="Times New Roman" pitchFamily="18" charset="0"/>
              </a:rPr>
              <a:t>aB</a:t>
            </a:r>
            <a:r>
              <a:rPr lang="en-US" sz="2400" dirty="0">
                <a:latin typeface="Cambria Math" pitchFamily="18" charset="0"/>
                <a:ea typeface="Cambria Math" pitchFamily="18" charset="0"/>
                <a:cs typeface="Times New Roman" pitchFamily="18" charset="0"/>
              </a:rPr>
              <a:t>, </a:t>
            </a:r>
            <a:r>
              <a:rPr lang="en-US" sz="2400" dirty="0" err="1">
                <a:latin typeface="Cambria Math" pitchFamily="18" charset="0"/>
                <a:ea typeface="Cambria Math" pitchFamily="18" charset="0"/>
                <a:cs typeface="Times New Roman" pitchFamily="18" charset="0"/>
              </a:rPr>
              <a:t>bab</a:t>
            </a:r>
            <a:r>
              <a:rPr lang="en-US" sz="2400" dirty="0">
                <a:latin typeface="Cambria Math" pitchFamily="18" charset="0"/>
                <a:ea typeface="Cambria Math" pitchFamily="18" charset="0"/>
                <a:cs typeface="Times New Roman" pitchFamily="18" charset="0"/>
              </a:rPr>
              <a:t>, </a:t>
            </a:r>
            <a:r>
              <a:rPr lang="en-US" sz="2400" dirty="0" err="1">
                <a:latin typeface="Cambria Math" pitchFamily="18" charset="0"/>
                <a:ea typeface="Cambria Math" pitchFamily="18" charset="0"/>
                <a:cs typeface="Times New Roman" pitchFamily="18" charset="0"/>
              </a:rPr>
              <a:t>Ba</a:t>
            </a:r>
            <a:r>
              <a:rPr lang="en-US" sz="2400" dirty="0">
                <a:latin typeface="Cambria Math" pitchFamily="18" charset="0"/>
                <a:ea typeface="Cambria Math" pitchFamily="18" charset="0"/>
                <a:cs typeface="Times New Roman" pitchFamily="18" charset="0"/>
              </a:rPr>
              <a:t>}</a:t>
            </a:r>
          </a:p>
          <a:p>
            <a:pPr marL="342900" indent="-342900">
              <a:lnSpc>
                <a:spcPct val="80000"/>
              </a:lnSpc>
              <a:buNone/>
            </a:pPr>
            <a:endParaRPr lang="en-US" sz="2400" dirty="0">
              <a:latin typeface="Cambria Math" pitchFamily="18" charset="0"/>
              <a:ea typeface="Cambria Math" pitchFamily="18" charset="0"/>
              <a:cs typeface="Times New Roman" pitchFamily="18" charset="0"/>
            </a:endParaRPr>
          </a:p>
          <a:p>
            <a:pPr marL="342900" indent="-342900">
              <a:lnSpc>
                <a:spcPct val="80000"/>
              </a:lnSpc>
              <a:buNone/>
            </a:pPr>
            <a:r>
              <a:rPr lang="en-US" sz="2400" dirty="0">
                <a:latin typeface="Cambria Math" pitchFamily="18" charset="0"/>
                <a:ea typeface="Cambria Math" pitchFamily="18" charset="0"/>
                <a:cs typeface="Times New Roman" pitchFamily="18" charset="0"/>
              </a:rPr>
              <a:t>Now  consider an alphabet </a:t>
            </a:r>
            <a:r>
              <a:rPr lang="el-GR" sz="2400" b="1" dirty="0">
                <a:latin typeface="Cambria Math" pitchFamily="18" charset="0"/>
                <a:ea typeface="Cambria Math" pitchFamily="18" charset="0"/>
                <a:cs typeface="Times New Roman" pitchFamily="18" charset="0"/>
              </a:rPr>
              <a:t>Σ</a:t>
            </a:r>
            <a:r>
              <a:rPr lang="en-US" sz="2400" b="1" baseline="-25000" dirty="0">
                <a:latin typeface="Cambria Math" pitchFamily="18" charset="0"/>
                <a:ea typeface="Cambria Math" pitchFamily="18" charset="0"/>
                <a:cs typeface="Times New Roman" pitchFamily="18" charset="0"/>
              </a:rPr>
              <a:t>2</a:t>
            </a:r>
            <a:r>
              <a:rPr lang="en-US" sz="2400" b="1" dirty="0">
                <a:latin typeface="Cambria Math" pitchFamily="18" charset="0"/>
                <a:ea typeface="Cambria Math" pitchFamily="18" charset="0"/>
                <a:cs typeface="Times New Roman" pitchFamily="18" charset="0"/>
              </a:rPr>
              <a:t>= {B, Ba, </a:t>
            </a:r>
            <a:r>
              <a:rPr lang="en-US" sz="2400" b="1" dirty="0" err="1">
                <a:latin typeface="Cambria Math" pitchFamily="18" charset="0"/>
                <a:ea typeface="Cambria Math" pitchFamily="18" charset="0"/>
                <a:cs typeface="Times New Roman" pitchFamily="18" charset="0"/>
              </a:rPr>
              <a:t>bab</a:t>
            </a:r>
            <a:r>
              <a:rPr lang="en-US" sz="2400" b="1" dirty="0">
                <a:latin typeface="Cambria Math" pitchFamily="18" charset="0"/>
                <a:ea typeface="Cambria Math" pitchFamily="18" charset="0"/>
                <a:cs typeface="Times New Roman" pitchFamily="18" charset="0"/>
              </a:rPr>
              <a:t>, d}</a:t>
            </a:r>
            <a:r>
              <a:rPr lang="en-US" sz="2400" dirty="0">
                <a:latin typeface="Cambria Math" pitchFamily="18" charset="0"/>
                <a:ea typeface="Cambria Math" pitchFamily="18" charset="0"/>
                <a:cs typeface="Times New Roman" pitchFamily="18" charset="0"/>
              </a:rPr>
              <a:t> and a string </a:t>
            </a:r>
            <a:r>
              <a:rPr lang="en-US" sz="2400" dirty="0" err="1">
                <a:latin typeface="Cambria Math" pitchFamily="18" charset="0"/>
                <a:ea typeface="Cambria Math" pitchFamily="18" charset="0"/>
                <a:cs typeface="Times New Roman" pitchFamily="18" charset="0"/>
              </a:rPr>
              <a:t>BababB</a:t>
            </a:r>
            <a:endParaRPr lang="en-US" sz="2400" dirty="0">
              <a:latin typeface="Cambria Math" pitchFamily="18" charset="0"/>
              <a:ea typeface="Cambria Math" pitchFamily="18" charset="0"/>
              <a:cs typeface="Times New Roman" pitchFamily="18" charset="0"/>
            </a:endParaRPr>
          </a:p>
          <a:p>
            <a:pPr marL="342900" indent="-342900">
              <a:lnSpc>
                <a:spcPct val="80000"/>
              </a:lnSpc>
              <a:buFont typeface="Wingdings" pitchFamily="2" charset="2"/>
              <a:buChar char="ü"/>
            </a:pPr>
            <a:r>
              <a:rPr lang="en-US" sz="2400" dirty="0">
                <a:latin typeface="Cambria Math" pitchFamily="18" charset="0"/>
                <a:ea typeface="Cambria Math" pitchFamily="18" charset="0"/>
                <a:cs typeface="Times New Roman" pitchFamily="18" charset="0"/>
              </a:rPr>
              <a:t>This string can be tokenized in two different ways </a:t>
            </a:r>
          </a:p>
          <a:p>
            <a:pPr marL="457200" indent="-457200">
              <a:lnSpc>
                <a:spcPct val="80000"/>
              </a:lnSpc>
              <a:buFont typeface="+mj-lt"/>
              <a:buAutoNum type="arabicPeriod"/>
            </a:pPr>
            <a:r>
              <a:rPr lang="en-US" sz="2400" dirty="0">
                <a:latin typeface="Cambria Math" pitchFamily="18" charset="0"/>
                <a:ea typeface="Cambria Math" pitchFamily="18" charset="0"/>
                <a:cs typeface="Times New Roman" pitchFamily="18" charset="0"/>
              </a:rPr>
              <a:t>(</a:t>
            </a:r>
            <a:r>
              <a:rPr lang="en-US" sz="2400" dirty="0" err="1">
                <a:latin typeface="Cambria Math" pitchFamily="18" charset="0"/>
                <a:ea typeface="Cambria Math" pitchFamily="18" charset="0"/>
                <a:cs typeface="Times New Roman" pitchFamily="18" charset="0"/>
              </a:rPr>
              <a:t>Ba</a:t>
            </a:r>
            <a:r>
              <a:rPr lang="en-US" sz="2400" dirty="0">
                <a:latin typeface="Cambria Math" pitchFamily="18" charset="0"/>
                <a:ea typeface="Cambria Math" pitchFamily="18" charset="0"/>
                <a:cs typeface="Times New Roman" pitchFamily="18" charset="0"/>
              </a:rPr>
              <a:t>), (</a:t>
            </a:r>
            <a:r>
              <a:rPr lang="en-US" sz="2400" dirty="0" err="1">
                <a:latin typeface="Cambria Math" pitchFamily="18" charset="0"/>
                <a:ea typeface="Cambria Math" pitchFamily="18" charset="0"/>
                <a:cs typeface="Times New Roman" pitchFamily="18" charset="0"/>
              </a:rPr>
              <a:t>bab</a:t>
            </a:r>
            <a:r>
              <a:rPr lang="en-US" sz="2400" dirty="0">
                <a:latin typeface="Cambria Math" pitchFamily="18" charset="0"/>
                <a:ea typeface="Cambria Math" pitchFamily="18" charset="0"/>
                <a:cs typeface="Times New Roman" pitchFamily="18" charset="0"/>
              </a:rPr>
              <a:t>), (B)</a:t>
            </a:r>
          </a:p>
          <a:p>
            <a:pPr marL="457200" indent="-457200">
              <a:lnSpc>
                <a:spcPct val="80000"/>
              </a:lnSpc>
              <a:buFont typeface="+mj-lt"/>
              <a:buAutoNum type="arabicPeriod"/>
            </a:pPr>
            <a:r>
              <a:rPr lang="en-US" sz="2400" dirty="0">
                <a:latin typeface="Cambria Math" pitchFamily="18" charset="0"/>
                <a:ea typeface="Cambria Math" pitchFamily="18" charset="0"/>
                <a:cs typeface="Times New Roman" pitchFamily="18" charset="0"/>
              </a:rPr>
              <a:t>(B), (</a:t>
            </a:r>
            <a:r>
              <a:rPr lang="en-US" sz="2400" dirty="0" err="1">
                <a:latin typeface="Cambria Math" pitchFamily="18" charset="0"/>
                <a:ea typeface="Cambria Math" pitchFamily="18" charset="0"/>
                <a:cs typeface="Times New Roman" pitchFamily="18" charset="0"/>
              </a:rPr>
              <a:t>abab</a:t>
            </a:r>
            <a:r>
              <a:rPr lang="en-US" sz="2400" dirty="0">
                <a:latin typeface="Cambria Math" pitchFamily="18" charset="0"/>
                <a:ea typeface="Cambria Math" pitchFamily="18" charset="0"/>
                <a:cs typeface="Times New Roman" pitchFamily="18" charset="0"/>
              </a:rPr>
              <a:t>), (B)</a:t>
            </a:r>
          </a:p>
          <a:p>
            <a:pPr marL="0" indent="-342900">
              <a:lnSpc>
                <a:spcPct val="80000"/>
              </a:lnSpc>
              <a:buNone/>
            </a:pPr>
            <a:r>
              <a:rPr lang="en-US" sz="2400" dirty="0">
                <a:latin typeface="Cambria Math" pitchFamily="18" charset="0"/>
                <a:ea typeface="Cambria Math" pitchFamily="18" charset="0"/>
                <a:cs typeface="Times New Roman" pitchFamily="18" charset="0"/>
              </a:rPr>
              <a:t>Which shows that the second group cannot be identified as a string, defined over alphabet </a:t>
            </a:r>
            <a:r>
              <a:rPr lang="el-GR" sz="2400" b="1" dirty="0">
                <a:latin typeface="Cambria Math" pitchFamily="18" charset="0"/>
                <a:ea typeface="Cambria Math" pitchFamily="18" charset="0"/>
                <a:cs typeface="Times New Roman" pitchFamily="18" charset="0"/>
              </a:rPr>
              <a:t>Σ</a:t>
            </a:r>
            <a:r>
              <a:rPr lang="en-US" sz="2400" b="1" baseline="-25000" dirty="0">
                <a:latin typeface="Cambria Math" pitchFamily="18" charset="0"/>
                <a:ea typeface="Cambria Math" pitchFamily="18" charset="0"/>
                <a:cs typeface="Times New Roman" pitchFamily="18" charset="0"/>
              </a:rPr>
              <a:t>2</a:t>
            </a:r>
            <a:r>
              <a:rPr lang="en-US" sz="2400" dirty="0">
                <a:latin typeface="Cambria Math" pitchFamily="18" charset="0"/>
                <a:ea typeface="Cambria Math" pitchFamily="18" charset="0"/>
                <a:cs typeface="Times New Roman" pitchFamily="18" charset="0"/>
              </a:rPr>
              <a:t> . It makes </a:t>
            </a:r>
            <a:r>
              <a:rPr lang="el-GR" sz="2400" b="1" dirty="0">
                <a:latin typeface="Cambria Math" pitchFamily="18" charset="0"/>
                <a:ea typeface="Cambria Math" pitchFamily="18" charset="0"/>
                <a:cs typeface="Times New Roman" pitchFamily="18" charset="0"/>
              </a:rPr>
              <a:t>Σ</a:t>
            </a:r>
            <a:r>
              <a:rPr lang="en-US" sz="2400" b="1" baseline="-25000" dirty="0">
                <a:latin typeface="Cambria Math" pitchFamily="18" charset="0"/>
                <a:ea typeface="Cambria Math" pitchFamily="18" charset="0"/>
                <a:cs typeface="Times New Roman" pitchFamily="18" charset="0"/>
              </a:rPr>
              <a:t>2</a:t>
            </a:r>
            <a:r>
              <a:rPr lang="en-US" sz="2400" dirty="0">
                <a:latin typeface="Cambria Math" pitchFamily="18" charset="0"/>
                <a:ea typeface="Cambria Math" pitchFamily="18" charset="0"/>
                <a:cs typeface="Times New Roman" pitchFamily="18" charset="0"/>
              </a:rPr>
              <a:t> as an invalid alphabet.</a:t>
            </a:r>
          </a:p>
        </p:txBody>
      </p:sp>
    </p:spTree>
    <p:extLst>
      <p:ext uri="{BB962C8B-B14F-4D97-AF65-F5344CB8AC3E}">
        <p14:creationId xmlns:p14="http://schemas.microsoft.com/office/powerpoint/2010/main" xmlns="" val="11462535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4" y="381000"/>
            <a:ext cx="10773400" cy="914400"/>
          </a:xfrm>
        </p:spPr>
        <p:txBody>
          <a:bodyPr>
            <a:normAutofit/>
          </a:bodyPr>
          <a:lstStyle/>
          <a:p>
            <a:r>
              <a:rPr lang="en-US" dirty="0">
                <a:solidFill>
                  <a:schemeClr val="tx2">
                    <a:lumMod val="75000"/>
                  </a:schemeClr>
                </a:solidFill>
                <a:latin typeface="Cambria Math" panose="02040503050406030204" pitchFamily="18" charset="0"/>
                <a:ea typeface="Cambria Math" panose="02040503050406030204" pitchFamily="18" charset="0"/>
              </a:rPr>
              <a:t>Valid / Invalid Alphabet</a:t>
            </a:r>
          </a:p>
        </p:txBody>
      </p:sp>
      <p:sp>
        <p:nvSpPr>
          <p:cNvPr id="4" name="Content Placeholder 3"/>
          <p:cNvSpPr>
            <a:spLocks noGrp="1"/>
          </p:cNvSpPr>
          <p:nvPr>
            <p:ph idx="1"/>
          </p:nvPr>
        </p:nvSpPr>
        <p:spPr>
          <a:xfrm>
            <a:off x="608012" y="1295400"/>
            <a:ext cx="11201400" cy="5334000"/>
          </a:xfrm>
        </p:spPr>
        <p:txBody>
          <a:bodyPr>
            <a:normAutofit/>
          </a:bodyPr>
          <a:lstStyle/>
          <a:p>
            <a:pPr marL="0" algn="just">
              <a:lnSpc>
                <a:spcPct val="80000"/>
              </a:lnSpc>
              <a:buNone/>
            </a:pPr>
            <a:r>
              <a:rPr lang="en-US" dirty="0">
                <a:latin typeface="Cambria Math" pitchFamily="18" charset="0"/>
                <a:ea typeface="Cambria Math" pitchFamily="18" charset="0"/>
                <a:cs typeface="Times New Roman" pitchFamily="18" charset="0"/>
              </a:rPr>
              <a:t>While defining an alphabet of letters consisting of more than one symbols, no letter should be started with the letter of the same alphabet i.e. one letter should not be the prefix of another. </a:t>
            </a:r>
          </a:p>
          <a:p>
            <a:pPr marL="0" algn="just">
              <a:lnSpc>
                <a:spcPct val="80000"/>
              </a:lnSpc>
              <a:buNone/>
            </a:pPr>
            <a:endParaRPr lang="en-US" dirty="0">
              <a:latin typeface="Cambria Math" pitchFamily="18" charset="0"/>
              <a:ea typeface="Cambria Math" pitchFamily="18" charset="0"/>
              <a:cs typeface="Times New Roman" pitchFamily="18" charset="0"/>
            </a:endParaRPr>
          </a:p>
          <a:p>
            <a:pPr marL="0" algn="just">
              <a:lnSpc>
                <a:spcPct val="80000"/>
              </a:lnSpc>
              <a:buNone/>
            </a:pPr>
            <a:r>
              <a:rPr lang="en-US" dirty="0">
                <a:latin typeface="Cambria Math" pitchFamily="18" charset="0"/>
                <a:ea typeface="Cambria Math" pitchFamily="18" charset="0"/>
                <a:cs typeface="Times New Roman" pitchFamily="18" charset="0"/>
              </a:rPr>
              <a:t>However, a letter may be ended in a letter of same alphabet.</a:t>
            </a:r>
          </a:p>
          <a:p>
            <a:pPr>
              <a:lnSpc>
                <a:spcPct val="80000"/>
              </a:lnSpc>
              <a:buNone/>
            </a:pPr>
            <a:endParaRPr lang="en-US" dirty="0">
              <a:latin typeface="Cambria Math" pitchFamily="18" charset="0"/>
              <a:ea typeface="Cambria Math" pitchFamily="18" charset="0"/>
              <a:cs typeface="Times New Roman" pitchFamily="18" charset="0"/>
            </a:endParaRPr>
          </a:p>
          <a:p>
            <a:pPr>
              <a:lnSpc>
                <a:spcPct val="80000"/>
              </a:lnSpc>
              <a:buNone/>
            </a:pPr>
            <a:r>
              <a:rPr lang="en-US" sz="3200" spc="-100" dirty="0">
                <a:solidFill>
                  <a:schemeClr val="tx2">
                    <a:lumMod val="75000"/>
                  </a:schemeClr>
                </a:solidFill>
                <a:latin typeface="Cambria Math" panose="02040503050406030204" pitchFamily="18" charset="0"/>
                <a:ea typeface="Cambria Math" panose="02040503050406030204" pitchFamily="18" charset="0"/>
                <a:cs typeface="+mj-cs"/>
              </a:rPr>
              <a:t>Conclusion</a:t>
            </a:r>
          </a:p>
          <a:p>
            <a:pPr>
              <a:lnSpc>
                <a:spcPct val="80000"/>
              </a:lnSpc>
              <a:buNone/>
            </a:pPr>
            <a:r>
              <a:rPr lang="el-GR" dirty="0">
                <a:latin typeface="Cambria Math" pitchFamily="18" charset="0"/>
                <a:ea typeface="Cambria Math" pitchFamily="18" charset="0"/>
                <a:cs typeface="Times New Roman" pitchFamily="18" charset="0"/>
              </a:rPr>
              <a:t>Σ</a:t>
            </a:r>
            <a:r>
              <a:rPr lang="en-US" baseline="-25000" dirty="0">
                <a:latin typeface="Cambria Math" pitchFamily="18" charset="0"/>
                <a:ea typeface="Cambria Math" pitchFamily="18" charset="0"/>
                <a:cs typeface="Times New Roman" pitchFamily="18" charset="0"/>
              </a:rPr>
              <a:t>1</a:t>
            </a:r>
            <a:r>
              <a:rPr lang="en-US" dirty="0">
                <a:latin typeface="Cambria Math" pitchFamily="18" charset="0"/>
                <a:ea typeface="Cambria Math" pitchFamily="18" charset="0"/>
                <a:cs typeface="Times New Roman" pitchFamily="18" charset="0"/>
              </a:rPr>
              <a:t>= {B, </a:t>
            </a:r>
            <a:r>
              <a:rPr lang="en-US" dirty="0" err="1">
                <a:latin typeface="Cambria Math" pitchFamily="18" charset="0"/>
                <a:ea typeface="Cambria Math" pitchFamily="18" charset="0"/>
                <a:cs typeface="Times New Roman" pitchFamily="18" charset="0"/>
              </a:rPr>
              <a:t>aB</a:t>
            </a:r>
            <a:r>
              <a:rPr lang="en-US" dirty="0">
                <a:latin typeface="Cambria Math" pitchFamily="18" charset="0"/>
                <a:ea typeface="Cambria Math" pitchFamily="18" charset="0"/>
                <a:cs typeface="Times New Roman" pitchFamily="18" charset="0"/>
              </a:rPr>
              <a:t>, </a:t>
            </a:r>
            <a:r>
              <a:rPr lang="en-US" dirty="0" err="1">
                <a:latin typeface="Cambria Math" pitchFamily="18" charset="0"/>
                <a:ea typeface="Cambria Math" pitchFamily="18" charset="0"/>
                <a:cs typeface="Times New Roman" pitchFamily="18" charset="0"/>
              </a:rPr>
              <a:t>bab</a:t>
            </a:r>
            <a:r>
              <a:rPr lang="en-US" dirty="0">
                <a:latin typeface="Cambria Math" pitchFamily="18" charset="0"/>
                <a:ea typeface="Cambria Math" pitchFamily="18" charset="0"/>
                <a:cs typeface="Times New Roman" pitchFamily="18" charset="0"/>
              </a:rPr>
              <a:t>, d}</a:t>
            </a:r>
          </a:p>
          <a:p>
            <a:pPr>
              <a:lnSpc>
                <a:spcPct val="80000"/>
              </a:lnSpc>
              <a:buNone/>
            </a:pPr>
            <a:r>
              <a:rPr lang="el-GR" dirty="0">
                <a:latin typeface="Cambria Math" pitchFamily="18" charset="0"/>
                <a:ea typeface="Cambria Math" pitchFamily="18" charset="0"/>
                <a:cs typeface="Times New Roman" pitchFamily="18" charset="0"/>
              </a:rPr>
              <a:t>Σ</a:t>
            </a:r>
            <a:r>
              <a:rPr lang="en-US" baseline="-25000" dirty="0">
                <a:latin typeface="Cambria Math" pitchFamily="18" charset="0"/>
                <a:ea typeface="Cambria Math" pitchFamily="18" charset="0"/>
                <a:cs typeface="Times New Roman" pitchFamily="18" charset="0"/>
              </a:rPr>
              <a:t>2</a:t>
            </a:r>
            <a:r>
              <a:rPr lang="en-US" dirty="0">
                <a:latin typeface="Cambria Math" pitchFamily="18" charset="0"/>
                <a:ea typeface="Cambria Math" pitchFamily="18" charset="0"/>
                <a:cs typeface="Times New Roman" pitchFamily="18" charset="0"/>
              </a:rPr>
              <a:t>= {B, </a:t>
            </a:r>
            <a:r>
              <a:rPr lang="en-US" dirty="0" err="1">
                <a:latin typeface="Cambria Math" pitchFamily="18" charset="0"/>
                <a:ea typeface="Cambria Math" pitchFamily="18" charset="0"/>
                <a:cs typeface="Times New Roman" pitchFamily="18" charset="0"/>
              </a:rPr>
              <a:t>Ba</a:t>
            </a:r>
            <a:r>
              <a:rPr lang="en-US" dirty="0">
                <a:latin typeface="Cambria Math" pitchFamily="18" charset="0"/>
                <a:ea typeface="Cambria Math" pitchFamily="18" charset="0"/>
                <a:cs typeface="Times New Roman" pitchFamily="18" charset="0"/>
              </a:rPr>
              <a:t>, </a:t>
            </a:r>
            <a:r>
              <a:rPr lang="en-US" dirty="0" err="1">
                <a:latin typeface="Cambria Math" pitchFamily="18" charset="0"/>
                <a:ea typeface="Cambria Math" pitchFamily="18" charset="0"/>
                <a:cs typeface="Times New Roman" pitchFamily="18" charset="0"/>
              </a:rPr>
              <a:t>bab</a:t>
            </a:r>
            <a:r>
              <a:rPr lang="en-US" dirty="0">
                <a:latin typeface="Cambria Math" pitchFamily="18" charset="0"/>
                <a:ea typeface="Cambria Math" pitchFamily="18" charset="0"/>
                <a:cs typeface="Times New Roman" pitchFamily="18" charset="0"/>
              </a:rPr>
              <a:t>, d}</a:t>
            </a:r>
          </a:p>
          <a:p>
            <a:pPr>
              <a:lnSpc>
                <a:spcPct val="80000"/>
              </a:lnSpc>
              <a:buNone/>
            </a:pPr>
            <a:r>
              <a:rPr lang="el-GR" dirty="0">
                <a:latin typeface="Cambria Math" pitchFamily="18" charset="0"/>
                <a:ea typeface="Cambria Math" pitchFamily="18" charset="0"/>
                <a:cs typeface="Times New Roman" pitchFamily="18" charset="0"/>
              </a:rPr>
              <a:t>Σ</a:t>
            </a:r>
            <a:r>
              <a:rPr lang="en-US" baseline="-25000" dirty="0">
                <a:latin typeface="Cambria Math" pitchFamily="18" charset="0"/>
                <a:ea typeface="Cambria Math" pitchFamily="18" charset="0"/>
                <a:cs typeface="Times New Roman" pitchFamily="18" charset="0"/>
              </a:rPr>
              <a:t>1</a:t>
            </a:r>
            <a:r>
              <a:rPr lang="en-US" dirty="0">
                <a:latin typeface="Cambria Math" pitchFamily="18" charset="0"/>
                <a:ea typeface="Cambria Math" pitchFamily="18" charset="0"/>
                <a:cs typeface="Times New Roman" pitchFamily="18" charset="0"/>
              </a:rPr>
              <a:t> is a valid alphabet while </a:t>
            </a:r>
            <a:r>
              <a:rPr lang="el-GR" dirty="0">
                <a:latin typeface="Cambria Math" pitchFamily="18" charset="0"/>
                <a:ea typeface="Cambria Math" pitchFamily="18" charset="0"/>
                <a:cs typeface="Times New Roman" pitchFamily="18" charset="0"/>
              </a:rPr>
              <a:t>Σ</a:t>
            </a:r>
            <a:r>
              <a:rPr lang="en-US" baseline="-25000" dirty="0">
                <a:latin typeface="Cambria Math" pitchFamily="18" charset="0"/>
                <a:ea typeface="Cambria Math" pitchFamily="18" charset="0"/>
                <a:cs typeface="Times New Roman" pitchFamily="18" charset="0"/>
              </a:rPr>
              <a:t>2</a:t>
            </a:r>
            <a:r>
              <a:rPr lang="en-US" dirty="0">
                <a:latin typeface="Cambria Math" pitchFamily="18" charset="0"/>
                <a:ea typeface="Cambria Math" pitchFamily="18" charset="0"/>
                <a:cs typeface="Times New Roman" pitchFamily="18" charset="0"/>
              </a:rPr>
              <a:t> is an in-valid alphabet. Why?</a:t>
            </a:r>
          </a:p>
        </p:txBody>
      </p:sp>
    </p:spTree>
    <p:extLst>
      <p:ext uri="{BB962C8B-B14F-4D97-AF65-F5344CB8AC3E}">
        <p14:creationId xmlns:p14="http://schemas.microsoft.com/office/powerpoint/2010/main" xmlns="" val="11462535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014" y="304800"/>
            <a:ext cx="10773400" cy="914400"/>
          </a:xfrm>
        </p:spPr>
        <p:txBody>
          <a:bodyPr>
            <a:normAutofit/>
          </a:bodyPr>
          <a:lstStyle/>
          <a:p>
            <a:r>
              <a:rPr lang="en-US" dirty="0">
                <a:solidFill>
                  <a:schemeClr val="tx2">
                    <a:lumMod val="75000"/>
                  </a:schemeClr>
                </a:solidFill>
                <a:latin typeface="Cambria Math" panose="02040503050406030204" pitchFamily="18" charset="0"/>
                <a:ea typeface="Cambria Math" panose="02040503050406030204" pitchFamily="18" charset="0"/>
              </a:rPr>
              <a:t>Length of a String</a:t>
            </a:r>
          </a:p>
        </p:txBody>
      </p:sp>
      <p:sp>
        <p:nvSpPr>
          <p:cNvPr id="4" name="Content Placeholder 3"/>
          <p:cNvSpPr>
            <a:spLocks noGrp="1"/>
          </p:cNvSpPr>
          <p:nvPr>
            <p:ph idx="1"/>
          </p:nvPr>
        </p:nvSpPr>
        <p:spPr>
          <a:xfrm>
            <a:off x="760413" y="1066800"/>
            <a:ext cx="10668000" cy="5638800"/>
          </a:xfrm>
        </p:spPr>
        <p:txBody>
          <a:bodyPr>
            <a:normAutofit/>
          </a:bodyPr>
          <a:lstStyle/>
          <a:p>
            <a:pPr>
              <a:buNone/>
            </a:pPr>
            <a:r>
              <a:rPr lang="en-US" sz="3200" spc="-100" dirty="0">
                <a:solidFill>
                  <a:schemeClr val="tx2">
                    <a:lumMod val="75000"/>
                  </a:schemeClr>
                </a:solidFill>
                <a:latin typeface="Cambria Math" panose="02040503050406030204" pitchFamily="18" charset="0"/>
                <a:ea typeface="Cambria Math" panose="02040503050406030204" pitchFamily="18" charset="0"/>
                <a:cs typeface="+mj-cs"/>
              </a:rPr>
              <a:t>Definition</a:t>
            </a:r>
          </a:p>
          <a:p>
            <a:pPr>
              <a:buNone/>
            </a:pPr>
            <a:r>
              <a:rPr lang="en-US" dirty="0">
                <a:latin typeface="Cambria Math" pitchFamily="18" charset="0"/>
                <a:ea typeface="Cambria Math" pitchFamily="18" charset="0"/>
              </a:rPr>
              <a:t>The length of string s, denoted by |s|, is the number of letters in the string.</a:t>
            </a:r>
          </a:p>
          <a:p>
            <a:pPr>
              <a:buNone/>
            </a:pPr>
            <a:r>
              <a:rPr lang="en-US" sz="3200" spc="-100" dirty="0">
                <a:solidFill>
                  <a:schemeClr val="tx2">
                    <a:lumMod val="75000"/>
                  </a:schemeClr>
                </a:solidFill>
                <a:latin typeface="Cambria Math" panose="02040503050406030204" pitchFamily="18" charset="0"/>
                <a:ea typeface="Cambria Math" panose="02040503050406030204" pitchFamily="18" charset="0"/>
                <a:cs typeface="+mj-cs"/>
              </a:rPr>
              <a:t>Example1</a:t>
            </a:r>
          </a:p>
          <a:p>
            <a:pPr>
              <a:buNone/>
            </a:pPr>
            <a:r>
              <a:rPr lang="el-GR" dirty="0">
                <a:latin typeface="Cambria Math" pitchFamily="18" charset="0"/>
                <a:ea typeface="Cambria Math" pitchFamily="18" charset="0"/>
              </a:rPr>
              <a:t>Σ</a:t>
            </a:r>
            <a:r>
              <a:rPr lang="en-US" dirty="0">
                <a:latin typeface="Cambria Math" pitchFamily="18" charset="0"/>
                <a:ea typeface="Cambria Math" pitchFamily="18" charset="0"/>
              </a:rPr>
              <a:t>={</a:t>
            </a:r>
            <a:r>
              <a:rPr lang="en-US" dirty="0" err="1">
                <a:latin typeface="Cambria Math" pitchFamily="18" charset="0"/>
                <a:ea typeface="Cambria Math" pitchFamily="18" charset="0"/>
              </a:rPr>
              <a:t>a,b</a:t>
            </a:r>
            <a:r>
              <a:rPr lang="en-US" dirty="0">
                <a:latin typeface="Cambria Math" pitchFamily="18" charset="0"/>
                <a:ea typeface="Cambria Math" pitchFamily="18" charset="0"/>
              </a:rPr>
              <a:t>} and s=</a:t>
            </a:r>
            <a:r>
              <a:rPr lang="en-US" dirty="0" err="1">
                <a:latin typeface="Cambria Math" pitchFamily="18" charset="0"/>
                <a:ea typeface="Cambria Math" pitchFamily="18" charset="0"/>
              </a:rPr>
              <a:t>ababa</a:t>
            </a:r>
            <a:r>
              <a:rPr lang="en-US" dirty="0">
                <a:latin typeface="Cambria Math" pitchFamily="18" charset="0"/>
                <a:ea typeface="Cambria Math" pitchFamily="18" charset="0"/>
              </a:rPr>
              <a:t> belongs to </a:t>
            </a:r>
            <a:r>
              <a:rPr lang="el-GR" dirty="0">
                <a:latin typeface="Cambria Math" pitchFamily="18" charset="0"/>
                <a:ea typeface="Cambria Math" pitchFamily="18" charset="0"/>
              </a:rPr>
              <a:t>Σ</a:t>
            </a:r>
            <a:r>
              <a:rPr lang="en-US" dirty="0">
                <a:latin typeface="Cambria Math" pitchFamily="18" charset="0"/>
                <a:ea typeface="Cambria Math" pitchFamily="18" charset="0"/>
              </a:rPr>
              <a:t> then |s|=5</a:t>
            </a:r>
          </a:p>
          <a:p>
            <a:pPr>
              <a:buNone/>
            </a:pPr>
            <a:r>
              <a:rPr lang="en-US" dirty="0">
                <a:latin typeface="Cambria Math" pitchFamily="18" charset="0"/>
                <a:ea typeface="Cambria Math" pitchFamily="18" charset="0"/>
              </a:rPr>
              <a:t> </a:t>
            </a:r>
          </a:p>
          <a:p>
            <a:pPr>
              <a:buNone/>
            </a:pPr>
            <a:r>
              <a:rPr lang="en-US" sz="3200" spc="-100" dirty="0">
                <a:solidFill>
                  <a:schemeClr val="tx2">
                    <a:lumMod val="75000"/>
                  </a:schemeClr>
                </a:solidFill>
                <a:latin typeface="Cambria Math" panose="02040503050406030204" pitchFamily="18" charset="0"/>
                <a:ea typeface="Cambria Math" panose="02040503050406030204" pitchFamily="18" charset="0"/>
                <a:cs typeface="+mj-cs"/>
              </a:rPr>
              <a:t>Example2</a:t>
            </a:r>
          </a:p>
          <a:p>
            <a:pPr>
              <a:buNone/>
            </a:pPr>
            <a:r>
              <a:rPr lang="el-GR" dirty="0">
                <a:latin typeface="Cambria Math" pitchFamily="18" charset="0"/>
                <a:ea typeface="Cambria Math" pitchFamily="18" charset="0"/>
              </a:rPr>
              <a:t>Σ</a:t>
            </a:r>
            <a:r>
              <a:rPr lang="en-US" dirty="0">
                <a:latin typeface="Cambria Math" pitchFamily="18" charset="0"/>
                <a:ea typeface="Cambria Math" pitchFamily="18" charset="0"/>
              </a:rPr>
              <a:t>= {B, </a:t>
            </a:r>
            <a:r>
              <a:rPr lang="en-US" dirty="0" err="1">
                <a:latin typeface="Cambria Math" pitchFamily="18" charset="0"/>
                <a:ea typeface="Cambria Math" pitchFamily="18" charset="0"/>
              </a:rPr>
              <a:t>aB</a:t>
            </a:r>
            <a:r>
              <a:rPr lang="en-US" dirty="0">
                <a:latin typeface="Cambria Math" pitchFamily="18" charset="0"/>
                <a:ea typeface="Cambria Math" pitchFamily="18" charset="0"/>
              </a:rPr>
              <a:t>, </a:t>
            </a:r>
            <a:r>
              <a:rPr lang="en-US" dirty="0" err="1">
                <a:latin typeface="Cambria Math" pitchFamily="18" charset="0"/>
                <a:ea typeface="Cambria Math" pitchFamily="18" charset="0"/>
              </a:rPr>
              <a:t>bab</a:t>
            </a:r>
            <a:r>
              <a:rPr lang="en-US" dirty="0">
                <a:latin typeface="Cambria Math" pitchFamily="18" charset="0"/>
                <a:ea typeface="Cambria Math" pitchFamily="18" charset="0"/>
              </a:rPr>
              <a:t>, d} and s=</a:t>
            </a:r>
            <a:r>
              <a:rPr lang="en-US" dirty="0" err="1">
                <a:latin typeface="Cambria Math" pitchFamily="18" charset="0"/>
                <a:ea typeface="Cambria Math" pitchFamily="18" charset="0"/>
              </a:rPr>
              <a:t>BaBbabBd</a:t>
            </a:r>
            <a:r>
              <a:rPr lang="en-US" dirty="0">
                <a:latin typeface="Cambria Math" pitchFamily="18" charset="0"/>
                <a:ea typeface="Cambria Math" pitchFamily="18" charset="0"/>
              </a:rPr>
              <a:t> belongs to </a:t>
            </a:r>
            <a:r>
              <a:rPr lang="el-GR" dirty="0">
                <a:latin typeface="Cambria Math" pitchFamily="18" charset="0"/>
                <a:ea typeface="Cambria Math" pitchFamily="18" charset="0"/>
              </a:rPr>
              <a:t>Σ</a:t>
            </a:r>
            <a:r>
              <a:rPr lang="en-US" dirty="0">
                <a:latin typeface="Cambria Math" pitchFamily="18" charset="0"/>
                <a:ea typeface="Cambria Math" pitchFamily="18" charset="0"/>
              </a:rPr>
              <a:t> then |s|=5</a:t>
            </a:r>
          </a:p>
          <a:p>
            <a:pPr>
              <a:buNone/>
            </a:pPr>
            <a:r>
              <a:rPr lang="en-US" dirty="0">
                <a:latin typeface="Cambria Math" pitchFamily="18" charset="0"/>
                <a:ea typeface="Cambria Math" pitchFamily="18" charset="0"/>
              </a:rPr>
              <a:t>Tokenizing=(B), (</a:t>
            </a:r>
            <a:r>
              <a:rPr lang="en-US" dirty="0" err="1">
                <a:latin typeface="Cambria Math" pitchFamily="18" charset="0"/>
                <a:ea typeface="Cambria Math" pitchFamily="18" charset="0"/>
              </a:rPr>
              <a:t>aB</a:t>
            </a:r>
            <a:r>
              <a:rPr lang="en-US" dirty="0">
                <a:latin typeface="Cambria Math" pitchFamily="18" charset="0"/>
                <a:ea typeface="Cambria Math" pitchFamily="18" charset="0"/>
              </a:rPr>
              <a:t>), (</a:t>
            </a:r>
            <a:r>
              <a:rPr lang="en-US" dirty="0" err="1">
                <a:latin typeface="Cambria Math" pitchFamily="18" charset="0"/>
                <a:ea typeface="Cambria Math" pitchFamily="18" charset="0"/>
              </a:rPr>
              <a:t>bab</a:t>
            </a:r>
            <a:r>
              <a:rPr lang="en-US" dirty="0">
                <a:latin typeface="Cambria Math" pitchFamily="18" charset="0"/>
                <a:ea typeface="Cambria Math" pitchFamily="18" charset="0"/>
              </a:rPr>
              <a:t>), (B), (d)</a:t>
            </a:r>
          </a:p>
        </p:txBody>
      </p:sp>
    </p:spTree>
    <p:extLst>
      <p:ext uri="{BB962C8B-B14F-4D97-AF65-F5344CB8AC3E}">
        <p14:creationId xmlns:p14="http://schemas.microsoft.com/office/powerpoint/2010/main" xmlns="" val="11462535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3" y="1"/>
            <a:ext cx="10773400" cy="914400"/>
          </a:xfrm>
        </p:spPr>
        <p:txBody>
          <a:bodyPr>
            <a:normAutofit/>
          </a:bodyPr>
          <a:lstStyle/>
          <a:p>
            <a:r>
              <a:rPr lang="en-US" dirty="0">
                <a:solidFill>
                  <a:schemeClr val="tx2">
                    <a:lumMod val="75000"/>
                  </a:schemeClr>
                </a:solidFill>
                <a:latin typeface="Cambria Math" panose="02040503050406030204" pitchFamily="18" charset="0"/>
                <a:ea typeface="Cambria Math" panose="02040503050406030204" pitchFamily="18" charset="0"/>
              </a:rPr>
              <a:t>Reverse of a String</a:t>
            </a:r>
          </a:p>
        </p:txBody>
      </p:sp>
      <p:sp>
        <p:nvSpPr>
          <p:cNvPr id="4" name="Content Placeholder 3"/>
          <p:cNvSpPr>
            <a:spLocks noGrp="1"/>
          </p:cNvSpPr>
          <p:nvPr>
            <p:ph idx="1"/>
          </p:nvPr>
        </p:nvSpPr>
        <p:spPr>
          <a:xfrm>
            <a:off x="760412" y="1066800"/>
            <a:ext cx="11201400" cy="5638800"/>
          </a:xfrm>
        </p:spPr>
        <p:txBody>
          <a:bodyPr>
            <a:normAutofit/>
          </a:bodyPr>
          <a:lstStyle/>
          <a:p>
            <a:pPr>
              <a:buNone/>
            </a:pPr>
            <a:r>
              <a:rPr lang="en-US" sz="3200" spc="-100" dirty="0">
                <a:solidFill>
                  <a:schemeClr val="tx2">
                    <a:lumMod val="75000"/>
                  </a:schemeClr>
                </a:solidFill>
                <a:latin typeface="Cambria Math" panose="02040503050406030204" pitchFamily="18" charset="0"/>
                <a:ea typeface="Cambria Math" panose="02040503050406030204" pitchFamily="18" charset="0"/>
                <a:cs typeface="+mj-cs"/>
              </a:rPr>
              <a:t>Definition</a:t>
            </a:r>
          </a:p>
          <a:p>
            <a:pPr marL="0">
              <a:buNone/>
            </a:pPr>
            <a:r>
              <a:rPr lang="en-US" sz="2800" dirty="0">
                <a:latin typeface="Cambria Math" pitchFamily="18" charset="0"/>
                <a:ea typeface="Cambria Math" pitchFamily="18" charset="0"/>
              </a:rPr>
              <a:t>The reverse of a string s denoted by Rev(s) or  </a:t>
            </a:r>
            <a:r>
              <a:rPr lang="en-US" sz="2800" dirty="0" err="1">
                <a:latin typeface="Cambria Math" pitchFamily="18" charset="0"/>
                <a:ea typeface="Cambria Math" pitchFamily="18" charset="0"/>
              </a:rPr>
              <a:t>s</a:t>
            </a:r>
            <a:r>
              <a:rPr lang="en-US" sz="2800" baseline="30000" dirty="0" err="1">
                <a:latin typeface="Cambria Math" pitchFamily="18" charset="0"/>
                <a:ea typeface="Cambria Math" pitchFamily="18" charset="0"/>
              </a:rPr>
              <a:t>r</a:t>
            </a:r>
            <a:r>
              <a:rPr lang="en-US" sz="2800" dirty="0">
                <a:latin typeface="Cambria Math" pitchFamily="18" charset="0"/>
                <a:ea typeface="Cambria Math" pitchFamily="18" charset="0"/>
              </a:rPr>
              <a:t>,  is obtained by writing the letters of s in reverse order</a:t>
            </a:r>
          </a:p>
          <a:p>
            <a:pPr>
              <a:buNone/>
            </a:pPr>
            <a:r>
              <a:rPr lang="en-US" sz="2800" dirty="0">
                <a:latin typeface="Cambria Math" pitchFamily="18" charset="0"/>
                <a:ea typeface="Cambria Math" pitchFamily="18" charset="0"/>
              </a:rPr>
              <a:t> </a:t>
            </a:r>
          </a:p>
          <a:p>
            <a:pPr>
              <a:buNone/>
            </a:pPr>
            <a:r>
              <a:rPr lang="en-US" sz="3200" spc="-100" dirty="0">
                <a:solidFill>
                  <a:schemeClr val="tx2">
                    <a:lumMod val="75000"/>
                  </a:schemeClr>
                </a:solidFill>
                <a:latin typeface="Cambria Math" panose="02040503050406030204" pitchFamily="18" charset="0"/>
                <a:ea typeface="Cambria Math" panose="02040503050406030204" pitchFamily="18" charset="0"/>
                <a:cs typeface="+mj-cs"/>
              </a:rPr>
              <a:t>Example</a:t>
            </a:r>
          </a:p>
          <a:p>
            <a:pPr>
              <a:buNone/>
            </a:pPr>
            <a:r>
              <a:rPr lang="en-US" sz="2800" dirty="0">
                <a:latin typeface="Cambria Math" pitchFamily="18" charset="0"/>
                <a:ea typeface="Cambria Math" pitchFamily="18" charset="0"/>
              </a:rPr>
              <a:t>If s=</a:t>
            </a:r>
            <a:r>
              <a:rPr lang="en-US" sz="2800" dirty="0" err="1">
                <a:latin typeface="Cambria Math" pitchFamily="18" charset="0"/>
                <a:ea typeface="Cambria Math" pitchFamily="18" charset="0"/>
              </a:rPr>
              <a:t>abc</a:t>
            </a:r>
            <a:r>
              <a:rPr lang="en-US" sz="2800" dirty="0">
                <a:latin typeface="Cambria Math" pitchFamily="18" charset="0"/>
                <a:ea typeface="Cambria Math" pitchFamily="18" charset="0"/>
              </a:rPr>
              <a:t> is a string defined over </a:t>
            </a:r>
            <a:r>
              <a:rPr lang="el-GR" sz="2800" dirty="0">
                <a:latin typeface="Cambria Math" pitchFamily="18" charset="0"/>
                <a:ea typeface="Cambria Math" pitchFamily="18" charset="0"/>
              </a:rPr>
              <a:t>Σ</a:t>
            </a:r>
            <a:r>
              <a:rPr lang="en-US" sz="2800" dirty="0">
                <a:latin typeface="Cambria Math" pitchFamily="18" charset="0"/>
                <a:ea typeface="Cambria Math" pitchFamily="18" charset="0"/>
              </a:rPr>
              <a:t>={</a:t>
            </a:r>
            <a:r>
              <a:rPr lang="en-US" sz="2800" dirty="0" err="1">
                <a:latin typeface="Cambria Math" pitchFamily="18" charset="0"/>
                <a:ea typeface="Cambria Math" pitchFamily="18" charset="0"/>
              </a:rPr>
              <a:t>a,b,c</a:t>
            </a:r>
            <a:r>
              <a:rPr lang="en-US" sz="2800" dirty="0">
                <a:latin typeface="Cambria Math" pitchFamily="18" charset="0"/>
                <a:ea typeface="Cambria Math" pitchFamily="18" charset="0"/>
              </a:rPr>
              <a:t>} then Rev(s) or </a:t>
            </a:r>
            <a:r>
              <a:rPr lang="en-US" sz="2800" dirty="0" err="1">
                <a:latin typeface="Cambria Math" pitchFamily="18" charset="0"/>
                <a:ea typeface="Cambria Math" pitchFamily="18" charset="0"/>
              </a:rPr>
              <a:t>s</a:t>
            </a:r>
            <a:r>
              <a:rPr lang="en-US" sz="2800" baseline="30000" dirty="0" err="1">
                <a:latin typeface="Cambria Math" pitchFamily="18" charset="0"/>
                <a:ea typeface="Cambria Math" pitchFamily="18" charset="0"/>
              </a:rPr>
              <a:t>r</a:t>
            </a:r>
            <a:r>
              <a:rPr lang="en-US" sz="2800" baseline="30000" dirty="0">
                <a:latin typeface="Cambria Math" pitchFamily="18" charset="0"/>
                <a:ea typeface="Cambria Math" pitchFamily="18" charset="0"/>
              </a:rPr>
              <a:t> </a:t>
            </a:r>
            <a:r>
              <a:rPr lang="en-US" sz="2800" dirty="0">
                <a:latin typeface="Cambria Math" pitchFamily="18" charset="0"/>
                <a:ea typeface="Cambria Math" pitchFamily="18" charset="0"/>
              </a:rPr>
              <a:t>= </a:t>
            </a:r>
            <a:r>
              <a:rPr lang="en-US" sz="2800" dirty="0" err="1">
                <a:latin typeface="Cambria Math" pitchFamily="18" charset="0"/>
                <a:ea typeface="Cambria Math" pitchFamily="18" charset="0"/>
              </a:rPr>
              <a:t>cba</a:t>
            </a:r>
            <a:endParaRPr lang="en-US" sz="2800" dirty="0">
              <a:latin typeface="Cambria Math" pitchFamily="18" charset="0"/>
              <a:ea typeface="Cambria Math" pitchFamily="18" charset="0"/>
            </a:endParaRPr>
          </a:p>
          <a:p>
            <a:pPr>
              <a:buNone/>
            </a:pPr>
            <a:r>
              <a:rPr lang="en-US" sz="2800" dirty="0">
                <a:latin typeface="Cambria Math" pitchFamily="18" charset="0"/>
                <a:ea typeface="Cambria Math" pitchFamily="18" charset="0"/>
              </a:rPr>
              <a:t> </a:t>
            </a:r>
          </a:p>
          <a:p>
            <a:pPr>
              <a:buNone/>
            </a:pPr>
            <a:r>
              <a:rPr lang="en-US" sz="3200" spc="-100" dirty="0">
                <a:solidFill>
                  <a:schemeClr val="tx2">
                    <a:lumMod val="75000"/>
                  </a:schemeClr>
                </a:solidFill>
                <a:latin typeface="Cambria Math" panose="02040503050406030204" pitchFamily="18" charset="0"/>
                <a:ea typeface="Cambria Math" panose="02040503050406030204" pitchFamily="18" charset="0"/>
                <a:cs typeface="+mj-cs"/>
              </a:rPr>
              <a:t>Example</a:t>
            </a:r>
          </a:p>
          <a:p>
            <a:pPr>
              <a:buNone/>
            </a:pPr>
            <a:r>
              <a:rPr lang="el-GR" sz="2800" dirty="0">
                <a:latin typeface="Cambria Math" pitchFamily="18" charset="0"/>
                <a:ea typeface="Cambria Math" pitchFamily="18" charset="0"/>
              </a:rPr>
              <a:t>Σ</a:t>
            </a:r>
            <a:r>
              <a:rPr lang="en-US" sz="2800" dirty="0">
                <a:latin typeface="Cambria Math" pitchFamily="18" charset="0"/>
                <a:ea typeface="Cambria Math" pitchFamily="18" charset="0"/>
              </a:rPr>
              <a:t>= {B, </a:t>
            </a:r>
            <a:r>
              <a:rPr lang="en-US" sz="2800" dirty="0" err="1">
                <a:latin typeface="Cambria Math" pitchFamily="18" charset="0"/>
                <a:ea typeface="Cambria Math" pitchFamily="18" charset="0"/>
              </a:rPr>
              <a:t>aB</a:t>
            </a:r>
            <a:r>
              <a:rPr lang="en-US" sz="2800" dirty="0">
                <a:latin typeface="Cambria Math" pitchFamily="18" charset="0"/>
                <a:ea typeface="Cambria Math" pitchFamily="18" charset="0"/>
              </a:rPr>
              <a:t>, </a:t>
            </a:r>
            <a:r>
              <a:rPr lang="en-US" sz="2800" dirty="0" err="1">
                <a:latin typeface="Cambria Math" pitchFamily="18" charset="0"/>
                <a:ea typeface="Cambria Math" pitchFamily="18" charset="0"/>
              </a:rPr>
              <a:t>bab</a:t>
            </a:r>
            <a:r>
              <a:rPr lang="en-US" sz="2800" dirty="0">
                <a:latin typeface="Cambria Math" pitchFamily="18" charset="0"/>
                <a:ea typeface="Cambria Math" pitchFamily="18" charset="0"/>
              </a:rPr>
              <a:t>, d} and s=</a:t>
            </a:r>
            <a:r>
              <a:rPr lang="en-US" sz="2800" dirty="0" err="1">
                <a:latin typeface="Cambria Math" pitchFamily="18" charset="0"/>
                <a:ea typeface="Cambria Math" pitchFamily="18" charset="0"/>
              </a:rPr>
              <a:t>BaBbabBd</a:t>
            </a:r>
            <a:r>
              <a:rPr lang="en-US" sz="2800" dirty="0">
                <a:latin typeface="Cambria Math" pitchFamily="18" charset="0"/>
                <a:ea typeface="Cambria Math" pitchFamily="18" charset="0"/>
              </a:rPr>
              <a:t>  then Rev(s)=</a:t>
            </a:r>
            <a:r>
              <a:rPr lang="en-US" sz="2800" dirty="0" err="1">
                <a:latin typeface="Cambria Math" pitchFamily="18" charset="0"/>
                <a:ea typeface="Cambria Math" pitchFamily="18" charset="0"/>
              </a:rPr>
              <a:t>dBbabaBB</a:t>
            </a:r>
            <a:endParaRPr lang="en-US" sz="2800" dirty="0">
              <a:latin typeface="Cambria Math" pitchFamily="18" charset="0"/>
              <a:ea typeface="Cambria Math" pitchFamily="18" charset="0"/>
            </a:endParaRPr>
          </a:p>
        </p:txBody>
      </p:sp>
    </p:spTree>
    <p:extLst>
      <p:ext uri="{BB962C8B-B14F-4D97-AF65-F5344CB8AC3E}">
        <p14:creationId xmlns:p14="http://schemas.microsoft.com/office/powerpoint/2010/main" xmlns="" val="11462535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8012" y="177801"/>
            <a:ext cx="10768224" cy="889000"/>
          </a:xfrm>
        </p:spPr>
        <p:txBody>
          <a:bodyPr>
            <a:normAutofit/>
          </a:bodyPr>
          <a:lstStyle/>
          <a:p>
            <a:r>
              <a:rPr lang="en-US" dirty="0">
                <a:solidFill>
                  <a:schemeClr val="tx2">
                    <a:lumMod val="75000"/>
                  </a:schemeClr>
                </a:solidFill>
                <a:latin typeface="Cambria Math" panose="02040503050406030204" pitchFamily="18" charset="0"/>
                <a:ea typeface="Cambria Math" panose="02040503050406030204" pitchFamily="18" charset="0"/>
              </a:rPr>
              <a:t>Defining a Language</a:t>
            </a:r>
          </a:p>
        </p:txBody>
      </p:sp>
      <p:sp>
        <p:nvSpPr>
          <p:cNvPr id="2" name="Content Placeholder 1"/>
          <p:cNvSpPr>
            <a:spLocks noGrp="1"/>
          </p:cNvSpPr>
          <p:nvPr>
            <p:ph idx="1"/>
          </p:nvPr>
        </p:nvSpPr>
        <p:spPr>
          <a:xfrm>
            <a:off x="608012" y="1143000"/>
            <a:ext cx="10768224" cy="5029200"/>
          </a:xfrm>
        </p:spPr>
        <p:txBody>
          <a:bodyPr>
            <a:normAutofit/>
          </a:bodyPr>
          <a:lstStyle/>
          <a:p>
            <a:pPr marL="0">
              <a:buNone/>
            </a:pPr>
            <a:r>
              <a:rPr lang="en-US" dirty="0">
                <a:latin typeface="Cambria Math" pitchFamily="18" charset="0"/>
                <a:ea typeface="Cambria Math" pitchFamily="18" charset="0"/>
              </a:rPr>
              <a:t>The languages can be defined in different ways:</a:t>
            </a:r>
          </a:p>
          <a:p>
            <a:pPr marL="267462" indent="-514350">
              <a:buFont typeface="+mj-lt"/>
              <a:buAutoNum type="arabicPeriod"/>
            </a:pPr>
            <a:r>
              <a:rPr lang="en-US" dirty="0">
                <a:latin typeface="Cambria Math" pitchFamily="18" charset="0"/>
                <a:ea typeface="Cambria Math" pitchFamily="18" charset="0"/>
              </a:rPr>
              <a:t>Descriptive definition</a:t>
            </a:r>
          </a:p>
          <a:p>
            <a:pPr marL="267462" indent="-514350">
              <a:buFont typeface="+mj-lt"/>
              <a:buAutoNum type="arabicPeriod"/>
            </a:pPr>
            <a:r>
              <a:rPr lang="en-US" dirty="0">
                <a:latin typeface="Cambria Math" pitchFamily="18" charset="0"/>
                <a:ea typeface="Cambria Math" pitchFamily="18" charset="0"/>
              </a:rPr>
              <a:t>Recursive definition</a:t>
            </a:r>
          </a:p>
          <a:p>
            <a:pPr marL="267462" indent="-514350">
              <a:buFont typeface="+mj-lt"/>
              <a:buAutoNum type="arabicPeriod"/>
            </a:pPr>
            <a:r>
              <a:rPr lang="en-US" dirty="0">
                <a:latin typeface="Cambria Math" pitchFamily="18" charset="0"/>
                <a:ea typeface="Cambria Math" pitchFamily="18" charset="0"/>
              </a:rPr>
              <a:t>using Regular Expressions(RE)</a:t>
            </a:r>
          </a:p>
          <a:p>
            <a:pPr marL="267462" indent="-514350">
              <a:buFont typeface="+mj-lt"/>
              <a:buAutoNum type="arabicPeriod"/>
            </a:pPr>
            <a:r>
              <a:rPr lang="en-US" dirty="0">
                <a:latin typeface="Cambria Math" pitchFamily="18" charset="0"/>
                <a:ea typeface="Cambria Math" pitchFamily="18" charset="0"/>
              </a:rPr>
              <a:t>using Context Free Grammar(CFG) </a:t>
            </a:r>
            <a:r>
              <a:rPr lang="en-US" dirty="0" err="1">
                <a:latin typeface="Cambria Math" pitchFamily="18" charset="0"/>
                <a:ea typeface="Cambria Math" pitchFamily="18" charset="0"/>
              </a:rPr>
              <a:t>etc</a:t>
            </a:r>
            <a:endParaRPr lang="en-US" dirty="0">
              <a:latin typeface="Cambria Math" pitchFamily="18" charset="0"/>
              <a:ea typeface="Cambria Math"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3" y="152400"/>
            <a:ext cx="10773400" cy="914400"/>
          </a:xfrm>
        </p:spPr>
        <p:txBody>
          <a:bodyPr>
            <a:normAutofit/>
          </a:bodyPr>
          <a:lstStyle/>
          <a:p>
            <a:r>
              <a:rPr lang="en-US" dirty="0">
                <a:solidFill>
                  <a:schemeClr val="tx2">
                    <a:lumMod val="75000"/>
                  </a:schemeClr>
                </a:solidFill>
                <a:latin typeface="Cambria Math" panose="02040503050406030204" pitchFamily="18" charset="0"/>
                <a:ea typeface="Cambria Math" panose="02040503050406030204" pitchFamily="18" charset="0"/>
              </a:rPr>
              <a:t>Descriptive Definition of a Language</a:t>
            </a:r>
          </a:p>
        </p:txBody>
      </p:sp>
      <p:sp>
        <p:nvSpPr>
          <p:cNvPr id="4" name="Content Placeholder 3"/>
          <p:cNvSpPr>
            <a:spLocks noGrp="1"/>
          </p:cNvSpPr>
          <p:nvPr>
            <p:ph idx="1"/>
          </p:nvPr>
        </p:nvSpPr>
        <p:spPr>
          <a:xfrm>
            <a:off x="608012" y="838200"/>
            <a:ext cx="11353800" cy="5867400"/>
          </a:xfrm>
        </p:spPr>
        <p:txBody>
          <a:bodyPr>
            <a:normAutofit/>
          </a:bodyPr>
          <a:lstStyle/>
          <a:p>
            <a:pPr>
              <a:buNone/>
            </a:pPr>
            <a:r>
              <a:rPr lang="en-US" sz="2400" dirty="0">
                <a:latin typeface="Cambria Math" pitchFamily="18" charset="0"/>
                <a:ea typeface="Cambria Math" pitchFamily="18" charset="0"/>
              </a:rPr>
              <a:t>Definition: The language is defined, describing the conditions imposed on its words. </a:t>
            </a:r>
          </a:p>
          <a:p>
            <a:pPr>
              <a:buNone/>
            </a:pPr>
            <a:r>
              <a:rPr lang="en-US" sz="2400" dirty="0">
                <a:latin typeface="Cambria Math" pitchFamily="18" charset="0"/>
                <a:ea typeface="Cambria Math" pitchFamily="18" charset="0"/>
              </a:rPr>
              <a:t>Example1: The language  L of strings of odd length, defined over </a:t>
            </a:r>
            <a:r>
              <a:rPr lang="el-GR" sz="2400" dirty="0">
                <a:latin typeface="Cambria Math" pitchFamily="18" charset="0"/>
                <a:ea typeface="Cambria Math" pitchFamily="18" charset="0"/>
              </a:rPr>
              <a:t>Σ</a:t>
            </a:r>
            <a:r>
              <a:rPr lang="en-US" sz="2400" dirty="0">
                <a:latin typeface="Cambria Math" pitchFamily="18" charset="0"/>
                <a:ea typeface="Cambria Math" pitchFamily="18" charset="0"/>
              </a:rPr>
              <a:t>={a}, can be written as </a:t>
            </a:r>
          </a:p>
          <a:p>
            <a:pPr>
              <a:buNone/>
            </a:pPr>
            <a:r>
              <a:rPr lang="en-US" sz="2400" dirty="0">
                <a:latin typeface="Cambria Math" pitchFamily="18" charset="0"/>
                <a:ea typeface="Cambria Math" pitchFamily="18" charset="0"/>
              </a:rPr>
              <a:t>L={a, </a:t>
            </a:r>
            <a:r>
              <a:rPr lang="en-US" sz="2400" dirty="0" err="1">
                <a:latin typeface="Cambria Math" pitchFamily="18" charset="0"/>
                <a:ea typeface="Cambria Math" pitchFamily="18" charset="0"/>
              </a:rPr>
              <a:t>aaa</a:t>
            </a:r>
            <a:r>
              <a:rPr lang="en-US" sz="2400" dirty="0">
                <a:latin typeface="Cambria Math" pitchFamily="18" charset="0"/>
                <a:ea typeface="Cambria Math" pitchFamily="18" charset="0"/>
              </a:rPr>
              <a:t>, </a:t>
            </a:r>
            <a:r>
              <a:rPr lang="en-US" sz="2400" dirty="0" err="1">
                <a:latin typeface="Cambria Math" pitchFamily="18" charset="0"/>
                <a:ea typeface="Cambria Math" pitchFamily="18" charset="0"/>
              </a:rPr>
              <a:t>aaaaa</a:t>
            </a:r>
            <a:r>
              <a:rPr lang="en-US" sz="2400" dirty="0">
                <a:latin typeface="Cambria Math" pitchFamily="18" charset="0"/>
                <a:ea typeface="Cambria Math" pitchFamily="18" charset="0"/>
              </a:rPr>
              <a:t>,…..}</a:t>
            </a:r>
          </a:p>
          <a:p>
            <a:pPr>
              <a:buNone/>
            </a:pPr>
            <a:r>
              <a:rPr lang="en-US" sz="2400" dirty="0">
                <a:latin typeface="Cambria Math" pitchFamily="18" charset="0"/>
                <a:ea typeface="Cambria Math" pitchFamily="18" charset="0"/>
              </a:rPr>
              <a:t>Example2: The language L of strings that does not start with a, defined over </a:t>
            </a:r>
            <a:r>
              <a:rPr lang="el-GR" sz="2400" dirty="0">
                <a:latin typeface="Cambria Math" pitchFamily="18" charset="0"/>
                <a:ea typeface="Cambria Math" pitchFamily="18" charset="0"/>
              </a:rPr>
              <a:t>Σ</a:t>
            </a:r>
            <a:r>
              <a:rPr lang="en-US" sz="2400" dirty="0">
                <a:latin typeface="Cambria Math" pitchFamily="18" charset="0"/>
                <a:ea typeface="Cambria Math" pitchFamily="18" charset="0"/>
              </a:rPr>
              <a:t> ={</a:t>
            </a:r>
            <a:r>
              <a:rPr lang="en-US" sz="2400" dirty="0" err="1">
                <a:latin typeface="Cambria Math" pitchFamily="18" charset="0"/>
                <a:ea typeface="Cambria Math" pitchFamily="18" charset="0"/>
              </a:rPr>
              <a:t>a,b,c</a:t>
            </a:r>
            <a:r>
              <a:rPr lang="en-US" sz="2400" dirty="0">
                <a:latin typeface="Cambria Math" pitchFamily="18" charset="0"/>
                <a:ea typeface="Cambria Math" pitchFamily="18" charset="0"/>
              </a:rPr>
              <a:t>}, can be written as	</a:t>
            </a:r>
          </a:p>
          <a:p>
            <a:pPr>
              <a:buNone/>
            </a:pPr>
            <a:r>
              <a:rPr lang="en-US" sz="2400" dirty="0">
                <a:latin typeface="Cambria Math" pitchFamily="18" charset="0"/>
                <a:ea typeface="Cambria Math" pitchFamily="18" charset="0"/>
              </a:rPr>
              <a:t>L ={</a:t>
            </a:r>
            <a:r>
              <a:rPr lang="en-US" sz="2400" dirty="0">
                <a:latin typeface="Cambria Math" pitchFamily="18" charset="0"/>
                <a:ea typeface="Cambria Math" pitchFamily="18" charset="0"/>
                <a:sym typeface="Math1"/>
              </a:rPr>
              <a:t>^</a:t>
            </a:r>
            <a:r>
              <a:rPr lang="en-US" sz="2400" dirty="0">
                <a:latin typeface="Cambria Math" pitchFamily="18" charset="0"/>
                <a:ea typeface="Cambria Math" pitchFamily="18" charset="0"/>
              </a:rPr>
              <a:t>, b, c, </a:t>
            </a:r>
            <a:r>
              <a:rPr lang="en-US" sz="2400" dirty="0" err="1">
                <a:latin typeface="Cambria Math" pitchFamily="18" charset="0"/>
                <a:ea typeface="Cambria Math" pitchFamily="18" charset="0"/>
              </a:rPr>
              <a:t>ba</a:t>
            </a:r>
            <a:r>
              <a:rPr lang="en-US" sz="2400" dirty="0">
                <a:latin typeface="Cambria Math" pitchFamily="18" charset="0"/>
                <a:ea typeface="Cambria Math" pitchFamily="18" charset="0"/>
              </a:rPr>
              <a:t>, bb, </a:t>
            </a:r>
            <a:r>
              <a:rPr lang="en-US" sz="2400" dirty="0" err="1">
                <a:latin typeface="Cambria Math" pitchFamily="18" charset="0"/>
                <a:ea typeface="Cambria Math" pitchFamily="18" charset="0"/>
              </a:rPr>
              <a:t>bc</a:t>
            </a:r>
            <a:r>
              <a:rPr lang="en-US" sz="2400" dirty="0">
                <a:latin typeface="Cambria Math" pitchFamily="18" charset="0"/>
                <a:ea typeface="Cambria Math" pitchFamily="18" charset="0"/>
              </a:rPr>
              <a:t>, ca, </a:t>
            </a:r>
            <a:r>
              <a:rPr lang="en-US" sz="2400" dirty="0" err="1">
                <a:latin typeface="Cambria Math" pitchFamily="18" charset="0"/>
                <a:ea typeface="Cambria Math" pitchFamily="18" charset="0"/>
              </a:rPr>
              <a:t>cb</a:t>
            </a:r>
            <a:r>
              <a:rPr lang="en-US" sz="2400" dirty="0">
                <a:latin typeface="Cambria Math" pitchFamily="18" charset="0"/>
                <a:ea typeface="Cambria Math" pitchFamily="18" charset="0"/>
              </a:rPr>
              <a:t>,  cc, …}</a:t>
            </a:r>
          </a:p>
          <a:p>
            <a:pPr>
              <a:buNone/>
            </a:pPr>
            <a:r>
              <a:rPr lang="en-US" sz="2400" dirty="0">
                <a:latin typeface="Cambria Math" pitchFamily="18" charset="0"/>
                <a:ea typeface="Cambria Math" pitchFamily="18" charset="0"/>
              </a:rPr>
              <a:t>Example 3: The language L of strings of length 2, defined over </a:t>
            </a:r>
            <a:r>
              <a:rPr lang="el-GR" sz="2400" dirty="0">
                <a:latin typeface="Cambria Math" pitchFamily="18" charset="0"/>
                <a:ea typeface="Cambria Math" pitchFamily="18" charset="0"/>
              </a:rPr>
              <a:t>Σ</a:t>
            </a:r>
            <a:r>
              <a:rPr lang="en-US" sz="2400" dirty="0">
                <a:latin typeface="Cambria Math" pitchFamily="18" charset="0"/>
                <a:ea typeface="Cambria Math" pitchFamily="18" charset="0"/>
              </a:rPr>
              <a:t> ={0,1,2}, can be written as</a:t>
            </a:r>
          </a:p>
          <a:p>
            <a:pPr>
              <a:buNone/>
            </a:pPr>
            <a:r>
              <a:rPr lang="en-US" sz="2400" dirty="0">
                <a:latin typeface="Cambria Math" pitchFamily="18" charset="0"/>
                <a:ea typeface="Cambria Math" pitchFamily="18" charset="0"/>
              </a:rPr>
              <a:t>L={00, 01, 02,10, 11,12,20,21,22}</a:t>
            </a:r>
          </a:p>
          <a:p>
            <a:pPr>
              <a:buNone/>
            </a:pPr>
            <a:r>
              <a:rPr lang="en-US" sz="2400" dirty="0">
                <a:latin typeface="Cambria Math" pitchFamily="18" charset="0"/>
                <a:ea typeface="Cambria Math" pitchFamily="18" charset="0"/>
              </a:rPr>
              <a:t> Example 4: The language L of strings ending in 0, defined over  </a:t>
            </a:r>
            <a:r>
              <a:rPr lang="el-GR" sz="2400" dirty="0">
                <a:latin typeface="Cambria Math" pitchFamily="18" charset="0"/>
                <a:ea typeface="Cambria Math" pitchFamily="18" charset="0"/>
              </a:rPr>
              <a:t>Σ</a:t>
            </a:r>
            <a:r>
              <a:rPr lang="en-US" sz="2400" dirty="0">
                <a:latin typeface="Cambria Math" pitchFamily="18" charset="0"/>
                <a:ea typeface="Cambria Math" pitchFamily="18" charset="0"/>
              </a:rPr>
              <a:t> ={0,1}, can be written as</a:t>
            </a:r>
          </a:p>
          <a:p>
            <a:pPr>
              <a:buNone/>
            </a:pPr>
            <a:r>
              <a:rPr lang="en-US" sz="2400" dirty="0">
                <a:latin typeface="Cambria Math" pitchFamily="18" charset="0"/>
                <a:ea typeface="Cambria Math" pitchFamily="18" charset="0"/>
              </a:rPr>
              <a:t>L={0,00,10,000,010,100,110,…}</a:t>
            </a:r>
          </a:p>
        </p:txBody>
      </p:sp>
    </p:spTree>
    <p:extLst>
      <p:ext uri="{BB962C8B-B14F-4D97-AF65-F5344CB8AC3E}">
        <p14:creationId xmlns:p14="http://schemas.microsoft.com/office/powerpoint/2010/main" xmlns="" val="11462535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12588" y="254007"/>
            <a:ext cx="9853825" cy="812799"/>
          </a:xfrm>
        </p:spPr>
        <p:txBody>
          <a:bodyPr>
            <a:normAutofit/>
          </a:bodyPr>
          <a:lstStyle/>
          <a:p>
            <a:r>
              <a:rPr lang="en-US" dirty="0">
                <a:solidFill>
                  <a:schemeClr val="tx2">
                    <a:lumMod val="75000"/>
                  </a:schemeClr>
                </a:solidFill>
                <a:latin typeface="Cambria Math" panose="02040503050406030204" pitchFamily="18" charset="0"/>
                <a:ea typeface="Cambria Math" panose="02040503050406030204" pitchFamily="18" charset="0"/>
              </a:rPr>
              <a:t>Descriptive Definition of Languages</a:t>
            </a:r>
          </a:p>
        </p:txBody>
      </p:sp>
      <p:sp>
        <p:nvSpPr>
          <p:cNvPr id="14" name="Content Placeholder 13"/>
          <p:cNvSpPr>
            <a:spLocks noGrp="1"/>
          </p:cNvSpPr>
          <p:nvPr>
            <p:ph idx="1"/>
          </p:nvPr>
        </p:nvSpPr>
        <p:spPr>
          <a:xfrm>
            <a:off x="912816" y="1066800"/>
            <a:ext cx="10463425" cy="5791200"/>
          </a:xfrm>
        </p:spPr>
        <p:txBody>
          <a:bodyPr>
            <a:normAutofit/>
          </a:bodyPr>
          <a:lstStyle/>
          <a:p>
            <a:pPr marL="342900" indent="-342900">
              <a:buFont typeface="Wingdings" pitchFamily="2" charset="2"/>
              <a:buChar char="ü"/>
            </a:pPr>
            <a:r>
              <a:rPr lang="en-US" sz="2400" dirty="0">
                <a:latin typeface="Cambria Math" pitchFamily="18" charset="0"/>
                <a:ea typeface="Cambria Math" pitchFamily="18" charset="0"/>
                <a:cs typeface="Times New Roman" pitchFamily="18" charset="0"/>
              </a:rPr>
              <a:t>Descriptive definition of languages</a:t>
            </a:r>
          </a:p>
          <a:p>
            <a:pPr marL="342900" indent="-342900">
              <a:buFont typeface="Wingdings" pitchFamily="2" charset="2"/>
              <a:buChar char="ü"/>
            </a:pPr>
            <a:r>
              <a:rPr lang="en-US" sz="2400" dirty="0">
                <a:latin typeface="Cambria Math" pitchFamily="18" charset="0"/>
                <a:ea typeface="Cambria Math" pitchFamily="18" charset="0"/>
                <a:cs typeface="Times New Roman" pitchFamily="18" charset="0"/>
              </a:rPr>
              <a:t>EQUAL</a:t>
            </a:r>
          </a:p>
          <a:p>
            <a:pPr marL="342900" indent="-342900">
              <a:buFont typeface="Wingdings" pitchFamily="2" charset="2"/>
              <a:buChar char="ü"/>
            </a:pPr>
            <a:r>
              <a:rPr lang="en-US" sz="2400" dirty="0">
                <a:latin typeface="Cambria Math" pitchFamily="18" charset="0"/>
                <a:ea typeface="Cambria Math" pitchFamily="18" charset="0"/>
                <a:cs typeface="Times New Roman" pitchFamily="18" charset="0"/>
              </a:rPr>
              <a:t>EVEN-EVEN</a:t>
            </a:r>
          </a:p>
          <a:p>
            <a:pPr marL="342900" indent="-342900">
              <a:buFont typeface="Wingdings" pitchFamily="2" charset="2"/>
              <a:buChar char="ü"/>
            </a:pPr>
            <a:r>
              <a:rPr lang="en-US" sz="2400" dirty="0">
                <a:latin typeface="Cambria Math" pitchFamily="18" charset="0"/>
                <a:ea typeface="Cambria Math" pitchFamily="18" charset="0"/>
                <a:cs typeface="Times New Roman" pitchFamily="18" charset="0"/>
              </a:rPr>
              <a:t>INTEGER</a:t>
            </a:r>
          </a:p>
          <a:p>
            <a:pPr marL="342900" indent="-342900">
              <a:buFont typeface="Wingdings" pitchFamily="2" charset="2"/>
              <a:buChar char="ü"/>
            </a:pPr>
            <a:r>
              <a:rPr lang="en-US" sz="2400" dirty="0">
                <a:latin typeface="Cambria Math" pitchFamily="18" charset="0"/>
                <a:ea typeface="Cambria Math" pitchFamily="18" charset="0"/>
                <a:cs typeface="Times New Roman" pitchFamily="18" charset="0"/>
              </a:rPr>
              <a:t>EVEN </a:t>
            </a:r>
          </a:p>
          <a:p>
            <a:pPr marL="342900" indent="-342900">
              <a:buFont typeface="Wingdings" pitchFamily="2" charset="2"/>
              <a:buChar char="ü"/>
            </a:pPr>
            <a:r>
              <a:rPr lang="en-US" sz="2400" dirty="0">
                <a:latin typeface="Cambria Math" pitchFamily="18" charset="0"/>
                <a:ea typeface="Cambria Math" pitchFamily="18" charset="0"/>
                <a:cs typeface="Times New Roman" pitchFamily="18" charset="0"/>
              </a:rPr>
              <a:t>{</a:t>
            </a:r>
            <a:r>
              <a:rPr lang="en-US" sz="2400" dirty="0" err="1">
                <a:latin typeface="Cambria Math" pitchFamily="18" charset="0"/>
                <a:ea typeface="Cambria Math" pitchFamily="18" charset="0"/>
                <a:cs typeface="Times New Roman" pitchFamily="18" charset="0"/>
              </a:rPr>
              <a:t>a</a:t>
            </a:r>
            <a:r>
              <a:rPr lang="en-US" sz="2400" baseline="30000" dirty="0" err="1">
                <a:latin typeface="Cambria Math" pitchFamily="18" charset="0"/>
                <a:ea typeface="Cambria Math" pitchFamily="18" charset="0"/>
                <a:cs typeface="Times New Roman" pitchFamily="18" charset="0"/>
              </a:rPr>
              <a:t>n</a:t>
            </a:r>
            <a:r>
              <a:rPr lang="en-US" sz="2400" dirty="0" err="1">
                <a:latin typeface="Cambria Math" pitchFamily="18" charset="0"/>
                <a:ea typeface="Cambria Math" pitchFamily="18" charset="0"/>
                <a:cs typeface="Times New Roman" pitchFamily="18" charset="0"/>
              </a:rPr>
              <a:t>b</a:t>
            </a:r>
            <a:r>
              <a:rPr lang="en-US" sz="2400" baseline="30000" dirty="0" err="1">
                <a:latin typeface="Cambria Math" pitchFamily="18" charset="0"/>
                <a:ea typeface="Cambria Math" pitchFamily="18" charset="0"/>
                <a:cs typeface="Times New Roman" pitchFamily="18" charset="0"/>
              </a:rPr>
              <a:t>n</a:t>
            </a:r>
            <a:r>
              <a:rPr lang="en-US" sz="2400" dirty="0">
                <a:latin typeface="Cambria Math" pitchFamily="18" charset="0"/>
                <a:ea typeface="Cambria Math" pitchFamily="18" charset="0"/>
                <a:cs typeface="Times New Roman" pitchFamily="18" charset="0"/>
              </a:rPr>
              <a:t>} </a:t>
            </a:r>
          </a:p>
          <a:p>
            <a:pPr marL="342900" indent="-342900">
              <a:buFont typeface="Wingdings" pitchFamily="2" charset="2"/>
              <a:buChar char="ü"/>
            </a:pPr>
            <a:r>
              <a:rPr lang="en-US" sz="2400" dirty="0">
                <a:latin typeface="Cambria Math" pitchFamily="18" charset="0"/>
                <a:ea typeface="Cambria Math" pitchFamily="18" charset="0"/>
                <a:cs typeface="Times New Roman" pitchFamily="18" charset="0"/>
              </a:rPr>
              <a:t>{</a:t>
            </a:r>
            <a:r>
              <a:rPr lang="en-US" sz="2400" dirty="0" err="1">
                <a:latin typeface="Cambria Math" pitchFamily="18" charset="0"/>
                <a:ea typeface="Cambria Math" pitchFamily="18" charset="0"/>
                <a:cs typeface="Times New Roman" pitchFamily="18" charset="0"/>
              </a:rPr>
              <a:t>a</a:t>
            </a:r>
            <a:r>
              <a:rPr lang="en-US" sz="2400" baseline="30000" dirty="0" err="1">
                <a:latin typeface="Cambria Math" pitchFamily="18" charset="0"/>
                <a:ea typeface="Cambria Math" pitchFamily="18" charset="0"/>
                <a:cs typeface="Times New Roman" pitchFamily="18" charset="0"/>
              </a:rPr>
              <a:t>n</a:t>
            </a:r>
            <a:r>
              <a:rPr lang="en-US" sz="2400" dirty="0" err="1">
                <a:latin typeface="Cambria Math" pitchFamily="18" charset="0"/>
                <a:ea typeface="Cambria Math" pitchFamily="18" charset="0"/>
                <a:cs typeface="Times New Roman" pitchFamily="18" charset="0"/>
              </a:rPr>
              <a:t>b</a:t>
            </a:r>
            <a:r>
              <a:rPr lang="en-US" sz="2400" baseline="30000" dirty="0" err="1">
                <a:latin typeface="Cambria Math" pitchFamily="18" charset="0"/>
                <a:ea typeface="Cambria Math" pitchFamily="18" charset="0"/>
                <a:cs typeface="Times New Roman" pitchFamily="18" charset="0"/>
              </a:rPr>
              <a:t>n</a:t>
            </a:r>
            <a:r>
              <a:rPr lang="en-US" sz="2400" dirty="0">
                <a:latin typeface="Cambria Math" pitchFamily="18" charset="0"/>
                <a:ea typeface="Cambria Math" pitchFamily="18" charset="0"/>
                <a:cs typeface="Times New Roman" pitchFamily="18" charset="0"/>
              </a:rPr>
              <a:t> a</a:t>
            </a:r>
            <a:r>
              <a:rPr lang="en-US" sz="2400" baseline="30000" dirty="0">
                <a:latin typeface="Cambria Math" pitchFamily="18" charset="0"/>
                <a:ea typeface="Cambria Math" pitchFamily="18" charset="0"/>
                <a:cs typeface="Times New Roman" pitchFamily="18" charset="0"/>
              </a:rPr>
              <a:t>n</a:t>
            </a:r>
            <a:r>
              <a:rPr lang="en-US" sz="2400" dirty="0">
                <a:latin typeface="Cambria Math" pitchFamily="18" charset="0"/>
                <a:ea typeface="Cambria Math" pitchFamily="18" charset="0"/>
                <a:cs typeface="Times New Roman" pitchFamily="18" charset="0"/>
              </a:rPr>
              <a:t>}</a:t>
            </a:r>
          </a:p>
          <a:p>
            <a:pPr marL="342900" indent="-342900">
              <a:buFont typeface="Wingdings" pitchFamily="2" charset="2"/>
              <a:buChar char="ü"/>
            </a:pPr>
            <a:r>
              <a:rPr lang="en-US" sz="2400" dirty="0">
                <a:latin typeface="Cambria Math" pitchFamily="18" charset="0"/>
                <a:ea typeface="Cambria Math" pitchFamily="18" charset="0"/>
                <a:cs typeface="Times New Roman" pitchFamily="18" charset="0"/>
              </a:rPr>
              <a:t>FACTORIAL</a:t>
            </a:r>
          </a:p>
          <a:p>
            <a:pPr marL="342900" indent="-342900">
              <a:buFont typeface="Wingdings" pitchFamily="2" charset="2"/>
              <a:buChar char="ü"/>
            </a:pPr>
            <a:r>
              <a:rPr lang="en-US" sz="2400" dirty="0">
                <a:latin typeface="Cambria Math" pitchFamily="18" charset="0"/>
                <a:ea typeface="Cambria Math" pitchFamily="18" charset="0"/>
                <a:cs typeface="Times New Roman" pitchFamily="18" charset="0"/>
              </a:rPr>
              <a:t>DOUBLEFACTORIAL</a:t>
            </a:r>
          </a:p>
          <a:p>
            <a:pPr marL="342900" indent="-342900">
              <a:buFont typeface="Wingdings" pitchFamily="2" charset="2"/>
              <a:buChar char="ü"/>
            </a:pPr>
            <a:r>
              <a:rPr lang="en-US" sz="2400" dirty="0">
                <a:latin typeface="Cambria Math" pitchFamily="18" charset="0"/>
                <a:ea typeface="Cambria Math" pitchFamily="18" charset="0"/>
                <a:cs typeface="Times New Roman" pitchFamily="18" charset="0"/>
              </a:rPr>
              <a:t>SQUARE</a:t>
            </a:r>
          </a:p>
          <a:p>
            <a:pPr marL="342900" indent="-342900">
              <a:buFont typeface="Wingdings" pitchFamily="2" charset="2"/>
              <a:buChar char="ü"/>
            </a:pPr>
            <a:r>
              <a:rPr lang="en-US" sz="2400" dirty="0">
                <a:latin typeface="Cambria Math" pitchFamily="18" charset="0"/>
                <a:ea typeface="Cambria Math" pitchFamily="18" charset="0"/>
                <a:cs typeface="Times New Roman" pitchFamily="18" charset="0"/>
              </a:rPr>
              <a:t>DOUBLESQUARE</a:t>
            </a:r>
          </a:p>
          <a:p>
            <a:pPr marL="342900" indent="-342900">
              <a:buFont typeface="Wingdings" pitchFamily="2" charset="2"/>
              <a:buChar char="ü"/>
            </a:pPr>
            <a:r>
              <a:rPr lang="en-US" sz="2400" dirty="0">
                <a:latin typeface="Cambria Math" pitchFamily="18" charset="0"/>
                <a:ea typeface="Cambria Math" pitchFamily="18" charset="0"/>
                <a:cs typeface="Times New Roman" pitchFamily="18" charset="0"/>
              </a:rPr>
              <a:t>PRIME </a:t>
            </a:r>
          </a:p>
          <a:p>
            <a:pPr marL="342900" indent="-342900">
              <a:buFont typeface="Wingdings" pitchFamily="2" charset="2"/>
              <a:buChar char="ü"/>
            </a:pPr>
            <a:r>
              <a:rPr lang="en-US" sz="2400" dirty="0">
                <a:latin typeface="Cambria Math" pitchFamily="18" charset="0"/>
                <a:ea typeface="Cambria Math" pitchFamily="18" charset="0"/>
                <a:cs typeface="Times New Roman" pitchFamily="18" charset="0"/>
              </a:rPr>
              <a:t>PALINDROME</a:t>
            </a:r>
          </a:p>
        </p:txBody>
      </p:sp>
    </p:spTree>
    <p:extLst>
      <p:ext uri="{BB962C8B-B14F-4D97-AF65-F5344CB8AC3E}">
        <p14:creationId xmlns:p14="http://schemas.microsoft.com/office/powerpoint/2010/main" xmlns="" val="330692407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8012" y="177801"/>
            <a:ext cx="10768224" cy="965200"/>
          </a:xfrm>
        </p:spPr>
        <p:txBody>
          <a:bodyPr/>
          <a:lstStyle/>
          <a:p>
            <a:r>
              <a:rPr lang="en-US" dirty="0">
                <a:solidFill>
                  <a:schemeClr val="tx2">
                    <a:lumMod val="75000"/>
                  </a:schemeClr>
                </a:solidFill>
                <a:latin typeface="Cambria Math" panose="02040503050406030204" pitchFamily="18" charset="0"/>
                <a:ea typeface="Cambria Math" panose="02040503050406030204" pitchFamily="18" charset="0"/>
              </a:rPr>
              <a:t>Lecture Contents</a:t>
            </a:r>
          </a:p>
        </p:txBody>
      </p:sp>
      <p:sp>
        <p:nvSpPr>
          <p:cNvPr id="14" name="Content Placeholder 13"/>
          <p:cNvSpPr>
            <a:spLocks noGrp="1"/>
          </p:cNvSpPr>
          <p:nvPr>
            <p:ph idx="1"/>
          </p:nvPr>
        </p:nvSpPr>
        <p:spPr>
          <a:xfrm>
            <a:off x="608012" y="1066800"/>
            <a:ext cx="10768224" cy="5105400"/>
          </a:xfrm>
        </p:spPr>
        <p:txBody>
          <a:bodyPr>
            <a:normAutofit/>
          </a:bodyPr>
          <a:lstStyle/>
          <a:p>
            <a:pPr marL="342900" indent="-342900">
              <a:buFont typeface="Wingdings" pitchFamily="2" charset="2"/>
              <a:buChar char="ü"/>
            </a:pPr>
            <a:r>
              <a:rPr lang="en-US" sz="2400" dirty="0">
                <a:latin typeface="Cambria Math" pitchFamily="18" charset="0"/>
                <a:ea typeface="Cambria Math" pitchFamily="18" charset="0"/>
                <a:cs typeface="Times New Roman" pitchFamily="18" charset="0"/>
              </a:rPr>
              <a:t>Introduction to the course title</a:t>
            </a:r>
          </a:p>
          <a:p>
            <a:pPr marL="342900" indent="-342900">
              <a:buFont typeface="Wingdings" pitchFamily="2" charset="2"/>
              <a:buChar char="ü"/>
            </a:pPr>
            <a:r>
              <a:rPr lang="en-US" sz="2400" dirty="0">
                <a:latin typeface="Cambria Math" pitchFamily="18" charset="0"/>
                <a:ea typeface="Cambria Math" pitchFamily="18" charset="0"/>
                <a:cs typeface="Times New Roman" pitchFamily="18" charset="0"/>
              </a:rPr>
              <a:t>Formal and Informal languages</a:t>
            </a:r>
          </a:p>
          <a:p>
            <a:pPr marL="342900" indent="-342900">
              <a:buFont typeface="Wingdings" pitchFamily="2" charset="2"/>
              <a:buChar char="ü"/>
            </a:pPr>
            <a:r>
              <a:rPr lang="en-US" sz="2400" dirty="0">
                <a:latin typeface="Cambria Math" pitchFamily="18" charset="0"/>
                <a:ea typeface="Cambria Math" pitchFamily="18" charset="0"/>
                <a:cs typeface="Times New Roman" pitchFamily="18" charset="0"/>
              </a:rPr>
              <a:t>Alphabets</a:t>
            </a:r>
          </a:p>
          <a:p>
            <a:pPr marL="342900" indent="-342900">
              <a:buFont typeface="Wingdings" pitchFamily="2" charset="2"/>
              <a:buChar char="ü"/>
            </a:pPr>
            <a:r>
              <a:rPr lang="en-US" sz="2400" dirty="0">
                <a:latin typeface="Cambria Math" pitchFamily="18" charset="0"/>
                <a:ea typeface="Cambria Math" pitchFamily="18" charset="0"/>
                <a:cs typeface="Times New Roman" pitchFamily="18" charset="0"/>
              </a:rPr>
              <a:t>Strings</a:t>
            </a:r>
          </a:p>
          <a:p>
            <a:pPr marL="342900" indent="-342900">
              <a:buFont typeface="Wingdings" pitchFamily="2" charset="2"/>
              <a:buChar char="ü"/>
            </a:pPr>
            <a:r>
              <a:rPr lang="en-US" sz="2400" dirty="0">
                <a:latin typeface="Cambria Math" pitchFamily="18" charset="0"/>
                <a:ea typeface="Cambria Math" pitchFamily="18" charset="0"/>
                <a:cs typeface="Times New Roman" pitchFamily="18" charset="0"/>
              </a:rPr>
              <a:t>Null string</a:t>
            </a:r>
          </a:p>
          <a:p>
            <a:pPr marL="342900" indent="-342900">
              <a:buFont typeface="Wingdings" pitchFamily="2" charset="2"/>
              <a:buChar char="ü"/>
            </a:pPr>
            <a:r>
              <a:rPr lang="en-US" sz="2400" dirty="0">
                <a:latin typeface="Cambria Math" pitchFamily="18" charset="0"/>
                <a:ea typeface="Cambria Math" pitchFamily="18" charset="0"/>
                <a:cs typeface="Times New Roman" pitchFamily="18" charset="0"/>
              </a:rPr>
              <a:t>Words</a:t>
            </a:r>
          </a:p>
          <a:p>
            <a:pPr marL="342900" indent="-342900">
              <a:buFont typeface="Wingdings" pitchFamily="2" charset="2"/>
              <a:buChar char="ü"/>
            </a:pPr>
            <a:r>
              <a:rPr lang="en-US" sz="2400" dirty="0">
                <a:latin typeface="Cambria Math" pitchFamily="18" charset="0"/>
                <a:ea typeface="Cambria Math" pitchFamily="18" charset="0"/>
                <a:cs typeface="Times New Roman" pitchFamily="18" charset="0"/>
              </a:rPr>
              <a:t>Valid and In-valid alphabets</a:t>
            </a:r>
          </a:p>
          <a:p>
            <a:pPr marL="342900" indent="-342900">
              <a:buFont typeface="Wingdings" pitchFamily="2" charset="2"/>
              <a:buChar char="ü"/>
            </a:pPr>
            <a:r>
              <a:rPr lang="en-US" sz="2400" dirty="0">
                <a:latin typeface="Cambria Math" pitchFamily="18" charset="0"/>
                <a:ea typeface="Cambria Math" pitchFamily="18" charset="0"/>
                <a:cs typeface="Times New Roman" pitchFamily="18" charset="0"/>
              </a:rPr>
              <a:t>length of a string</a:t>
            </a:r>
          </a:p>
          <a:p>
            <a:pPr marL="342900" indent="-342900">
              <a:buFont typeface="Wingdings" pitchFamily="2" charset="2"/>
              <a:buChar char="ü"/>
            </a:pPr>
            <a:r>
              <a:rPr lang="en-US" sz="2400" dirty="0">
                <a:latin typeface="Cambria Math" pitchFamily="18" charset="0"/>
                <a:ea typeface="Cambria Math" pitchFamily="18" charset="0"/>
                <a:cs typeface="Times New Roman" pitchFamily="18" charset="0"/>
              </a:rPr>
              <a:t>Reverse of a string</a:t>
            </a:r>
          </a:p>
          <a:p>
            <a:pPr marL="342900" indent="-342900">
              <a:buFont typeface="Wingdings" pitchFamily="2" charset="2"/>
              <a:buChar char="ü"/>
            </a:pPr>
            <a:r>
              <a:rPr lang="en-US" sz="2400" dirty="0">
                <a:latin typeface="Cambria Math" pitchFamily="18" charset="0"/>
                <a:ea typeface="Cambria Math" pitchFamily="18" charset="0"/>
                <a:cs typeface="Times New Roman" pitchFamily="18" charset="0"/>
              </a:rPr>
              <a:t>Defining languages</a:t>
            </a:r>
          </a:p>
        </p:txBody>
      </p:sp>
    </p:spTree>
    <p:extLst>
      <p:ext uri="{BB962C8B-B14F-4D97-AF65-F5344CB8AC3E}">
        <p14:creationId xmlns:p14="http://schemas.microsoft.com/office/powerpoint/2010/main" xmlns="" val="330692407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3" y="1"/>
            <a:ext cx="10773400" cy="914400"/>
          </a:xfrm>
        </p:spPr>
        <p:txBody>
          <a:bodyPr>
            <a:normAutofit fontScale="90000"/>
          </a:bodyPr>
          <a:lstStyle/>
          <a:p>
            <a:r>
              <a:rPr lang="en-US" dirty="0">
                <a:solidFill>
                  <a:schemeClr val="tx2">
                    <a:lumMod val="75000"/>
                  </a:schemeClr>
                </a:solidFill>
                <a:latin typeface="Cambria Math" panose="02040503050406030204" pitchFamily="18" charset="0"/>
                <a:ea typeface="Cambria Math" panose="02040503050406030204" pitchFamily="18" charset="0"/>
              </a:rPr>
              <a:t>Exercises: Descriptive Definition of a Language</a:t>
            </a:r>
          </a:p>
        </p:txBody>
      </p:sp>
      <p:sp>
        <p:nvSpPr>
          <p:cNvPr id="4" name="Content Placeholder 3"/>
          <p:cNvSpPr>
            <a:spLocks noGrp="1"/>
          </p:cNvSpPr>
          <p:nvPr>
            <p:ph idx="1"/>
          </p:nvPr>
        </p:nvSpPr>
        <p:spPr>
          <a:xfrm>
            <a:off x="608012" y="838200"/>
            <a:ext cx="11353800" cy="5867400"/>
          </a:xfrm>
        </p:spPr>
        <p:txBody>
          <a:bodyPr>
            <a:normAutofit/>
          </a:bodyPr>
          <a:lstStyle/>
          <a:p>
            <a:pPr>
              <a:buNone/>
            </a:pPr>
            <a:r>
              <a:rPr lang="en-US" dirty="0">
                <a:latin typeface="Cambria Math" pitchFamily="18" charset="0"/>
                <a:ea typeface="Cambria Math" pitchFamily="18" charset="0"/>
              </a:rPr>
              <a:t>Define languages L</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L</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L</a:t>
            </a:r>
            <a:r>
              <a:rPr lang="en-US" baseline="-25000" dirty="0">
                <a:latin typeface="Cambria Math" pitchFamily="18" charset="0"/>
                <a:ea typeface="Cambria Math" pitchFamily="18" charset="0"/>
              </a:rPr>
              <a:t>3</a:t>
            </a:r>
            <a:r>
              <a:rPr lang="en-US" dirty="0">
                <a:latin typeface="Cambria Math" pitchFamily="18" charset="0"/>
                <a:ea typeface="Cambria Math" pitchFamily="18" charset="0"/>
              </a:rPr>
              <a:t>, L</a:t>
            </a:r>
            <a:r>
              <a:rPr lang="en-US" baseline="-25000" dirty="0">
                <a:latin typeface="Cambria Math" pitchFamily="18" charset="0"/>
                <a:ea typeface="Cambria Math" pitchFamily="18" charset="0"/>
              </a:rPr>
              <a:t>4</a:t>
            </a:r>
            <a:r>
              <a:rPr lang="en-US" dirty="0">
                <a:latin typeface="Cambria Math" pitchFamily="18" charset="0"/>
                <a:ea typeface="Cambria Math" pitchFamily="18" charset="0"/>
              </a:rPr>
              <a:t>, L</a:t>
            </a:r>
            <a:r>
              <a:rPr lang="en-US" baseline="-25000" dirty="0">
                <a:latin typeface="Cambria Math" pitchFamily="18" charset="0"/>
                <a:ea typeface="Cambria Math" pitchFamily="18" charset="0"/>
              </a:rPr>
              <a:t>5</a:t>
            </a:r>
            <a:r>
              <a:rPr lang="en-US" dirty="0">
                <a:latin typeface="Cambria Math" pitchFamily="18" charset="0"/>
                <a:ea typeface="Cambria Math" pitchFamily="18" charset="0"/>
              </a:rPr>
              <a:t> over alphabet  </a:t>
            </a:r>
            <a:r>
              <a:rPr lang="el-GR" dirty="0">
                <a:latin typeface="Cambria Math" pitchFamily="18" charset="0"/>
                <a:ea typeface="Cambria Math" pitchFamily="18" charset="0"/>
              </a:rPr>
              <a:t>Σ</a:t>
            </a:r>
            <a:r>
              <a:rPr lang="en-US" dirty="0">
                <a:latin typeface="Cambria Math" pitchFamily="18" charset="0"/>
                <a:ea typeface="Cambria Math" pitchFamily="18" charset="0"/>
              </a:rPr>
              <a:t> ={</a:t>
            </a:r>
            <a:r>
              <a:rPr lang="en-US" dirty="0" err="1">
                <a:latin typeface="Cambria Math" pitchFamily="18" charset="0"/>
                <a:ea typeface="Cambria Math" pitchFamily="18" charset="0"/>
              </a:rPr>
              <a:t>a,b,c</a:t>
            </a:r>
            <a:r>
              <a:rPr lang="en-US" dirty="0">
                <a:latin typeface="Cambria Math" pitchFamily="18" charset="0"/>
                <a:ea typeface="Cambria Math" pitchFamily="18" charset="0"/>
              </a:rPr>
              <a:t>} as</a:t>
            </a:r>
          </a:p>
          <a:p>
            <a:pPr>
              <a:buNone/>
            </a:pPr>
            <a:r>
              <a:rPr lang="en-US" dirty="0">
                <a:latin typeface="Cambria Math" pitchFamily="18" charset="0"/>
                <a:ea typeface="Cambria Math" pitchFamily="18" charset="0"/>
              </a:rPr>
              <a:t>L</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Language of all words with length two or less</a:t>
            </a:r>
          </a:p>
          <a:p>
            <a:pPr>
              <a:buNone/>
            </a:pPr>
            <a:r>
              <a:rPr lang="en-US" dirty="0">
                <a:latin typeface="Cambria Math" pitchFamily="18" charset="0"/>
                <a:ea typeface="Cambria Math" pitchFamily="18" charset="0"/>
              </a:rPr>
              <a:t>L</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 Language of all words not ending on b</a:t>
            </a:r>
          </a:p>
          <a:p>
            <a:pPr>
              <a:buNone/>
            </a:pPr>
            <a:r>
              <a:rPr lang="en-US" dirty="0">
                <a:latin typeface="Cambria Math" pitchFamily="18" charset="0"/>
                <a:ea typeface="Cambria Math" pitchFamily="18" charset="0"/>
              </a:rPr>
              <a:t>L</a:t>
            </a:r>
            <a:r>
              <a:rPr lang="en-US" baseline="-25000" dirty="0">
                <a:latin typeface="Cambria Math" pitchFamily="18" charset="0"/>
                <a:ea typeface="Cambria Math" pitchFamily="18" charset="0"/>
              </a:rPr>
              <a:t>3</a:t>
            </a:r>
            <a:r>
              <a:rPr lang="en-US" dirty="0">
                <a:latin typeface="Cambria Math" pitchFamily="18" charset="0"/>
                <a:ea typeface="Cambria Math" pitchFamily="18" charset="0"/>
              </a:rPr>
              <a:t> = Language of all words with length odd</a:t>
            </a:r>
          </a:p>
          <a:p>
            <a:pPr>
              <a:buNone/>
            </a:pPr>
            <a:r>
              <a:rPr lang="en-US" dirty="0">
                <a:latin typeface="Cambria Math" pitchFamily="18" charset="0"/>
                <a:ea typeface="Cambria Math" pitchFamily="18" charset="0"/>
              </a:rPr>
              <a:t>L</a:t>
            </a:r>
            <a:r>
              <a:rPr lang="en-US" baseline="-25000" dirty="0">
                <a:latin typeface="Cambria Math" pitchFamily="18" charset="0"/>
                <a:ea typeface="Cambria Math" pitchFamily="18" charset="0"/>
              </a:rPr>
              <a:t>4</a:t>
            </a:r>
            <a:r>
              <a:rPr lang="en-US" dirty="0">
                <a:latin typeface="Cambria Math" pitchFamily="18" charset="0"/>
                <a:ea typeface="Cambria Math" pitchFamily="18" charset="0"/>
              </a:rPr>
              <a:t> = Language of all words not starting with a</a:t>
            </a:r>
          </a:p>
          <a:p>
            <a:pPr>
              <a:buNone/>
            </a:pPr>
            <a:r>
              <a:rPr lang="en-US" dirty="0">
                <a:latin typeface="Cambria Math" pitchFamily="18" charset="0"/>
                <a:ea typeface="Cambria Math" pitchFamily="18" charset="0"/>
              </a:rPr>
              <a:t>L</a:t>
            </a:r>
            <a:r>
              <a:rPr lang="en-US" baseline="-25000" dirty="0">
                <a:latin typeface="Cambria Math" pitchFamily="18" charset="0"/>
                <a:ea typeface="Cambria Math" pitchFamily="18" charset="0"/>
              </a:rPr>
              <a:t>5</a:t>
            </a:r>
            <a:r>
              <a:rPr lang="en-US" dirty="0">
                <a:latin typeface="Cambria Math" pitchFamily="18" charset="0"/>
                <a:ea typeface="Cambria Math" pitchFamily="18" charset="0"/>
              </a:rPr>
              <a:t> = Language of all words with letter b appearing in even chunks</a:t>
            </a:r>
          </a:p>
        </p:txBody>
      </p:sp>
    </p:spTree>
    <p:extLst>
      <p:ext uri="{BB962C8B-B14F-4D97-AF65-F5344CB8AC3E}">
        <p14:creationId xmlns:p14="http://schemas.microsoft.com/office/powerpoint/2010/main" xmlns="" val="11462535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3" y="1"/>
            <a:ext cx="10773400" cy="914400"/>
          </a:xfrm>
        </p:spPr>
        <p:txBody>
          <a:bodyPr>
            <a:normAutofit fontScale="90000"/>
          </a:bodyPr>
          <a:lstStyle/>
          <a:p>
            <a:r>
              <a:rPr lang="en-US" dirty="0">
                <a:solidFill>
                  <a:schemeClr val="tx2">
                    <a:lumMod val="75000"/>
                  </a:schemeClr>
                </a:solidFill>
                <a:latin typeface="Cambria Math" panose="02040503050406030204" pitchFamily="18" charset="0"/>
                <a:ea typeface="Cambria Math" panose="02040503050406030204" pitchFamily="18" charset="0"/>
              </a:rPr>
              <a:t>Exercises: Descriptive Definition of a Language</a:t>
            </a:r>
          </a:p>
        </p:txBody>
      </p:sp>
      <p:sp>
        <p:nvSpPr>
          <p:cNvPr id="4" name="Content Placeholder 3"/>
          <p:cNvSpPr>
            <a:spLocks noGrp="1"/>
          </p:cNvSpPr>
          <p:nvPr>
            <p:ph idx="1"/>
          </p:nvPr>
        </p:nvSpPr>
        <p:spPr>
          <a:xfrm>
            <a:off x="608012" y="838200"/>
            <a:ext cx="11353800" cy="5867400"/>
          </a:xfrm>
        </p:spPr>
        <p:txBody>
          <a:bodyPr>
            <a:noAutofit/>
          </a:bodyPr>
          <a:lstStyle/>
          <a:p>
            <a:pPr>
              <a:buNone/>
            </a:pPr>
            <a:r>
              <a:rPr lang="en-US" dirty="0">
                <a:latin typeface="Cambria Math" pitchFamily="18" charset="0"/>
                <a:ea typeface="Cambria Math" pitchFamily="18" charset="0"/>
              </a:rPr>
              <a:t>Define languages L</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L</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L</a:t>
            </a:r>
            <a:r>
              <a:rPr lang="en-US" baseline="-25000" dirty="0">
                <a:latin typeface="Cambria Math" pitchFamily="18" charset="0"/>
                <a:ea typeface="Cambria Math" pitchFamily="18" charset="0"/>
              </a:rPr>
              <a:t>3</a:t>
            </a:r>
            <a:r>
              <a:rPr lang="en-US" dirty="0">
                <a:latin typeface="Cambria Math" pitchFamily="18" charset="0"/>
                <a:ea typeface="Cambria Math" pitchFamily="18" charset="0"/>
              </a:rPr>
              <a:t>, L</a:t>
            </a:r>
            <a:r>
              <a:rPr lang="en-US" baseline="-25000" dirty="0">
                <a:latin typeface="Cambria Math" pitchFamily="18" charset="0"/>
                <a:ea typeface="Cambria Math" pitchFamily="18" charset="0"/>
              </a:rPr>
              <a:t>4</a:t>
            </a:r>
            <a:r>
              <a:rPr lang="en-US" dirty="0">
                <a:latin typeface="Cambria Math" pitchFamily="18" charset="0"/>
                <a:ea typeface="Cambria Math" pitchFamily="18" charset="0"/>
              </a:rPr>
              <a:t>, L</a:t>
            </a:r>
            <a:r>
              <a:rPr lang="en-US" baseline="-25000" dirty="0">
                <a:latin typeface="Cambria Math" pitchFamily="18" charset="0"/>
                <a:ea typeface="Cambria Math" pitchFamily="18" charset="0"/>
              </a:rPr>
              <a:t>5</a:t>
            </a:r>
            <a:r>
              <a:rPr lang="en-US" dirty="0">
                <a:latin typeface="Cambria Math" pitchFamily="18" charset="0"/>
                <a:ea typeface="Cambria Math" pitchFamily="18" charset="0"/>
              </a:rPr>
              <a:t> over alphabet  </a:t>
            </a:r>
            <a:r>
              <a:rPr lang="el-GR" dirty="0">
                <a:latin typeface="Cambria Math" pitchFamily="18" charset="0"/>
                <a:ea typeface="Cambria Math" pitchFamily="18" charset="0"/>
              </a:rPr>
              <a:t>Σ</a:t>
            </a:r>
            <a:r>
              <a:rPr lang="en-US" dirty="0">
                <a:latin typeface="Cambria Math" pitchFamily="18" charset="0"/>
                <a:ea typeface="Cambria Math" pitchFamily="18" charset="0"/>
              </a:rPr>
              <a:t> ={a, b} as</a:t>
            </a:r>
          </a:p>
          <a:p>
            <a:pPr>
              <a:buNone/>
            </a:pPr>
            <a:r>
              <a:rPr lang="en-US" dirty="0">
                <a:latin typeface="Cambria Math" pitchFamily="18" charset="0"/>
                <a:ea typeface="Cambria Math" pitchFamily="18" charset="0"/>
              </a:rPr>
              <a:t>L</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Language of all words with length EVEN</a:t>
            </a:r>
          </a:p>
          <a:p>
            <a:pPr>
              <a:buNone/>
            </a:pPr>
            <a:r>
              <a:rPr lang="en-US" dirty="0">
                <a:latin typeface="Cambria Math" pitchFamily="18" charset="0"/>
                <a:ea typeface="Cambria Math" pitchFamily="18" charset="0"/>
              </a:rPr>
              <a:t>L</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 Language of all words with length EVEN-EVEN</a:t>
            </a:r>
          </a:p>
          <a:p>
            <a:pPr>
              <a:buNone/>
            </a:pPr>
            <a:r>
              <a:rPr lang="en-US" dirty="0">
                <a:latin typeface="Cambria Math" pitchFamily="18" charset="0"/>
                <a:ea typeface="Cambria Math" pitchFamily="18" charset="0"/>
              </a:rPr>
              <a:t>L</a:t>
            </a:r>
            <a:r>
              <a:rPr lang="en-US" baseline="-25000" dirty="0">
                <a:latin typeface="Cambria Math" pitchFamily="18" charset="0"/>
                <a:ea typeface="Cambria Math" pitchFamily="18" charset="0"/>
              </a:rPr>
              <a:t>3</a:t>
            </a:r>
            <a:r>
              <a:rPr lang="en-US" dirty="0">
                <a:latin typeface="Cambria Math" pitchFamily="18" charset="0"/>
                <a:ea typeface="Cambria Math" pitchFamily="18" charset="0"/>
              </a:rPr>
              <a:t> = Language of all words with length EQUAL-EQUAL</a:t>
            </a:r>
          </a:p>
          <a:p>
            <a:pPr>
              <a:buNone/>
            </a:pPr>
            <a:r>
              <a:rPr lang="en-US" dirty="0">
                <a:latin typeface="Cambria Math" pitchFamily="18" charset="0"/>
                <a:ea typeface="Cambria Math" pitchFamily="18" charset="0"/>
              </a:rPr>
              <a:t>L</a:t>
            </a:r>
            <a:r>
              <a:rPr lang="en-US" baseline="-25000" dirty="0">
                <a:latin typeface="Cambria Math" pitchFamily="18" charset="0"/>
                <a:ea typeface="Cambria Math" pitchFamily="18" charset="0"/>
              </a:rPr>
              <a:t>4</a:t>
            </a:r>
            <a:r>
              <a:rPr lang="en-US" dirty="0">
                <a:latin typeface="Cambria Math" pitchFamily="18" charset="0"/>
                <a:ea typeface="Cambria Math" pitchFamily="18" charset="0"/>
              </a:rPr>
              <a:t> = Language defined as {</a:t>
            </a:r>
            <a:r>
              <a:rPr lang="en-US" dirty="0" err="1">
                <a:latin typeface="Cambria Math" pitchFamily="18" charset="0"/>
                <a:ea typeface="Cambria Math" pitchFamily="18" charset="0"/>
              </a:rPr>
              <a:t>a</a:t>
            </a:r>
            <a:r>
              <a:rPr lang="en-US" baseline="30000" dirty="0" err="1">
                <a:latin typeface="Cambria Math" pitchFamily="18" charset="0"/>
                <a:ea typeface="Cambria Math" pitchFamily="18" charset="0"/>
              </a:rPr>
              <a:t>n</a:t>
            </a:r>
            <a:r>
              <a:rPr lang="en-US" dirty="0" err="1">
                <a:latin typeface="Cambria Math" pitchFamily="18" charset="0"/>
                <a:ea typeface="Cambria Math" pitchFamily="18" charset="0"/>
              </a:rPr>
              <a:t>b</a:t>
            </a:r>
            <a:r>
              <a:rPr lang="en-US" baseline="30000" dirty="0" err="1">
                <a:latin typeface="Cambria Math" pitchFamily="18" charset="0"/>
                <a:ea typeface="Cambria Math" pitchFamily="18" charset="0"/>
              </a:rPr>
              <a:t>n</a:t>
            </a:r>
            <a:r>
              <a:rPr lang="en-US" baseline="30000" dirty="0">
                <a:latin typeface="Cambria Math" pitchFamily="18" charset="0"/>
                <a:ea typeface="Cambria Math" pitchFamily="18" charset="0"/>
              </a:rPr>
              <a:t> </a:t>
            </a:r>
            <a:r>
              <a:rPr lang="en-US" dirty="0">
                <a:latin typeface="Cambria Math" pitchFamily="18" charset="0"/>
                <a:ea typeface="Cambria Math" pitchFamily="18" charset="0"/>
              </a:rPr>
              <a:t>}</a:t>
            </a:r>
          </a:p>
          <a:p>
            <a:pPr>
              <a:buNone/>
            </a:pPr>
            <a:r>
              <a:rPr lang="en-US" dirty="0">
                <a:latin typeface="Cambria Math" pitchFamily="18" charset="0"/>
                <a:ea typeface="Cambria Math" pitchFamily="18" charset="0"/>
              </a:rPr>
              <a:t>L</a:t>
            </a:r>
            <a:r>
              <a:rPr lang="en-US" baseline="-25000" dirty="0">
                <a:latin typeface="Cambria Math" pitchFamily="18" charset="0"/>
                <a:ea typeface="Cambria Math" pitchFamily="18" charset="0"/>
              </a:rPr>
              <a:t>5</a:t>
            </a:r>
            <a:r>
              <a:rPr lang="en-US" dirty="0">
                <a:latin typeface="Cambria Math" pitchFamily="18" charset="0"/>
                <a:ea typeface="Cambria Math" pitchFamily="18" charset="0"/>
              </a:rPr>
              <a:t> = The language {</a:t>
            </a:r>
            <a:r>
              <a:rPr lang="en-US" dirty="0" err="1">
                <a:latin typeface="Cambria Math" pitchFamily="18" charset="0"/>
                <a:ea typeface="Cambria Math" pitchFamily="18" charset="0"/>
              </a:rPr>
              <a:t>a</a:t>
            </a:r>
            <a:r>
              <a:rPr lang="en-US" baseline="30000" dirty="0" err="1">
                <a:latin typeface="Cambria Math" pitchFamily="18" charset="0"/>
                <a:ea typeface="Cambria Math" pitchFamily="18" charset="0"/>
              </a:rPr>
              <a:t>n</a:t>
            </a:r>
            <a:r>
              <a:rPr lang="en-US" dirty="0" err="1">
                <a:latin typeface="Cambria Math" pitchFamily="18" charset="0"/>
                <a:ea typeface="Cambria Math" pitchFamily="18" charset="0"/>
              </a:rPr>
              <a:t>b</a:t>
            </a:r>
            <a:r>
              <a:rPr lang="en-US" baseline="30000" dirty="0" err="1">
                <a:latin typeface="Cambria Math" pitchFamily="18" charset="0"/>
                <a:ea typeface="Cambria Math" pitchFamily="18" charset="0"/>
              </a:rPr>
              <a:t>n</a:t>
            </a:r>
            <a:r>
              <a:rPr lang="en-US" dirty="0" err="1">
                <a:latin typeface="Cambria Math" pitchFamily="18" charset="0"/>
                <a:ea typeface="Cambria Math" pitchFamily="18" charset="0"/>
              </a:rPr>
              <a:t>a</a:t>
            </a:r>
            <a:r>
              <a:rPr lang="en-US" baseline="30000" dirty="0" err="1">
                <a:latin typeface="Cambria Math" pitchFamily="18" charset="0"/>
                <a:ea typeface="Cambria Math" pitchFamily="18" charset="0"/>
              </a:rPr>
              <a:t>n</a:t>
            </a:r>
            <a:r>
              <a:rPr lang="en-US" baseline="30000" dirty="0">
                <a:latin typeface="Cambria Math" pitchFamily="18" charset="0"/>
                <a:ea typeface="Cambria Math" pitchFamily="18" charset="0"/>
              </a:rPr>
              <a:t> </a:t>
            </a:r>
            <a:r>
              <a:rPr lang="en-US" dirty="0">
                <a:latin typeface="Cambria Math" pitchFamily="18" charset="0"/>
                <a:ea typeface="Cambria Math" pitchFamily="18" charset="0"/>
              </a:rPr>
              <a:t>}, of strings defined as {a</a:t>
            </a:r>
            <a:r>
              <a:rPr lang="en-US" baseline="30000" dirty="0">
                <a:latin typeface="Cambria Math" pitchFamily="18" charset="0"/>
                <a:ea typeface="Cambria Math" pitchFamily="18" charset="0"/>
              </a:rPr>
              <a:t>n </a:t>
            </a:r>
            <a:r>
              <a:rPr lang="en-US" dirty="0" err="1">
                <a:latin typeface="Cambria Math" pitchFamily="18" charset="0"/>
                <a:ea typeface="Cambria Math" pitchFamily="18" charset="0"/>
              </a:rPr>
              <a:t>b</a:t>
            </a:r>
            <a:r>
              <a:rPr lang="en-US" baseline="30000" dirty="0" err="1">
                <a:latin typeface="Cambria Math" pitchFamily="18" charset="0"/>
                <a:ea typeface="Cambria Math" pitchFamily="18" charset="0"/>
              </a:rPr>
              <a:t>n</a:t>
            </a:r>
            <a:r>
              <a:rPr lang="en-US" baseline="30000" dirty="0">
                <a:latin typeface="Cambria Math" pitchFamily="18" charset="0"/>
                <a:ea typeface="Cambria Math" pitchFamily="18" charset="0"/>
              </a:rPr>
              <a:t> </a:t>
            </a:r>
            <a:r>
              <a:rPr lang="en-US" dirty="0">
                <a:latin typeface="Cambria Math" pitchFamily="18" charset="0"/>
                <a:ea typeface="Cambria Math" pitchFamily="18" charset="0"/>
              </a:rPr>
              <a:t>a</a:t>
            </a:r>
            <a:r>
              <a:rPr lang="en-US" baseline="30000" dirty="0">
                <a:latin typeface="Cambria Math" pitchFamily="18" charset="0"/>
                <a:ea typeface="Cambria Math" pitchFamily="18" charset="0"/>
              </a:rPr>
              <a:t>n</a:t>
            </a:r>
            <a:r>
              <a:rPr lang="en-US" dirty="0">
                <a:latin typeface="Cambria Math" pitchFamily="18" charset="0"/>
                <a:ea typeface="Cambria Math" pitchFamily="18" charset="0"/>
              </a:rPr>
              <a:t>: n=1,2,3,…}</a:t>
            </a:r>
          </a:p>
          <a:p>
            <a:pPr>
              <a:buNone/>
            </a:pPr>
            <a:r>
              <a:rPr lang="en-US" dirty="0">
                <a:solidFill>
                  <a:srgbClr val="C00000"/>
                </a:solidFill>
                <a:latin typeface="Cambria Math" pitchFamily="18" charset="0"/>
                <a:ea typeface="Cambria Math" pitchFamily="18" charset="0"/>
              </a:rPr>
              <a:t>Define languages L</a:t>
            </a:r>
            <a:r>
              <a:rPr lang="en-US" baseline="-25000" dirty="0">
                <a:solidFill>
                  <a:srgbClr val="C00000"/>
                </a:solidFill>
                <a:latin typeface="Cambria Math" pitchFamily="18" charset="0"/>
                <a:ea typeface="Cambria Math" pitchFamily="18" charset="0"/>
              </a:rPr>
              <a:t>1</a:t>
            </a:r>
            <a:r>
              <a:rPr lang="en-US" dirty="0">
                <a:solidFill>
                  <a:srgbClr val="C00000"/>
                </a:solidFill>
                <a:latin typeface="Cambria Math" pitchFamily="18" charset="0"/>
                <a:ea typeface="Cambria Math" pitchFamily="18" charset="0"/>
              </a:rPr>
              <a:t>, L</a:t>
            </a:r>
            <a:r>
              <a:rPr lang="en-US" baseline="-25000" dirty="0">
                <a:solidFill>
                  <a:srgbClr val="C00000"/>
                </a:solidFill>
                <a:latin typeface="Cambria Math" pitchFamily="18" charset="0"/>
                <a:ea typeface="Cambria Math" pitchFamily="18" charset="0"/>
              </a:rPr>
              <a:t>2</a:t>
            </a:r>
            <a:r>
              <a:rPr lang="en-US" dirty="0">
                <a:solidFill>
                  <a:srgbClr val="C00000"/>
                </a:solidFill>
                <a:latin typeface="Cambria Math" pitchFamily="18" charset="0"/>
                <a:ea typeface="Cambria Math" pitchFamily="18" charset="0"/>
              </a:rPr>
              <a:t>, L</a:t>
            </a:r>
            <a:r>
              <a:rPr lang="en-US" baseline="-25000" dirty="0">
                <a:solidFill>
                  <a:srgbClr val="C00000"/>
                </a:solidFill>
                <a:latin typeface="Cambria Math" pitchFamily="18" charset="0"/>
                <a:ea typeface="Cambria Math" pitchFamily="18" charset="0"/>
              </a:rPr>
              <a:t>3</a:t>
            </a:r>
            <a:r>
              <a:rPr lang="en-US" dirty="0">
                <a:solidFill>
                  <a:srgbClr val="C00000"/>
                </a:solidFill>
                <a:latin typeface="Cambria Math" pitchFamily="18" charset="0"/>
                <a:ea typeface="Cambria Math" pitchFamily="18" charset="0"/>
              </a:rPr>
              <a:t>, L</a:t>
            </a:r>
            <a:r>
              <a:rPr lang="en-US" baseline="-25000" dirty="0">
                <a:solidFill>
                  <a:srgbClr val="C00000"/>
                </a:solidFill>
                <a:latin typeface="Cambria Math" pitchFamily="18" charset="0"/>
                <a:ea typeface="Cambria Math" pitchFamily="18" charset="0"/>
              </a:rPr>
              <a:t>4</a:t>
            </a:r>
            <a:r>
              <a:rPr lang="en-US" dirty="0">
                <a:solidFill>
                  <a:srgbClr val="C00000"/>
                </a:solidFill>
                <a:latin typeface="Cambria Math" pitchFamily="18" charset="0"/>
                <a:ea typeface="Cambria Math" pitchFamily="18" charset="0"/>
              </a:rPr>
              <a:t> over alphabet  </a:t>
            </a:r>
            <a:r>
              <a:rPr lang="el-GR" dirty="0">
                <a:solidFill>
                  <a:srgbClr val="C00000"/>
                </a:solidFill>
                <a:latin typeface="Cambria Math" pitchFamily="18" charset="0"/>
                <a:ea typeface="Cambria Math" pitchFamily="18" charset="0"/>
              </a:rPr>
              <a:t>Σ</a:t>
            </a:r>
            <a:r>
              <a:rPr lang="en-US" dirty="0">
                <a:solidFill>
                  <a:srgbClr val="C00000"/>
                </a:solidFill>
                <a:latin typeface="Cambria Math" pitchFamily="18" charset="0"/>
                <a:ea typeface="Cambria Math" pitchFamily="18" charset="0"/>
              </a:rPr>
              <a:t> ={-, 0, 1, 2, 3, 4, 5, 6, 7, 8, 9} as</a:t>
            </a:r>
          </a:p>
          <a:p>
            <a:pPr>
              <a:buNone/>
            </a:pPr>
            <a:r>
              <a:rPr lang="en-US" dirty="0">
                <a:latin typeface="Cambria Math" pitchFamily="18" charset="0"/>
                <a:ea typeface="Cambria Math" pitchFamily="18" charset="0"/>
              </a:rPr>
              <a:t>L</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Language of all words as INTEGERS</a:t>
            </a:r>
          </a:p>
          <a:p>
            <a:pPr>
              <a:buNone/>
            </a:pPr>
            <a:r>
              <a:rPr lang="en-US" dirty="0">
                <a:latin typeface="Cambria Math" pitchFamily="18" charset="0"/>
                <a:ea typeface="Cambria Math" pitchFamily="18" charset="0"/>
              </a:rPr>
              <a:t>L</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 Language of all words  belonging to set of natural integers</a:t>
            </a:r>
          </a:p>
          <a:p>
            <a:pPr>
              <a:buNone/>
            </a:pPr>
            <a:r>
              <a:rPr lang="en-US" dirty="0">
                <a:latin typeface="Cambria Math" pitchFamily="18" charset="0"/>
                <a:ea typeface="Cambria Math" pitchFamily="18" charset="0"/>
              </a:rPr>
              <a:t>L</a:t>
            </a:r>
            <a:r>
              <a:rPr lang="en-US" baseline="-25000" dirty="0">
                <a:latin typeface="Cambria Math" pitchFamily="18" charset="0"/>
                <a:ea typeface="Cambria Math" pitchFamily="18" charset="0"/>
              </a:rPr>
              <a:t>3</a:t>
            </a:r>
            <a:r>
              <a:rPr lang="en-US" dirty="0">
                <a:latin typeface="Cambria Math" pitchFamily="18" charset="0"/>
                <a:ea typeface="Cambria Math" pitchFamily="18" charset="0"/>
              </a:rPr>
              <a:t> = Language of all words with even values</a:t>
            </a:r>
          </a:p>
          <a:p>
            <a:pPr>
              <a:buNone/>
            </a:pPr>
            <a:r>
              <a:rPr lang="en-US" dirty="0">
                <a:latin typeface="Cambria Math" pitchFamily="18" charset="0"/>
                <a:ea typeface="Cambria Math" pitchFamily="18" charset="0"/>
              </a:rPr>
              <a:t>L</a:t>
            </a:r>
            <a:r>
              <a:rPr lang="en-US" baseline="-25000" dirty="0">
                <a:latin typeface="Cambria Math" pitchFamily="18" charset="0"/>
                <a:ea typeface="Cambria Math" pitchFamily="18" charset="0"/>
              </a:rPr>
              <a:t>4</a:t>
            </a:r>
            <a:r>
              <a:rPr lang="en-US" dirty="0">
                <a:latin typeface="Cambria Math" pitchFamily="18" charset="0"/>
                <a:ea typeface="Cambria Math" pitchFamily="18" charset="0"/>
              </a:rPr>
              <a:t> = The language factorial</a:t>
            </a:r>
          </a:p>
        </p:txBody>
      </p:sp>
    </p:spTree>
    <p:extLst>
      <p:ext uri="{BB962C8B-B14F-4D97-AF65-F5344CB8AC3E}">
        <p14:creationId xmlns:p14="http://schemas.microsoft.com/office/powerpoint/2010/main" xmlns="" val="11462535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3" y="152400"/>
            <a:ext cx="10773400" cy="914400"/>
          </a:xfrm>
        </p:spPr>
        <p:txBody>
          <a:bodyPr>
            <a:normAutofit/>
          </a:bodyPr>
          <a:lstStyle/>
          <a:p>
            <a:r>
              <a:rPr lang="en-US" dirty="0" err="1">
                <a:solidFill>
                  <a:schemeClr val="tx2">
                    <a:lumMod val="75000"/>
                  </a:schemeClr>
                </a:solidFill>
                <a:latin typeface="Cambria Math" panose="02040503050406030204" pitchFamily="18" charset="0"/>
                <a:ea typeface="Cambria Math" panose="02040503050406030204" pitchFamily="18" charset="0"/>
              </a:rPr>
              <a:t>Kleen</a:t>
            </a:r>
            <a:r>
              <a:rPr lang="en-US" dirty="0">
                <a:solidFill>
                  <a:schemeClr val="tx2">
                    <a:lumMod val="75000"/>
                  </a:schemeClr>
                </a:solidFill>
                <a:latin typeface="Cambria Math" panose="02040503050406030204" pitchFamily="18" charset="0"/>
                <a:ea typeface="Cambria Math" panose="02040503050406030204" pitchFamily="18" charset="0"/>
              </a:rPr>
              <a:t> Star Closure</a:t>
            </a:r>
          </a:p>
        </p:txBody>
      </p:sp>
      <p:sp>
        <p:nvSpPr>
          <p:cNvPr id="4" name="Content Placeholder 3"/>
          <p:cNvSpPr>
            <a:spLocks noGrp="1"/>
          </p:cNvSpPr>
          <p:nvPr>
            <p:ph idx="1"/>
          </p:nvPr>
        </p:nvSpPr>
        <p:spPr>
          <a:xfrm>
            <a:off x="608012" y="990600"/>
            <a:ext cx="11353800" cy="5715000"/>
          </a:xfrm>
        </p:spPr>
        <p:txBody>
          <a:bodyPr>
            <a:normAutofit/>
          </a:bodyPr>
          <a:lstStyle/>
          <a:p>
            <a:pPr marL="0">
              <a:buNone/>
            </a:pPr>
            <a:r>
              <a:rPr lang="en-US" sz="2600" dirty="0">
                <a:latin typeface="Cambria Math" pitchFamily="18" charset="0"/>
                <a:ea typeface="Cambria Math" pitchFamily="18" charset="0"/>
              </a:rPr>
              <a:t>Given </a:t>
            </a:r>
            <a:r>
              <a:rPr lang="el-GR" sz="2600" dirty="0">
                <a:latin typeface="Cambria Math" pitchFamily="18" charset="0"/>
                <a:ea typeface="Cambria Math" pitchFamily="18" charset="0"/>
              </a:rPr>
              <a:t>Σ</a:t>
            </a:r>
            <a:r>
              <a:rPr lang="en-US" sz="2600" dirty="0">
                <a:latin typeface="Cambria Math" pitchFamily="18" charset="0"/>
                <a:ea typeface="Cambria Math" pitchFamily="18" charset="0"/>
              </a:rPr>
              <a:t>, then the </a:t>
            </a:r>
            <a:r>
              <a:rPr lang="en-US" sz="2600" dirty="0" err="1">
                <a:latin typeface="Cambria Math" pitchFamily="18" charset="0"/>
                <a:ea typeface="Cambria Math" pitchFamily="18" charset="0"/>
              </a:rPr>
              <a:t>Kleene</a:t>
            </a:r>
            <a:r>
              <a:rPr lang="en-US" sz="2600" dirty="0">
                <a:latin typeface="Cambria Math" pitchFamily="18" charset="0"/>
                <a:ea typeface="Cambria Math" pitchFamily="18" charset="0"/>
              </a:rPr>
              <a:t> Star Closure of the alphabet </a:t>
            </a:r>
            <a:r>
              <a:rPr lang="el-GR" sz="2600" dirty="0">
                <a:latin typeface="Cambria Math" pitchFamily="18" charset="0"/>
                <a:ea typeface="Cambria Math" pitchFamily="18" charset="0"/>
              </a:rPr>
              <a:t>Σ</a:t>
            </a:r>
            <a:r>
              <a:rPr lang="en-US" sz="2600" dirty="0">
                <a:latin typeface="Cambria Math" pitchFamily="18" charset="0"/>
                <a:ea typeface="Cambria Math" pitchFamily="18" charset="0"/>
              </a:rPr>
              <a:t>, denoted by </a:t>
            </a:r>
            <a:r>
              <a:rPr lang="el-GR" sz="2600" dirty="0">
                <a:latin typeface="Cambria Math" pitchFamily="18" charset="0"/>
                <a:ea typeface="Cambria Math" pitchFamily="18" charset="0"/>
              </a:rPr>
              <a:t>Σ</a:t>
            </a:r>
            <a:r>
              <a:rPr lang="en-US" sz="2600" baseline="30000" dirty="0">
                <a:latin typeface="Cambria Math" pitchFamily="18" charset="0"/>
                <a:ea typeface="Cambria Math" pitchFamily="18" charset="0"/>
              </a:rPr>
              <a:t>*</a:t>
            </a:r>
            <a:r>
              <a:rPr lang="en-US" sz="2600" dirty="0">
                <a:latin typeface="Cambria Math" pitchFamily="18" charset="0"/>
                <a:ea typeface="Cambria Math" pitchFamily="18" charset="0"/>
              </a:rPr>
              <a:t>, is the collection of all strings defined over </a:t>
            </a:r>
            <a:r>
              <a:rPr lang="el-GR" sz="2600" dirty="0">
                <a:latin typeface="Cambria Math" pitchFamily="18" charset="0"/>
                <a:ea typeface="Cambria Math" pitchFamily="18" charset="0"/>
              </a:rPr>
              <a:t>Σ</a:t>
            </a:r>
            <a:r>
              <a:rPr lang="en-US" sz="2600" dirty="0">
                <a:latin typeface="Cambria Math" pitchFamily="18" charset="0"/>
                <a:ea typeface="Cambria Math" pitchFamily="18" charset="0"/>
              </a:rPr>
              <a:t>, including </a:t>
            </a:r>
            <a:r>
              <a:rPr lang="el-GR" sz="2600" dirty="0">
                <a:latin typeface="Cambria Math" pitchFamily="18" charset="0"/>
                <a:ea typeface="Cambria Math" pitchFamily="18" charset="0"/>
              </a:rPr>
              <a:t>Λ</a:t>
            </a:r>
            <a:endParaRPr lang="en-US" sz="2600" dirty="0">
              <a:latin typeface="Cambria Math" pitchFamily="18" charset="0"/>
              <a:ea typeface="Cambria Math" pitchFamily="18" charset="0"/>
            </a:endParaRPr>
          </a:p>
          <a:p>
            <a:pPr marL="274320">
              <a:buNone/>
            </a:pPr>
            <a:r>
              <a:rPr lang="en-US" sz="2600" dirty="0">
                <a:latin typeface="Cambria Math" pitchFamily="18" charset="0"/>
                <a:ea typeface="Cambria Math" pitchFamily="18" charset="0"/>
              </a:rPr>
              <a:t>Note: It is to be noted that Kleene Star Closure can be defined over any set of strings</a:t>
            </a:r>
            <a:endParaRPr lang="en-US" sz="2600" b="1" dirty="0">
              <a:latin typeface="Cambria Math" pitchFamily="18" charset="0"/>
              <a:ea typeface="Cambria Math" pitchFamily="18" charset="0"/>
            </a:endParaRPr>
          </a:p>
          <a:p>
            <a:pPr>
              <a:buNone/>
            </a:pPr>
            <a:r>
              <a:rPr lang="en-US" sz="3200" spc="-100" dirty="0">
                <a:solidFill>
                  <a:schemeClr val="tx2">
                    <a:lumMod val="75000"/>
                  </a:schemeClr>
                </a:solidFill>
                <a:latin typeface="Cambria Math" panose="02040503050406030204" pitchFamily="18" charset="0"/>
                <a:ea typeface="Cambria Math" panose="02040503050406030204" pitchFamily="18" charset="0"/>
                <a:cs typeface="+mj-cs"/>
              </a:rPr>
              <a:t>Examples</a:t>
            </a:r>
          </a:p>
          <a:p>
            <a:pPr>
              <a:buNone/>
            </a:pPr>
            <a:r>
              <a:rPr lang="en-US" sz="2600" dirty="0">
                <a:latin typeface="Cambria Math" pitchFamily="18" charset="0"/>
                <a:ea typeface="Cambria Math" pitchFamily="18" charset="0"/>
              </a:rPr>
              <a:t>If </a:t>
            </a:r>
            <a:r>
              <a:rPr lang="el-GR" sz="2600" dirty="0">
                <a:latin typeface="Cambria Math" pitchFamily="18" charset="0"/>
                <a:ea typeface="Cambria Math" pitchFamily="18" charset="0"/>
              </a:rPr>
              <a:t>Σ</a:t>
            </a:r>
            <a:r>
              <a:rPr lang="en-US" sz="2600" dirty="0">
                <a:latin typeface="Cambria Math" pitchFamily="18" charset="0"/>
                <a:ea typeface="Cambria Math" pitchFamily="18" charset="0"/>
              </a:rPr>
              <a:t> = {x} then </a:t>
            </a:r>
            <a:r>
              <a:rPr lang="el-GR" sz="2600" dirty="0">
                <a:latin typeface="Cambria Math" pitchFamily="18" charset="0"/>
                <a:ea typeface="Cambria Math" pitchFamily="18" charset="0"/>
              </a:rPr>
              <a:t>Σ</a:t>
            </a:r>
            <a:r>
              <a:rPr lang="en-US" sz="2600" baseline="30000" dirty="0">
                <a:latin typeface="Cambria Math" pitchFamily="18" charset="0"/>
                <a:ea typeface="Cambria Math" pitchFamily="18" charset="0"/>
              </a:rPr>
              <a:t>*</a:t>
            </a:r>
            <a:r>
              <a:rPr lang="en-US" sz="2600" dirty="0">
                <a:latin typeface="Cambria Math" pitchFamily="18" charset="0"/>
                <a:ea typeface="Cambria Math" pitchFamily="18" charset="0"/>
              </a:rPr>
              <a:t> = {</a:t>
            </a:r>
            <a:r>
              <a:rPr lang="el-GR" sz="2600" dirty="0">
                <a:latin typeface="Cambria Math" pitchFamily="18" charset="0"/>
                <a:ea typeface="Cambria Math" pitchFamily="18" charset="0"/>
              </a:rPr>
              <a:t>Λ</a:t>
            </a:r>
            <a:r>
              <a:rPr lang="en-US" sz="2600" dirty="0">
                <a:latin typeface="Cambria Math" pitchFamily="18" charset="0"/>
                <a:ea typeface="Cambria Math" pitchFamily="18" charset="0"/>
              </a:rPr>
              <a:t>, x, xx, xxx, </a:t>
            </a:r>
            <a:r>
              <a:rPr lang="en-US" sz="2600" dirty="0" err="1">
                <a:latin typeface="Cambria Math" pitchFamily="18" charset="0"/>
                <a:ea typeface="Cambria Math" pitchFamily="18" charset="0"/>
              </a:rPr>
              <a:t>xxxx</a:t>
            </a:r>
            <a:r>
              <a:rPr lang="en-US" sz="2600" dirty="0">
                <a:latin typeface="Cambria Math" pitchFamily="18" charset="0"/>
                <a:ea typeface="Cambria Math" pitchFamily="18" charset="0"/>
              </a:rPr>
              <a:t>, ….}</a:t>
            </a:r>
          </a:p>
          <a:p>
            <a:pPr>
              <a:buNone/>
            </a:pPr>
            <a:r>
              <a:rPr lang="en-US" sz="2600" dirty="0">
                <a:latin typeface="Cambria Math" pitchFamily="18" charset="0"/>
                <a:ea typeface="Cambria Math" pitchFamily="18" charset="0"/>
              </a:rPr>
              <a:t>If </a:t>
            </a:r>
            <a:r>
              <a:rPr lang="el-GR" sz="2600" dirty="0">
                <a:latin typeface="Cambria Math" pitchFamily="18" charset="0"/>
                <a:ea typeface="Cambria Math" pitchFamily="18" charset="0"/>
              </a:rPr>
              <a:t>Σ</a:t>
            </a:r>
            <a:r>
              <a:rPr lang="en-US" sz="2600" dirty="0">
                <a:latin typeface="Cambria Math" pitchFamily="18" charset="0"/>
                <a:ea typeface="Cambria Math" pitchFamily="18" charset="0"/>
              </a:rPr>
              <a:t> = {0,1}  Then </a:t>
            </a:r>
            <a:r>
              <a:rPr lang="el-GR" sz="2600" dirty="0">
                <a:latin typeface="Cambria Math" pitchFamily="18" charset="0"/>
                <a:ea typeface="Cambria Math" pitchFamily="18" charset="0"/>
              </a:rPr>
              <a:t>Σ</a:t>
            </a:r>
            <a:r>
              <a:rPr lang="en-US" sz="2600" baseline="30000" dirty="0">
                <a:latin typeface="Cambria Math" pitchFamily="18" charset="0"/>
                <a:ea typeface="Cambria Math" pitchFamily="18" charset="0"/>
              </a:rPr>
              <a:t>*</a:t>
            </a:r>
            <a:r>
              <a:rPr lang="en-US" sz="2600" dirty="0">
                <a:latin typeface="Cambria Math" pitchFamily="18" charset="0"/>
                <a:ea typeface="Cambria Math" pitchFamily="18" charset="0"/>
              </a:rPr>
              <a:t> = {</a:t>
            </a:r>
            <a:r>
              <a:rPr lang="el-GR" sz="2600" dirty="0">
                <a:latin typeface="Cambria Math" pitchFamily="18" charset="0"/>
                <a:ea typeface="Cambria Math" pitchFamily="18" charset="0"/>
              </a:rPr>
              <a:t>Λ</a:t>
            </a:r>
            <a:r>
              <a:rPr lang="en-US" sz="2600" dirty="0">
                <a:latin typeface="Cambria Math" pitchFamily="18" charset="0"/>
                <a:ea typeface="Cambria Math" pitchFamily="18" charset="0"/>
              </a:rPr>
              <a:t>, 0, 1, 00, 01, 10, 11, ….}</a:t>
            </a:r>
          </a:p>
          <a:p>
            <a:pPr>
              <a:buNone/>
            </a:pPr>
            <a:r>
              <a:rPr lang="en-US" sz="2600" dirty="0">
                <a:latin typeface="Cambria Math" pitchFamily="18" charset="0"/>
                <a:ea typeface="Cambria Math" pitchFamily="18" charset="0"/>
              </a:rPr>
              <a:t>If </a:t>
            </a:r>
            <a:r>
              <a:rPr lang="el-GR" sz="2600" dirty="0">
                <a:latin typeface="Cambria Math" pitchFamily="18" charset="0"/>
                <a:ea typeface="Cambria Math" pitchFamily="18" charset="0"/>
              </a:rPr>
              <a:t>Σ</a:t>
            </a:r>
            <a:r>
              <a:rPr lang="en-US" sz="2600" dirty="0">
                <a:latin typeface="Cambria Math" pitchFamily="18" charset="0"/>
                <a:ea typeface="Cambria Math" pitchFamily="18" charset="0"/>
              </a:rPr>
              <a:t> = {</a:t>
            </a:r>
            <a:r>
              <a:rPr lang="en-US" sz="2600" dirty="0" err="1">
                <a:latin typeface="Cambria Math" pitchFamily="18" charset="0"/>
                <a:ea typeface="Cambria Math" pitchFamily="18" charset="0"/>
              </a:rPr>
              <a:t>aaB</a:t>
            </a:r>
            <a:r>
              <a:rPr lang="en-US" sz="2600" dirty="0">
                <a:latin typeface="Cambria Math" pitchFamily="18" charset="0"/>
                <a:ea typeface="Cambria Math" pitchFamily="18" charset="0"/>
              </a:rPr>
              <a:t>, c} Then </a:t>
            </a:r>
            <a:r>
              <a:rPr lang="el-GR" sz="2600" dirty="0">
                <a:latin typeface="Cambria Math" pitchFamily="18" charset="0"/>
                <a:ea typeface="Cambria Math" pitchFamily="18" charset="0"/>
              </a:rPr>
              <a:t>Σ</a:t>
            </a:r>
            <a:r>
              <a:rPr lang="en-US" sz="2600" baseline="30000" dirty="0">
                <a:latin typeface="Cambria Math" pitchFamily="18" charset="0"/>
                <a:ea typeface="Cambria Math" pitchFamily="18" charset="0"/>
              </a:rPr>
              <a:t>*</a:t>
            </a:r>
            <a:r>
              <a:rPr lang="en-US" sz="2600" dirty="0">
                <a:latin typeface="Cambria Math" pitchFamily="18" charset="0"/>
                <a:ea typeface="Cambria Math" pitchFamily="18" charset="0"/>
              </a:rPr>
              <a:t> = {</a:t>
            </a:r>
            <a:r>
              <a:rPr lang="el-GR" sz="2600" dirty="0">
                <a:latin typeface="Cambria Math" pitchFamily="18" charset="0"/>
                <a:ea typeface="Cambria Math" pitchFamily="18" charset="0"/>
              </a:rPr>
              <a:t>Λ</a:t>
            </a:r>
            <a:r>
              <a:rPr lang="en-US" sz="2600" dirty="0">
                <a:latin typeface="Cambria Math" pitchFamily="18" charset="0"/>
                <a:ea typeface="Cambria Math" pitchFamily="18" charset="0"/>
              </a:rPr>
              <a:t>, </a:t>
            </a:r>
            <a:r>
              <a:rPr lang="en-US" sz="2600" dirty="0" err="1">
                <a:latin typeface="Cambria Math" pitchFamily="18" charset="0"/>
                <a:ea typeface="Cambria Math" pitchFamily="18" charset="0"/>
              </a:rPr>
              <a:t>aaB</a:t>
            </a:r>
            <a:r>
              <a:rPr lang="en-US" sz="2600" dirty="0">
                <a:latin typeface="Cambria Math" pitchFamily="18" charset="0"/>
                <a:ea typeface="Cambria Math" pitchFamily="18" charset="0"/>
              </a:rPr>
              <a:t>, c, </a:t>
            </a:r>
            <a:r>
              <a:rPr lang="en-US" sz="2600" dirty="0" err="1">
                <a:latin typeface="Cambria Math" pitchFamily="18" charset="0"/>
                <a:ea typeface="Cambria Math" pitchFamily="18" charset="0"/>
              </a:rPr>
              <a:t>aaBaaB</a:t>
            </a:r>
            <a:r>
              <a:rPr lang="en-US" sz="2600" dirty="0">
                <a:latin typeface="Cambria Math" pitchFamily="18" charset="0"/>
                <a:ea typeface="Cambria Math" pitchFamily="18" charset="0"/>
              </a:rPr>
              <a:t>, </a:t>
            </a:r>
            <a:r>
              <a:rPr lang="en-US" sz="2600" dirty="0" err="1">
                <a:latin typeface="Cambria Math" pitchFamily="18" charset="0"/>
                <a:ea typeface="Cambria Math" pitchFamily="18" charset="0"/>
              </a:rPr>
              <a:t>aaBc</a:t>
            </a:r>
            <a:r>
              <a:rPr lang="en-US" sz="2600" dirty="0">
                <a:latin typeface="Cambria Math" pitchFamily="18" charset="0"/>
                <a:ea typeface="Cambria Math" pitchFamily="18" charset="0"/>
              </a:rPr>
              <a:t>, </a:t>
            </a:r>
            <a:r>
              <a:rPr lang="en-US" sz="2600" dirty="0" err="1">
                <a:latin typeface="Cambria Math" pitchFamily="18" charset="0"/>
                <a:ea typeface="Cambria Math" pitchFamily="18" charset="0"/>
              </a:rPr>
              <a:t>caaB</a:t>
            </a:r>
            <a:r>
              <a:rPr lang="en-US" sz="2600" dirty="0">
                <a:latin typeface="Cambria Math" pitchFamily="18" charset="0"/>
                <a:ea typeface="Cambria Math" pitchFamily="18" charset="0"/>
              </a:rPr>
              <a:t>, cc, ….}</a:t>
            </a:r>
          </a:p>
          <a:p>
            <a:pPr marL="0">
              <a:buNone/>
            </a:pPr>
            <a:r>
              <a:rPr lang="en-US" sz="2600" b="1" dirty="0">
                <a:latin typeface="Cambria Math" pitchFamily="18" charset="0"/>
                <a:ea typeface="Cambria Math" pitchFamily="18" charset="0"/>
              </a:rPr>
              <a:t>Note: </a:t>
            </a:r>
            <a:r>
              <a:rPr lang="en-US" sz="2600" dirty="0">
                <a:latin typeface="Cambria Math" pitchFamily="18" charset="0"/>
                <a:ea typeface="Cambria Math" pitchFamily="18" charset="0"/>
              </a:rPr>
              <a:t>Languages generated by </a:t>
            </a:r>
            <a:r>
              <a:rPr lang="en-US" sz="2600" dirty="0" err="1">
                <a:latin typeface="Cambria Math" pitchFamily="18" charset="0"/>
                <a:ea typeface="Cambria Math" pitchFamily="18" charset="0"/>
              </a:rPr>
              <a:t>Kleene</a:t>
            </a:r>
            <a:r>
              <a:rPr lang="en-US" sz="2600" dirty="0">
                <a:latin typeface="Cambria Math" pitchFamily="18" charset="0"/>
                <a:ea typeface="Cambria Math" pitchFamily="18" charset="0"/>
              </a:rPr>
              <a:t> Star Closure of set of strings, are infinite languages. (By infinite language, it is supposed that the language contains infinite many words, each of finite length)</a:t>
            </a:r>
          </a:p>
          <a:p>
            <a:pPr marL="274320">
              <a:buNone/>
            </a:pPr>
            <a:endParaRPr lang="en-US" sz="2400" b="1" dirty="0">
              <a:solidFill>
                <a:srgbClr val="FFFF00"/>
              </a:solidFill>
            </a:endParaRPr>
          </a:p>
        </p:txBody>
      </p:sp>
    </p:spTree>
    <p:extLst>
      <p:ext uri="{BB962C8B-B14F-4D97-AF65-F5344CB8AC3E}">
        <p14:creationId xmlns:p14="http://schemas.microsoft.com/office/powerpoint/2010/main" xmlns="" val="11462535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3" y="152405"/>
            <a:ext cx="10773400" cy="762001"/>
          </a:xfrm>
        </p:spPr>
        <p:txBody>
          <a:bodyPr>
            <a:normAutofit fontScale="90000"/>
          </a:bodyPr>
          <a:lstStyle/>
          <a:p>
            <a:r>
              <a:rPr lang="en-US" dirty="0">
                <a:solidFill>
                  <a:schemeClr val="tx2">
                    <a:lumMod val="75000"/>
                  </a:schemeClr>
                </a:solidFill>
                <a:latin typeface="Cambria Math" panose="02040503050406030204" pitchFamily="18" charset="0"/>
                <a:ea typeface="Cambria Math" panose="02040503050406030204" pitchFamily="18" charset="0"/>
              </a:rPr>
              <a:t>Plus Operation (+)</a:t>
            </a:r>
          </a:p>
        </p:txBody>
      </p:sp>
      <p:sp>
        <p:nvSpPr>
          <p:cNvPr id="4" name="Content Placeholder 3"/>
          <p:cNvSpPr>
            <a:spLocks noGrp="1"/>
          </p:cNvSpPr>
          <p:nvPr>
            <p:ph idx="1"/>
          </p:nvPr>
        </p:nvSpPr>
        <p:spPr>
          <a:xfrm>
            <a:off x="608012" y="838200"/>
            <a:ext cx="11353800" cy="5867400"/>
          </a:xfrm>
        </p:spPr>
        <p:txBody>
          <a:bodyPr>
            <a:normAutofit/>
          </a:bodyPr>
          <a:lstStyle/>
          <a:p>
            <a:pPr marL="0" algn="just">
              <a:buNone/>
            </a:pPr>
            <a:r>
              <a:rPr lang="en-US" sz="2600" i="1" dirty="0">
                <a:latin typeface="Cambria Math" pitchFamily="18" charset="0"/>
                <a:ea typeface="Cambria Math" pitchFamily="18" charset="0"/>
              </a:rPr>
              <a:t>Plus Operation is same as </a:t>
            </a:r>
            <a:r>
              <a:rPr lang="en-US" sz="2600" i="1" dirty="0" err="1">
                <a:latin typeface="Cambria Math" pitchFamily="18" charset="0"/>
                <a:ea typeface="Cambria Math" pitchFamily="18" charset="0"/>
              </a:rPr>
              <a:t>Kleene</a:t>
            </a:r>
            <a:r>
              <a:rPr lang="en-US" sz="2600" i="1" dirty="0">
                <a:latin typeface="Cambria Math" pitchFamily="18" charset="0"/>
                <a:ea typeface="Cambria Math" pitchFamily="18" charset="0"/>
              </a:rPr>
              <a:t> Star Closure except that it does not generate  </a:t>
            </a:r>
            <a:r>
              <a:rPr lang="el-GR" sz="2600" i="1" dirty="0">
                <a:latin typeface="Cambria Math" pitchFamily="18" charset="0"/>
                <a:ea typeface="Cambria Math" pitchFamily="18" charset="0"/>
              </a:rPr>
              <a:t>Λ</a:t>
            </a:r>
            <a:r>
              <a:rPr lang="en-US" sz="2600" i="1" dirty="0">
                <a:latin typeface="Cambria Math" pitchFamily="18" charset="0"/>
                <a:ea typeface="Cambria Math" pitchFamily="18" charset="0"/>
              </a:rPr>
              <a:t> (null string), automatically</a:t>
            </a:r>
          </a:p>
          <a:p>
            <a:pPr marL="0" algn="just">
              <a:buNone/>
            </a:pPr>
            <a:r>
              <a:rPr lang="en-US" sz="3200" spc="-100" dirty="0">
                <a:solidFill>
                  <a:schemeClr val="tx2">
                    <a:lumMod val="75000"/>
                  </a:schemeClr>
                </a:solidFill>
                <a:latin typeface="Cambria Math" panose="02040503050406030204" pitchFamily="18" charset="0"/>
                <a:ea typeface="Cambria Math" panose="02040503050406030204" pitchFamily="18" charset="0"/>
                <a:cs typeface="+mj-cs"/>
              </a:rPr>
              <a:t>Example: </a:t>
            </a:r>
          </a:p>
          <a:p>
            <a:pPr marL="0" algn="just">
              <a:buNone/>
            </a:pPr>
            <a:r>
              <a:rPr lang="en-US" dirty="0">
                <a:latin typeface="Cambria Math" pitchFamily="18" charset="0"/>
                <a:ea typeface="Cambria Math" pitchFamily="18" charset="0"/>
              </a:rPr>
              <a:t>If </a:t>
            </a:r>
            <a:r>
              <a:rPr lang="el-GR" dirty="0">
                <a:latin typeface="Cambria Math" pitchFamily="18" charset="0"/>
                <a:ea typeface="Cambria Math" pitchFamily="18" charset="0"/>
              </a:rPr>
              <a:t>Σ</a:t>
            </a:r>
            <a:r>
              <a:rPr lang="en-US" dirty="0">
                <a:latin typeface="Cambria Math" pitchFamily="18" charset="0"/>
                <a:ea typeface="Cambria Math" pitchFamily="18" charset="0"/>
              </a:rPr>
              <a:t> = {0,1} Then </a:t>
            </a:r>
            <a:r>
              <a:rPr lang="el-GR" dirty="0">
                <a:latin typeface="Cambria Math" pitchFamily="18" charset="0"/>
                <a:ea typeface="Cambria Math" pitchFamily="18" charset="0"/>
              </a:rPr>
              <a:t>Σ</a:t>
            </a:r>
            <a:r>
              <a:rPr lang="en-US" sz="2400" baseline="30000" dirty="0">
                <a:latin typeface="Cambria Math" pitchFamily="18" charset="0"/>
                <a:ea typeface="Cambria Math" pitchFamily="18" charset="0"/>
              </a:rPr>
              <a:t>+</a:t>
            </a:r>
            <a:r>
              <a:rPr lang="en-US" sz="2400" dirty="0">
                <a:latin typeface="Cambria Math" pitchFamily="18" charset="0"/>
                <a:ea typeface="Cambria Math" pitchFamily="18" charset="0"/>
              </a:rPr>
              <a:t> = {0, 1, 00, 01, 10, 11, ….}</a:t>
            </a:r>
          </a:p>
          <a:p>
            <a:pPr marL="0" algn="just">
              <a:buNone/>
            </a:pPr>
            <a:r>
              <a:rPr lang="en-US" sz="2400" dirty="0">
                <a:latin typeface="Cambria Math" pitchFamily="18" charset="0"/>
                <a:ea typeface="Cambria Math" pitchFamily="18" charset="0"/>
              </a:rPr>
              <a:t>If </a:t>
            </a:r>
            <a:r>
              <a:rPr lang="el-GR" sz="2400" dirty="0">
                <a:latin typeface="Cambria Math" pitchFamily="18" charset="0"/>
                <a:ea typeface="Cambria Math" pitchFamily="18" charset="0"/>
              </a:rPr>
              <a:t>Σ</a:t>
            </a:r>
            <a:r>
              <a:rPr lang="en-US" sz="2400" dirty="0">
                <a:latin typeface="Cambria Math" pitchFamily="18" charset="0"/>
                <a:ea typeface="Cambria Math" pitchFamily="18" charset="0"/>
              </a:rPr>
              <a:t> = {</a:t>
            </a:r>
            <a:r>
              <a:rPr lang="en-US" sz="2400" dirty="0" err="1">
                <a:latin typeface="Cambria Math" pitchFamily="18" charset="0"/>
                <a:ea typeface="Cambria Math" pitchFamily="18" charset="0"/>
              </a:rPr>
              <a:t>aab</a:t>
            </a:r>
            <a:r>
              <a:rPr lang="en-US" sz="2400" dirty="0">
                <a:latin typeface="Cambria Math" pitchFamily="18" charset="0"/>
                <a:ea typeface="Cambria Math" pitchFamily="18" charset="0"/>
              </a:rPr>
              <a:t>, c} Then </a:t>
            </a:r>
            <a:r>
              <a:rPr lang="el-GR" sz="2400" dirty="0">
                <a:latin typeface="Cambria Math" pitchFamily="18" charset="0"/>
                <a:ea typeface="Cambria Math" pitchFamily="18" charset="0"/>
              </a:rPr>
              <a:t>Σ</a:t>
            </a:r>
            <a:r>
              <a:rPr lang="en-US" sz="2400" baseline="30000" dirty="0">
                <a:latin typeface="Cambria Math" pitchFamily="18" charset="0"/>
                <a:ea typeface="Cambria Math" pitchFamily="18" charset="0"/>
              </a:rPr>
              <a:t>+</a:t>
            </a:r>
            <a:r>
              <a:rPr lang="en-US" sz="2400" dirty="0">
                <a:latin typeface="Cambria Math" pitchFamily="18" charset="0"/>
                <a:ea typeface="Cambria Math" pitchFamily="18" charset="0"/>
              </a:rPr>
              <a:t> = {</a:t>
            </a:r>
            <a:r>
              <a:rPr lang="en-US" sz="2400" dirty="0" err="1">
                <a:latin typeface="Cambria Math" pitchFamily="18" charset="0"/>
                <a:ea typeface="Cambria Math" pitchFamily="18" charset="0"/>
              </a:rPr>
              <a:t>aab</a:t>
            </a:r>
            <a:r>
              <a:rPr lang="en-US" sz="2400" dirty="0">
                <a:latin typeface="Cambria Math" pitchFamily="18" charset="0"/>
                <a:ea typeface="Cambria Math" pitchFamily="18" charset="0"/>
              </a:rPr>
              <a:t>, c, </a:t>
            </a:r>
            <a:r>
              <a:rPr lang="en-US" sz="2400" dirty="0" err="1">
                <a:latin typeface="Cambria Math" pitchFamily="18" charset="0"/>
                <a:ea typeface="Cambria Math" pitchFamily="18" charset="0"/>
              </a:rPr>
              <a:t>aabaab</a:t>
            </a:r>
            <a:r>
              <a:rPr lang="en-US" sz="2400" dirty="0">
                <a:latin typeface="Cambria Math" pitchFamily="18" charset="0"/>
                <a:ea typeface="Cambria Math" pitchFamily="18" charset="0"/>
              </a:rPr>
              <a:t>, </a:t>
            </a:r>
            <a:r>
              <a:rPr lang="en-US" sz="2400" dirty="0" err="1">
                <a:latin typeface="Cambria Math" pitchFamily="18" charset="0"/>
                <a:ea typeface="Cambria Math" pitchFamily="18" charset="0"/>
              </a:rPr>
              <a:t>aabc</a:t>
            </a:r>
            <a:r>
              <a:rPr lang="en-US" sz="2400" dirty="0">
                <a:latin typeface="Cambria Math" pitchFamily="18" charset="0"/>
                <a:ea typeface="Cambria Math" pitchFamily="18" charset="0"/>
              </a:rPr>
              <a:t>, </a:t>
            </a:r>
            <a:r>
              <a:rPr lang="en-US" sz="2400" dirty="0" err="1">
                <a:latin typeface="Cambria Math" pitchFamily="18" charset="0"/>
                <a:ea typeface="Cambria Math" pitchFamily="18" charset="0"/>
              </a:rPr>
              <a:t>caab</a:t>
            </a:r>
            <a:r>
              <a:rPr lang="en-US" sz="2400" dirty="0">
                <a:latin typeface="Cambria Math" pitchFamily="18" charset="0"/>
                <a:ea typeface="Cambria Math" pitchFamily="18" charset="0"/>
              </a:rPr>
              <a:t>, cc, ….}</a:t>
            </a:r>
          </a:p>
          <a:p>
            <a:pPr marL="0" algn="just">
              <a:buNone/>
            </a:pPr>
            <a:r>
              <a:rPr lang="en-US" sz="2400" dirty="0">
                <a:latin typeface="Cambria Math" pitchFamily="18" charset="0"/>
                <a:ea typeface="Cambria Math" pitchFamily="18" charset="0"/>
              </a:rPr>
              <a:t> </a:t>
            </a:r>
          </a:p>
          <a:p>
            <a:pPr marL="0" algn="just">
              <a:buNone/>
            </a:pPr>
            <a:r>
              <a:rPr lang="en-US" sz="3200" spc="-100" dirty="0">
                <a:solidFill>
                  <a:schemeClr val="tx2">
                    <a:lumMod val="75000"/>
                  </a:schemeClr>
                </a:solidFill>
                <a:latin typeface="Cambria Math" panose="02040503050406030204" pitchFamily="18" charset="0"/>
                <a:ea typeface="Cambria Math" panose="02040503050406030204" pitchFamily="18" charset="0"/>
                <a:cs typeface="+mj-cs"/>
              </a:rPr>
              <a:t>Remarks:</a:t>
            </a:r>
          </a:p>
          <a:p>
            <a:pPr marL="0" algn="just">
              <a:buNone/>
            </a:pPr>
            <a:r>
              <a:rPr lang="en-US" sz="2400" dirty="0">
                <a:latin typeface="Cambria Math" pitchFamily="18" charset="0"/>
                <a:ea typeface="Cambria Math" pitchFamily="18" charset="0"/>
              </a:rPr>
              <a:t>It is to be noted that </a:t>
            </a:r>
            <a:r>
              <a:rPr lang="en-US" sz="2400" dirty="0" err="1">
                <a:latin typeface="Cambria Math" pitchFamily="18" charset="0"/>
                <a:ea typeface="Cambria Math" pitchFamily="18" charset="0"/>
              </a:rPr>
              <a:t>Kleene</a:t>
            </a:r>
            <a:r>
              <a:rPr lang="en-US" sz="2400" dirty="0">
                <a:latin typeface="Cambria Math" pitchFamily="18" charset="0"/>
                <a:ea typeface="Cambria Math" pitchFamily="18" charset="0"/>
              </a:rPr>
              <a:t> Star can also be operated on any string </a:t>
            </a:r>
            <a:r>
              <a:rPr lang="en-US" sz="2400" i="1" dirty="0">
                <a:latin typeface="Cambria Math" pitchFamily="18" charset="0"/>
                <a:ea typeface="Cambria Math" pitchFamily="18" charset="0"/>
              </a:rPr>
              <a:t>i.e. </a:t>
            </a:r>
            <a:r>
              <a:rPr lang="en-US" sz="2400" dirty="0">
                <a:latin typeface="Cambria Math" pitchFamily="18" charset="0"/>
                <a:ea typeface="Cambria Math" pitchFamily="18" charset="0"/>
              </a:rPr>
              <a:t>a</a:t>
            </a:r>
            <a:r>
              <a:rPr lang="en-US" sz="2400" baseline="30000" dirty="0">
                <a:latin typeface="Cambria Math" pitchFamily="18" charset="0"/>
                <a:ea typeface="Cambria Math" pitchFamily="18" charset="0"/>
              </a:rPr>
              <a:t>* </a:t>
            </a:r>
            <a:r>
              <a:rPr lang="en-US" sz="2400" dirty="0">
                <a:latin typeface="Cambria Math" pitchFamily="18" charset="0"/>
                <a:ea typeface="Cambria Math" pitchFamily="18" charset="0"/>
              </a:rPr>
              <a:t>can be considered to be all possible strings defined over {a}, which shows that a</a:t>
            </a:r>
            <a:r>
              <a:rPr lang="en-US" sz="2400" baseline="30000" dirty="0">
                <a:latin typeface="Cambria Math" pitchFamily="18" charset="0"/>
                <a:ea typeface="Cambria Math" pitchFamily="18" charset="0"/>
              </a:rPr>
              <a:t>*</a:t>
            </a:r>
            <a:r>
              <a:rPr lang="en-US" sz="2400" dirty="0">
                <a:latin typeface="Cambria Math" pitchFamily="18" charset="0"/>
                <a:ea typeface="Cambria Math" pitchFamily="18" charset="0"/>
              </a:rPr>
              <a:t> generates </a:t>
            </a:r>
            <a:r>
              <a:rPr lang="el-GR" sz="2400" dirty="0">
                <a:latin typeface="Cambria Math" pitchFamily="18" charset="0"/>
                <a:ea typeface="Cambria Math" pitchFamily="18" charset="0"/>
              </a:rPr>
              <a:t>Λ</a:t>
            </a:r>
            <a:r>
              <a:rPr lang="en-US" sz="2400" dirty="0">
                <a:latin typeface="Cambria Math" pitchFamily="18" charset="0"/>
                <a:ea typeface="Cambria Math" pitchFamily="18" charset="0"/>
              </a:rPr>
              <a:t>, a, </a:t>
            </a:r>
            <a:r>
              <a:rPr lang="en-US" sz="2400" dirty="0" err="1">
                <a:latin typeface="Cambria Math" pitchFamily="18" charset="0"/>
                <a:ea typeface="Cambria Math" pitchFamily="18" charset="0"/>
              </a:rPr>
              <a:t>aa</a:t>
            </a:r>
            <a:r>
              <a:rPr lang="en-US" sz="2400" dirty="0">
                <a:latin typeface="Cambria Math" pitchFamily="18" charset="0"/>
                <a:ea typeface="Cambria Math" pitchFamily="18" charset="0"/>
              </a:rPr>
              <a:t>, </a:t>
            </a:r>
            <a:r>
              <a:rPr lang="en-US" sz="2400" dirty="0" err="1">
                <a:latin typeface="Cambria Math" pitchFamily="18" charset="0"/>
                <a:ea typeface="Cambria Math" pitchFamily="18" charset="0"/>
              </a:rPr>
              <a:t>aaa</a:t>
            </a:r>
            <a:r>
              <a:rPr lang="en-US" sz="2400" dirty="0">
                <a:latin typeface="Cambria Math" pitchFamily="18" charset="0"/>
                <a:ea typeface="Cambria Math" pitchFamily="18" charset="0"/>
              </a:rPr>
              <a:t>, …</a:t>
            </a:r>
          </a:p>
          <a:p>
            <a:pPr marL="0" algn="just">
              <a:buNone/>
            </a:pPr>
            <a:r>
              <a:rPr lang="en-US" sz="2400" dirty="0">
                <a:latin typeface="Cambria Math" pitchFamily="18" charset="0"/>
                <a:ea typeface="Cambria Math" pitchFamily="18" charset="0"/>
              </a:rPr>
              <a:t>It may also be noted that a</a:t>
            </a:r>
            <a:r>
              <a:rPr lang="en-US" sz="2400" baseline="30000" dirty="0">
                <a:latin typeface="Cambria Math" pitchFamily="18" charset="0"/>
                <a:ea typeface="Cambria Math" pitchFamily="18" charset="0"/>
              </a:rPr>
              <a:t>+</a:t>
            </a:r>
            <a:r>
              <a:rPr lang="en-US" sz="2400" dirty="0">
                <a:latin typeface="Cambria Math" pitchFamily="18" charset="0"/>
                <a:ea typeface="Cambria Math" pitchFamily="18" charset="0"/>
              </a:rPr>
              <a:t> can be considered to be all possible non empty strings defined over {a}, which shows that a</a:t>
            </a:r>
            <a:r>
              <a:rPr lang="en-US" sz="2400" baseline="30000" dirty="0">
                <a:latin typeface="Cambria Math" pitchFamily="18" charset="0"/>
                <a:ea typeface="Cambria Math" pitchFamily="18" charset="0"/>
              </a:rPr>
              <a:t>+</a:t>
            </a:r>
            <a:r>
              <a:rPr lang="en-US" sz="2400" dirty="0">
                <a:latin typeface="Cambria Math" pitchFamily="18" charset="0"/>
                <a:ea typeface="Cambria Math" pitchFamily="18" charset="0"/>
              </a:rPr>
              <a:t> generates a, </a:t>
            </a:r>
            <a:r>
              <a:rPr lang="en-US" sz="2400" dirty="0" err="1">
                <a:latin typeface="Cambria Math" pitchFamily="18" charset="0"/>
                <a:ea typeface="Cambria Math" pitchFamily="18" charset="0"/>
              </a:rPr>
              <a:t>aa</a:t>
            </a:r>
            <a:r>
              <a:rPr lang="en-US" sz="2400" dirty="0">
                <a:latin typeface="Cambria Math" pitchFamily="18" charset="0"/>
                <a:ea typeface="Cambria Math" pitchFamily="18" charset="0"/>
              </a:rPr>
              <a:t>, </a:t>
            </a:r>
            <a:r>
              <a:rPr lang="en-US" sz="2400" dirty="0" err="1">
                <a:latin typeface="Cambria Math" pitchFamily="18" charset="0"/>
                <a:ea typeface="Cambria Math" pitchFamily="18" charset="0"/>
              </a:rPr>
              <a:t>aaa</a:t>
            </a:r>
            <a:r>
              <a:rPr lang="en-US" sz="2400" dirty="0">
                <a:latin typeface="Cambria Math" pitchFamily="18" charset="0"/>
                <a:ea typeface="Cambria Math" pitchFamily="18" charset="0"/>
              </a:rPr>
              <a:t>, </a:t>
            </a:r>
            <a:r>
              <a:rPr lang="en-US" sz="2400" dirty="0" err="1">
                <a:latin typeface="Cambria Math" pitchFamily="18" charset="0"/>
                <a:ea typeface="Cambria Math" pitchFamily="18" charset="0"/>
              </a:rPr>
              <a:t>aaaa</a:t>
            </a:r>
            <a:r>
              <a:rPr lang="en-US" sz="2400" dirty="0">
                <a:latin typeface="Cambria Math" pitchFamily="18" charset="0"/>
                <a:ea typeface="Cambria Math" pitchFamily="18" charset="0"/>
              </a:rPr>
              <a:t>, …</a:t>
            </a:r>
          </a:p>
          <a:p>
            <a:pPr marL="274320">
              <a:buNone/>
            </a:pPr>
            <a:endParaRPr lang="en-US" sz="2400" b="1" dirty="0">
              <a:solidFill>
                <a:srgbClr val="FFFF00"/>
              </a:solidFill>
            </a:endParaRPr>
          </a:p>
        </p:txBody>
      </p:sp>
    </p:spTree>
    <p:extLst>
      <p:ext uri="{BB962C8B-B14F-4D97-AF65-F5344CB8AC3E}">
        <p14:creationId xmlns:p14="http://schemas.microsoft.com/office/powerpoint/2010/main" xmlns="" val="11462535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3" y="1"/>
            <a:ext cx="10773400" cy="914400"/>
          </a:xfrm>
        </p:spPr>
        <p:txBody>
          <a:bodyPr/>
          <a:lstStyle/>
          <a:p>
            <a:r>
              <a:rPr lang="en-US" dirty="0">
                <a:solidFill>
                  <a:schemeClr val="tx2">
                    <a:lumMod val="75000"/>
                  </a:schemeClr>
                </a:solidFill>
                <a:latin typeface="Cambria Math" panose="02040503050406030204" pitchFamily="18" charset="0"/>
                <a:ea typeface="Cambria Math" panose="02040503050406030204" pitchFamily="18" charset="0"/>
              </a:rPr>
              <a:t>Theory of Automata</a:t>
            </a:r>
          </a:p>
        </p:txBody>
      </p:sp>
      <p:sp>
        <p:nvSpPr>
          <p:cNvPr id="4" name="Content Placeholder 3"/>
          <p:cNvSpPr>
            <a:spLocks noGrp="1"/>
          </p:cNvSpPr>
          <p:nvPr>
            <p:ph idx="1"/>
          </p:nvPr>
        </p:nvSpPr>
        <p:spPr>
          <a:xfrm>
            <a:off x="608012" y="990600"/>
            <a:ext cx="10768224" cy="5181600"/>
          </a:xfrm>
        </p:spPr>
        <p:txBody>
          <a:bodyPr>
            <a:normAutofit/>
          </a:bodyPr>
          <a:lstStyle/>
          <a:p>
            <a:pPr marL="0" indent="0">
              <a:lnSpc>
                <a:spcPct val="80000"/>
              </a:lnSpc>
              <a:buNone/>
            </a:pPr>
            <a:r>
              <a:rPr lang="en-US" sz="3200" spc="-100" dirty="0">
                <a:solidFill>
                  <a:schemeClr val="tx2">
                    <a:lumMod val="75000"/>
                  </a:schemeClr>
                </a:solidFill>
                <a:latin typeface="Cambria Math" panose="02040503050406030204" pitchFamily="18" charset="0"/>
                <a:ea typeface="Cambria Math" panose="02040503050406030204" pitchFamily="18" charset="0"/>
              </a:rPr>
              <a:t>Automata</a:t>
            </a:r>
            <a:endParaRPr lang="en-US" sz="3200" dirty="0">
              <a:latin typeface="Cambria Math" pitchFamily="18" charset="0"/>
              <a:ea typeface="Cambria Math" pitchFamily="18" charset="0"/>
              <a:cs typeface="Times New Roman" pitchFamily="18" charset="0"/>
            </a:endParaRPr>
          </a:p>
          <a:p>
            <a:pPr marL="342900" indent="-342900">
              <a:lnSpc>
                <a:spcPct val="80000"/>
              </a:lnSpc>
              <a:buFont typeface="Wingdings" pitchFamily="2" charset="2"/>
              <a:buChar char="ü"/>
            </a:pPr>
            <a:r>
              <a:rPr lang="en-US" dirty="0">
                <a:latin typeface="Cambria Math" pitchFamily="18" charset="0"/>
                <a:ea typeface="Cambria Math" pitchFamily="18" charset="0"/>
                <a:cs typeface="Times New Roman" pitchFamily="18" charset="0"/>
              </a:rPr>
              <a:t>“It is the plural of automaton, and it means “something that works automatically”</a:t>
            </a:r>
          </a:p>
          <a:p>
            <a:pPr marL="342900" indent="-342900">
              <a:lnSpc>
                <a:spcPct val="80000"/>
              </a:lnSpc>
              <a:buFont typeface="Wingdings" pitchFamily="2" charset="2"/>
              <a:buChar char="ü"/>
            </a:pPr>
            <a:r>
              <a:rPr lang="en-US" dirty="0">
                <a:latin typeface="Cambria Math" pitchFamily="18" charset="0"/>
                <a:ea typeface="Cambria Math" pitchFamily="18" charset="0"/>
                <a:cs typeface="Times New Roman" pitchFamily="18" charset="0"/>
              </a:rPr>
              <a:t>In the context of this course the term “Automata” refers to mathematical (and logical) models that have intelligence built-in into them to make certain decisions</a:t>
            </a:r>
          </a:p>
          <a:p>
            <a:pPr marL="342900" indent="-342900">
              <a:lnSpc>
                <a:spcPct val="80000"/>
              </a:lnSpc>
              <a:buFont typeface="Wingdings" pitchFamily="2" charset="2"/>
              <a:buChar char="ü"/>
            </a:pPr>
            <a:r>
              <a:rPr lang="en-US" dirty="0">
                <a:latin typeface="Cambria Math" pitchFamily="18" charset="0"/>
                <a:ea typeface="Cambria Math" pitchFamily="18" charset="0"/>
                <a:cs typeface="Times New Roman" pitchFamily="18" charset="0"/>
              </a:rPr>
              <a:t>Typical decisions that we are interested in are accepting or rejecting a set of words following a set pattern</a:t>
            </a:r>
          </a:p>
          <a:p>
            <a:pPr marL="0" indent="0">
              <a:lnSpc>
                <a:spcPct val="80000"/>
              </a:lnSpc>
              <a:buNone/>
            </a:pPr>
            <a:endParaRPr lang="en-US" dirty="0">
              <a:latin typeface="Cambria Math" pitchFamily="18" charset="0"/>
              <a:ea typeface="Cambria Math" pitchFamily="18" charset="0"/>
              <a:cs typeface="Times New Roman" pitchFamily="18" charset="0"/>
            </a:endParaRPr>
          </a:p>
          <a:p>
            <a:pPr marL="0" indent="0">
              <a:lnSpc>
                <a:spcPct val="80000"/>
              </a:lnSpc>
              <a:buNone/>
            </a:pPr>
            <a:r>
              <a:rPr lang="en-US" sz="3200" spc="-100" dirty="0">
                <a:solidFill>
                  <a:schemeClr val="tx2">
                    <a:lumMod val="75000"/>
                  </a:schemeClr>
                </a:solidFill>
                <a:latin typeface="Cambria Math" panose="02040503050406030204" pitchFamily="18" charset="0"/>
                <a:ea typeface="Cambria Math" panose="02040503050406030204" pitchFamily="18" charset="0"/>
              </a:rPr>
              <a:t>Theory of Automata</a:t>
            </a:r>
          </a:p>
          <a:p>
            <a:pPr marL="0" indent="0">
              <a:lnSpc>
                <a:spcPct val="80000"/>
              </a:lnSpc>
              <a:buNone/>
            </a:pPr>
            <a:r>
              <a:rPr lang="en-US" dirty="0">
                <a:latin typeface="Cambria Math" pitchFamily="18" charset="0"/>
                <a:ea typeface="Cambria Math" pitchFamily="18" charset="0"/>
                <a:cs typeface="Times New Roman" pitchFamily="18" charset="0"/>
              </a:rPr>
              <a:t>This course is all about understanding and developing mathematical models who form the basic computing principles. These relatively simple models help us a great deal to understand the working of computing machines.</a:t>
            </a:r>
          </a:p>
        </p:txBody>
      </p:sp>
    </p:spTree>
    <p:extLst>
      <p:ext uri="{BB962C8B-B14F-4D97-AF65-F5344CB8AC3E}">
        <p14:creationId xmlns:p14="http://schemas.microsoft.com/office/powerpoint/2010/main" xmlns="" val="11462535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4" y="76200"/>
            <a:ext cx="10773400" cy="914400"/>
          </a:xfrm>
        </p:spPr>
        <p:txBody>
          <a:bodyPr/>
          <a:lstStyle/>
          <a:p>
            <a:r>
              <a:rPr lang="en-US" dirty="0">
                <a:solidFill>
                  <a:schemeClr val="tx2">
                    <a:lumMod val="75000"/>
                  </a:schemeClr>
                </a:solidFill>
                <a:latin typeface="Cambria Math" panose="02040503050406030204" pitchFamily="18" charset="0"/>
                <a:ea typeface="Cambria Math" panose="02040503050406030204" pitchFamily="18" charset="0"/>
              </a:rPr>
              <a:t>Language</a:t>
            </a:r>
          </a:p>
        </p:txBody>
      </p:sp>
      <p:sp>
        <p:nvSpPr>
          <p:cNvPr id="4" name="Content Placeholder 3"/>
          <p:cNvSpPr>
            <a:spLocks noGrp="1"/>
          </p:cNvSpPr>
          <p:nvPr>
            <p:ph idx="1"/>
          </p:nvPr>
        </p:nvSpPr>
        <p:spPr>
          <a:xfrm>
            <a:off x="608012" y="990600"/>
            <a:ext cx="10768224" cy="5181600"/>
          </a:xfrm>
        </p:spPr>
        <p:txBody>
          <a:bodyPr>
            <a:normAutofit/>
          </a:bodyPr>
          <a:lstStyle/>
          <a:p>
            <a:pPr marL="0" indent="0">
              <a:lnSpc>
                <a:spcPct val="80000"/>
              </a:lnSpc>
              <a:buNone/>
            </a:pPr>
            <a:r>
              <a:rPr lang="en-US" dirty="0">
                <a:latin typeface="Cambria Math" pitchFamily="18" charset="0"/>
                <a:ea typeface="Cambria Math" pitchFamily="18" charset="0"/>
                <a:cs typeface="Times New Roman" pitchFamily="18" charset="0"/>
              </a:rPr>
              <a:t>A language has typically made up of two things:</a:t>
            </a:r>
          </a:p>
          <a:p>
            <a:pPr marL="457200" indent="-457200">
              <a:lnSpc>
                <a:spcPct val="80000"/>
              </a:lnSpc>
              <a:buFont typeface="+mj-lt"/>
              <a:buAutoNum type="arabicPeriod"/>
            </a:pPr>
            <a:r>
              <a:rPr lang="en-US" dirty="0">
                <a:latin typeface="Cambria Math" pitchFamily="18" charset="0"/>
                <a:ea typeface="Cambria Math" pitchFamily="18" charset="0"/>
                <a:cs typeface="Times New Roman" pitchFamily="18" charset="0"/>
              </a:rPr>
              <a:t>Set of words</a:t>
            </a:r>
          </a:p>
          <a:p>
            <a:pPr marL="457200" indent="-457200">
              <a:lnSpc>
                <a:spcPct val="80000"/>
              </a:lnSpc>
              <a:buFont typeface="+mj-lt"/>
              <a:buAutoNum type="arabicPeriod"/>
            </a:pPr>
            <a:r>
              <a:rPr lang="en-US" dirty="0">
                <a:latin typeface="Cambria Math" pitchFamily="18" charset="0"/>
                <a:ea typeface="Cambria Math" pitchFamily="18" charset="0"/>
                <a:cs typeface="Times New Roman" pitchFamily="18" charset="0"/>
              </a:rPr>
              <a:t>Set of rules (grammar)</a:t>
            </a:r>
          </a:p>
          <a:p>
            <a:pPr marL="457200" indent="-457200">
              <a:lnSpc>
                <a:spcPct val="80000"/>
              </a:lnSpc>
              <a:buFont typeface="+mj-lt"/>
              <a:buAutoNum type="arabicPeriod"/>
            </a:pPr>
            <a:endParaRPr lang="en-US" dirty="0">
              <a:latin typeface="Cambria Math" pitchFamily="18" charset="0"/>
              <a:ea typeface="Cambria Math" pitchFamily="18" charset="0"/>
              <a:cs typeface="Times New Roman" pitchFamily="18" charset="0"/>
            </a:endParaRPr>
          </a:p>
          <a:p>
            <a:pPr marL="0" indent="0">
              <a:lnSpc>
                <a:spcPct val="80000"/>
              </a:lnSpc>
              <a:buNone/>
            </a:pPr>
            <a:r>
              <a:rPr lang="en-US" sz="3200" spc="-100" dirty="0">
                <a:solidFill>
                  <a:schemeClr val="tx2">
                    <a:lumMod val="75000"/>
                  </a:schemeClr>
                </a:solidFill>
                <a:latin typeface="Cambria Math" panose="02040503050406030204" pitchFamily="18" charset="0"/>
                <a:ea typeface="Cambria Math" panose="02040503050406030204" pitchFamily="18" charset="0"/>
                <a:cs typeface="+mj-cs"/>
              </a:rPr>
              <a:t>Words</a:t>
            </a:r>
          </a:p>
          <a:p>
            <a:pPr marL="0" indent="0">
              <a:lnSpc>
                <a:spcPct val="80000"/>
              </a:lnSpc>
              <a:buNone/>
            </a:pPr>
            <a:r>
              <a:rPr lang="en-US" dirty="0">
                <a:latin typeface="Cambria Math" pitchFamily="18" charset="0"/>
                <a:ea typeface="Cambria Math" pitchFamily="18" charset="0"/>
                <a:cs typeface="Times New Roman" pitchFamily="18" charset="0"/>
              </a:rPr>
              <a:t>Words are language strings (collection of letters in language alphabet)</a:t>
            </a:r>
          </a:p>
          <a:p>
            <a:pPr marL="0" indent="0">
              <a:lnSpc>
                <a:spcPct val="80000"/>
              </a:lnSpc>
              <a:buNone/>
            </a:pPr>
            <a:r>
              <a:rPr lang="en-US" sz="3200" spc="-100" dirty="0">
                <a:solidFill>
                  <a:schemeClr val="tx2">
                    <a:lumMod val="75000"/>
                  </a:schemeClr>
                </a:solidFill>
                <a:latin typeface="Cambria Math" panose="02040503050406030204" pitchFamily="18" charset="0"/>
                <a:ea typeface="Cambria Math" panose="02040503050406030204" pitchFamily="18" charset="0"/>
                <a:cs typeface="+mj-cs"/>
              </a:rPr>
              <a:t>Grammar</a:t>
            </a:r>
          </a:p>
          <a:p>
            <a:pPr marL="0" indent="0">
              <a:lnSpc>
                <a:spcPct val="80000"/>
              </a:lnSpc>
              <a:buNone/>
            </a:pPr>
            <a:r>
              <a:rPr lang="en-US" dirty="0">
                <a:latin typeface="Cambria Math" pitchFamily="18" charset="0"/>
                <a:ea typeface="Cambria Math" pitchFamily="18" charset="0"/>
                <a:cs typeface="Times New Roman" pitchFamily="18" charset="0"/>
              </a:rPr>
              <a:t>Grammar is a set of rules governing the way words are joined to make meaningful messages</a:t>
            </a:r>
          </a:p>
          <a:p>
            <a:pPr marL="0" indent="0">
              <a:lnSpc>
                <a:spcPct val="80000"/>
              </a:lnSpc>
              <a:buNone/>
            </a:pPr>
            <a:endParaRPr lang="en-US" dirty="0">
              <a:latin typeface="Cambria Math" pitchFamily="18" charset="0"/>
              <a:ea typeface="Cambria Math" pitchFamily="18" charset="0"/>
              <a:cs typeface="Times New Roman" pitchFamily="18" charset="0"/>
            </a:endParaRPr>
          </a:p>
          <a:p>
            <a:pPr marL="0" indent="0">
              <a:lnSpc>
                <a:spcPct val="80000"/>
              </a:lnSpc>
              <a:buNone/>
            </a:pPr>
            <a:r>
              <a:rPr lang="en-US" dirty="0">
                <a:latin typeface="Cambria Math" pitchFamily="18" charset="0"/>
                <a:ea typeface="Cambria Math" pitchFamily="18" charset="0"/>
                <a:cs typeface="Times New Roman" pitchFamily="18" charset="0"/>
              </a:rPr>
              <a:t>Note: In the context of this course, grammar is a set of rules that govern the way a language’s words are formed i.e. it distinguishes between valid and invalid words of the language</a:t>
            </a:r>
          </a:p>
        </p:txBody>
      </p:sp>
    </p:spTree>
    <p:extLst>
      <p:ext uri="{BB962C8B-B14F-4D97-AF65-F5344CB8AC3E}">
        <p14:creationId xmlns:p14="http://schemas.microsoft.com/office/powerpoint/2010/main" xmlns="" val="4188990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951" y="76200"/>
            <a:ext cx="10773400" cy="914400"/>
          </a:xfrm>
        </p:spPr>
        <p:txBody>
          <a:bodyPr/>
          <a:lstStyle/>
          <a:p>
            <a:r>
              <a:rPr lang="en-US" dirty="0">
                <a:solidFill>
                  <a:schemeClr val="tx2">
                    <a:lumMod val="75000"/>
                  </a:schemeClr>
                </a:solidFill>
                <a:latin typeface="Cambria Math" panose="02040503050406030204" pitchFamily="18" charset="0"/>
                <a:ea typeface="Cambria Math" panose="02040503050406030204" pitchFamily="18" charset="0"/>
              </a:rPr>
              <a:t>Language Types</a:t>
            </a:r>
          </a:p>
        </p:txBody>
      </p:sp>
      <p:sp>
        <p:nvSpPr>
          <p:cNvPr id="4" name="Content Placeholder 3"/>
          <p:cNvSpPr>
            <a:spLocks noGrp="1"/>
          </p:cNvSpPr>
          <p:nvPr>
            <p:ph idx="1"/>
          </p:nvPr>
        </p:nvSpPr>
        <p:spPr>
          <a:xfrm>
            <a:off x="589492" y="1143000"/>
            <a:ext cx="10768224" cy="5181600"/>
          </a:xfrm>
        </p:spPr>
        <p:txBody>
          <a:bodyPr>
            <a:normAutofit/>
          </a:bodyPr>
          <a:lstStyle/>
          <a:p>
            <a:pPr marL="342900" indent="-342900">
              <a:lnSpc>
                <a:spcPct val="80000"/>
              </a:lnSpc>
              <a:buFont typeface="Wingdings" pitchFamily="2" charset="2"/>
              <a:buChar char="ü"/>
            </a:pPr>
            <a:r>
              <a:rPr lang="en-US" dirty="0">
                <a:latin typeface="Cambria Math" pitchFamily="18" charset="0"/>
                <a:ea typeface="Cambria Math" pitchFamily="18" charset="0"/>
                <a:cs typeface="Times New Roman" pitchFamily="18" charset="0"/>
              </a:rPr>
              <a:t>Types of languages</a:t>
            </a:r>
          </a:p>
          <a:p>
            <a:pPr marL="822960" lvl="1" indent="-457200">
              <a:buFont typeface="+mj-lt"/>
              <a:buAutoNum type="arabicPeriod"/>
            </a:pPr>
            <a:r>
              <a:rPr lang="en-US" sz="2400" b="1" dirty="0">
                <a:latin typeface="Cambria Math" pitchFamily="18" charset="0"/>
                <a:ea typeface="Cambria Math" pitchFamily="18" charset="0"/>
              </a:rPr>
              <a:t>Formal Languages (Syntactic languages)</a:t>
            </a:r>
          </a:p>
          <a:p>
            <a:pPr marL="822960" lvl="1" indent="-457200">
              <a:buFont typeface="+mj-lt"/>
              <a:buAutoNum type="arabicPeriod"/>
            </a:pPr>
            <a:r>
              <a:rPr lang="en-US" sz="2400" b="1" dirty="0">
                <a:latin typeface="Cambria Math" pitchFamily="18" charset="0"/>
                <a:ea typeface="Cambria Math" pitchFamily="18" charset="0"/>
              </a:rPr>
              <a:t>Informal Languages (Semantic languages)</a:t>
            </a:r>
          </a:p>
          <a:p>
            <a:pPr marL="822960" lvl="1" indent="-457200">
              <a:buFont typeface="+mj-lt"/>
              <a:buAutoNum type="arabicPeriod"/>
            </a:pPr>
            <a:endParaRPr lang="en-US" sz="2400" b="1" dirty="0">
              <a:latin typeface="Cambria Math" pitchFamily="18" charset="0"/>
              <a:ea typeface="Cambria Math" pitchFamily="18" charset="0"/>
            </a:endParaRPr>
          </a:p>
          <a:p>
            <a:pPr marL="91440" indent="0">
              <a:buNone/>
            </a:pPr>
            <a:r>
              <a:rPr lang="en-US" dirty="0">
                <a:latin typeface="Cambria Math" pitchFamily="18" charset="0"/>
                <a:ea typeface="Cambria Math" pitchFamily="18" charset="0"/>
              </a:rPr>
              <a:t>In the context of this course we are only interested in formal languages.</a:t>
            </a:r>
          </a:p>
        </p:txBody>
      </p:sp>
    </p:spTree>
    <p:extLst>
      <p:ext uri="{BB962C8B-B14F-4D97-AF65-F5344CB8AC3E}">
        <p14:creationId xmlns:p14="http://schemas.microsoft.com/office/powerpoint/2010/main" xmlns="" val="15915287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112" y="152400"/>
            <a:ext cx="10773400" cy="914400"/>
          </a:xfrm>
        </p:spPr>
        <p:txBody>
          <a:bodyPr>
            <a:normAutofit/>
          </a:bodyPr>
          <a:lstStyle/>
          <a:p>
            <a:r>
              <a:rPr lang="en-US" dirty="0">
                <a:solidFill>
                  <a:schemeClr val="tx2">
                    <a:lumMod val="75000"/>
                  </a:schemeClr>
                </a:solidFill>
                <a:latin typeface="Cambria Math" panose="02040503050406030204" pitchFamily="18" charset="0"/>
                <a:ea typeface="Cambria Math" panose="02040503050406030204" pitchFamily="18" charset="0"/>
              </a:rPr>
              <a:t>Alphabets</a:t>
            </a:r>
          </a:p>
        </p:txBody>
      </p:sp>
      <p:sp>
        <p:nvSpPr>
          <p:cNvPr id="4" name="Content Placeholder 3"/>
          <p:cNvSpPr>
            <a:spLocks noGrp="1"/>
          </p:cNvSpPr>
          <p:nvPr>
            <p:ph idx="1"/>
          </p:nvPr>
        </p:nvSpPr>
        <p:spPr>
          <a:xfrm>
            <a:off x="608012" y="1219200"/>
            <a:ext cx="10515600" cy="5029200"/>
          </a:xfrm>
        </p:spPr>
        <p:txBody>
          <a:bodyPr>
            <a:normAutofit/>
          </a:bodyPr>
          <a:lstStyle/>
          <a:p>
            <a:pPr marL="0" indent="-342900">
              <a:lnSpc>
                <a:spcPct val="80000"/>
              </a:lnSpc>
              <a:buNone/>
            </a:pPr>
            <a:r>
              <a:rPr lang="en-US" dirty="0">
                <a:latin typeface="Cambria Math" pitchFamily="18" charset="0"/>
                <a:ea typeface="Cambria Math" pitchFamily="18" charset="0"/>
                <a:cs typeface="Times New Roman" pitchFamily="18" charset="0"/>
              </a:rPr>
              <a:t>A finite non-empty set of symbols (called letters), is called an </a:t>
            </a:r>
            <a:r>
              <a:rPr lang="en-US" dirty="0" smtClean="0">
                <a:latin typeface="Cambria Math" pitchFamily="18" charset="0"/>
                <a:ea typeface="Cambria Math" pitchFamily="18" charset="0"/>
                <a:cs typeface="Times New Roman" pitchFamily="18" charset="0"/>
              </a:rPr>
              <a:t>alphabet set or </a:t>
            </a:r>
            <a:r>
              <a:rPr lang="en-US" smtClean="0">
                <a:latin typeface="Cambria Math" pitchFamily="18" charset="0"/>
                <a:ea typeface="Cambria Math" pitchFamily="18" charset="0"/>
                <a:cs typeface="Times New Roman" pitchFamily="18" charset="0"/>
              </a:rPr>
              <a:t>simply Alphabets. </a:t>
            </a:r>
            <a:r>
              <a:rPr lang="en-US" dirty="0">
                <a:latin typeface="Cambria Math" pitchFamily="18" charset="0"/>
                <a:ea typeface="Cambria Math" pitchFamily="18" charset="0"/>
                <a:cs typeface="Times New Roman" pitchFamily="18" charset="0"/>
              </a:rPr>
              <a:t>It is denoted by </a:t>
            </a:r>
            <a:r>
              <a:rPr lang="el-GR" dirty="0">
                <a:latin typeface="Cambria Math" pitchFamily="18" charset="0"/>
                <a:ea typeface="Cambria Math" pitchFamily="18" charset="0"/>
                <a:cs typeface="Times New Roman" pitchFamily="18" charset="0"/>
              </a:rPr>
              <a:t>Σ</a:t>
            </a:r>
            <a:r>
              <a:rPr lang="en-US" dirty="0">
                <a:latin typeface="Cambria Math" pitchFamily="18" charset="0"/>
                <a:ea typeface="Cambria Math" pitchFamily="18" charset="0"/>
                <a:cs typeface="Times New Roman" pitchFamily="18" charset="0"/>
              </a:rPr>
              <a:t> ( Greek letter sigma)</a:t>
            </a:r>
          </a:p>
          <a:p>
            <a:pPr marL="342900" indent="-342900">
              <a:lnSpc>
                <a:spcPct val="80000"/>
              </a:lnSpc>
              <a:buNone/>
            </a:pPr>
            <a:r>
              <a:rPr lang="en-US" dirty="0">
                <a:latin typeface="Cambria Math" pitchFamily="18" charset="0"/>
                <a:ea typeface="Cambria Math" pitchFamily="18" charset="0"/>
                <a:cs typeface="Times New Roman" pitchFamily="18" charset="0"/>
              </a:rPr>
              <a:t>Example:</a:t>
            </a:r>
          </a:p>
          <a:p>
            <a:pPr marL="457200" indent="-457200">
              <a:lnSpc>
                <a:spcPct val="80000"/>
              </a:lnSpc>
              <a:buFont typeface="+mj-lt"/>
              <a:buAutoNum type="arabicPeriod"/>
            </a:pPr>
            <a:r>
              <a:rPr lang="en-US" dirty="0">
                <a:latin typeface="Cambria Math" pitchFamily="18" charset="0"/>
                <a:ea typeface="Cambria Math" pitchFamily="18" charset="0"/>
                <a:cs typeface="Times New Roman" pitchFamily="18" charset="0"/>
              </a:rPr>
              <a:t>Binary: </a:t>
            </a:r>
            <a:r>
              <a:rPr lang="el-GR" dirty="0">
                <a:latin typeface="Cambria Math" pitchFamily="18" charset="0"/>
                <a:ea typeface="Cambria Math" pitchFamily="18" charset="0"/>
                <a:cs typeface="Times New Roman" pitchFamily="18" charset="0"/>
              </a:rPr>
              <a:t>Σ</a:t>
            </a:r>
            <a:r>
              <a:rPr lang="en-US" dirty="0">
                <a:latin typeface="Cambria Math" pitchFamily="18" charset="0"/>
                <a:ea typeface="Cambria Math" pitchFamily="18" charset="0"/>
                <a:cs typeface="Times New Roman" pitchFamily="18" charset="0"/>
              </a:rPr>
              <a:t> = {0,1} </a:t>
            </a:r>
          </a:p>
          <a:p>
            <a:pPr marL="457200" indent="-457200">
              <a:lnSpc>
                <a:spcPct val="80000"/>
              </a:lnSpc>
              <a:buFont typeface="+mj-lt"/>
              <a:buAutoNum type="arabicPeriod"/>
            </a:pPr>
            <a:r>
              <a:rPr lang="en-US" dirty="0">
                <a:latin typeface="Cambria Math" pitchFamily="18" charset="0"/>
                <a:ea typeface="Cambria Math" pitchFamily="18" charset="0"/>
                <a:cs typeface="Times New Roman" pitchFamily="18" charset="0"/>
              </a:rPr>
              <a:t>All lower case letters: ∑ = {</a:t>
            </a:r>
            <a:r>
              <a:rPr lang="en-US" dirty="0" err="1">
                <a:latin typeface="Cambria Math" pitchFamily="18" charset="0"/>
                <a:ea typeface="Cambria Math" pitchFamily="18" charset="0"/>
                <a:cs typeface="Times New Roman" pitchFamily="18" charset="0"/>
              </a:rPr>
              <a:t>a,b,c,..z</a:t>
            </a:r>
            <a:r>
              <a:rPr lang="en-US" dirty="0">
                <a:latin typeface="Cambria Math" pitchFamily="18" charset="0"/>
                <a:ea typeface="Cambria Math" pitchFamily="18" charset="0"/>
                <a:cs typeface="Times New Roman" pitchFamily="18" charset="0"/>
              </a:rPr>
              <a:t>}</a:t>
            </a:r>
          </a:p>
          <a:p>
            <a:pPr marL="457200" indent="-457200">
              <a:lnSpc>
                <a:spcPct val="80000"/>
              </a:lnSpc>
              <a:buFont typeface="+mj-lt"/>
              <a:buAutoNum type="arabicPeriod"/>
            </a:pPr>
            <a:r>
              <a:rPr lang="en-US" dirty="0">
                <a:latin typeface="Cambria Math" pitchFamily="18" charset="0"/>
                <a:ea typeface="Cambria Math" pitchFamily="18" charset="0"/>
                <a:cs typeface="Times New Roman" pitchFamily="18" charset="0"/>
              </a:rPr>
              <a:t>Alphanumeric: ∑ = {a-z, A-Z, 0-9}</a:t>
            </a:r>
          </a:p>
          <a:p>
            <a:pPr marL="457200" indent="-457200">
              <a:lnSpc>
                <a:spcPct val="80000"/>
              </a:lnSpc>
              <a:buFont typeface="+mj-lt"/>
              <a:buAutoNum type="arabicPeriod"/>
            </a:pPr>
            <a:r>
              <a:rPr lang="en-US" dirty="0">
                <a:latin typeface="Cambria Math" pitchFamily="18" charset="0"/>
                <a:ea typeface="Cambria Math" pitchFamily="18" charset="0"/>
                <a:cs typeface="Times New Roman" pitchFamily="18" charset="0"/>
              </a:rPr>
              <a:t>DNA molecule letters: ∑ = {a, c, g, t}</a:t>
            </a:r>
          </a:p>
          <a:p>
            <a:pPr marL="457200" indent="-457200">
              <a:lnSpc>
                <a:spcPct val="80000"/>
              </a:lnSpc>
              <a:buNone/>
            </a:pPr>
            <a:endParaRPr lang="en-US" dirty="0">
              <a:latin typeface="Cambria Math" pitchFamily="18" charset="0"/>
              <a:ea typeface="Cambria Math" pitchFamily="18" charset="0"/>
              <a:cs typeface="Times New Roman" pitchFamily="18" charset="0"/>
            </a:endParaRPr>
          </a:p>
          <a:p>
            <a:pPr marL="457200" indent="-457200">
              <a:lnSpc>
                <a:spcPct val="80000"/>
              </a:lnSpc>
              <a:buNone/>
            </a:pPr>
            <a:r>
              <a:rPr lang="en-US" dirty="0">
                <a:latin typeface="Cambria Math" pitchFamily="18" charset="0"/>
                <a:ea typeface="Cambria Math" pitchFamily="18" charset="0"/>
                <a:cs typeface="Times New Roman" pitchFamily="18" charset="0"/>
              </a:rPr>
              <a:t>Please note: </a:t>
            </a:r>
          </a:p>
          <a:p>
            <a:pPr>
              <a:lnSpc>
                <a:spcPct val="80000"/>
              </a:lnSpc>
              <a:buFont typeface="Wingdings" panose="05000000000000000000" pitchFamily="2" charset="2"/>
              <a:buChar char="ü"/>
            </a:pPr>
            <a:r>
              <a:rPr lang="el-GR" dirty="0">
                <a:latin typeface="Cambria Math" pitchFamily="18" charset="0"/>
                <a:ea typeface="Cambria Math" pitchFamily="18" charset="0"/>
                <a:cs typeface="Times New Roman" pitchFamily="18" charset="0"/>
              </a:rPr>
              <a:t>Σ</a:t>
            </a:r>
            <a:r>
              <a:rPr lang="en-US" dirty="0">
                <a:latin typeface="Cambria Math" pitchFamily="18" charset="0"/>
                <a:ea typeface="Cambria Math" pitchFamily="18" charset="0"/>
                <a:cs typeface="Times New Roman" pitchFamily="18" charset="0"/>
              </a:rPr>
              <a:t> (alphabet) may include letters, digits and a variety of operators</a:t>
            </a:r>
          </a:p>
          <a:p>
            <a:pPr>
              <a:lnSpc>
                <a:spcPct val="80000"/>
              </a:lnSpc>
              <a:buFont typeface="Wingdings" panose="05000000000000000000" pitchFamily="2" charset="2"/>
              <a:buChar char="ü"/>
            </a:pPr>
            <a:r>
              <a:rPr lang="en-US" dirty="0">
                <a:latin typeface="Cambria Math" pitchFamily="18" charset="0"/>
                <a:ea typeface="Cambria Math" pitchFamily="18" charset="0"/>
                <a:cs typeface="Times New Roman" pitchFamily="18" charset="0"/>
              </a:rPr>
              <a:t>All the letters of an alphabet are unique</a:t>
            </a:r>
          </a:p>
          <a:p>
            <a:pPr>
              <a:lnSpc>
                <a:spcPct val="80000"/>
              </a:lnSpc>
              <a:buFont typeface="Wingdings" panose="05000000000000000000" pitchFamily="2" charset="2"/>
              <a:buChar char="ü"/>
            </a:pPr>
            <a:r>
              <a:rPr lang="en-US" dirty="0">
                <a:latin typeface="Cambria Math" pitchFamily="18" charset="0"/>
                <a:ea typeface="Cambria Math" pitchFamily="18" charset="0"/>
                <a:cs typeface="Times New Roman" pitchFamily="18" charset="0"/>
              </a:rPr>
              <a:t>All letter can consists of a unit symbol or of multiple symbols</a:t>
            </a:r>
          </a:p>
        </p:txBody>
      </p:sp>
    </p:spTree>
    <p:extLst>
      <p:ext uri="{BB962C8B-B14F-4D97-AF65-F5344CB8AC3E}">
        <p14:creationId xmlns:p14="http://schemas.microsoft.com/office/powerpoint/2010/main" xmlns="" val="11462535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4" y="228600"/>
            <a:ext cx="10773400" cy="914400"/>
          </a:xfrm>
        </p:spPr>
        <p:txBody>
          <a:bodyPr>
            <a:normAutofit/>
          </a:bodyPr>
          <a:lstStyle/>
          <a:p>
            <a:r>
              <a:rPr lang="en-US" dirty="0">
                <a:solidFill>
                  <a:schemeClr val="tx2">
                    <a:lumMod val="75000"/>
                  </a:schemeClr>
                </a:solidFill>
                <a:latin typeface="Cambria Math" panose="02040503050406030204" pitchFamily="18" charset="0"/>
                <a:ea typeface="Cambria Math" panose="02040503050406030204" pitchFamily="18" charset="0"/>
              </a:rPr>
              <a:t>Strings</a:t>
            </a:r>
          </a:p>
        </p:txBody>
      </p:sp>
      <p:sp>
        <p:nvSpPr>
          <p:cNvPr id="4" name="Content Placeholder 3"/>
          <p:cNvSpPr>
            <a:spLocks noGrp="1"/>
          </p:cNvSpPr>
          <p:nvPr>
            <p:ph idx="1"/>
          </p:nvPr>
        </p:nvSpPr>
        <p:spPr>
          <a:xfrm>
            <a:off x="531812" y="1143000"/>
            <a:ext cx="11201400" cy="5638800"/>
          </a:xfrm>
        </p:spPr>
        <p:txBody>
          <a:bodyPr>
            <a:normAutofit/>
          </a:bodyPr>
          <a:lstStyle/>
          <a:p>
            <a:pPr>
              <a:buNone/>
            </a:pPr>
            <a:r>
              <a:rPr lang="en-US" sz="3200" spc="-100" dirty="0">
                <a:solidFill>
                  <a:schemeClr val="tx2">
                    <a:lumMod val="75000"/>
                  </a:schemeClr>
                </a:solidFill>
                <a:latin typeface="Cambria Math" panose="02040503050406030204" pitchFamily="18" charset="0"/>
                <a:ea typeface="Cambria Math" panose="02040503050406030204" pitchFamily="18" charset="0"/>
                <a:cs typeface="+mj-cs"/>
              </a:rPr>
              <a:t>Definition</a:t>
            </a:r>
          </a:p>
          <a:p>
            <a:pPr>
              <a:buNone/>
            </a:pPr>
            <a:r>
              <a:rPr lang="en-US" sz="2400" dirty="0">
                <a:latin typeface="Cambria Math" pitchFamily="18" charset="0"/>
                <a:ea typeface="Cambria Math" pitchFamily="18" charset="0"/>
              </a:rPr>
              <a:t>Concatenation of finite number of letters from the alphabet is called a string. </a:t>
            </a:r>
          </a:p>
          <a:p>
            <a:pPr>
              <a:buNone/>
            </a:pPr>
            <a:r>
              <a:rPr lang="en-US" sz="2400" b="1" u="sng" dirty="0">
                <a:latin typeface="Cambria Math" pitchFamily="18" charset="0"/>
                <a:ea typeface="Cambria Math" pitchFamily="18" charset="0"/>
              </a:rPr>
              <a:t>Example</a:t>
            </a:r>
            <a:endParaRPr lang="en-US" sz="2400" b="1" dirty="0">
              <a:latin typeface="Cambria Math" pitchFamily="18" charset="0"/>
              <a:ea typeface="Cambria Math" pitchFamily="18" charset="0"/>
            </a:endParaRPr>
          </a:p>
          <a:p>
            <a:pPr>
              <a:buNone/>
            </a:pPr>
            <a:r>
              <a:rPr lang="en-US" sz="2400" dirty="0">
                <a:latin typeface="Cambria Math" pitchFamily="18" charset="0"/>
                <a:ea typeface="Cambria Math" pitchFamily="18" charset="0"/>
              </a:rPr>
              <a:t>If </a:t>
            </a:r>
            <a:r>
              <a:rPr lang="el-GR" sz="2400" dirty="0">
                <a:latin typeface="Cambria Math" pitchFamily="18" charset="0"/>
                <a:ea typeface="Cambria Math" pitchFamily="18" charset="0"/>
              </a:rPr>
              <a:t>Σ</a:t>
            </a:r>
            <a:r>
              <a:rPr lang="en-US" sz="2400" dirty="0">
                <a:latin typeface="Cambria Math" pitchFamily="18" charset="0"/>
                <a:ea typeface="Cambria Math" pitchFamily="18" charset="0"/>
              </a:rPr>
              <a:t> = {a, b} then  a, </a:t>
            </a:r>
            <a:r>
              <a:rPr lang="en-US" sz="2400" dirty="0" err="1">
                <a:latin typeface="Cambria Math" pitchFamily="18" charset="0"/>
                <a:ea typeface="Cambria Math" pitchFamily="18" charset="0"/>
              </a:rPr>
              <a:t>abab</a:t>
            </a:r>
            <a:r>
              <a:rPr lang="en-US" sz="2400" dirty="0">
                <a:latin typeface="Cambria Math" pitchFamily="18" charset="0"/>
                <a:ea typeface="Cambria Math" pitchFamily="18" charset="0"/>
              </a:rPr>
              <a:t>, </a:t>
            </a:r>
            <a:r>
              <a:rPr lang="en-US" sz="2400" dirty="0" err="1">
                <a:latin typeface="Cambria Math" pitchFamily="18" charset="0"/>
                <a:ea typeface="Cambria Math" pitchFamily="18" charset="0"/>
              </a:rPr>
              <a:t>aabb</a:t>
            </a:r>
            <a:r>
              <a:rPr lang="en-US" sz="2400" dirty="0">
                <a:latin typeface="Cambria Math" pitchFamily="18" charset="0"/>
                <a:ea typeface="Cambria Math" pitchFamily="18" charset="0"/>
              </a:rPr>
              <a:t>, </a:t>
            </a:r>
            <a:r>
              <a:rPr lang="en-US" sz="2400" dirty="0" err="1">
                <a:latin typeface="Cambria Math" pitchFamily="18" charset="0"/>
                <a:ea typeface="Cambria Math" pitchFamily="18" charset="0"/>
              </a:rPr>
              <a:t>bab</a:t>
            </a:r>
            <a:r>
              <a:rPr lang="en-US" sz="2400" dirty="0">
                <a:latin typeface="Cambria Math" pitchFamily="18" charset="0"/>
                <a:ea typeface="Cambria Math" pitchFamily="18" charset="0"/>
              </a:rPr>
              <a:t>, </a:t>
            </a:r>
            <a:r>
              <a:rPr lang="en-US" sz="2400" dirty="0" err="1">
                <a:latin typeface="Cambria Math" pitchFamily="18" charset="0"/>
                <a:ea typeface="Cambria Math" pitchFamily="18" charset="0"/>
              </a:rPr>
              <a:t>ababab</a:t>
            </a:r>
            <a:r>
              <a:rPr lang="en-US" sz="2400" dirty="0">
                <a:latin typeface="Cambria Math" pitchFamily="18" charset="0"/>
                <a:ea typeface="Cambria Math" pitchFamily="18" charset="0"/>
              </a:rPr>
              <a:t> are all strings</a:t>
            </a:r>
          </a:p>
          <a:p>
            <a:pPr>
              <a:buNone/>
            </a:pPr>
            <a:r>
              <a:rPr lang="en-US" sz="2400" b="1" u="sng" dirty="0">
                <a:latin typeface="Cambria Math" pitchFamily="18" charset="0"/>
                <a:ea typeface="Cambria Math" pitchFamily="18" charset="0"/>
              </a:rPr>
              <a:t>Note</a:t>
            </a:r>
            <a:endParaRPr lang="en-US" sz="2400" b="1" dirty="0">
              <a:latin typeface="Cambria Math" pitchFamily="18" charset="0"/>
              <a:ea typeface="Cambria Math" pitchFamily="18" charset="0"/>
            </a:endParaRPr>
          </a:p>
          <a:p>
            <a:pPr>
              <a:buFont typeface="Wingdings" panose="05000000000000000000" pitchFamily="2" charset="2"/>
              <a:buChar char="ü"/>
            </a:pPr>
            <a:r>
              <a:rPr lang="en-US" sz="2400" dirty="0">
                <a:latin typeface="Cambria Math" pitchFamily="18" charset="0"/>
                <a:ea typeface="Cambria Math" pitchFamily="18" charset="0"/>
              </a:rPr>
              <a:t>There is a special string known as </a:t>
            </a:r>
            <a:r>
              <a:rPr lang="en-US" spc="-100" dirty="0">
                <a:solidFill>
                  <a:schemeClr val="tx2">
                    <a:lumMod val="75000"/>
                  </a:schemeClr>
                </a:solidFill>
                <a:latin typeface="Cambria Math" panose="02040503050406030204" pitchFamily="18" charset="0"/>
                <a:ea typeface="Cambria Math" panose="02040503050406030204" pitchFamily="18" charset="0"/>
                <a:cs typeface="+mj-cs"/>
              </a:rPr>
              <a:t>Empty string </a:t>
            </a:r>
            <a:r>
              <a:rPr lang="en-US" sz="2400" dirty="0">
                <a:latin typeface="Cambria Math" pitchFamily="18" charset="0"/>
                <a:ea typeface="Cambria Math" pitchFamily="18" charset="0"/>
              </a:rPr>
              <a:t>or </a:t>
            </a:r>
            <a:r>
              <a:rPr lang="en-US" spc="-100" dirty="0">
                <a:solidFill>
                  <a:schemeClr val="tx2">
                    <a:lumMod val="75000"/>
                  </a:schemeClr>
                </a:solidFill>
                <a:latin typeface="Cambria Math" panose="02040503050406030204" pitchFamily="18" charset="0"/>
                <a:ea typeface="Cambria Math" panose="02040503050406030204" pitchFamily="18" charset="0"/>
                <a:cs typeface="+mj-cs"/>
              </a:rPr>
              <a:t>null string</a:t>
            </a:r>
          </a:p>
          <a:p>
            <a:pPr>
              <a:buFont typeface="Wingdings" panose="05000000000000000000" pitchFamily="2" charset="2"/>
              <a:buChar char="ü"/>
            </a:pPr>
            <a:r>
              <a:rPr lang="en-US" spc="-100" dirty="0">
                <a:solidFill>
                  <a:schemeClr val="tx2">
                    <a:lumMod val="75000"/>
                  </a:schemeClr>
                </a:solidFill>
                <a:latin typeface="Cambria Math" panose="02040503050406030204" pitchFamily="18" charset="0"/>
                <a:ea typeface="Cambria Math" panose="02040503050406030204" pitchFamily="18" charset="0"/>
                <a:cs typeface="+mj-cs"/>
              </a:rPr>
              <a:t>Null string </a:t>
            </a:r>
            <a:r>
              <a:rPr lang="en-US" dirty="0">
                <a:latin typeface="Cambria Math" pitchFamily="18" charset="0"/>
                <a:ea typeface="Cambria Math" pitchFamily="18" charset="0"/>
              </a:rPr>
              <a:t>is denoted</a:t>
            </a:r>
            <a:r>
              <a:rPr lang="en-US" sz="2400" dirty="0">
                <a:latin typeface="Cambria Math" pitchFamily="18" charset="0"/>
                <a:ea typeface="Cambria Math" pitchFamily="18" charset="0"/>
              </a:rPr>
              <a:t> by (Small Greek letter Lambda) </a:t>
            </a:r>
            <a:r>
              <a:rPr lang="el-GR" sz="2400" dirty="0">
                <a:latin typeface="Cambria Math" pitchFamily="18" charset="0"/>
                <a:ea typeface="Cambria Math" pitchFamily="18" charset="0"/>
              </a:rPr>
              <a:t>λ</a:t>
            </a:r>
            <a:r>
              <a:rPr lang="en-US" sz="2400" dirty="0">
                <a:latin typeface="Cambria Math" pitchFamily="18" charset="0"/>
                <a:ea typeface="Cambria Math" pitchFamily="18" charset="0"/>
              </a:rPr>
              <a:t> or (Capital Greek letter Lambda) </a:t>
            </a:r>
            <a:r>
              <a:rPr lang="el-GR" sz="2400" dirty="0">
                <a:latin typeface="Cambria Math" pitchFamily="18" charset="0"/>
                <a:ea typeface="Cambria Math" pitchFamily="18" charset="0"/>
              </a:rPr>
              <a:t>Λ</a:t>
            </a:r>
            <a:endParaRPr lang="en-US" sz="2400" dirty="0">
              <a:latin typeface="Cambria Math" pitchFamily="18" charset="0"/>
              <a:ea typeface="Cambria Math" pitchFamily="18" charset="0"/>
            </a:endParaRPr>
          </a:p>
          <a:p>
            <a:pPr>
              <a:buFont typeface="Wingdings" panose="05000000000000000000" pitchFamily="2" charset="2"/>
              <a:buChar char="ü"/>
            </a:pPr>
            <a:r>
              <a:rPr lang="en-US" sz="2400" dirty="0">
                <a:latin typeface="Cambria Math" pitchFamily="18" charset="0"/>
                <a:ea typeface="Cambria Math" pitchFamily="18" charset="0"/>
              </a:rPr>
              <a:t>The capital lambda will mostly be used to denote the empty string in further discussion</a:t>
            </a:r>
          </a:p>
          <a:p>
            <a:pPr>
              <a:buFont typeface="Wingdings" panose="05000000000000000000" pitchFamily="2" charset="2"/>
              <a:buChar char="ü"/>
            </a:pPr>
            <a:r>
              <a:rPr lang="en-US" spc="-100" dirty="0">
                <a:solidFill>
                  <a:schemeClr val="tx2">
                    <a:lumMod val="75000"/>
                  </a:schemeClr>
                </a:solidFill>
                <a:latin typeface="Cambria Math" panose="02040503050406030204" pitchFamily="18" charset="0"/>
                <a:ea typeface="Cambria Math" panose="02040503050406030204" pitchFamily="18" charset="0"/>
                <a:cs typeface="+mj-cs"/>
              </a:rPr>
              <a:t>Null string </a:t>
            </a:r>
            <a:r>
              <a:rPr lang="en-US" dirty="0">
                <a:latin typeface="Cambria Math" pitchFamily="18" charset="0"/>
                <a:ea typeface="Cambria Math" pitchFamily="18" charset="0"/>
              </a:rPr>
              <a:t>contains no letter at all</a:t>
            </a:r>
            <a:endParaRPr lang="en-US" sz="2400" dirty="0">
              <a:latin typeface="Cambria Math" pitchFamily="18" charset="0"/>
              <a:ea typeface="Cambria Math" pitchFamily="18" charset="0"/>
            </a:endParaRPr>
          </a:p>
        </p:txBody>
      </p:sp>
    </p:spTree>
    <p:extLst>
      <p:ext uri="{BB962C8B-B14F-4D97-AF65-F5344CB8AC3E}">
        <p14:creationId xmlns:p14="http://schemas.microsoft.com/office/powerpoint/2010/main" xmlns="" val="11462535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4" y="76200"/>
            <a:ext cx="10773400" cy="914400"/>
          </a:xfrm>
        </p:spPr>
        <p:txBody>
          <a:bodyPr>
            <a:normAutofit/>
          </a:bodyPr>
          <a:lstStyle/>
          <a:p>
            <a:r>
              <a:rPr lang="en-US" dirty="0">
                <a:solidFill>
                  <a:schemeClr val="tx2">
                    <a:lumMod val="75000"/>
                  </a:schemeClr>
                </a:solidFill>
                <a:latin typeface="Cambria Math" panose="02040503050406030204" pitchFamily="18" charset="0"/>
                <a:ea typeface="Cambria Math" panose="02040503050406030204" pitchFamily="18" charset="0"/>
              </a:rPr>
              <a:t>Words</a:t>
            </a:r>
          </a:p>
        </p:txBody>
      </p:sp>
      <p:sp>
        <p:nvSpPr>
          <p:cNvPr id="4" name="Content Placeholder 3"/>
          <p:cNvSpPr>
            <a:spLocks noGrp="1"/>
          </p:cNvSpPr>
          <p:nvPr>
            <p:ph idx="1"/>
          </p:nvPr>
        </p:nvSpPr>
        <p:spPr>
          <a:xfrm>
            <a:off x="608012" y="990600"/>
            <a:ext cx="11201400" cy="5638800"/>
          </a:xfrm>
        </p:spPr>
        <p:txBody>
          <a:bodyPr>
            <a:normAutofit/>
          </a:bodyPr>
          <a:lstStyle/>
          <a:p>
            <a:pPr>
              <a:buNone/>
            </a:pPr>
            <a:r>
              <a:rPr lang="en-US" sz="3200" spc="-100" dirty="0">
                <a:solidFill>
                  <a:schemeClr val="tx2">
                    <a:lumMod val="75000"/>
                  </a:schemeClr>
                </a:solidFill>
                <a:latin typeface="Cambria Math" panose="02040503050406030204" pitchFamily="18" charset="0"/>
                <a:ea typeface="Cambria Math" panose="02040503050406030204" pitchFamily="18" charset="0"/>
                <a:cs typeface="+mj-cs"/>
              </a:rPr>
              <a:t>Definition</a:t>
            </a:r>
          </a:p>
          <a:p>
            <a:pPr>
              <a:buNone/>
            </a:pPr>
            <a:r>
              <a:rPr lang="en-US" dirty="0">
                <a:latin typeface="Cambria Math" pitchFamily="18" charset="0"/>
                <a:ea typeface="Cambria Math" pitchFamily="18" charset="0"/>
              </a:rPr>
              <a:t>Words are strings belonging to some language</a:t>
            </a:r>
          </a:p>
          <a:p>
            <a:pPr>
              <a:buNone/>
            </a:pPr>
            <a:r>
              <a:rPr lang="en-US" sz="3200" spc="-100" dirty="0">
                <a:solidFill>
                  <a:schemeClr val="tx2">
                    <a:lumMod val="75000"/>
                  </a:schemeClr>
                </a:solidFill>
                <a:latin typeface="Cambria Math" panose="02040503050406030204" pitchFamily="18" charset="0"/>
                <a:ea typeface="Cambria Math" panose="02040503050406030204" pitchFamily="18" charset="0"/>
                <a:cs typeface="+mj-cs"/>
              </a:rPr>
              <a:t>Example</a:t>
            </a:r>
          </a:p>
          <a:p>
            <a:pPr>
              <a:buNone/>
            </a:pPr>
            <a:r>
              <a:rPr lang="en-US" dirty="0">
                <a:latin typeface="Cambria Math" pitchFamily="18" charset="0"/>
                <a:ea typeface="Cambria Math" pitchFamily="18" charset="0"/>
              </a:rPr>
              <a:t>If </a:t>
            </a:r>
            <a:r>
              <a:rPr lang="el-GR" dirty="0">
                <a:latin typeface="Cambria Math" pitchFamily="18" charset="0"/>
                <a:ea typeface="Cambria Math" pitchFamily="18" charset="0"/>
              </a:rPr>
              <a:t>Σ</a:t>
            </a:r>
            <a:r>
              <a:rPr lang="en-US" dirty="0">
                <a:latin typeface="Cambria Math" pitchFamily="18" charset="0"/>
                <a:ea typeface="Cambria Math" pitchFamily="18" charset="0"/>
              </a:rPr>
              <a:t>= {x} then a language L can be defined as </a:t>
            </a:r>
          </a:p>
          <a:p>
            <a:pPr>
              <a:buNone/>
            </a:pPr>
            <a:r>
              <a:rPr lang="en-US" dirty="0">
                <a:latin typeface="Cambria Math" pitchFamily="18" charset="0"/>
                <a:ea typeface="Cambria Math" pitchFamily="18" charset="0"/>
              </a:rPr>
              <a:t>L={</a:t>
            </a:r>
            <a:r>
              <a:rPr lang="en-US" dirty="0" err="1">
                <a:latin typeface="Cambria Math" pitchFamily="18" charset="0"/>
                <a:ea typeface="Cambria Math" pitchFamily="18" charset="0"/>
              </a:rPr>
              <a:t>x</a:t>
            </a:r>
            <a:r>
              <a:rPr lang="en-US" baseline="30000" dirty="0" err="1">
                <a:latin typeface="Cambria Math" pitchFamily="18" charset="0"/>
                <a:ea typeface="Cambria Math" pitchFamily="18" charset="0"/>
              </a:rPr>
              <a:t>n</a:t>
            </a:r>
            <a:r>
              <a:rPr lang="en-US" baseline="30000" dirty="0">
                <a:latin typeface="Cambria Math" pitchFamily="18" charset="0"/>
                <a:ea typeface="Cambria Math" pitchFamily="18" charset="0"/>
              </a:rPr>
              <a:t> </a:t>
            </a:r>
            <a:r>
              <a:rPr lang="en-US" dirty="0">
                <a:latin typeface="Cambria Math" pitchFamily="18" charset="0"/>
                <a:ea typeface="Cambria Math" pitchFamily="18" charset="0"/>
              </a:rPr>
              <a:t>: n=1,2,3,…..} or L={x, xx, xxx, ….}</a:t>
            </a:r>
          </a:p>
          <a:p>
            <a:pPr>
              <a:buNone/>
            </a:pPr>
            <a:r>
              <a:rPr lang="en-US" dirty="0">
                <a:latin typeface="Cambria Math" pitchFamily="18" charset="0"/>
                <a:ea typeface="Cambria Math" pitchFamily="18" charset="0"/>
              </a:rPr>
              <a:t>Here x, xx, xxx, … are the words of L</a:t>
            </a:r>
          </a:p>
          <a:p>
            <a:pPr>
              <a:buNone/>
            </a:pPr>
            <a:endParaRPr lang="en-US" dirty="0">
              <a:latin typeface="Cambria Math" pitchFamily="18" charset="0"/>
              <a:ea typeface="Cambria Math" pitchFamily="18" charset="0"/>
            </a:endParaRPr>
          </a:p>
          <a:p>
            <a:pPr>
              <a:buNone/>
            </a:pPr>
            <a:r>
              <a:rPr lang="en-US" b="1" dirty="0">
                <a:latin typeface="Cambria Math" pitchFamily="18" charset="0"/>
                <a:ea typeface="Cambria Math" pitchFamily="18" charset="0"/>
              </a:rPr>
              <a:t>Note: </a:t>
            </a:r>
          </a:p>
          <a:p>
            <a:pPr>
              <a:buNone/>
            </a:pPr>
            <a:r>
              <a:rPr lang="en-US" dirty="0">
                <a:latin typeface="Cambria Math" pitchFamily="18" charset="0"/>
                <a:ea typeface="Cambria Math" pitchFamily="18" charset="0"/>
              </a:rPr>
              <a:t>All words are strings, but not all strings are words</a:t>
            </a:r>
          </a:p>
        </p:txBody>
      </p:sp>
    </p:spTree>
    <p:extLst>
      <p:ext uri="{BB962C8B-B14F-4D97-AF65-F5344CB8AC3E}">
        <p14:creationId xmlns:p14="http://schemas.microsoft.com/office/powerpoint/2010/main" xmlns="" val="11462535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5613" y="381000"/>
            <a:ext cx="10969943" cy="990600"/>
          </a:xfrm>
        </p:spPr>
        <p:txBody>
          <a:bodyPr>
            <a:normAutofit/>
          </a:bodyPr>
          <a:lstStyle/>
          <a:p>
            <a:r>
              <a:rPr lang="en-US" dirty="0">
                <a:solidFill>
                  <a:schemeClr val="tx2">
                    <a:lumMod val="75000"/>
                  </a:schemeClr>
                </a:solidFill>
                <a:latin typeface="Cambria Math" panose="02040503050406030204" pitchFamily="18" charset="0"/>
                <a:ea typeface="Cambria Math" panose="02040503050406030204" pitchFamily="18" charset="0"/>
              </a:rPr>
              <a:t>Grammar</a:t>
            </a:r>
          </a:p>
        </p:txBody>
      </p:sp>
      <p:sp>
        <p:nvSpPr>
          <p:cNvPr id="2" name="Content Placeholder 1"/>
          <p:cNvSpPr>
            <a:spLocks noGrp="1"/>
          </p:cNvSpPr>
          <p:nvPr>
            <p:ph idx="1"/>
          </p:nvPr>
        </p:nvSpPr>
        <p:spPr>
          <a:xfrm>
            <a:off x="609441" y="1371600"/>
            <a:ext cx="10969943" cy="4876800"/>
          </a:xfrm>
        </p:spPr>
        <p:txBody>
          <a:bodyPr>
            <a:normAutofit/>
          </a:bodyPr>
          <a:lstStyle/>
          <a:p>
            <a:pPr marL="0" indent="0">
              <a:buNone/>
            </a:pPr>
            <a:r>
              <a:rPr lang="en-US" dirty="0">
                <a:latin typeface="Cambria Math" pitchFamily="18" charset="0"/>
                <a:ea typeface="Cambria Math" pitchFamily="18" charset="0"/>
              </a:rPr>
              <a:t>“</a:t>
            </a:r>
            <a:r>
              <a:rPr lang="en-US" i="1" dirty="0">
                <a:latin typeface="Cambria Math" pitchFamily="18" charset="0"/>
                <a:ea typeface="Cambria Math" pitchFamily="18" charset="0"/>
              </a:rPr>
              <a:t>A grammar can be regarded as a device that enumerates the sentences of a language</a:t>
            </a:r>
            <a:r>
              <a:rPr lang="en-US" dirty="0">
                <a:latin typeface="Cambria Math" pitchFamily="18" charset="0"/>
                <a:ea typeface="Cambria Math" pitchFamily="18" charset="0"/>
              </a:rPr>
              <a:t>” - nothing more, nothing less</a:t>
            </a:r>
          </a:p>
        </p:txBody>
      </p:sp>
      <p:pic>
        <p:nvPicPr>
          <p:cNvPr id="5" name="Picture 4">
            <a:extLst>
              <a:ext uri="{FF2B5EF4-FFF2-40B4-BE49-F238E27FC236}">
                <a16:creationId xmlns:a16="http://schemas.microsoft.com/office/drawing/2014/main" xmlns="" id="{2A60AFE3-1B05-4D3B-82AC-D92E557AF73B}"/>
              </a:ext>
            </a:extLst>
          </p:cNvPr>
          <p:cNvPicPr>
            <a:picLocks noChangeAspect="1"/>
          </p:cNvPicPr>
          <p:nvPr/>
        </p:nvPicPr>
        <p:blipFill>
          <a:blip r:embed="rId2"/>
          <a:stretch>
            <a:fillRect/>
          </a:stretch>
        </p:blipFill>
        <p:spPr>
          <a:xfrm>
            <a:off x="609440" y="2743200"/>
            <a:ext cx="2257425" cy="1371600"/>
          </a:xfrm>
          <a:prstGeom prst="rect">
            <a:avLst/>
          </a:prstGeom>
        </p:spPr>
      </p:pic>
    </p:spTree>
    <p:extLst>
      <p:ext uri="{BB962C8B-B14F-4D97-AF65-F5344CB8AC3E}">
        <p14:creationId xmlns:p14="http://schemas.microsoft.com/office/powerpoint/2010/main" xmlns="" val="42372442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722232B-9DED-49EA-BCCA-813199E056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Flow</Template>
  <TotalTime>0</TotalTime>
  <Words>1732</Words>
  <Application>Microsoft Office PowerPoint</Application>
  <PresentationFormat>Custom</PresentationFormat>
  <Paragraphs>203</Paragraphs>
  <Slides>23</Slides>
  <Notes>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Flow</vt:lpstr>
      <vt:lpstr>Theory of Automata</vt:lpstr>
      <vt:lpstr>Lecture Contents</vt:lpstr>
      <vt:lpstr>Theory of Automata</vt:lpstr>
      <vt:lpstr>Language</vt:lpstr>
      <vt:lpstr>Language Types</vt:lpstr>
      <vt:lpstr>Alphabets</vt:lpstr>
      <vt:lpstr>Strings</vt:lpstr>
      <vt:lpstr>Words</vt:lpstr>
      <vt:lpstr>Grammar</vt:lpstr>
      <vt:lpstr>Power of an alphabet </vt:lpstr>
      <vt:lpstr>Languages</vt:lpstr>
      <vt:lpstr>Finite Automata Uses</vt:lpstr>
      <vt:lpstr>Valid / Invalid Alphabet</vt:lpstr>
      <vt:lpstr>Valid / Invalid Alphabet</vt:lpstr>
      <vt:lpstr>Length of a String</vt:lpstr>
      <vt:lpstr>Reverse of a String</vt:lpstr>
      <vt:lpstr>Defining a Language</vt:lpstr>
      <vt:lpstr>Descriptive Definition of a Language</vt:lpstr>
      <vt:lpstr>Descriptive Definition of Languages</vt:lpstr>
      <vt:lpstr>Exercises: Descriptive Definition of a Language</vt:lpstr>
      <vt:lpstr>Exercises: Descriptive Definition of a Language</vt:lpstr>
      <vt:lpstr>Kleen Star Closure</vt:lpstr>
      <vt:lpstr>Plus Operation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of Automata</dc:title>
  <dc:subject>Theory of Automata</dc:subject>
  <dc:creator/>
  <cp:lastModifiedBy/>
  <cp:revision>1</cp:revision>
  <dcterms:created xsi:type="dcterms:W3CDTF">2014-02-05T17:07:58Z</dcterms:created>
  <dcterms:modified xsi:type="dcterms:W3CDTF">2018-08-31T06:58:14Z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TC034605279991</vt:lpwstr>
  </property>
</Properties>
</file>