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62"/>
  </p:notesMasterIdLst>
  <p:handoutMasterIdLst>
    <p:handoutMasterId r:id="rId63"/>
  </p:handoutMasterIdLst>
  <p:sldIdLst>
    <p:sldId id="262" r:id="rId3"/>
    <p:sldId id="258" r:id="rId4"/>
    <p:sldId id="282" r:id="rId5"/>
    <p:sldId id="283" r:id="rId6"/>
    <p:sldId id="284" r:id="rId7"/>
    <p:sldId id="259" r:id="rId8"/>
    <p:sldId id="266" r:id="rId9"/>
    <p:sldId id="267" r:id="rId10"/>
    <p:sldId id="268" r:id="rId11"/>
    <p:sldId id="270" r:id="rId12"/>
    <p:sldId id="271" r:id="rId13"/>
    <p:sldId id="285" r:id="rId14"/>
    <p:sldId id="286" r:id="rId15"/>
    <p:sldId id="273" r:id="rId16"/>
    <p:sldId id="291" r:id="rId17"/>
    <p:sldId id="287" r:id="rId18"/>
    <p:sldId id="288" r:id="rId19"/>
    <p:sldId id="289" r:id="rId20"/>
    <p:sldId id="323" r:id="rId21"/>
    <p:sldId id="324" r:id="rId22"/>
    <p:sldId id="276" r:id="rId23"/>
    <p:sldId id="274" r:id="rId24"/>
    <p:sldId id="275" r:id="rId25"/>
    <p:sldId id="277" r:id="rId26"/>
    <p:sldId id="278" r:id="rId27"/>
    <p:sldId id="279" r:id="rId28"/>
    <p:sldId id="280" r:id="rId29"/>
    <p:sldId id="325" r:id="rId30"/>
    <p:sldId id="326"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7" r:id="rId56"/>
    <p:sldId id="318" r:id="rId57"/>
    <p:sldId id="319" r:id="rId58"/>
    <p:sldId id="320" r:id="rId59"/>
    <p:sldId id="321" r:id="rId60"/>
    <p:sldId id="322" r:id="rId6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786" y="-96"/>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9/13/2018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p14="http://schemas.microsoft.com/office/powerpoint/2010/main" xmlns=""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9/13/2018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xmlns=""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371601"/>
            <a:ext cx="10462075"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162" y="3505200"/>
            <a:ext cx="8532178"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81D24A-EF38-4949-81EA-C39AA50871C5}" type="datetime1">
              <a:rPr lang="en-US" smtClean="0"/>
              <a:pPr/>
              <a:t>9/13/2018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cxnSp>
        <p:nvCxnSpPr>
          <p:cNvPr id="8" name="Straight Connector 7"/>
          <p:cNvCxnSpPr/>
          <p:nvPr/>
        </p:nvCxnSpPr>
        <p:spPr>
          <a:xfrm>
            <a:off x="914162" y="3398520"/>
            <a:ext cx="104620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9A895-DC24-4A80-9E4B-77E8C98B8261}" type="datetime1">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600"/>
            <a:ext cx="2742486"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609600"/>
            <a:ext cx="802431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11491E-4104-40E9-885C-6629BDFE1DBB}" type="datetime1">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19F328-D78C-4AE3-9BD5-6819CFE7241A}" type="datetime1">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2833" y="2362201"/>
            <a:ext cx="10360501"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2833" y="4626865"/>
            <a:ext cx="10360501"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783FD6-3C14-4BAD-B096-2ECF8D7D1C88}" type="datetime1">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cxnSp>
        <p:nvCxnSpPr>
          <p:cNvPr id="7" name="Straight Connector 6"/>
          <p:cNvCxnSpPr/>
          <p:nvPr/>
        </p:nvCxnSpPr>
        <p:spPr>
          <a:xfrm>
            <a:off x="975106" y="4599432"/>
            <a:ext cx="104620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73352"/>
            <a:ext cx="5383398"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673352"/>
            <a:ext cx="5383398"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095541-7853-4DCC-906F-39CE0BB88B8E}" type="datetime1">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441" y="1676400"/>
            <a:ext cx="5241195"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438400"/>
            <a:ext cx="52411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8189" y="1676400"/>
            <a:ext cx="5241195"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8189" y="2438400"/>
            <a:ext cx="52411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D790FE-2B5A-46A8-B4F6-76CB6FDA68AC}" type="datetime1">
              <a:rPr lang="en-US" smtClean="0"/>
              <a:pPr/>
              <a:t>9/13/2018</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US" smtClean="0"/>
              <a:pPr/>
              <a:t>‹#›</a:t>
            </a:fld>
            <a:endParaRPr lang="en-US"/>
          </a:p>
        </p:txBody>
      </p:sp>
      <p:cxnSp>
        <p:nvCxnSpPr>
          <p:cNvPr id="11" name="Straight Connector 10"/>
          <p:cNvCxnSpPr/>
          <p:nvPr/>
        </p:nvCxnSpPr>
        <p:spPr>
          <a:xfrm rot="5400000">
            <a:off x="3740362" y="4045691"/>
            <a:ext cx="4709160" cy="105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FC2738-2C3A-4E5B-A4DB-9708318E767B}" type="datetime1">
              <a:rPr lang="en-US" smtClean="0"/>
              <a:pPr/>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B1C49-F74B-47FE-8050-CE9AAF0717AC}" type="datetime1">
              <a:rPr lang="en-US" smtClean="0"/>
              <a:pPr/>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792080"/>
            <a:ext cx="2852185"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1368" y="792080"/>
            <a:ext cx="7618016"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443" y="2130553"/>
            <a:ext cx="2852185"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8F57B2-B504-486D-85D3-4C584AEF2C6C}" type="datetime1">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cxnSp>
        <p:nvCxnSpPr>
          <p:cNvPr id="9" name="Straight Connector 8"/>
          <p:cNvCxnSpPr/>
          <p:nvPr/>
        </p:nvCxnSpPr>
        <p:spPr>
          <a:xfrm rot="5400000">
            <a:off x="911188"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792480"/>
            <a:ext cx="2856163"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0487" y="838201"/>
            <a:ext cx="787047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441" y="2133600"/>
            <a:ext cx="2852185"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75C8C5-A9A9-4B3A-B134-0E3A713D185C}" type="datetime1">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88825"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441" y="533400"/>
            <a:ext cx="10969943"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600200"/>
            <a:ext cx="10969943"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88825"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441" y="18288"/>
            <a:ext cx="3859795" cy="329184"/>
          </a:xfrm>
          <a:prstGeom prst="rect">
            <a:avLst/>
          </a:prstGeom>
        </p:spPr>
        <p:txBody>
          <a:bodyPr vert="horz" lIns="91440" tIns="45720" rIns="91440" bIns="45720" rtlCol="0" anchor="ctr"/>
          <a:lstStyle>
            <a:lvl1pPr algn="l">
              <a:defRPr sz="1200">
                <a:solidFill>
                  <a:srgbClr val="FFFFFF"/>
                </a:solidFill>
              </a:defRPr>
            </a:lvl1pPr>
          </a:lstStyle>
          <a:p>
            <a:fld id="{5A4F0574-43A3-46A0-8870-1B2305CBE5B3}" type="datetime1">
              <a:rPr lang="en-US" smtClean="0"/>
              <a:pPr/>
              <a:t>9/13/2018</a:t>
            </a:fld>
            <a:endParaRPr lang="en-US"/>
          </a:p>
        </p:txBody>
      </p:sp>
      <p:sp>
        <p:nvSpPr>
          <p:cNvPr id="5" name="Footer Placeholder 4"/>
          <p:cNvSpPr>
            <a:spLocks noGrp="1"/>
          </p:cNvSpPr>
          <p:nvPr>
            <p:ph type="ftr" sz="quarter" idx="3"/>
          </p:nvPr>
        </p:nvSpPr>
        <p:spPr>
          <a:xfrm>
            <a:off x="4570810" y="18288"/>
            <a:ext cx="5484971"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57354" y="18288"/>
            <a:ext cx="1422030" cy="329184"/>
          </a:xfrm>
          <a:prstGeom prst="rect">
            <a:avLst/>
          </a:prstGeom>
        </p:spPr>
        <p:txBody>
          <a:bodyPr vert="horz" lIns="91440" tIns="45720" rIns="91440" bIns="45720" rtlCol="0" anchor="ctr"/>
          <a:lstStyle>
            <a:lvl1pPr algn="l">
              <a:defRPr sz="1400" b="1">
                <a:solidFill>
                  <a:srgbClr val="FFFFFF"/>
                </a:solidFill>
              </a:defRPr>
            </a:lvl1pPr>
          </a:lstStyle>
          <a:p>
            <a:fld id="{7DC1BBB0-96F0-4077-A278-0F3FB5C104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latin typeface="Cambria Math" pitchFamily="18" charset="0"/>
                <a:ea typeface="Cambria Math" pitchFamily="18" charset="0"/>
              </a:rPr>
              <a:t>Theory of Automata</a:t>
            </a:r>
            <a:endParaRPr lang="en-US" dirty="0">
              <a:latin typeface="Cambria Math" pitchFamily="18" charset="0"/>
              <a:ea typeface="Cambria Math" pitchFamily="18" charset="0"/>
            </a:endParaRPr>
          </a:p>
        </p:txBody>
      </p:sp>
      <p:sp>
        <p:nvSpPr>
          <p:cNvPr id="2" name="Subtitle 1"/>
          <p:cNvSpPr>
            <a:spLocks noGrp="1"/>
          </p:cNvSpPr>
          <p:nvPr>
            <p:ph type="subTitle" idx="1"/>
          </p:nvPr>
        </p:nvSpPr>
        <p:spPr>
          <a:xfrm>
            <a:off x="914161" y="3429000"/>
            <a:ext cx="10462075" cy="1828800"/>
          </a:xfrm>
        </p:spPr>
        <p:txBody>
          <a:bodyPr/>
          <a:lstStyle/>
          <a:p>
            <a:pPr algn="just"/>
            <a:r>
              <a:rPr lang="en-US" sz="2200" b="1" smtClean="0">
                <a:solidFill>
                  <a:srgbClr val="002060"/>
                </a:solidFill>
                <a:latin typeface="Cambria Math" pitchFamily="18" charset="0"/>
                <a:ea typeface="Cambria Math" pitchFamily="18" charset="0"/>
              </a:rPr>
              <a:t>Finite </a:t>
            </a:r>
            <a:r>
              <a:rPr lang="en-US" sz="2200" b="1" dirty="0" smtClean="0">
                <a:solidFill>
                  <a:srgbClr val="002060"/>
                </a:solidFill>
                <a:latin typeface="Cambria Math" pitchFamily="18" charset="0"/>
                <a:ea typeface="Cambria Math" pitchFamily="18" charset="0"/>
              </a:rPr>
              <a:t>Automata, Union of Languages, Intersection of Languages, Complement of a Language, Kleene’s Star of a Language, Concatenation of Languages</a:t>
            </a:r>
            <a:endParaRPr lang="en-US" sz="2200" b="1" dirty="0">
              <a:solidFill>
                <a:srgbClr val="002060"/>
              </a:solidFill>
              <a:latin typeface="Cambria Math" pitchFamily="18" charset="0"/>
              <a:ea typeface="Cambria Math" pitchFamily="18" charset="0"/>
            </a:endParaRPr>
          </a:p>
        </p:txBody>
      </p:sp>
    </p:spTree>
    <p:extLst>
      <p:ext uri="{BB962C8B-B14F-4D97-AF65-F5344CB8AC3E}">
        <p14:creationId xmlns:p14="http://schemas.microsoft.com/office/powerpoint/2010/main" xmlns="" val="2589818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latin typeface="Cambria Math" pitchFamily="18" charset="0"/>
                <a:ea typeface="Cambria Math" pitchFamily="18" charset="0"/>
              </a:rPr>
              <a:t>Regular Languages;  (R)</a:t>
            </a:r>
            <a:r>
              <a:rPr lang="en-US" baseline="30000" dirty="0" smtClean="0">
                <a:latin typeface="Cambria Math" pitchFamily="18" charset="0"/>
                <a:ea typeface="Cambria Math" pitchFamily="18" charset="0"/>
              </a:rPr>
              <a:t>*</a:t>
            </a:r>
            <a:endParaRPr lang="en-US" dirty="0">
              <a:latin typeface="Cambria Math" pitchFamily="18" charset="0"/>
              <a:ea typeface="Cambria Math" pitchFamily="18" charset="0"/>
            </a:endParaRPr>
          </a:p>
        </p:txBody>
      </p:sp>
      <p:sp>
        <p:nvSpPr>
          <p:cNvPr id="4" name="Content Placeholder 3"/>
          <p:cNvSpPr>
            <a:spLocks noGrp="1"/>
          </p:cNvSpPr>
          <p:nvPr>
            <p:ph idx="1"/>
          </p:nvPr>
        </p:nvSpPr>
        <p:spPr>
          <a:xfrm>
            <a:off x="608012" y="990600"/>
            <a:ext cx="11201400" cy="1295400"/>
          </a:xfrm>
        </p:spPr>
        <p:txBody>
          <a:bodyPr>
            <a:noAutofit/>
          </a:bodyPr>
          <a:lstStyle/>
          <a:p>
            <a:pPr>
              <a:buNone/>
            </a:pPr>
            <a:r>
              <a:rPr lang="en-US" sz="3200" b="1" dirty="0" smtClean="0">
                <a:solidFill>
                  <a:srgbClr val="002060"/>
                </a:solidFill>
                <a:latin typeface="Cambria Math" pitchFamily="18" charset="0"/>
                <a:ea typeface="Cambria Math" pitchFamily="18" charset="0"/>
              </a:rPr>
              <a:t>If r</a:t>
            </a:r>
            <a:r>
              <a:rPr lang="en-US" sz="3200" b="1" baseline="-25000" dirty="0" smtClean="0">
                <a:solidFill>
                  <a:srgbClr val="002060"/>
                </a:solidFill>
                <a:latin typeface="Cambria Math" pitchFamily="18" charset="0"/>
                <a:ea typeface="Cambria Math" pitchFamily="18" charset="0"/>
              </a:rPr>
              <a:t>1</a:t>
            </a:r>
            <a:r>
              <a:rPr lang="en-US" sz="3200" b="1" dirty="0" smtClean="0">
                <a:solidFill>
                  <a:srgbClr val="002060"/>
                </a:solidFill>
                <a:latin typeface="Cambria Math" pitchFamily="18" charset="0"/>
                <a:ea typeface="Cambria Math" pitchFamily="18" charset="0"/>
              </a:rPr>
              <a:t> be a regular expression of languagesL1 then “Is (r</a:t>
            </a:r>
            <a:r>
              <a:rPr lang="en-US" sz="3200" b="1" baseline="-25000" dirty="0">
                <a:solidFill>
                  <a:srgbClr val="002060"/>
                </a:solidFill>
                <a:latin typeface="Cambria Math" pitchFamily="18" charset="0"/>
                <a:ea typeface="Cambria Math" pitchFamily="18" charset="0"/>
              </a:rPr>
              <a:t>1</a:t>
            </a:r>
            <a:r>
              <a:rPr lang="en-US" sz="3200" b="1" dirty="0" smtClean="0">
                <a:solidFill>
                  <a:srgbClr val="002060"/>
                </a:solidFill>
                <a:latin typeface="Cambria Math" pitchFamily="18" charset="0"/>
                <a:ea typeface="Cambria Math" pitchFamily="18" charset="0"/>
              </a:rPr>
              <a:t>)</a:t>
            </a:r>
            <a:r>
              <a:rPr lang="en-US" sz="3200" b="1" baseline="30000" dirty="0" smtClean="0">
                <a:solidFill>
                  <a:srgbClr val="002060"/>
                </a:solidFill>
                <a:latin typeface="Cambria Math" pitchFamily="18" charset="0"/>
                <a:ea typeface="Cambria Math" pitchFamily="18" charset="0"/>
              </a:rPr>
              <a:t>*</a:t>
            </a:r>
            <a:r>
              <a:rPr lang="en-US" sz="3200" b="1" dirty="0" smtClean="0">
                <a:solidFill>
                  <a:srgbClr val="002060"/>
                </a:solidFill>
                <a:latin typeface="Cambria Math" pitchFamily="18" charset="0"/>
                <a:ea typeface="Cambria Math" pitchFamily="18" charset="0"/>
              </a:rPr>
              <a:t> a regular Expression?”</a:t>
            </a:r>
          </a:p>
        </p:txBody>
      </p:sp>
      <p:sp>
        <p:nvSpPr>
          <p:cNvPr id="5" name="TextBox 4"/>
          <p:cNvSpPr txBox="1"/>
          <p:nvPr/>
        </p:nvSpPr>
        <p:spPr>
          <a:xfrm>
            <a:off x="608012" y="4191000"/>
            <a:ext cx="10820400" cy="1421928"/>
          </a:xfrm>
          <a:prstGeom prst="rect">
            <a:avLst/>
          </a:prstGeom>
          <a:noFill/>
        </p:spPr>
        <p:txBody>
          <a:bodyPr wrap="square" rtlCol="0">
            <a:spAutoFit/>
          </a:bodyPr>
          <a:lstStyle/>
          <a:p>
            <a:pPr>
              <a:lnSpc>
                <a:spcPct val="90000"/>
              </a:lnSpc>
            </a:pPr>
            <a:r>
              <a:rPr lang="en-US" sz="3200" dirty="0" smtClean="0"/>
              <a:t>r</a:t>
            </a:r>
            <a:r>
              <a:rPr lang="en-US" sz="3200" baseline="-25000" dirty="0" smtClean="0"/>
              <a:t>1</a:t>
            </a:r>
            <a:r>
              <a:rPr lang="en-US" sz="3200" dirty="0" smtClean="0"/>
              <a:t>*, is the language L</a:t>
            </a:r>
            <a:r>
              <a:rPr lang="en-US" sz="3200" baseline="-25000" dirty="0" smtClean="0"/>
              <a:t>1</a:t>
            </a:r>
            <a:r>
              <a:rPr lang="en-US" sz="3200" dirty="0" smtClean="0"/>
              <a:t>*, of strings obtained by concatenating the strings of L, including the null string</a:t>
            </a:r>
          </a:p>
          <a:p>
            <a:pPr>
              <a:lnSpc>
                <a:spcPct val="90000"/>
              </a:lnSpc>
            </a:pPr>
            <a:r>
              <a:rPr lang="en-US" sz="3200" dirty="0" smtClean="0">
                <a:solidFill>
                  <a:srgbClr val="FF0000"/>
                </a:solidFill>
              </a:rPr>
              <a:t>Examples to be discussed</a:t>
            </a:r>
            <a:endParaRPr lang="en-US" sz="3200" dirty="0">
              <a:solidFill>
                <a:srgbClr val="FF0000"/>
              </a:solidFill>
            </a:endParaRPr>
          </a:p>
        </p:txBody>
      </p:sp>
      <p:sp>
        <p:nvSpPr>
          <p:cNvPr id="6" name="TextBox 5"/>
          <p:cNvSpPr txBox="1"/>
          <p:nvPr/>
        </p:nvSpPr>
        <p:spPr>
          <a:xfrm>
            <a:off x="684212" y="2438400"/>
            <a:ext cx="9982200" cy="535531"/>
          </a:xfrm>
          <a:prstGeom prst="rect">
            <a:avLst/>
          </a:prstGeom>
          <a:noFill/>
        </p:spPr>
        <p:txBody>
          <a:bodyPr wrap="square" rtlCol="0">
            <a:spAutoFit/>
          </a:bodyPr>
          <a:lstStyle/>
          <a:p>
            <a:pPr>
              <a:lnSpc>
                <a:spcPct val="90000"/>
              </a:lnSpc>
            </a:pPr>
            <a:r>
              <a:rPr lang="en-US" sz="3200" dirty="0" smtClean="0"/>
              <a:t>YES</a:t>
            </a:r>
            <a:endParaRPr lang="en-US" sz="3200" dirty="0">
              <a:solidFill>
                <a:srgbClr val="FF0000"/>
              </a:solidFill>
            </a:endParaRPr>
          </a:p>
        </p:txBody>
      </p:sp>
      <p:sp>
        <p:nvSpPr>
          <p:cNvPr id="7" name="TextBox 6"/>
          <p:cNvSpPr txBox="1"/>
          <p:nvPr/>
        </p:nvSpPr>
        <p:spPr>
          <a:xfrm>
            <a:off x="684212" y="3429000"/>
            <a:ext cx="9982200" cy="535531"/>
          </a:xfrm>
          <a:prstGeom prst="rect">
            <a:avLst/>
          </a:prstGeom>
          <a:noFill/>
        </p:spPr>
        <p:txBody>
          <a:bodyPr wrap="square" rtlCol="0">
            <a:spAutoFit/>
          </a:bodyPr>
          <a:lstStyle/>
          <a:p>
            <a:pPr>
              <a:lnSpc>
                <a:spcPct val="90000"/>
              </a:lnSpc>
            </a:pPr>
            <a:r>
              <a:rPr lang="en-US" sz="3200" b="1" dirty="0" smtClean="0">
                <a:solidFill>
                  <a:srgbClr val="002060"/>
                </a:solidFill>
              </a:rPr>
              <a:t>What language is represented by (r</a:t>
            </a:r>
            <a:r>
              <a:rPr lang="en-US" sz="3200" b="1" baseline="-25000" dirty="0">
                <a:solidFill>
                  <a:srgbClr val="002060"/>
                </a:solidFill>
              </a:rPr>
              <a:t>1</a:t>
            </a:r>
            <a:r>
              <a:rPr lang="en-US" sz="3200" b="1" dirty="0" smtClean="0">
                <a:solidFill>
                  <a:srgbClr val="002060"/>
                </a:solidFill>
              </a:rPr>
              <a:t>)</a:t>
            </a:r>
            <a:r>
              <a:rPr lang="en-US" sz="3200" b="1" baseline="30000" dirty="0" smtClean="0">
                <a:solidFill>
                  <a:srgbClr val="002060"/>
                </a:solidFill>
              </a:rPr>
              <a:t>*</a:t>
            </a:r>
            <a:r>
              <a:rPr lang="en-US" sz="3200" b="1" dirty="0" smtClean="0">
                <a:solidFill>
                  <a:srgbClr val="002060"/>
                </a:solidFill>
              </a:rPr>
              <a:t> ?</a:t>
            </a:r>
            <a:endParaRPr lang="en-US" sz="3200" b="1" dirty="0">
              <a:solidFill>
                <a:srgbClr val="002060"/>
              </a:solidFill>
            </a:endParaRP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t>Regular Languages; (R)</a:t>
            </a:r>
            <a:r>
              <a:rPr lang="en-US" baseline="30000" dirty="0" smtClean="0"/>
              <a:t>*</a:t>
            </a:r>
            <a:endParaRPr lang="en-US" dirty="0"/>
          </a:p>
        </p:txBody>
      </p:sp>
      <p:sp>
        <p:nvSpPr>
          <p:cNvPr id="4" name="Content Placeholder 3"/>
          <p:cNvSpPr>
            <a:spLocks noGrp="1"/>
          </p:cNvSpPr>
          <p:nvPr>
            <p:ph idx="1"/>
          </p:nvPr>
        </p:nvSpPr>
        <p:spPr>
          <a:xfrm>
            <a:off x="608012" y="990600"/>
            <a:ext cx="11201400" cy="2895600"/>
          </a:xfrm>
        </p:spPr>
        <p:txBody>
          <a:bodyPr>
            <a:noAutofit/>
          </a:bodyPr>
          <a:lstStyle/>
          <a:p>
            <a:pPr>
              <a:buNone/>
            </a:pPr>
            <a:r>
              <a:rPr lang="en-US" sz="3200" b="1" dirty="0" smtClean="0">
                <a:solidFill>
                  <a:srgbClr val="002060"/>
                </a:solidFill>
              </a:rPr>
              <a:t>For Example:</a:t>
            </a:r>
          </a:p>
          <a:p>
            <a:pPr>
              <a:buNone/>
            </a:pPr>
            <a:r>
              <a:rPr lang="en-US" sz="3200" b="1" dirty="0" smtClean="0">
                <a:solidFill>
                  <a:srgbClr val="002060"/>
                </a:solidFill>
              </a:rPr>
              <a:t>If r</a:t>
            </a:r>
            <a:r>
              <a:rPr lang="en-US" sz="3200" b="1" baseline="-25000" dirty="0" smtClean="0">
                <a:solidFill>
                  <a:srgbClr val="002060"/>
                </a:solidFill>
              </a:rPr>
              <a:t>1</a:t>
            </a:r>
            <a:r>
              <a:rPr lang="en-US" sz="3200" b="1" dirty="0" smtClean="0">
                <a:solidFill>
                  <a:srgbClr val="002060"/>
                </a:solidFill>
              </a:rPr>
              <a:t> = (</a:t>
            </a:r>
            <a:r>
              <a:rPr lang="en-US" sz="3200" b="1" dirty="0" err="1" smtClean="0">
                <a:solidFill>
                  <a:srgbClr val="002060"/>
                </a:solidFill>
              </a:rPr>
              <a:t>a+b</a:t>
            </a:r>
            <a:r>
              <a:rPr lang="en-US" sz="3200" b="1" dirty="0" smtClean="0">
                <a:solidFill>
                  <a:srgbClr val="002060"/>
                </a:solidFill>
              </a:rPr>
              <a:t>)(</a:t>
            </a:r>
            <a:r>
              <a:rPr lang="en-US" sz="3200" b="1" dirty="0" err="1" smtClean="0">
                <a:solidFill>
                  <a:srgbClr val="002060"/>
                </a:solidFill>
              </a:rPr>
              <a:t>a+b</a:t>
            </a:r>
            <a:r>
              <a:rPr lang="en-US" sz="3200" b="1" dirty="0" smtClean="0">
                <a:solidFill>
                  <a:srgbClr val="002060"/>
                </a:solidFill>
              </a:rPr>
              <a:t>)</a:t>
            </a:r>
          </a:p>
          <a:p>
            <a:pPr>
              <a:buNone/>
            </a:pPr>
            <a:r>
              <a:rPr lang="en-US" sz="3200" b="1" dirty="0" smtClean="0">
                <a:solidFill>
                  <a:srgbClr val="002060"/>
                </a:solidFill>
              </a:rPr>
              <a:t>Then (r</a:t>
            </a:r>
            <a:r>
              <a:rPr lang="en-US" sz="3200" b="1" baseline="-25000" dirty="0">
                <a:solidFill>
                  <a:srgbClr val="002060"/>
                </a:solidFill>
              </a:rPr>
              <a:t>1</a:t>
            </a:r>
            <a:r>
              <a:rPr lang="en-US" sz="3200" b="1" dirty="0" smtClean="0">
                <a:solidFill>
                  <a:srgbClr val="002060"/>
                </a:solidFill>
              </a:rPr>
              <a:t>)* = ((</a:t>
            </a:r>
            <a:r>
              <a:rPr lang="en-US" sz="3200" b="1" dirty="0" err="1" smtClean="0">
                <a:solidFill>
                  <a:srgbClr val="002060"/>
                </a:solidFill>
              </a:rPr>
              <a:t>a+b</a:t>
            </a:r>
            <a:r>
              <a:rPr lang="en-US" sz="3200" b="1" dirty="0" smtClean="0">
                <a:solidFill>
                  <a:srgbClr val="002060"/>
                </a:solidFill>
              </a:rPr>
              <a:t>)(</a:t>
            </a:r>
            <a:r>
              <a:rPr lang="en-US" sz="3200" b="1" dirty="0" err="1" smtClean="0">
                <a:solidFill>
                  <a:srgbClr val="002060"/>
                </a:solidFill>
              </a:rPr>
              <a:t>a+b</a:t>
            </a:r>
            <a:r>
              <a:rPr lang="en-US" sz="3200" b="1" dirty="0" smtClean="0">
                <a:solidFill>
                  <a:srgbClr val="002060"/>
                </a:solidFill>
              </a:rPr>
              <a:t>))*</a:t>
            </a:r>
          </a:p>
          <a:p>
            <a:pPr>
              <a:buNone/>
            </a:pPr>
            <a:r>
              <a:rPr lang="en-US" sz="3200" b="1" dirty="0" smtClean="0">
                <a:solidFill>
                  <a:srgbClr val="002060"/>
                </a:solidFill>
              </a:rPr>
              <a:t>= ^ + </a:t>
            </a:r>
            <a:r>
              <a:rPr lang="en-US" sz="3200" b="1" dirty="0" err="1" smtClean="0">
                <a:solidFill>
                  <a:srgbClr val="002060"/>
                </a:solidFill>
              </a:rPr>
              <a:t>aa</a:t>
            </a:r>
            <a:r>
              <a:rPr lang="en-US" sz="3200" b="1" dirty="0" smtClean="0">
                <a:solidFill>
                  <a:srgbClr val="002060"/>
                </a:solidFill>
              </a:rPr>
              <a:t> + </a:t>
            </a:r>
            <a:r>
              <a:rPr lang="en-US" sz="3200" b="1" dirty="0" err="1" smtClean="0">
                <a:solidFill>
                  <a:srgbClr val="002060"/>
                </a:solidFill>
              </a:rPr>
              <a:t>ab</a:t>
            </a:r>
            <a:r>
              <a:rPr lang="en-US" sz="3200" b="1" dirty="0" smtClean="0">
                <a:solidFill>
                  <a:srgbClr val="002060"/>
                </a:solidFill>
              </a:rPr>
              <a:t> + </a:t>
            </a:r>
            <a:r>
              <a:rPr lang="en-US" sz="3200" b="1" dirty="0" err="1" smtClean="0">
                <a:solidFill>
                  <a:srgbClr val="002060"/>
                </a:solidFill>
              </a:rPr>
              <a:t>ba</a:t>
            </a:r>
            <a:r>
              <a:rPr lang="en-US" sz="3200" b="1" dirty="0" smtClean="0">
                <a:solidFill>
                  <a:srgbClr val="002060"/>
                </a:solidFill>
              </a:rPr>
              <a:t> + bb + </a:t>
            </a:r>
            <a:r>
              <a:rPr lang="en-US" sz="3200" b="1" dirty="0" err="1" smtClean="0">
                <a:solidFill>
                  <a:srgbClr val="002060"/>
                </a:solidFill>
              </a:rPr>
              <a:t>aaaa</a:t>
            </a:r>
            <a:r>
              <a:rPr lang="en-US" sz="3200" b="1" dirty="0" smtClean="0">
                <a:solidFill>
                  <a:srgbClr val="002060"/>
                </a:solidFill>
              </a:rPr>
              <a:t> + </a:t>
            </a:r>
            <a:r>
              <a:rPr lang="en-US" sz="3200" b="1" dirty="0" err="1" smtClean="0">
                <a:solidFill>
                  <a:srgbClr val="002060"/>
                </a:solidFill>
              </a:rPr>
              <a:t>abaa</a:t>
            </a:r>
            <a:r>
              <a:rPr lang="en-US" sz="3200" b="1" dirty="0" smtClean="0">
                <a:solidFill>
                  <a:srgbClr val="002060"/>
                </a:solidFill>
              </a:rPr>
              <a:t> + </a:t>
            </a:r>
            <a:r>
              <a:rPr lang="en-US" sz="3200" b="1" dirty="0" err="1" smtClean="0">
                <a:solidFill>
                  <a:srgbClr val="002060"/>
                </a:solidFill>
              </a:rPr>
              <a:t>baaa</a:t>
            </a:r>
            <a:r>
              <a:rPr lang="en-US" sz="3200" b="1" dirty="0" smtClean="0">
                <a:solidFill>
                  <a:srgbClr val="002060"/>
                </a:solidFill>
              </a:rPr>
              <a:t>+ </a:t>
            </a:r>
            <a:r>
              <a:rPr lang="en-US" sz="3200" b="1" dirty="0" err="1" smtClean="0">
                <a:solidFill>
                  <a:srgbClr val="002060"/>
                </a:solidFill>
              </a:rPr>
              <a:t>bbaa</a:t>
            </a:r>
            <a:r>
              <a:rPr lang="en-US" sz="3200" b="1" dirty="0" smtClean="0">
                <a:solidFill>
                  <a:srgbClr val="002060"/>
                </a:solidFill>
              </a:rPr>
              <a:t>+ …….</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latin typeface="Cambria Math" pitchFamily="18" charset="0"/>
                <a:ea typeface="Cambria Math" pitchFamily="18" charset="0"/>
              </a:rPr>
              <a:t>All Finite Languages Are Finite</a:t>
            </a:r>
            <a:endParaRPr lang="en-US" dirty="0">
              <a:latin typeface="Cambria Math" pitchFamily="18" charset="0"/>
              <a:ea typeface="Cambria Math" pitchFamily="18" charset="0"/>
            </a:endParaRPr>
          </a:p>
        </p:txBody>
      </p:sp>
      <p:sp>
        <p:nvSpPr>
          <p:cNvPr id="4" name="Content Placeholder 3"/>
          <p:cNvSpPr>
            <a:spLocks noGrp="1"/>
          </p:cNvSpPr>
          <p:nvPr>
            <p:ph idx="1"/>
          </p:nvPr>
        </p:nvSpPr>
        <p:spPr>
          <a:xfrm>
            <a:off x="608012" y="990600"/>
            <a:ext cx="11201400" cy="2895600"/>
          </a:xfrm>
        </p:spPr>
        <p:txBody>
          <a:bodyPr>
            <a:noAutofit/>
          </a:bodyPr>
          <a:lstStyle/>
          <a:p>
            <a:pPr marL="0" indent="0" algn="just">
              <a:buNone/>
            </a:pPr>
            <a:r>
              <a:rPr lang="en-US" sz="3200" b="1" dirty="0"/>
              <a:t>Example</a:t>
            </a:r>
          </a:p>
          <a:p>
            <a:pPr marL="0" indent="0" algn="just">
              <a:buNone/>
            </a:pPr>
            <a:r>
              <a:rPr lang="en-US" sz="3200" b="1" dirty="0"/>
              <a:t>Consider the language L, defined over Σ = {</a:t>
            </a:r>
            <a:r>
              <a:rPr lang="en-US" sz="3200" b="1" dirty="0" err="1"/>
              <a:t>a,b</a:t>
            </a:r>
            <a:r>
              <a:rPr lang="en-US" sz="3200" b="1" dirty="0"/>
              <a:t>}, of strings of length 2, starting with a, then </a:t>
            </a:r>
          </a:p>
          <a:p>
            <a:pPr marL="0" indent="0" algn="just">
              <a:buNone/>
            </a:pPr>
            <a:r>
              <a:rPr lang="en-US" sz="3200" b="1" dirty="0"/>
              <a:t>L = {</a:t>
            </a:r>
            <a:r>
              <a:rPr lang="en-US" sz="3200" b="1" dirty="0" err="1"/>
              <a:t>aa</a:t>
            </a:r>
            <a:r>
              <a:rPr lang="en-US" sz="3200" b="1" dirty="0"/>
              <a:t>, </a:t>
            </a:r>
            <a:r>
              <a:rPr lang="en-US" sz="3200" b="1" dirty="0" err="1"/>
              <a:t>ab</a:t>
            </a:r>
            <a:r>
              <a:rPr lang="en-US" sz="3200" b="1" dirty="0"/>
              <a:t>}, may be expressed by the regular expression </a:t>
            </a:r>
            <a:r>
              <a:rPr lang="en-US" sz="3200" b="1" dirty="0" err="1"/>
              <a:t>aa+ab</a:t>
            </a:r>
            <a:r>
              <a:rPr lang="en-US" sz="3200" b="1" dirty="0"/>
              <a:t>. Hence L, by definition, is a regular language.</a:t>
            </a:r>
          </a:p>
        </p:txBody>
      </p:sp>
    </p:spTree>
    <p:extLst>
      <p:ext uri="{BB962C8B-B14F-4D97-AF65-F5344CB8AC3E}">
        <p14:creationId xmlns:p14="http://schemas.microsoft.com/office/powerpoint/2010/main" xmlns="" val="39106787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10773401" cy="914399"/>
          </a:xfrm>
        </p:spPr>
        <p:txBody>
          <a:bodyPr>
            <a:normAutofit/>
          </a:bodyPr>
          <a:lstStyle/>
          <a:p>
            <a:r>
              <a:rPr lang="en-US" dirty="0">
                <a:latin typeface="Cambria Math" pitchFamily="18" charset="0"/>
                <a:ea typeface="Cambria Math" pitchFamily="18" charset="0"/>
              </a:rPr>
              <a:t>Introduction to Finite Automaton</a:t>
            </a:r>
            <a:endParaRPr lang="en-US" dirty="0">
              <a:solidFill>
                <a:srgbClr val="FFFF00"/>
              </a:solidFill>
              <a:latin typeface="Cambria Math" pitchFamily="18" charset="0"/>
              <a:ea typeface="Cambria Math" pitchFamily="18" charset="0"/>
            </a:endParaRPr>
          </a:p>
        </p:txBody>
      </p:sp>
      <p:sp>
        <p:nvSpPr>
          <p:cNvPr id="4" name="Content Placeholder 3"/>
          <p:cNvSpPr>
            <a:spLocks noGrp="1"/>
          </p:cNvSpPr>
          <p:nvPr>
            <p:ph idx="1"/>
          </p:nvPr>
        </p:nvSpPr>
        <p:spPr>
          <a:xfrm>
            <a:off x="608012" y="990600"/>
            <a:ext cx="9677400" cy="5638800"/>
          </a:xfrm>
        </p:spPr>
        <p:txBody>
          <a:bodyPr>
            <a:noAutofit/>
          </a:bodyPr>
          <a:lstStyle/>
          <a:p>
            <a:pPr marL="0" indent="0" algn="just">
              <a:buNone/>
            </a:pPr>
            <a:r>
              <a:rPr lang="en-US" sz="3600" dirty="0" smtClean="0">
                <a:latin typeface="Cambria Math" pitchFamily="18" charset="0"/>
                <a:ea typeface="Cambria Math" pitchFamily="18" charset="0"/>
              </a:rPr>
              <a:t>Consider a board game in which all moves are based on dice outcomes. Player keeps throwing dices and outcomes of dices decides the game progress. After showing of certain outcomes, game ends (Player wins) i.e. winning of player depends on sequence of dice outcomes. This structure of game can be considered as Finite Automaton.</a:t>
            </a:r>
            <a:endParaRPr lang="en-US" sz="3600" dirty="0" smtClean="0">
              <a:solidFill>
                <a:srgbClr val="FFFF00"/>
              </a:solidFill>
              <a:latin typeface="Cambria Math" pitchFamily="18" charset="0"/>
              <a:ea typeface="Cambria Math" pitchFamily="18" charset="0"/>
            </a:endParaRPr>
          </a:p>
        </p:txBody>
      </p:sp>
    </p:spTree>
    <p:extLst>
      <p:ext uri="{BB962C8B-B14F-4D97-AF65-F5344CB8AC3E}">
        <p14:creationId xmlns:p14="http://schemas.microsoft.com/office/powerpoint/2010/main" xmlns="" val="21564546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normAutofit/>
          </a:bodyPr>
          <a:lstStyle/>
          <a:p>
            <a:r>
              <a:rPr lang="en-US" b="1" dirty="0" smtClean="0">
                <a:latin typeface="Cambria Math" pitchFamily="18" charset="0"/>
                <a:ea typeface="Cambria Math" pitchFamily="18" charset="0"/>
              </a:rPr>
              <a:t>Finite Automaton: </a:t>
            </a:r>
            <a:r>
              <a:rPr lang="en-US" b="1" dirty="0" smtClean="0">
                <a:solidFill>
                  <a:srgbClr val="7030A0"/>
                </a:solidFill>
                <a:latin typeface="Cambria Math" pitchFamily="18" charset="0"/>
                <a:ea typeface="Cambria Math" pitchFamily="18" charset="0"/>
              </a:rPr>
              <a:t>Definition</a:t>
            </a:r>
            <a:endParaRPr lang="en-US" b="1" dirty="0">
              <a:solidFill>
                <a:srgbClr val="7030A0"/>
              </a:solidFill>
              <a:latin typeface="Cambria Math" pitchFamily="18" charset="0"/>
              <a:ea typeface="Cambria Math" pitchFamily="18" charset="0"/>
            </a:endParaRPr>
          </a:p>
        </p:txBody>
      </p:sp>
      <p:sp>
        <p:nvSpPr>
          <p:cNvPr id="4" name="Content Placeholder 3"/>
          <p:cNvSpPr>
            <a:spLocks noGrp="1"/>
          </p:cNvSpPr>
          <p:nvPr>
            <p:ph idx="1"/>
          </p:nvPr>
        </p:nvSpPr>
        <p:spPr>
          <a:xfrm>
            <a:off x="608012" y="990600"/>
            <a:ext cx="11201400" cy="5334000"/>
          </a:xfrm>
        </p:spPr>
        <p:txBody>
          <a:bodyPr>
            <a:noAutofit/>
          </a:bodyPr>
          <a:lstStyle/>
          <a:p>
            <a:pPr>
              <a:buNone/>
            </a:pPr>
            <a:r>
              <a:rPr lang="en-US" sz="3200" dirty="0" smtClean="0"/>
              <a:t>A Finite automaton (FA), is a collection of the followings:</a:t>
            </a:r>
          </a:p>
          <a:p>
            <a:pPr marL="514350" lvl="0" indent="-514350">
              <a:buFont typeface="+mj-lt"/>
              <a:buAutoNum type="arabicPeriod"/>
            </a:pPr>
            <a:r>
              <a:rPr lang="en-US" sz="3200" dirty="0" smtClean="0">
                <a:solidFill>
                  <a:srgbClr val="002060"/>
                </a:solidFill>
              </a:rPr>
              <a:t>Finite set of input letters (Σ) from which input strings are formed e.g. Σ = {a, b}</a:t>
            </a:r>
          </a:p>
          <a:p>
            <a:pPr marL="514350" indent="-514350">
              <a:buFont typeface="+mj-lt"/>
              <a:buAutoNum type="arabicPeriod"/>
            </a:pPr>
            <a:r>
              <a:rPr lang="en-US" sz="3200" dirty="0" smtClean="0">
                <a:solidFill>
                  <a:srgbClr val="002060"/>
                </a:solidFill>
              </a:rPr>
              <a:t>Finite number of states, having one initial and some (maybe none) final states e.g. x, y, z be the states where x is initial state and z is final state</a:t>
            </a:r>
          </a:p>
          <a:p>
            <a:pPr marL="514350" lvl="0" indent="-514350" fontAlgn="base">
              <a:buFont typeface="+mj-lt"/>
              <a:buAutoNum type="arabicPeriod"/>
            </a:pPr>
            <a:r>
              <a:rPr lang="en-US" sz="3200" dirty="0" smtClean="0">
                <a:solidFill>
                  <a:srgbClr val="002060"/>
                </a:solidFill>
              </a:rPr>
              <a:t>Finite set of transitions i.e. for each state and for each input letter there is a transition showing how to move from one state to another</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Oval 2"/>
          <p:cNvSpPr>
            <a:spLocks noChangeArrowheads="1"/>
          </p:cNvSpPr>
          <p:nvPr/>
        </p:nvSpPr>
        <p:spPr bwMode="auto">
          <a:xfrm>
            <a:off x="3798291" y="2214923"/>
            <a:ext cx="1130070" cy="1182260"/>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446467" name="Line 3"/>
          <p:cNvSpPr>
            <a:spLocks noChangeShapeType="1"/>
          </p:cNvSpPr>
          <p:nvPr/>
        </p:nvSpPr>
        <p:spPr bwMode="auto">
          <a:xfrm>
            <a:off x="2655120" y="2781048"/>
            <a:ext cx="1143171" cy="2823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81" name="Text Box 17"/>
          <p:cNvSpPr txBox="1">
            <a:spLocks noChangeArrowheads="1"/>
          </p:cNvSpPr>
          <p:nvPr/>
        </p:nvSpPr>
        <p:spPr bwMode="auto">
          <a:xfrm>
            <a:off x="5149874" y="3166349"/>
            <a:ext cx="61266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1,0</a:t>
            </a:r>
            <a:endParaRPr lang="en-US" dirty="0"/>
          </a:p>
        </p:txBody>
      </p:sp>
      <p:sp>
        <p:nvSpPr>
          <p:cNvPr id="446492" name="Text Box 28"/>
          <p:cNvSpPr txBox="1">
            <a:spLocks noChangeArrowheads="1"/>
          </p:cNvSpPr>
          <p:nvPr/>
        </p:nvSpPr>
        <p:spPr bwMode="auto">
          <a:xfrm>
            <a:off x="807405" y="4852342"/>
            <a:ext cx="10186980" cy="1200329"/>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eaLnBrk="1" hangingPunct="1"/>
            <a:r>
              <a:rPr lang="en-US" sz="2400" b="1" dirty="0" smtClean="0"/>
              <a:t>If above machine </a:t>
            </a:r>
            <a:r>
              <a:rPr lang="en-US" sz="2400" b="1" dirty="0"/>
              <a:t>accepts </a:t>
            </a:r>
            <a:r>
              <a:rPr lang="en-US" sz="2400" b="1" dirty="0" smtClean="0"/>
              <a:t>only strings with input ending in </a:t>
            </a:r>
            <a:r>
              <a:rPr lang="en-US" sz="2400" b="1" dirty="0"/>
              <a:t>a double </a:t>
            </a:r>
            <a:r>
              <a:rPr lang="en-US" sz="2400" b="1" dirty="0" smtClean="0"/>
              <a:t>circle, what kind of machine is it? (What is pattern in strings that above machine accepts?)</a:t>
            </a:r>
            <a:endParaRPr lang="en-US" sz="2400" b="1" dirty="0"/>
          </a:p>
        </p:txBody>
      </p:sp>
      <p:sp>
        <p:nvSpPr>
          <p:cNvPr id="30" name="Oval 7"/>
          <p:cNvSpPr>
            <a:spLocks noChangeArrowheads="1"/>
          </p:cNvSpPr>
          <p:nvPr/>
        </p:nvSpPr>
        <p:spPr bwMode="auto">
          <a:xfrm>
            <a:off x="3923934" y="2361412"/>
            <a:ext cx="878783" cy="819666"/>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32" name="AutoShape 4"/>
          <p:cNvSpPr>
            <a:spLocks noChangeArrowheads="1"/>
          </p:cNvSpPr>
          <p:nvPr/>
        </p:nvSpPr>
        <p:spPr bwMode="auto">
          <a:xfrm rot="6155265">
            <a:off x="4802718" y="2502684"/>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33" name="Title 1"/>
          <p:cNvSpPr txBox="1">
            <a:spLocks/>
          </p:cNvSpPr>
          <p:nvPr/>
        </p:nvSpPr>
        <p:spPr>
          <a:xfrm>
            <a:off x="26458" y="326380"/>
            <a:ext cx="4856620" cy="914399"/>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solidFill>
                  <a:srgbClr val="002060"/>
                </a:solidFill>
                <a:latin typeface="Cambria Math" pitchFamily="18" charset="0"/>
                <a:ea typeface="Cambria Math" pitchFamily="18" charset="0"/>
              </a:rPr>
              <a:t>Identify the Language</a:t>
            </a:r>
            <a:endParaRPr lang="en-US" b="1" dirty="0">
              <a:solidFill>
                <a:srgbClr val="002060"/>
              </a:solidFill>
              <a:latin typeface="Cambria Math" pitchFamily="18" charset="0"/>
              <a:ea typeface="Cambria Math" pitchFamily="18" charset="0"/>
            </a:endParaRPr>
          </a:p>
        </p:txBody>
      </p:sp>
      <p:sp>
        <p:nvSpPr>
          <p:cNvPr id="2" name="Rectangle 1"/>
          <p:cNvSpPr/>
          <p:nvPr/>
        </p:nvSpPr>
        <p:spPr>
          <a:xfrm>
            <a:off x="9058930" y="412172"/>
            <a:ext cx="1752403" cy="584775"/>
          </a:xfrm>
          <a:prstGeom prst="rect">
            <a:avLst/>
          </a:prstGeom>
        </p:spPr>
        <p:txBody>
          <a:bodyPr wrap="none">
            <a:spAutoFit/>
          </a:bodyPr>
          <a:lstStyle/>
          <a:p>
            <a:pPr>
              <a:buNone/>
            </a:pPr>
            <a:r>
              <a:rPr lang="el-GR" sz="3200" b="1" dirty="0">
                <a:latin typeface="Cambria Math" pitchFamily="18" charset="0"/>
                <a:ea typeface="Cambria Math" pitchFamily="18" charset="0"/>
              </a:rPr>
              <a:t>Σ</a:t>
            </a:r>
            <a:r>
              <a:rPr lang="en-US" sz="3200" b="1" dirty="0">
                <a:latin typeface="Cambria Math" pitchFamily="18" charset="0"/>
                <a:ea typeface="Cambria Math" pitchFamily="18" charset="0"/>
              </a:rPr>
              <a:t> = </a:t>
            </a:r>
            <a:r>
              <a:rPr lang="en-US" sz="3200" b="1" dirty="0" smtClean="0">
                <a:latin typeface="Cambria Math" pitchFamily="18" charset="0"/>
                <a:ea typeface="Cambria Math" pitchFamily="18" charset="0"/>
              </a:rPr>
              <a:t>{0,1}</a:t>
            </a:r>
            <a:endParaRPr lang="en-US" sz="3200" b="1" dirty="0">
              <a:latin typeface="Cambria Math" pitchFamily="18" charset="0"/>
              <a:ea typeface="Cambria Math" pitchFamily="18" charset="0"/>
            </a:endParaRPr>
          </a:p>
        </p:txBody>
      </p:sp>
    </p:spTree>
    <p:extLst>
      <p:ext uri="{BB962C8B-B14F-4D97-AF65-F5344CB8AC3E}">
        <p14:creationId xmlns:p14="http://schemas.microsoft.com/office/powerpoint/2010/main" xmlns="" val="28230829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6492"/>
                                        </p:tgtEl>
                                        <p:attrNameLst>
                                          <p:attrName>style.visibility</p:attrName>
                                        </p:attrNameLst>
                                      </p:cBhvr>
                                      <p:to>
                                        <p:strVal val="visible"/>
                                      </p:to>
                                    </p:set>
                                    <p:animEffect transition="in" filter="fade">
                                      <p:cBhvr>
                                        <p:cTn id="7" dur="500"/>
                                        <p:tgtEl>
                                          <p:spTgt spid="446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Oval 2"/>
          <p:cNvSpPr>
            <a:spLocks noChangeArrowheads="1"/>
          </p:cNvSpPr>
          <p:nvPr/>
        </p:nvSpPr>
        <p:spPr bwMode="auto">
          <a:xfrm>
            <a:off x="4081455" y="2291843"/>
            <a:ext cx="1018915" cy="750314"/>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446467" name="Line 3"/>
          <p:cNvSpPr>
            <a:spLocks noChangeShapeType="1"/>
          </p:cNvSpPr>
          <p:nvPr/>
        </p:nvSpPr>
        <p:spPr bwMode="auto">
          <a:xfrm>
            <a:off x="2827130" y="2667000"/>
            <a:ext cx="1143171" cy="2823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76" name="Text Box 12"/>
          <p:cNvSpPr txBox="1">
            <a:spLocks noChangeArrowheads="1"/>
          </p:cNvSpPr>
          <p:nvPr/>
        </p:nvSpPr>
        <p:spPr bwMode="auto">
          <a:xfrm>
            <a:off x="7748239" y="2695238"/>
            <a:ext cx="61266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a:t>0,1</a:t>
            </a:r>
          </a:p>
        </p:txBody>
      </p:sp>
      <p:sp>
        <p:nvSpPr>
          <p:cNvPr id="446479" name="Text Box 15"/>
          <p:cNvSpPr txBox="1">
            <a:spLocks noChangeArrowheads="1"/>
          </p:cNvSpPr>
          <p:nvPr/>
        </p:nvSpPr>
        <p:spPr bwMode="auto">
          <a:xfrm>
            <a:off x="5815803" y="1763713"/>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a:t>1</a:t>
            </a:r>
          </a:p>
        </p:txBody>
      </p:sp>
      <p:sp>
        <p:nvSpPr>
          <p:cNvPr id="446481" name="Text Box 17"/>
          <p:cNvSpPr txBox="1">
            <a:spLocks noChangeArrowheads="1"/>
          </p:cNvSpPr>
          <p:nvPr/>
        </p:nvSpPr>
        <p:spPr bwMode="auto">
          <a:xfrm>
            <a:off x="7245081" y="1984091"/>
            <a:ext cx="61266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1,0</a:t>
            </a:r>
            <a:endParaRPr lang="en-US" dirty="0"/>
          </a:p>
        </p:txBody>
      </p:sp>
      <p:sp>
        <p:nvSpPr>
          <p:cNvPr id="446483" name="Oval 19"/>
          <p:cNvSpPr>
            <a:spLocks noChangeArrowheads="1"/>
          </p:cNvSpPr>
          <p:nvPr/>
        </p:nvSpPr>
        <p:spPr bwMode="auto">
          <a:xfrm>
            <a:off x="6918713" y="412172"/>
            <a:ext cx="1156899" cy="1010325"/>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446484" name="Line 20"/>
          <p:cNvSpPr>
            <a:spLocks noChangeShapeType="1"/>
          </p:cNvSpPr>
          <p:nvPr/>
        </p:nvSpPr>
        <p:spPr bwMode="auto">
          <a:xfrm flipH="1">
            <a:off x="4883077" y="1128713"/>
            <a:ext cx="2035636" cy="1163130"/>
          </a:xfrm>
          <a:prstGeom prst="line">
            <a:avLst/>
          </a:prstGeom>
          <a:noFill/>
          <a:ln w="7620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92" name="Text Box 28"/>
          <p:cNvSpPr txBox="1">
            <a:spLocks noChangeArrowheads="1"/>
          </p:cNvSpPr>
          <p:nvPr/>
        </p:nvSpPr>
        <p:spPr bwMode="auto">
          <a:xfrm>
            <a:off x="531812" y="4852342"/>
            <a:ext cx="11049000" cy="1200329"/>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eaLnBrk="1" hangingPunct="1"/>
            <a:r>
              <a:rPr lang="en-US" sz="2400" b="1" dirty="0" smtClean="0"/>
              <a:t>If above machine </a:t>
            </a:r>
            <a:r>
              <a:rPr lang="en-US" sz="2400" b="1" dirty="0"/>
              <a:t>accepts </a:t>
            </a:r>
            <a:r>
              <a:rPr lang="en-US" sz="2400" b="1" dirty="0" smtClean="0"/>
              <a:t>only strings with input ending in </a:t>
            </a:r>
            <a:r>
              <a:rPr lang="en-US" sz="2400" b="1" dirty="0"/>
              <a:t>a double </a:t>
            </a:r>
            <a:r>
              <a:rPr lang="en-US" sz="2400" b="1" dirty="0" smtClean="0"/>
              <a:t>circle, what kind of machine is it? (What is pattern in strings that above machine accepts?)</a:t>
            </a:r>
            <a:endParaRPr lang="en-US" sz="2400" b="1" dirty="0"/>
          </a:p>
        </p:txBody>
      </p:sp>
      <p:sp>
        <p:nvSpPr>
          <p:cNvPr id="30" name="Oval 7"/>
          <p:cNvSpPr>
            <a:spLocks noChangeArrowheads="1"/>
          </p:cNvSpPr>
          <p:nvPr/>
        </p:nvSpPr>
        <p:spPr bwMode="auto">
          <a:xfrm>
            <a:off x="7059433" y="507501"/>
            <a:ext cx="878783" cy="819666"/>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32" name="AutoShape 4"/>
          <p:cNvSpPr>
            <a:spLocks noChangeArrowheads="1"/>
          </p:cNvSpPr>
          <p:nvPr/>
        </p:nvSpPr>
        <p:spPr bwMode="auto">
          <a:xfrm rot="10800000">
            <a:off x="7245081" y="1240779"/>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33" name="Title 1"/>
          <p:cNvSpPr txBox="1">
            <a:spLocks/>
          </p:cNvSpPr>
          <p:nvPr/>
        </p:nvSpPr>
        <p:spPr>
          <a:xfrm>
            <a:off x="26458" y="326380"/>
            <a:ext cx="4856620" cy="914399"/>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solidFill>
                  <a:srgbClr val="002060"/>
                </a:solidFill>
                <a:latin typeface="Cambria Math" pitchFamily="18" charset="0"/>
                <a:ea typeface="Cambria Math" pitchFamily="18" charset="0"/>
              </a:rPr>
              <a:t>Identify the Language</a:t>
            </a:r>
            <a:endParaRPr lang="en-US" b="1" dirty="0">
              <a:solidFill>
                <a:srgbClr val="002060"/>
              </a:solidFill>
              <a:latin typeface="Cambria Math" pitchFamily="18" charset="0"/>
              <a:ea typeface="Cambria Math" pitchFamily="18" charset="0"/>
            </a:endParaRPr>
          </a:p>
        </p:txBody>
      </p:sp>
      <p:sp>
        <p:nvSpPr>
          <p:cNvPr id="34" name="Oval 19"/>
          <p:cNvSpPr>
            <a:spLocks noChangeArrowheads="1"/>
          </p:cNvSpPr>
          <p:nvPr/>
        </p:nvSpPr>
        <p:spPr bwMode="auto">
          <a:xfrm>
            <a:off x="7059433" y="3397183"/>
            <a:ext cx="1156899" cy="1010325"/>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35" name="Line 22"/>
          <p:cNvSpPr>
            <a:spLocks noChangeShapeType="1"/>
          </p:cNvSpPr>
          <p:nvPr/>
        </p:nvSpPr>
        <p:spPr bwMode="auto">
          <a:xfrm>
            <a:off x="4928361" y="2895600"/>
            <a:ext cx="2131072" cy="108589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36" name="Text Box 11"/>
          <p:cNvSpPr txBox="1">
            <a:spLocks noChangeArrowheads="1"/>
          </p:cNvSpPr>
          <p:nvPr/>
        </p:nvSpPr>
        <p:spPr bwMode="auto">
          <a:xfrm>
            <a:off x="5459615" y="3440680"/>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a:t>0</a:t>
            </a:r>
          </a:p>
        </p:txBody>
      </p:sp>
      <p:sp>
        <p:nvSpPr>
          <p:cNvPr id="37" name="AutoShape 4"/>
          <p:cNvSpPr>
            <a:spLocks noChangeArrowheads="1"/>
          </p:cNvSpPr>
          <p:nvPr/>
        </p:nvSpPr>
        <p:spPr bwMode="auto">
          <a:xfrm>
            <a:off x="7328545" y="2845395"/>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2" name="Rectangle 1"/>
          <p:cNvSpPr/>
          <p:nvPr/>
        </p:nvSpPr>
        <p:spPr>
          <a:xfrm>
            <a:off x="9058930" y="412172"/>
            <a:ext cx="1752403" cy="584775"/>
          </a:xfrm>
          <a:prstGeom prst="rect">
            <a:avLst/>
          </a:prstGeom>
        </p:spPr>
        <p:txBody>
          <a:bodyPr wrap="none">
            <a:spAutoFit/>
          </a:bodyPr>
          <a:lstStyle/>
          <a:p>
            <a:pPr>
              <a:buNone/>
            </a:pPr>
            <a:r>
              <a:rPr lang="el-GR" sz="3200" b="1" dirty="0">
                <a:latin typeface="Cambria Math" pitchFamily="18" charset="0"/>
                <a:ea typeface="Cambria Math" pitchFamily="18" charset="0"/>
              </a:rPr>
              <a:t>Σ</a:t>
            </a:r>
            <a:r>
              <a:rPr lang="en-US" sz="3200" b="1" dirty="0">
                <a:latin typeface="Cambria Math" pitchFamily="18" charset="0"/>
                <a:ea typeface="Cambria Math" pitchFamily="18" charset="0"/>
              </a:rPr>
              <a:t> = </a:t>
            </a:r>
            <a:r>
              <a:rPr lang="en-US" sz="3200" b="1" dirty="0" smtClean="0">
                <a:latin typeface="Cambria Math" pitchFamily="18" charset="0"/>
                <a:ea typeface="Cambria Math" pitchFamily="18" charset="0"/>
              </a:rPr>
              <a:t>{0,1}</a:t>
            </a:r>
            <a:endParaRPr lang="en-US" sz="3200" b="1" dirty="0">
              <a:latin typeface="Cambria Math" pitchFamily="18" charset="0"/>
              <a:ea typeface="Cambria Math" pitchFamily="18" charset="0"/>
            </a:endParaRPr>
          </a:p>
        </p:txBody>
      </p:sp>
    </p:spTree>
    <p:extLst>
      <p:ext uri="{BB962C8B-B14F-4D97-AF65-F5344CB8AC3E}">
        <p14:creationId xmlns:p14="http://schemas.microsoft.com/office/powerpoint/2010/main" xmlns="" val="30459654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6492"/>
                                        </p:tgtEl>
                                        <p:attrNameLst>
                                          <p:attrName>style.visibility</p:attrName>
                                        </p:attrNameLst>
                                      </p:cBhvr>
                                      <p:to>
                                        <p:strVal val="visible"/>
                                      </p:to>
                                    </p:set>
                                    <p:animEffect transition="in" filter="fade">
                                      <p:cBhvr>
                                        <p:cTn id="7" dur="500"/>
                                        <p:tgtEl>
                                          <p:spTgt spid="446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Oval 2"/>
          <p:cNvSpPr>
            <a:spLocks noChangeArrowheads="1"/>
          </p:cNvSpPr>
          <p:nvPr/>
        </p:nvSpPr>
        <p:spPr bwMode="auto">
          <a:xfrm>
            <a:off x="4081455" y="2291843"/>
            <a:ext cx="1018915" cy="750314"/>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446467" name="Line 3"/>
          <p:cNvSpPr>
            <a:spLocks noChangeShapeType="1"/>
          </p:cNvSpPr>
          <p:nvPr/>
        </p:nvSpPr>
        <p:spPr bwMode="auto">
          <a:xfrm>
            <a:off x="2827130" y="2667000"/>
            <a:ext cx="1143171" cy="2823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73" name="Oval 9"/>
          <p:cNvSpPr>
            <a:spLocks noChangeArrowheads="1"/>
          </p:cNvSpPr>
          <p:nvPr/>
        </p:nvSpPr>
        <p:spPr bwMode="auto">
          <a:xfrm>
            <a:off x="7008812" y="3962400"/>
            <a:ext cx="1108085" cy="678776"/>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446476" name="Text Box 12"/>
          <p:cNvSpPr txBox="1">
            <a:spLocks noChangeArrowheads="1"/>
          </p:cNvSpPr>
          <p:nvPr/>
        </p:nvSpPr>
        <p:spPr bwMode="auto">
          <a:xfrm>
            <a:off x="8953787" y="1292561"/>
            <a:ext cx="61266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a:t>0,1</a:t>
            </a:r>
          </a:p>
        </p:txBody>
      </p:sp>
      <p:sp>
        <p:nvSpPr>
          <p:cNvPr id="446478" name="Text Box 14"/>
          <p:cNvSpPr txBox="1">
            <a:spLocks noChangeArrowheads="1"/>
          </p:cNvSpPr>
          <p:nvPr/>
        </p:nvSpPr>
        <p:spPr bwMode="auto">
          <a:xfrm>
            <a:off x="6171991" y="2811324"/>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a:t>0</a:t>
            </a:r>
          </a:p>
        </p:txBody>
      </p:sp>
      <p:sp>
        <p:nvSpPr>
          <p:cNvPr id="446479" name="Text Box 15"/>
          <p:cNvSpPr txBox="1">
            <a:spLocks noChangeArrowheads="1"/>
          </p:cNvSpPr>
          <p:nvPr/>
        </p:nvSpPr>
        <p:spPr bwMode="auto">
          <a:xfrm>
            <a:off x="5815803" y="1763713"/>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a:t>1</a:t>
            </a:r>
          </a:p>
        </p:txBody>
      </p:sp>
      <p:sp>
        <p:nvSpPr>
          <p:cNvPr id="446481" name="Text Box 17"/>
          <p:cNvSpPr txBox="1">
            <a:spLocks noChangeArrowheads="1"/>
          </p:cNvSpPr>
          <p:nvPr/>
        </p:nvSpPr>
        <p:spPr bwMode="auto">
          <a:xfrm>
            <a:off x="10241444" y="1313379"/>
            <a:ext cx="61266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1,0</a:t>
            </a:r>
            <a:endParaRPr lang="en-US" dirty="0"/>
          </a:p>
        </p:txBody>
      </p:sp>
      <p:sp>
        <p:nvSpPr>
          <p:cNvPr id="446483" name="Oval 19"/>
          <p:cNvSpPr>
            <a:spLocks noChangeArrowheads="1"/>
          </p:cNvSpPr>
          <p:nvPr/>
        </p:nvSpPr>
        <p:spPr bwMode="auto">
          <a:xfrm>
            <a:off x="6918713" y="412172"/>
            <a:ext cx="1156899" cy="1010325"/>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446484" name="Line 20"/>
          <p:cNvSpPr>
            <a:spLocks noChangeShapeType="1"/>
          </p:cNvSpPr>
          <p:nvPr/>
        </p:nvSpPr>
        <p:spPr bwMode="auto">
          <a:xfrm flipH="1">
            <a:off x="4883077" y="1128713"/>
            <a:ext cx="2035636" cy="1163130"/>
          </a:xfrm>
          <a:prstGeom prst="line">
            <a:avLst/>
          </a:prstGeom>
          <a:noFill/>
          <a:ln w="7620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86" name="Line 22"/>
          <p:cNvSpPr>
            <a:spLocks noChangeShapeType="1"/>
          </p:cNvSpPr>
          <p:nvPr/>
        </p:nvSpPr>
        <p:spPr bwMode="auto">
          <a:xfrm>
            <a:off x="8075612" y="1205945"/>
            <a:ext cx="2131072" cy="108589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92" name="Text Box 28"/>
          <p:cNvSpPr txBox="1">
            <a:spLocks noChangeArrowheads="1"/>
          </p:cNvSpPr>
          <p:nvPr/>
        </p:nvSpPr>
        <p:spPr bwMode="auto">
          <a:xfrm>
            <a:off x="807405" y="4852342"/>
            <a:ext cx="10186980" cy="1200329"/>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eaLnBrk="1" hangingPunct="1"/>
            <a:r>
              <a:rPr lang="en-US" sz="2400" b="1" dirty="0" smtClean="0"/>
              <a:t>If above machine </a:t>
            </a:r>
            <a:r>
              <a:rPr lang="en-US" sz="2400" b="1" dirty="0"/>
              <a:t>accepts </a:t>
            </a:r>
            <a:r>
              <a:rPr lang="en-US" sz="2400" b="1" dirty="0" smtClean="0"/>
              <a:t>only strings with input ending in </a:t>
            </a:r>
            <a:r>
              <a:rPr lang="en-US" sz="2400" b="1" dirty="0"/>
              <a:t>a double </a:t>
            </a:r>
            <a:r>
              <a:rPr lang="en-US" sz="2400" b="1" dirty="0" smtClean="0"/>
              <a:t>circle, what kind of machine is it? (What is pattern in strings that above machine accepts?)</a:t>
            </a:r>
            <a:endParaRPr lang="en-US" sz="2400" b="1" dirty="0"/>
          </a:p>
        </p:txBody>
      </p:sp>
      <p:sp>
        <p:nvSpPr>
          <p:cNvPr id="30" name="Oval 7"/>
          <p:cNvSpPr>
            <a:spLocks noChangeArrowheads="1"/>
          </p:cNvSpPr>
          <p:nvPr/>
        </p:nvSpPr>
        <p:spPr bwMode="auto">
          <a:xfrm>
            <a:off x="10206684" y="2285405"/>
            <a:ext cx="878783" cy="819666"/>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31" name="Oval 19"/>
          <p:cNvSpPr>
            <a:spLocks noChangeArrowheads="1"/>
          </p:cNvSpPr>
          <p:nvPr/>
        </p:nvSpPr>
        <p:spPr bwMode="auto">
          <a:xfrm>
            <a:off x="10056812" y="2190075"/>
            <a:ext cx="1156899" cy="1010325"/>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32" name="AutoShape 4"/>
          <p:cNvSpPr>
            <a:spLocks noChangeArrowheads="1"/>
          </p:cNvSpPr>
          <p:nvPr/>
        </p:nvSpPr>
        <p:spPr bwMode="auto">
          <a:xfrm>
            <a:off x="10295696" y="1690596"/>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24" name="Rectangle 23"/>
          <p:cNvSpPr/>
          <p:nvPr/>
        </p:nvSpPr>
        <p:spPr>
          <a:xfrm>
            <a:off x="9058930" y="412172"/>
            <a:ext cx="1752403" cy="584775"/>
          </a:xfrm>
          <a:prstGeom prst="rect">
            <a:avLst/>
          </a:prstGeom>
        </p:spPr>
        <p:txBody>
          <a:bodyPr wrap="none">
            <a:spAutoFit/>
          </a:bodyPr>
          <a:lstStyle/>
          <a:p>
            <a:pPr>
              <a:buNone/>
            </a:pPr>
            <a:r>
              <a:rPr lang="el-GR" sz="3200" b="1" dirty="0">
                <a:latin typeface="Cambria Math" pitchFamily="18" charset="0"/>
                <a:ea typeface="Cambria Math" pitchFamily="18" charset="0"/>
              </a:rPr>
              <a:t>Σ</a:t>
            </a:r>
            <a:r>
              <a:rPr lang="en-US" sz="3200" b="1" dirty="0">
                <a:latin typeface="Cambria Math" pitchFamily="18" charset="0"/>
                <a:ea typeface="Cambria Math" pitchFamily="18" charset="0"/>
              </a:rPr>
              <a:t> = </a:t>
            </a:r>
            <a:r>
              <a:rPr lang="en-US" sz="3200" b="1" dirty="0" smtClean="0">
                <a:latin typeface="Cambria Math" pitchFamily="18" charset="0"/>
                <a:ea typeface="Cambria Math" pitchFamily="18" charset="0"/>
              </a:rPr>
              <a:t>{0,1}</a:t>
            </a:r>
            <a:endParaRPr lang="en-US" sz="3200" b="1" dirty="0">
              <a:latin typeface="Cambria Math" pitchFamily="18" charset="0"/>
              <a:ea typeface="Cambria Math" pitchFamily="18" charset="0"/>
            </a:endParaRPr>
          </a:p>
        </p:txBody>
      </p:sp>
      <p:sp>
        <p:nvSpPr>
          <p:cNvPr id="25" name="Title 1"/>
          <p:cNvSpPr txBox="1">
            <a:spLocks/>
          </p:cNvSpPr>
          <p:nvPr/>
        </p:nvSpPr>
        <p:spPr>
          <a:xfrm>
            <a:off x="26458" y="326380"/>
            <a:ext cx="4856620" cy="914399"/>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solidFill>
                  <a:srgbClr val="002060"/>
                </a:solidFill>
                <a:latin typeface="Cambria Math" pitchFamily="18" charset="0"/>
                <a:ea typeface="Cambria Math" pitchFamily="18" charset="0"/>
              </a:rPr>
              <a:t>Identify the Language</a:t>
            </a:r>
            <a:endParaRPr lang="en-US" b="1" dirty="0">
              <a:solidFill>
                <a:srgbClr val="002060"/>
              </a:solidFill>
              <a:latin typeface="Cambria Math" pitchFamily="18" charset="0"/>
              <a:ea typeface="Cambria Math" pitchFamily="18" charset="0"/>
            </a:endParaRPr>
          </a:p>
        </p:txBody>
      </p:sp>
      <p:sp>
        <p:nvSpPr>
          <p:cNvPr id="26" name="Line 22"/>
          <p:cNvSpPr>
            <a:spLocks noChangeShapeType="1"/>
          </p:cNvSpPr>
          <p:nvPr/>
        </p:nvSpPr>
        <p:spPr bwMode="auto">
          <a:xfrm>
            <a:off x="4883077" y="3004702"/>
            <a:ext cx="2060842" cy="1151076"/>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27" name="Text Box 17"/>
          <p:cNvSpPr txBox="1">
            <a:spLocks noChangeArrowheads="1"/>
          </p:cNvSpPr>
          <p:nvPr/>
        </p:nvSpPr>
        <p:spPr bwMode="auto">
          <a:xfrm>
            <a:off x="7158144" y="3048000"/>
            <a:ext cx="61266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1,0</a:t>
            </a:r>
            <a:endParaRPr lang="en-US" dirty="0"/>
          </a:p>
        </p:txBody>
      </p:sp>
      <p:sp>
        <p:nvSpPr>
          <p:cNvPr id="28" name="AutoShape 4"/>
          <p:cNvSpPr>
            <a:spLocks noChangeArrowheads="1"/>
          </p:cNvSpPr>
          <p:nvPr/>
        </p:nvSpPr>
        <p:spPr bwMode="auto">
          <a:xfrm>
            <a:off x="7212396" y="3425217"/>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Tree>
    <p:extLst>
      <p:ext uri="{BB962C8B-B14F-4D97-AF65-F5344CB8AC3E}">
        <p14:creationId xmlns:p14="http://schemas.microsoft.com/office/powerpoint/2010/main" xmlns="" val="9572064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6492"/>
                                        </p:tgtEl>
                                        <p:attrNameLst>
                                          <p:attrName>style.visibility</p:attrName>
                                        </p:attrNameLst>
                                      </p:cBhvr>
                                      <p:to>
                                        <p:strVal val="visible"/>
                                      </p:to>
                                    </p:set>
                                    <p:animEffect transition="in" filter="fade">
                                      <p:cBhvr>
                                        <p:cTn id="7" dur="500"/>
                                        <p:tgtEl>
                                          <p:spTgt spid="446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Oval 2"/>
          <p:cNvSpPr>
            <a:spLocks noChangeArrowheads="1"/>
          </p:cNvSpPr>
          <p:nvPr/>
        </p:nvSpPr>
        <p:spPr bwMode="auto">
          <a:xfrm>
            <a:off x="1456037" y="2811324"/>
            <a:ext cx="1006392" cy="943692"/>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446467" name="Line 3"/>
          <p:cNvSpPr>
            <a:spLocks noChangeShapeType="1"/>
          </p:cNvSpPr>
          <p:nvPr/>
        </p:nvSpPr>
        <p:spPr bwMode="auto">
          <a:xfrm>
            <a:off x="235819" y="3278832"/>
            <a:ext cx="1143171" cy="2823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79" name="Text Box 15"/>
          <p:cNvSpPr txBox="1">
            <a:spLocks noChangeArrowheads="1"/>
          </p:cNvSpPr>
          <p:nvPr/>
        </p:nvSpPr>
        <p:spPr bwMode="auto">
          <a:xfrm>
            <a:off x="6004943" y="833735"/>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446484" name="Line 20"/>
          <p:cNvSpPr>
            <a:spLocks noChangeShapeType="1"/>
          </p:cNvSpPr>
          <p:nvPr/>
        </p:nvSpPr>
        <p:spPr bwMode="auto">
          <a:xfrm flipH="1">
            <a:off x="2451003" y="2045600"/>
            <a:ext cx="2035636" cy="1163130"/>
          </a:xfrm>
          <a:prstGeom prst="line">
            <a:avLst/>
          </a:prstGeom>
          <a:noFill/>
          <a:ln w="7620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86" name="Line 22"/>
          <p:cNvSpPr>
            <a:spLocks noChangeShapeType="1"/>
          </p:cNvSpPr>
          <p:nvPr/>
        </p:nvSpPr>
        <p:spPr bwMode="auto">
          <a:xfrm flipV="1">
            <a:off x="5242056" y="916631"/>
            <a:ext cx="2512963" cy="748956"/>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92" name="Text Box 28"/>
          <p:cNvSpPr txBox="1">
            <a:spLocks noChangeArrowheads="1"/>
          </p:cNvSpPr>
          <p:nvPr/>
        </p:nvSpPr>
        <p:spPr bwMode="auto">
          <a:xfrm>
            <a:off x="807405" y="4852342"/>
            <a:ext cx="10186980" cy="1200329"/>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eaLnBrk="1" hangingPunct="1"/>
            <a:r>
              <a:rPr lang="en-US" sz="2400" b="1" dirty="0" smtClean="0"/>
              <a:t>If above machine </a:t>
            </a:r>
            <a:r>
              <a:rPr lang="en-US" sz="2400" b="1" dirty="0"/>
              <a:t>accepts </a:t>
            </a:r>
            <a:r>
              <a:rPr lang="en-US" sz="2400" b="1" dirty="0" smtClean="0"/>
              <a:t>only strings with input ending in </a:t>
            </a:r>
            <a:r>
              <a:rPr lang="en-US" sz="2400" b="1" dirty="0"/>
              <a:t>a double </a:t>
            </a:r>
            <a:r>
              <a:rPr lang="en-US" sz="2400" b="1" dirty="0" smtClean="0"/>
              <a:t>circle, what kind of machine is it? (What is pattern in strings that above machine accepts?)</a:t>
            </a:r>
            <a:endParaRPr lang="en-US" sz="2400" b="1" dirty="0"/>
          </a:p>
        </p:txBody>
      </p:sp>
      <p:sp>
        <p:nvSpPr>
          <p:cNvPr id="30" name="Oval 7"/>
          <p:cNvSpPr>
            <a:spLocks noChangeArrowheads="1"/>
          </p:cNvSpPr>
          <p:nvPr/>
        </p:nvSpPr>
        <p:spPr bwMode="auto">
          <a:xfrm>
            <a:off x="1580077" y="2947182"/>
            <a:ext cx="758311" cy="656076"/>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31" name="Oval 19"/>
          <p:cNvSpPr>
            <a:spLocks noChangeArrowheads="1"/>
          </p:cNvSpPr>
          <p:nvPr/>
        </p:nvSpPr>
        <p:spPr bwMode="auto">
          <a:xfrm>
            <a:off x="10415935" y="2442019"/>
            <a:ext cx="912267" cy="865051"/>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32" name="AutoShape 4"/>
          <p:cNvSpPr>
            <a:spLocks noChangeArrowheads="1"/>
          </p:cNvSpPr>
          <p:nvPr/>
        </p:nvSpPr>
        <p:spPr bwMode="auto">
          <a:xfrm>
            <a:off x="1587015" y="2299736"/>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24" name="Rectangle 23"/>
          <p:cNvSpPr/>
          <p:nvPr/>
        </p:nvSpPr>
        <p:spPr>
          <a:xfrm>
            <a:off x="10480053" y="380207"/>
            <a:ext cx="1696298" cy="584775"/>
          </a:xfrm>
          <a:prstGeom prst="rect">
            <a:avLst/>
          </a:prstGeom>
        </p:spPr>
        <p:txBody>
          <a:bodyPr wrap="none">
            <a:spAutoFit/>
          </a:bodyPr>
          <a:lstStyle/>
          <a:p>
            <a:pPr>
              <a:buNone/>
            </a:pPr>
            <a:r>
              <a:rPr lang="el-GR" sz="3200" b="1" dirty="0">
                <a:latin typeface="Cambria Math" pitchFamily="18" charset="0"/>
                <a:ea typeface="Cambria Math" pitchFamily="18" charset="0"/>
              </a:rPr>
              <a:t>Σ</a:t>
            </a:r>
            <a:r>
              <a:rPr lang="en-US" sz="3200" b="1" dirty="0">
                <a:latin typeface="Cambria Math" pitchFamily="18" charset="0"/>
                <a:ea typeface="Cambria Math" pitchFamily="18" charset="0"/>
              </a:rPr>
              <a:t> = </a:t>
            </a:r>
            <a:r>
              <a:rPr lang="en-US" sz="3200" b="1" dirty="0" smtClean="0">
                <a:latin typeface="Cambria Math" pitchFamily="18" charset="0"/>
                <a:ea typeface="Cambria Math" pitchFamily="18" charset="0"/>
              </a:rPr>
              <a:t>{</a:t>
            </a:r>
            <a:r>
              <a:rPr lang="en-US" sz="3200" b="1" dirty="0" err="1" smtClean="0">
                <a:latin typeface="Cambria Math" pitchFamily="18" charset="0"/>
                <a:ea typeface="Cambria Math" pitchFamily="18" charset="0"/>
              </a:rPr>
              <a:t>a,b</a:t>
            </a:r>
            <a:r>
              <a:rPr lang="en-US" sz="3200" b="1" dirty="0" smtClean="0">
                <a:latin typeface="Cambria Math" pitchFamily="18" charset="0"/>
                <a:ea typeface="Cambria Math" pitchFamily="18" charset="0"/>
              </a:rPr>
              <a:t>}</a:t>
            </a:r>
            <a:endParaRPr lang="en-US" sz="3200" b="1" dirty="0">
              <a:latin typeface="Cambria Math" pitchFamily="18" charset="0"/>
              <a:ea typeface="Cambria Math" pitchFamily="18" charset="0"/>
            </a:endParaRPr>
          </a:p>
        </p:txBody>
      </p:sp>
      <p:sp>
        <p:nvSpPr>
          <p:cNvPr id="25" name="Title 1"/>
          <p:cNvSpPr txBox="1">
            <a:spLocks/>
          </p:cNvSpPr>
          <p:nvPr/>
        </p:nvSpPr>
        <p:spPr>
          <a:xfrm>
            <a:off x="26458" y="326380"/>
            <a:ext cx="4856620" cy="914399"/>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solidFill>
                  <a:srgbClr val="002060"/>
                </a:solidFill>
                <a:latin typeface="Cambria Math" pitchFamily="18" charset="0"/>
                <a:ea typeface="Cambria Math" pitchFamily="18" charset="0"/>
              </a:rPr>
              <a:t>Identify the Language</a:t>
            </a:r>
            <a:endParaRPr lang="en-US" b="1" dirty="0">
              <a:solidFill>
                <a:srgbClr val="002060"/>
              </a:solidFill>
              <a:latin typeface="Cambria Math" pitchFamily="18" charset="0"/>
              <a:ea typeface="Cambria Math" pitchFamily="18" charset="0"/>
            </a:endParaRPr>
          </a:p>
        </p:txBody>
      </p:sp>
      <p:sp>
        <p:nvSpPr>
          <p:cNvPr id="26" name="Line 22"/>
          <p:cNvSpPr>
            <a:spLocks noChangeShapeType="1"/>
          </p:cNvSpPr>
          <p:nvPr/>
        </p:nvSpPr>
        <p:spPr bwMode="auto">
          <a:xfrm>
            <a:off x="8761412" y="1257725"/>
            <a:ext cx="1718641" cy="1369440"/>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21" name="Oval 2"/>
          <p:cNvSpPr>
            <a:spLocks noChangeArrowheads="1"/>
          </p:cNvSpPr>
          <p:nvPr/>
        </p:nvSpPr>
        <p:spPr bwMode="auto">
          <a:xfrm>
            <a:off x="7755020" y="533400"/>
            <a:ext cx="1006392" cy="943692"/>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22" name="Oval 7"/>
          <p:cNvSpPr>
            <a:spLocks noChangeArrowheads="1"/>
          </p:cNvSpPr>
          <p:nvPr/>
        </p:nvSpPr>
        <p:spPr bwMode="auto">
          <a:xfrm>
            <a:off x="7879060" y="669258"/>
            <a:ext cx="758311" cy="656076"/>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23" name="Oval 2"/>
          <p:cNvSpPr>
            <a:spLocks noChangeArrowheads="1"/>
          </p:cNvSpPr>
          <p:nvPr/>
        </p:nvSpPr>
        <p:spPr bwMode="auto">
          <a:xfrm>
            <a:off x="4494212" y="1600200"/>
            <a:ext cx="1006392" cy="943692"/>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29" name="Oval 7"/>
          <p:cNvSpPr>
            <a:spLocks noChangeArrowheads="1"/>
          </p:cNvSpPr>
          <p:nvPr/>
        </p:nvSpPr>
        <p:spPr bwMode="auto">
          <a:xfrm>
            <a:off x="4618252" y="1736058"/>
            <a:ext cx="758311" cy="656076"/>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33" name="Text Box 15"/>
          <p:cNvSpPr txBox="1">
            <a:spLocks noChangeArrowheads="1"/>
          </p:cNvSpPr>
          <p:nvPr/>
        </p:nvSpPr>
        <p:spPr bwMode="auto">
          <a:xfrm>
            <a:off x="2817812" y="2313059"/>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
        <p:nvSpPr>
          <p:cNvPr id="34" name="Text Box 15"/>
          <p:cNvSpPr txBox="1">
            <a:spLocks noChangeArrowheads="1"/>
          </p:cNvSpPr>
          <p:nvPr/>
        </p:nvSpPr>
        <p:spPr bwMode="auto">
          <a:xfrm>
            <a:off x="1718959" y="1833263"/>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35" name="Text Box 15"/>
          <p:cNvSpPr txBox="1">
            <a:spLocks noChangeArrowheads="1"/>
          </p:cNvSpPr>
          <p:nvPr/>
        </p:nvSpPr>
        <p:spPr bwMode="auto">
          <a:xfrm>
            <a:off x="9806841" y="1610381"/>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36" name="Line 22"/>
          <p:cNvSpPr>
            <a:spLocks noChangeShapeType="1"/>
          </p:cNvSpPr>
          <p:nvPr/>
        </p:nvSpPr>
        <p:spPr bwMode="auto">
          <a:xfrm flipH="1">
            <a:off x="2338388" y="3208730"/>
            <a:ext cx="8077547" cy="39452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37" name="Text Box 15"/>
          <p:cNvSpPr txBox="1">
            <a:spLocks noChangeArrowheads="1"/>
          </p:cNvSpPr>
          <p:nvPr/>
        </p:nvSpPr>
        <p:spPr bwMode="auto">
          <a:xfrm>
            <a:off x="4705367" y="3587407"/>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38" name="Line 20"/>
          <p:cNvSpPr>
            <a:spLocks noChangeShapeType="1"/>
          </p:cNvSpPr>
          <p:nvPr/>
        </p:nvSpPr>
        <p:spPr bwMode="auto">
          <a:xfrm>
            <a:off x="5376563" y="2442019"/>
            <a:ext cx="5039372" cy="432525"/>
          </a:xfrm>
          <a:prstGeom prst="line">
            <a:avLst/>
          </a:prstGeom>
          <a:noFill/>
          <a:ln w="7620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39" name="Text Box 15"/>
          <p:cNvSpPr txBox="1">
            <a:spLocks noChangeArrowheads="1"/>
          </p:cNvSpPr>
          <p:nvPr/>
        </p:nvSpPr>
        <p:spPr bwMode="auto">
          <a:xfrm>
            <a:off x="6604503" y="2627165"/>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
        <p:nvSpPr>
          <p:cNvPr id="27" name="AutoShape 4"/>
          <p:cNvSpPr>
            <a:spLocks noChangeArrowheads="1"/>
          </p:cNvSpPr>
          <p:nvPr/>
        </p:nvSpPr>
        <p:spPr bwMode="auto">
          <a:xfrm>
            <a:off x="4630997" y="1131204"/>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28" name="Text Box 15"/>
          <p:cNvSpPr txBox="1">
            <a:spLocks noChangeArrowheads="1"/>
          </p:cNvSpPr>
          <p:nvPr/>
        </p:nvSpPr>
        <p:spPr bwMode="auto">
          <a:xfrm>
            <a:off x="4713382" y="757535"/>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
        <p:nvSpPr>
          <p:cNvPr id="41" name="Line 22"/>
          <p:cNvSpPr>
            <a:spLocks noChangeShapeType="1"/>
          </p:cNvSpPr>
          <p:nvPr/>
        </p:nvSpPr>
        <p:spPr bwMode="auto">
          <a:xfrm flipH="1">
            <a:off x="5500604" y="1300126"/>
            <a:ext cx="2317603" cy="771920"/>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2" name="Text Box 15"/>
          <p:cNvSpPr txBox="1">
            <a:spLocks noChangeArrowheads="1"/>
          </p:cNvSpPr>
          <p:nvPr/>
        </p:nvSpPr>
        <p:spPr bwMode="auto">
          <a:xfrm>
            <a:off x="7042796" y="1524000"/>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Tree>
    <p:extLst>
      <p:ext uri="{BB962C8B-B14F-4D97-AF65-F5344CB8AC3E}">
        <p14:creationId xmlns:p14="http://schemas.microsoft.com/office/powerpoint/2010/main" xmlns="" val="21627740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6492"/>
                                        </p:tgtEl>
                                        <p:attrNameLst>
                                          <p:attrName>style.visibility</p:attrName>
                                        </p:attrNameLst>
                                      </p:cBhvr>
                                      <p:to>
                                        <p:strVal val="visible"/>
                                      </p:to>
                                    </p:set>
                                    <p:animEffect transition="in" filter="fade">
                                      <p:cBhvr>
                                        <p:cTn id="7" dur="500"/>
                                        <p:tgtEl>
                                          <p:spTgt spid="446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Oval 2"/>
          <p:cNvSpPr>
            <a:spLocks noChangeArrowheads="1"/>
          </p:cNvSpPr>
          <p:nvPr/>
        </p:nvSpPr>
        <p:spPr bwMode="auto">
          <a:xfrm>
            <a:off x="1456037" y="2811324"/>
            <a:ext cx="1006392" cy="943692"/>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446467" name="Line 3"/>
          <p:cNvSpPr>
            <a:spLocks noChangeShapeType="1"/>
          </p:cNvSpPr>
          <p:nvPr/>
        </p:nvSpPr>
        <p:spPr bwMode="auto">
          <a:xfrm>
            <a:off x="235819" y="3278832"/>
            <a:ext cx="1143171" cy="2823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79" name="Text Box 15"/>
          <p:cNvSpPr txBox="1">
            <a:spLocks noChangeArrowheads="1"/>
          </p:cNvSpPr>
          <p:nvPr/>
        </p:nvSpPr>
        <p:spPr bwMode="auto">
          <a:xfrm>
            <a:off x="6004943" y="833735"/>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446484" name="Line 20"/>
          <p:cNvSpPr>
            <a:spLocks noChangeShapeType="1"/>
          </p:cNvSpPr>
          <p:nvPr/>
        </p:nvSpPr>
        <p:spPr bwMode="auto">
          <a:xfrm flipH="1">
            <a:off x="2451003" y="2045600"/>
            <a:ext cx="2035636" cy="1163130"/>
          </a:xfrm>
          <a:prstGeom prst="line">
            <a:avLst/>
          </a:prstGeom>
          <a:noFill/>
          <a:ln w="7620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86" name="Line 22"/>
          <p:cNvSpPr>
            <a:spLocks noChangeShapeType="1"/>
          </p:cNvSpPr>
          <p:nvPr/>
        </p:nvSpPr>
        <p:spPr bwMode="auto">
          <a:xfrm flipV="1">
            <a:off x="5242056" y="916631"/>
            <a:ext cx="2512963" cy="748956"/>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92" name="Text Box 28"/>
          <p:cNvSpPr txBox="1">
            <a:spLocks noChangeArrowheads="1"/>
          </p:cNvSpPr>
          <p:nvPr/>
        </p:nvSpPr>
        <p:spPr bwMode="auto">
          <a:xfrm>
            <a:off x="807405" y="4852342"/>
            <a:ext cx="10186980" cy="1200329"/>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eaLnBrk="1" hangingPunct="1"/>
            <a:r>
              <a:rPr lang="en-US" sz="2400" b="1" dirty="0" smtClean="0"/>
              <a:t>If above machine </a:t>
            </a:r>
            <a:r>
              <a:rPr lang="en-US" sz="2400" b="1" dirty="0"/>
              <a:t>accepts </a:t>
            </a:r>
            <a:r>
              <a:rPr lang="en-US" sz="2400" b="1" dirty="0" smtClean="0"/>
              <a:t>only strings with input ending in </a:t>
            </a:r>
            <a:r>
              <a:rPr lang="en-US" sz="2400" b="1" dirty="0"/>
              <a:t>a double </a:t>
            </a:r>
            <a:r>
              <a:rPr lang="en-US" sz="2400" b="1" dirty="0" smtClean="0"/>
              <a:t>circle, what kind of machine is it? (What is pattern in strings that above machine accepts?)</a:t>
            </a:r>
            <a:endParaRPr lang="en-US" sz="2400" b="1" dirty="0"/>
          </a:p>
        </p:txBody>
      </p:sp>
      <p:sp>
        <p:nvSpPr>
          <p:cNvPr id="31" name="Oval 19"/>
          <p:cNvSpPr>
            <a:spLocks noChangeArrowheads="1"/>
          </p:cNvSpPr>
          <p:nvPr/>
        </p:nvSpPr>
        <p:spPr bwMode="auto">
          <a:xfrm>
            <a:off x="10361612" y="2434989"/>
            <a:ext cx="1164877" cy="994011"/>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32" name="AutoShape 4"/>
          <p:cNvSpPr>
            <a:spLocks noChangeArrowheads="1"/>
          </p:cNvSpPr>
          <p:nvPr/>
        </p:nvSpPr>
        <p:spPr bwMode="auto">
          <a:xfrm>
            <a:off x="1587015" y="2299736"/>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24" name="Rectangle 23"/>
          <p:cNvSpPr/>
          <p:nvPr/>
        </p:nvSpPr>
        <p:spPr>
          <a:xfrm>
            <a:off x="10480053" y="380207"/>
            <a:ext cx="1696298" cy="584775"/>
          </a:xfrm>
          <a:prstGeom prst="rect">
            <a:avLst/>
          </a:prstGeom>
        </p:spPr>
        <p:txBody>
          <a:bodyPr wrap="none">
            <a:spAutoFit/>
          </a:bodyPr>
          <a:lstStyle/>
          <a:p>
            <a:pPr>
              <a:buNone/>
            </a:pPr>
            <a:r>
              <a:rPr lang="el-GR" sz="3200" b="1" dirty="0">
                <a:latin typeface="Cambria Math" pitchFamily="18" charset="0"/>
                <a:ea typeface="Cambria Math" pitchFamily="18" charset="0"/>
              </a:rPr>
              <a:t>Σ</a:t>
            </a:r>
            <a:r>
              <a:rPr lang="en-US" sz="3200" b="1" dirty="0">
                <a:latin typeface="Cambria Math" pitchFamily="18" charset="0"/>
                <a:ea typeface="Cambria Math" pitchFamily="18" charset="0"/>
              </a:rPr>
              <a:t> = </a:t>
            </a:r>
            <a:r>
              <a:rPr lang="en-US" sz="3200" b="1" dirty="0" smtClean="0">
                <a:latin typeface="Cambria Math" pitchFamily="18" charset="0"/>
                <a:ea typeface="Cambria Math" pitchFamily="18" charset="0"/>
              </a:rPr>
              <a:t>{</a:t>
            </a:r>
            <a:r>
              <a:rPr lang="en-US" sz="3200" b="1" dirty="0" err="1" smtClean="0">
                <a:latin typeface="Cambria Math" pitchFamily="18" charset="0"/>
                <a:ea typeface="Cambria Math" pitchFamily="18" charset="0"/>
              </a:rPr>
              <a:t>a,b</a:t>
            </a:r>
            <a:r>
              <a:rPr lang="en-US" sz="3200" b="1" dirty="0" smtClean="0">
                <a:latin typeface="Cambria Math" pitchFamily="18" charset="0"/>
                <a:ea typeface="Cambria Math" pitchFamily="18" charset="0"/>
              </a:rPr>
              <a:t>}</a:t>
            </a:r>
            <a:endParaRPr lang="en-US" sz="3200" b="1" dirty="0">
              <a:latin typeface="Cambria Math" pitchFamily="18" charset="0"/>
              <a:ea typeface="Cambria Math" pitchFamily="18" charset="0"/>
            </a:endParaRPr>
          </a:p>
        </p:txBody>
      </p:sp>
      <p:sp>
        <p:nvSpPr>
          <p:cNvPr id="25" name="Title 1"/>
          <p:cNvSpPr txBox="1">
            <a:spLocks/>
          </p:cNvSpPr>
          <p:nvPr/>
        </p:nvSpPr>
        <p:spPr>
          <a:xfrm>
            <a:off x="26458" y="326380"/>
            <a:ext cx="4856620" cy="914399"/>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solidFill>
                  <a:srgbClr val="002060"/>
                </a:solidFill>
                <a:latin typeface="Cambria Math" pitchFamily="18" charset="0"/>
                <a:ea typeface="Cambria Math" pitchFamily="18" charset="0"/>
              </a:rPr>
              <a:t>Identify the Language</a:t>
            </a:r>
            <a:endParaRPr lang="en-US" b="1" dirty="0">
              <a:solidFill>
                <a:srgbClr val="002060"/>
              </a:solidFill>
              <a:latin typeface="Cambria Math" pitchFamily="18" charset="0"/>
              <a:ea typeface="Cambria Math" pitchFamily="18" charset="0"/>
            </a:endParaRPr>
          </a:p>
        </p:txBody>
      </p:sp>
      <p:sp>
        <p:nvSpPr>
          <p:cNvPr id="26" name="Line 22"/>
          <p:cNvSpPr>
            <a:spLocks noChangeShapeType="1"/>
          </p:cNvSpPr>
          <p:nvPr/>
        </p:nvSpPr>
        <p:spPr bwMode="auto">
          <a:xfrm>
            <a:off x="8761412" y="1257725"/>
            <a:ext cx="1718641" cy="1369440"/>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21" name="Oval 2"/>
          <p:cNvSpPr>
            <a:spLocks noChangeArrowheads="1"/>
          </p:cNvSpPr>
          <p:nvPr/>
        </p:nvSpPr>
        <p:spPr bwMode="auto">
          <a:xfrm>
            <a:off x="7755020" y="533400"/>
            <a:ext cx="1006392" cy="943692"/>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22" name="Oval 7"/>
          <p:cNvSpPr>
            <a:spLocks noChangeArrowheads="1"/>
          </p:cNvSpPr>
          <p:nvPr/>
        </p:nvSpPr>
        <p:spPr bwMode="auto">
          <a:xfrm>
            <a:off x="10557417" y="2628166"/>
            <a:ext cx="758311" cy="656076"/>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23" name="Oval 2"/>
          <p:cNvSpPr>
            <a:spLocks noChangeArrowheads="1"/>
          </p:cNvSpPr>
          <p:nvPr/>
        </p:nvSpPr>
        <p:spPr bwMode="auto">
          <a:xfrm>
            <a:off x="4494212" y="1600200"/>
            <a:ext cx="1006392" cy="943692"/>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33" name="Text Box 15"/>
          <p:cNvSpPr txBox="1">
            <a:spLocks noChangeArrowheads="1"/>
          </p:cNvSpPr>
          <p:nvPr/>
        </p:nvSpPr>
        <p:spPr bwMode="auto">
          <a:xfrm>
            <a:off x="2817812" y="2313059"/>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
        <p:nvSpPr>
          <p:cNvPr id="34" name="Text Box 15"/>
          <p:cNvSpPr txBox="1">
            <a:spLocks noChangeArrowheads="1"/>
          </p:cNvSpPr>
          <p:nvPr/>
        </p:nvSpPr>
        <p:spPr bwMode="auto">
          <a:xfrm>
            <a:off x="1718959" y="1833263"/>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35" name="Text Box 15"/>
          <p:cNvSpPr txBox="1">
            <a:spLocks noChangeArrowheads="1"/>
          </p:cNvSpPr>
          <p:nvPr/>
        </p:nvSpPr>
        <p:spPr bwMode="auto">
          <a:xfrm>
            <a:off x="9806841" y="1610381"/>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36" name="Line 22"/>
          <p:cNvSpPr>
            <a:spLocks noChangeShapeType="1"/>
          </p:cNvSpPr>
          <p:nvPr/>
        </p:nvSpPr>
        <p:spPr bwMode="auto">
          <a:xfrm flipH="1">
            <a:off x="2338388" y="3208730"/>
            <a:ext cx="8077547" cy="39452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37" name="Text Box 15"/>
          <p:cNvSpPr txBox="1">
            <a:spLocks noChangeArrowheads="1"/>
          </p:cNvSpPr>
          <p:nvPr/>
        </p:nvSpPr>
        <p:spPr bwMode="auto">
          <a:xfrm>
            <a:off x="4705367" y="3587407"/>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38" name="Line 20"/>
          <p:cNvSpPr>
            <a:spLocks noChangeShapeType="1"/>
          </p:cNvSpPr>
          <p:nvPr/>
        </p:nvSpPr>
        <p:spPr bwMode="auto">
          <a:xfrm>
            <a:off x="5376563" y="2442019"/>
            <a:ext cx="5039372" cy="432525"/>
          </a:xfrm>
          <a:prstGeom prst="line">
            <a:avLst/>
          </a:prstGeom>
          <a:noFill/>
          <a:ln w="7620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39" name="Text Box 15"/>
          <p:cNvSpPr txBox="1">
            <a:spLocks noChangeArrowheads="1"/>
          </p:cNvSpPr>
          <p:nvPr/>
        </p:nvSpPr>
        <p:spPr bwMode="auto">
          <a:xfrm>
            <a:off x="6604503" y="2627165"/>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
        <p:nvSpPr>
          <p:cNvPr id="27" name="AutoShape 4"/>
          <p:cNvSpPr>
            <a:spLocks noChangeArrowheads="1"/>
          </p:cNvSpPr>
          <p:nvPr/>
        </p:nvSpPr>
        <p:spPr bwMode="auto">
          <a:xfrm>
            <a:off x="4630997" y="1131204"/>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28" name="Text Box 15"/>
          <p:cNvSpPr txBox="1">
            <a:spLocks noChangeArrowheads="1"/>
          </p:cNvSpPr>
          <p:nvPr/>
        </p:nvSpPr>
        <p:spPr bwMode="auto">
          <a:xfrm>
            <a:off x="4713382" y="757535"/>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
        <p:nvSpPr>
          <p:cNvPr id="41" name="Line 22"/>
          <p:cNvSpPr>
            <a:spLocks noChangeShapeType="1"/>
          </p:cNvSpPr>
          <p:nvPr/>
        </p:nvSpPr>
        <p:spPr bwMode="auto">
          <a:xfrm flipH="1">
            <a:off x="5500604" y="1300126"/>
            <a:ext cx="2317603" cy="771920"/>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2" name="Text Box 15"/>
          <p:cNvSpPr txBox="1">
            <a:spLocks noChangeArrowheads="1"/>
          </p:cNvSpPr>
          <p:nvPr/>
        </p:nvSpPr>
        <p:spPr bwMode="auto">
          <a:xfrm>
            <a:off x="7042796" y="1524000"/>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Tree>
    <p:extLst>
      <p:ext uri="{BB962C8B-B14F-4D97-AF65-F5344CB8AC3E}">
        <p14:creationId xmlns:p14="http://schemas.microsoft.com/office/powerpoint/2010/main" xmlns="" val="3557204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6492"/>
                                        </p:tgtEl>
                                        <p:attrNameLst>
                                          <p:attrName>style.visibility</p:attrName>
                                        </p:attrNameLst>
                                      </p:cBhvr>
                                      <p:to>
                                        <p:strVal val="visible"/>
                                      </p:to>
                                    </p:set>
                                    <p:animEffect transition="in" filter="fade">
                                      <p:cBhvr>
                                        <p:cTn id="7" dur="500"/>
                                        <p:tgtEl>
                                          <p:spTgt spid="446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177801"/>
            <a:ext cx="10768225" cy="965200"/>
          </a:xfrm>
        </p:spPr>
        <p:txBody>
          <a:bodyPr/>
          <a:lstStyle/>
          <a:p>
            <a:r>
              <a:rPr lang="en-US" dirty="0" smtClean="0">
                <a:solidFill>
                  <a:schemeClr val="tx2">
                    <a:lumMod val="75000"/>
                  </a:schemeClr>
                </a:solidFill>
                <a:latin typeface="Cambria Math" pitchFamily="18" charset="0"/>
                <a:ea typeface="Cambria Math" pitchFamily="18" charset="0"/>
              </a:rPr>
              <a:t>Lecture Contents</a:t>
            </a:r>
            <a:endParaRPr lang="en-US" dirty="0">
              <a:solidFill>
                <a:schemeClr val="tx2">
                  <a:lumMod val="75000"/>
                </a:schemeClr>
              </a:solidFill>
              <a:latin typeface="Cambria Math" pitchFamily="18" charset="0"/>
              <a:ea typeface="Cambria Math" pitchFamily="18" charset="0"/>
            </a:endParaRPr>
          </a:p>
        </p:txBody>
      </p:sp>
      <p:sp>
        <p:nvSpPr>
          <p:cNvPr id="14" name="Content Placeholder 13"/>
          <p:cNvSpPr>
            <a:spLocks noGrp="1"/>
          </p:cNvSpPr>
          <p:nvPr>
            <p:ph idx="1"/>
          </p:nvPr>
        </p:nvSpPr>
        <p:spPr>
          <a:xfrm>
            <a:off x="608012" y="1066800"/>
            <a:ext cx="10768225" cy="5791200"/>
          </a:xfrm>
        </p:spPr>
        <p:txBody>
          <a:bodyPr>
            <a:normAutofit/>
          </a:bodyPr>
          <a:lstStyle/>
          <a:p>
            <a:pPr marL="342900" indent="-342900">
              <a:buFont typeface="Wingdings" pitchFamily="2" charset="2"/>
              <a:buChar char="ü"/>
            </a:pPr>
            <a:r>
              <a:rPr lang="en-US" dirty="0">
                <a:latin typeface="Cambria Math" pitchFamily="18" charset="0"/>
                <a:ea typeface="Cambria Math" pitchFamily="18" charset="0"/>
              </a:rPr>
              <a:t>Regular Languages</a:t>
            </a:r>
          </a:p>
          <a:p>
            <a:pPr marL="342900" indent="-342900">
              <a:buFont typeface="Wingdings" pitchFamily="2" charset="2"/>
              <a:buChar char="ü"/>
            </a:pPr>
            <a:r>
              <a:rPr lang="en-US" dirty="0" smtClean="0">
                <a:latin typeface="Cambria Math" pitchFamily="18" charset="0"/>
                <a:ea typeface="Cambria Math" pitchFamily="18" charset="0"/>
              </a:rPr>
              <a:t>Finite Languages</a:t>
            </a:r>
          </a:p>
          <a:p>
            <a:pPr marL="342900" indent="-342900">
              <a:buFont typeface="Wingdings" pitchFamily="2" charset="2"/>
              <a:buChar char="ü"/>
            </a:pPr>
            <a:r>
              <a:rPr lang="en-US" dirty="0" smtClean="0">
                <a:latin typeface="Cambria Math" pitchFamily="18" charset="0"/>
                <a:ea typeface="Cambria Math" pitchFamily="18" charset="0"/>
              </a:rPr>
              <a:t>Relation between Finite &amp; Regular Languages</a:t>
            </a:r>
          </a:p>
          <a:p>
            <a:pPr marL="342900" indent="-342900">
              <a:buFont typeface="Wingdings" pitchFamily="2" charset="2"/>
              <a:buChar char="ü"/>
            </a:pPr>
            <a:r>
              <a:rPr lang="en-US" dirty="0" smtClean="0">
                <a:latin typeface="Cambria Math" pitchFamily="18" charset="0"/>
                <a:ea typeface="Cambria Math" pitchFamily="18" charset="0"/>
              </a:rPr>
              <a:t>Finite Automaton</a:t>
            </a:r>
          </a:p>
          <a:p>
            <a:pPr marL="342900" indent="-342900">
              <a:buFont typeface="Wingdings" pitchFamily="2" charset="2"/>
              <a:buChar char="ü"/>
            </a:pPr>
            <a:r>
              <a:rPr lang="en-US" dirty="0" smtClean="0">
                <a:latin typeface="Cambria Math" pitchFamily="18" charset="0"/>
                <a:ea typeface="Cambria Math" pitchFamily="18" charset="0"/>
              </a:rPr>
              <a:t>Identifying Languages accepted by FA</a:t>
            </a:r>
          </a:p>
          <a:p>
            <a:pPr marL="342900" indent="-342900">
              <a:buFont typeface="Wingdings" pitchFamily="2" charset="2"/>
              <a:buChar char="ü"/>
            </a:pPr>
            <a:r>
              <a:rPr lang="en-US" dirty="0">
                <a:latin typeface="Cambria Math" pitchFamily="18" charset="0"/>
                <a:ea typeface="Cambria Math" pitchFamily="18" charset="0"/>
              </a:rPr>
              <a:t>Transition Table for FA</a:t>
            </a:r>
          </a:p>
          <a:p>
            <a:pPr marL="342900" indent="-342900">
              <a:buFont typeface="Wingdings" pitchFamily="2" charset="2"/>
              <a:buChar char="ü"/>
            </a:pPr>
            <a:r>
              <a:rPr lang="en-US" dirty="0" smtClean="0">
                <a:latin typeface="Cambria Math" pitchFamily="18" charset="0"/>
                <a:ea typeface="Cambria Math" pitchFamily="18" charset="0"/>
              </a:rPr>
              <a:t>Creating FA to accept a Language</a:t>
            </a:r>
          </a:p>
          <a:p>
            <a:pPr marL="342900" indent="-342900">
              <a:buFont typeface="Wingdings" pitchFamily="2" charset="2"/>
              <a:buChar char="ü"/>
            </a:pPr>
            <a:r>
              <a:rPr lang="en-US" dirty="0" smtClean="0">
                <a:latin typeface="Cambria Math" pitchFamily="18" charset="0"/>
                <a:ea typeface="Cambria Math" pitchFamily="18" charset="0"/>
              </a:rPr>
              <a:t>Creating FA to accept a </a:t>
            </a:r>
            <a:r>
              <a:rPr lang="en-US" dirty="0">
                <a:latin typeface="Cambria Math" pitchFamily="18" charset="0"/>
                <a:ea typeface="Cambria Math" pitchFamily="18" charset="0"/>
              </a:rPr>
              <a:t>F</a:t>
            </a:r>
            <a:r>
              <a:rPr lang="en-US" dirty="0" smtClean="0">
                <a:latin typeface="Cambria Math" pitchFamily="18" charset="0"/>
                <a:ea typeface="Cambria Math" pitchFamily="18" charset="0"/>
              </a:rPr>
              <a:t>inite Language</a:t>
            </a:r>
          </a:p>
          <a:p>
            <a:pPr marL="342900" indent="-342900">
              <a:buFont typeface="Wingdings" pitchFamily="2" charset="2"/>
              <a:buChar char="ü"/>
            </a:pPr>
            <a:r>
              <a:rPr lang="en-US" dirty="0" smtClean="0">
                <a:latin typeface="Cambria Math" pitchFamily="18" charset="0"/>
                <a:ea typeface="Cambria Math" pitchFamily="18" charset="0"/>
              </a:rPr>
              <a:t>Creating FA for Union of </a:t>
            </a:r>
            <a:r>
              <a:rPr lang="en-US" dirty="0">
                <a:latin typeface="Cambria Math" pitchFamily="18" charset="0"/>
                <a:ea typeface="Cambria Math" pitchFamily="18" charset="0"/>
              </a:rPr>
              <a:t>T</a:t>
            </a:r>
            <a:r>
              <a:rPr lang="en-US" dirty="0" smtClean="0">
                <a:latin typeface="Cambria Math" pitchFamily="18" charset="0"/>
                <a:ea typeface="Cambria Math" pitchFamily="18" charset="0"/>
              </a:rPr>
              <a:t>wo Languages</a:t>
            </a:r>
          </a:p>
          <a:p>
            <a:pPr marL="342900" indent="-342900">
              <a:buFont typeface="Wingdings" pitchFamily="2" charset="2"/>
              <a:buChar char="ü"/>
            </a:pPr>
            <a:r>
              <a:rPr lang="en-US" dirty="0" smtClean="0">
                <a:latin typeface="Cambria Math" pitchFamily="18" charset="0"/>
                <a:ea typeface="Cambria Math" pitchFamily="18" charset="0"/>
              </a:rPr>
              <a:t>Creating FA for Intersection of Two Languages</a:t>
            </a:r>
          </a:p>
          <a:p>
            <a:pPr marL="342900" indent="-342900">
              <a:buFont typeface="Wingdings" pitchFamily="2" charset="2"/>
              <a:buChar char="ü"/>
            </a:pPr>
            <a:r>
              <a:rPr lang="en-US" dirty="0" smtClean="0">
                <a:latin typeface="Cambria Math" pitchFamily="18" charset="0"/>
                <a:ea typeface="Cambria Math" pitchFamily="18" charset="0"/>
              </a:rPr>
              <a:t>Creating FA for Negation of a Language</a:t>
            </a:r>
          </a:p>
          <a:p>
            <a:pPr marL="342900" indent="-342900">
              <a:buFont typeface="Wingdings" pitchFamily="2" charset="2"/>
              <a:buChar char="ü"/>
            </a:pPr>
            <a:r>
              <a:rPr lang="en-US" dirty="0" smtClean="0">
                <a:latin typeface="Cambria Math" pitchFamily="18" charset="0"/>
                <a:ea typeface="Cambria Math" pitchFamily="18" charset="0"/>
              </a:rPr>
              <a:t>Creating FA for Concatenation of Two Languages</a:t>
            </a:r>
          </a:p>
          <a:p>
            <a:pPr marL="342900" indent="-342900">
              <a:buFont typeface="Wingdings" pitchFamily="2" charset="2"/>
              <a:buChar char="ü"/>
            </a:pPr>
            <a:r>
              <a:rPr lang="en-US" dirty="0" smtClean="0">
                <a:latin typeface="Cambria Math" pitchFamily="18" charset="0"/>
                <a:ea typeface="Cambria Math" pitchFamily="18" charset="0"/>
              </a:rPr>
              <a:t>Creating FA for </a:t>
            </a:r>
            <a:r>
              <a:rPr lang="en-US" dirty="0" err="1" smtClean="0">
                <a:latin typeface="Cambria Math" pitchFamily="18" charset="0"/>
                <a:ea typeface="Cambria Math" pitchFamily="18" charset="0"/>
              </a:rPr>
              <a:t>Cleene’s</a:t>
            </a:r>
            <a:r>
              <a:rPr lang="en-US" dirty="0" smtClean="0">
                <a:latin typeface="Cambria Math" pitchFamily="18" charset="0"/>
                <a:ea typeface="Cambria Math" pitchFamily="18" charset="0"/>
              </a:rPr>
              <a:t> Star of a Language</a:t>
            </a:r>
          </a:p>
        </p:txBody>
      </p:sp>
    </p:spTree>
    <p:extLst>
      <p:ext uri="{BB962C8B-B14F-4D97-AF65-F5344CB8AC3E}">
        <p14:creationId xmlns:p14="http://schemas.microsoft.com/office/powerpoint/2010/main" xmlns="" val="33069240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Oval 2"/>
          <p:cNvSpPr>
            <a:spLocks noChangeArrowheads="1"/>
          </p:cNvSpPr>
          <p:nvPr/>
        </p:nvSpPr>
        <p:spPr bwMode="auto">
          <a:xfrm>
            <a:off x="1456037" y="2543891"/>
            <a:ext cx="1006392" cy="943692"/>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446467" name="Line 3"/>
          <p:cNvSpPr>
            <a:spLocks noChangeShapeType="1"/>
          </p:cNvSpPr>
          <p:nvPr/>
        </p:nvSpPr>
        <p:spPr bwMode="auto">
          <a:xfrm>
            <a:off x="349561" y="3060592"/>
            <a:ext cx="1143171" cy="2823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79" name="Text Box 15"/>
          <p:cNvSpPr txBox="1">
            <a:spLocks noChangeArrowheads="1"/>
          </p:cNvSpPr>
          <p:nvPr/>
        </p:nvSpPr>
        <p:spPr bwMode="auto">
          <a:xfrm>
            <a:off x="6560394" y="1447800"/>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446484" name="Line 20"/>
          <p:cNvSpPr>
            <a:spLocks noChangeShapeType="1"/>
          </p:cNvSpPr>
          <p:nvPr/>
        </p:nvSpPr>
        <p:spPr bwMode="auto">
          <a:xfrm flipH="1">
            <a:off x="2124422" y="1695106"/>
            <a:ext cx="2441951" cy="895694"/>
          </a:xfrm>
          <a:prstGeom prst="line">
            <a:avLst/>
          </a:prstGeom>
          <a:noFill/>
          <a:ln w="7620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86" name="Line 22"/>
          <p:cNvSpPr>
            <a:spLocks noChangeShapeType="1"/>
          </p:cNvSpPr>
          <p:nvPr/>
        </p:nvSpPr>
        <p:spPr bwMode="auto">
          <a:xfrm>
            <a:off x="5572766" y="1523999"/>
            <a:ext cx="2667048" cy="1066800"/>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46492" name="Text Box 28"/>
          <p:cNvSpPr txBox="1">
            <a:spLocks noChangeArrowheads="1"/>
          </p:cNvSpPr>
          <p:nvPr/>
        </p:nvSpPr>
        <p:spPr bwMode="auto">
          <a:xfrm>
            <a:off x="807405" y="4852342"/>
            <a:ext cx="10186980" cy="1200329"/>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eaLnBrk="1" hangingPunct="1"/>
            <a:r>
              <a:rPr lang="en-US" sz="2400" b="1" dirty="0" smtClean="0"/>
              <a:t>If above machine </a:t>
            </a:r>
            <a:r>
              <a:rPr lang="en-US" sz="2400" b="1" dirty="0"/>
              <a:t>accepts </a:t>
            </a:r>
            <a:r>
              <a:rPr lang="en-US" sz="2400" b="1" dirty="0" smtClean="0"/>
              <a:t>only strings with input ending in </a:t>
            </a:r>
            <a:r>
              <a:rPr lang="en-US" sz="2400" b="1" dirty="0"/>
              <a:t>a double </a:t>
            </a:r>
            <a:r>
              <a:rPr lang="en-US" sz="2400" b="1" dirty="0" smtClean="0"/>
              <a:t>circle, what kind of machine is it? (What is pattern in strings that above machine accepts?)</a:t>
            </a:r>
            <a:endParaRPr lang="en-US" sz="2400" b="1" dirty="0"/>
          </a:p>
        </p:txBody>
      </p:sp>
      <p:sp>
        <p:nvSpPr>
          <p:cNvPr id="31" name="Oval 19"/>
          <p:cNvSpPr>
            <a:spLocks noChangeArrowheads="1"/>
          </p:cNvSpPr>
          <p:nvPr/>
        </p:nvSpPr>
        <p:spPr bwMode="auto">
          <a:xfrm>
            <a:off x="7755019" y="2590800"/>
            <a:ext cx="1164877" cy="994011"/>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24" name="Rectangle 23"/>
          <p:cNvSpPr/>
          <p:nvPr/>
        </p:nvSpPr>
        <p:spPr>
          <a:xfrm>
            <a:off x="10480053" y="380207"/>
            <a:ext cx="1696298" cy="584775"/>
          </a:xfrm>
          <a:prstGeom prst="rect">
            <a:avLst/>
          </a:prstGeom>
        </p:spPr>
        <p:txBody>
          <a:bodyPr wrap="none">
            <a:spAutoFit/>
          </a:bodyPr>
          <a:lstStyle/>
          <a:p>
            <a:pPr>
              <a:buNone/>
            </a:pPr>
            <a:r>
              <a:rPr lang="el-GR" sz="3200" b="1" dirty="0">
                <a:latin typeface="Cambria Math" pitchFamily="18" charset="0"/>
                <a:ea typeface="Cambria Math" pitchFamily="18" charset="0"/>
              </a:rPr>
              <a:t>Σ</a:t>
            </a:r>
            <a:r>
              <a:rPr lang="en-US" sz="3200" b="1" dirty="0">
                <a:latin typeface="Cambria Math" pitchFamily="18" charset="0"/>
                <a:ea typeface="Cambria Math" pitchFamily="18" charset="0"/>
              </a:rPr>
              <a:t> = </a:t>
            </a:r>
            <a:r>
              <a:rPr lang="en-US" sz="3200" b="1" dirty="0" smtClean="0">
                <a:latin typeface="Cambria Math" pitchFamily="18" charset="0"/>
                <a:ea typeface="Cambria Math" pitchFamily="18" charset="0"/>
              </a:rPr>
              <a:t>{</a:t>
            </a:r>
            <a:r>
              <a:rPr lang="en-US" sz="3200" b="1" dirty="0" err="1" smtClean="0">
                <a:latin typeface="Cambria Math" pitchFamily="18" charset="0"/>
                <a:ea typeface="Cambria Math" pitchFamily="18" charset="0"/>
              </a:rPr>
              <a:t>a,b</a:t>
            </a:r>
            <a:r>
              <a:rPr lang="en-US" sz="3200" b="1" dirty="0" smtClean="0">
                <a:latin typeface="Cambria Math" pitchFamily="18" charset="0"/>
                <a:ea typeface="Cambria Math" pitchFamily="18" charset="0"/>
              </a:rPr>
              <a:t>}</a:t>
            </a:r>
            <a:endParaRPr lang="en-US" sz="3200" b="1" dirty="0">
              <a:latin typeface="Cambria Math" pitchFamily="18" charset="0"/>
              <a:ea typeface="Cambria Math" pitchFamily="18" charset="0"/>
            </a:endParaRPr>
          </a:p>
        </p:txBody>
      </p:sp>
      <p:sp>
        <p:nvSpPr>
          <p:cNvPr id="25" name="Title 1"/>
          <p:cNvSpPr txBox="1">
            <a:spLocks/>
          </p:cNvSpPr>
          <p:nvPr/>
        </p:nvSpPr>
        <p:spPr>
          <a:xfrm>
            <a:off x="26458" y="326380"/>
            <a:ext cx="4856620" cy="914399"/>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solidFill>
                  <a:srgbClr val="002060"/>
                </a:solidFill>
                <a:latin typeface="Cambria Math" pitchFamily="18" charset="0"/>
                <a:ea typeface="Cambria Math" pitchFamily="18" charset="0"/>
              </a:rPr>
              <a:t>Identify the Language</a:t>
            </a:r>
            <a:endParaRPr lang="en-US" b="1" dirty="0">
              <a:solidFill>
                <a:srgbClr val="002060"/>
              </a:solidFill>
              <a:latin typeface="Cambria Math" pitchFamily="18" charset="0"/>
              <a:ea typeface="Cambria Math" pitchFamily="18" charset="0"/>
            </a:endParaRPr>
          </a:p>
        </p:txBody>
      </p:sp>
      <p:sp>
        <p:nvSpPr>
          <p:cNvPr id="26" name="Line 22"/>
          <p:cNvSpPr>
            <a:spLocks noChangeShapeType="1"/>
          </p:cNvSpPr>
          <p:nvPr/>
        </p:nvSpPr>
        <p:spPr bwMode="auto">
          <a:xfrm>
            <a:off x="2091177" y="3487583"/>
            <a:ext cx="2622205" cy="1015392"/>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21" name="Oval 2"/>
          <p:cNvSpPr>
            <a:spLocks noChangeArrowheads="1"/>
          </p:cNvSpPr>
          <p:nvPr/>
        </p:nvSpPr>
        <p:spPr bwMode="auto">
          <a:xfrm>
            <a:off x="4646612" y="3818239"/>
            <a:ext cx="1006392" cy="943692"/>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22" name="Oval 7"/>
          <p:cNvSpPr>
            <a:spLocks noChangeArrowheads="1"/>
          </p:cNvSpPr>
          <p:nvPr/>
        </p:nvSpPr>
        <p:spPr bwMode="auto">
          <a:xfrm>
            <a:off x="4690414" y="1384587"/>
            <a:ext cx="758311" cy="656076"/>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23" name="Oval 2"/>
          <p:cNvSpPr>
            <a:spLocks noChangeArrowheads="1"/>
          </p:cNvSpPr>
          <p:nvPr/>
        </p:nvSpPr>
        <p:spPr bwMode="auto">
          <a:xfrm>
            <a:off x="4566374" y="1240779"/>
            <a:ext cx="1006392" cy="943692"/>
          </a:xfrm>
          <a:prstGeom prst="ellipse">
            <a:avLst/>
          </a:prstGeom>
          <a:noFill/>
          <a:ln w="762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a:p>
        </p:txBody>
      </p:sp>
      <p:sp>
        <p:nvSpPr>
          <p:cNvPr id="33" name="Text Box 15"/>
          <p:cNvSpPr txBox="1">
            <a:spLocks noChangeArrowheads="1"/>
          </p:cNvSpPr>
          <p:nvPr/>
        </p:nvSpPr>
        <p:spPr bwMode="auto">
          <a:xfrm>
            <a:off x="3422013" y="2543891"/>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
        <p:nvSpPr>
          <p:cNvPr id="34" name="Text Box 15"/>
          <p:cNvSpPr txBox="1">
            <a:spLocks noChangeArrowheads="1"/>
          </p:cNvSpPr>
          <p:nvPr/>
        </p:nvSpPr>
        <p:spPr bwMode="auto">
          <a:xfrm>
            <a:off x="3529903" y="3348335"/>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35" name="Text Box 15"/>
          <p:cNvSpPr txBox="1">
            <a:spLocks noChangeArrowheads="1"/>
          </p:cNvSpPr>
          <p:nvPr/>
        </p:nvSpPr>
        <p:spPr bwMode="auto">
          <a:xfrm>
            <a:off x="6122726" y="2438400"/>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36" name="Line 22"/>
          <p:cNvSpPr>
            <a:spLocks noChangeShapeType="1"/>
          </p:cNvSpPr>
          <p:nvPr/>
        </p:nvSpPr>
        <p:spPr bwMode="auto">
          <a:xfrm flipH="1">
            <a:off x="2413196" y="1985665"/>
            <a:ext cx="2233415" cy="80785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37" name="Text Box 15"/>
          <p:cNvSpPr txBox="1">
            <a:spLocks noChangeArrowheads="1"/>
          </p:cNvSpPr>
          <p:nvPr/>
        </p:nvSpPr>
        <p:spPr bwMode="auto">
          <a:xfrm>
            <a:off x="2779843" y="4041310"/>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b</a:t>
            </a:r>
            <a:endParaRPr lang="en-US" sz="2400" b="1" dirty="0"/>
          </a:p>
        </p:txBody>
      </p:sp>
      <p:sp>
        <p:nvSpPr>
          <p:cNvPr id="38" name="Line 20"/>
          <p:cNvSpPr>
            <a:spLocks noChangeShapeType="1"/>
          </p:cNvSpPr>
          <p:nvPr/>
        </p:nvSpPr>
        <p:spPr bwMode="auto">
          <a:xfrm>
            <a:off x="5484811" y="1985665"/>
            <a:ext cx="2354275" cy="893904"/>
          </a:xfrm>
          <a:prstGeom prst="line">
            <a:avLst/>
          </a:prstGeom>
          <a:noFill/>
          <a:ln w="7620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39" name="Text Box 15"/>
          <p:cNvSpPr txBox="1">
            <a:spLocks noChangeArrowheads="1"/>
          </p:cNvSpPr>
          <p:nvPr/>
        </p:nvSpPr>
        <p:spPr bwMode="auto">
          <a:xfrm>
            <a:off x="7161212" y="4059252"/>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
        <p:nvSpPr>
          <p:cNvPr id="28" name="Text Box 15"/>
          <p:cNvSpPr txBox="1">
            <a:spLocks noChangeArrowheads="1"/>
          </p:cNvSpPr>
          <p:nvPr/>
        </p:nvSpPr>
        <p:spPr bwMode="auto">
          <a:xfrm>
            <a:off x="6305760" y="3487583"/>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
        <p:nvSpPr>
          <p:cNvPr id="41" name="Line 22"/>
          <p:cNvSpPr>
            <a:spLocks noChangeShapeType="1"/>
          </p:cNvSpPr>
          <p:nvPr/>
        </p:nvSpPr>
        <p:spPr bwMode="auto">
          <a:xfrm flipH="1">
            <a:off x="5572766" y="3584811"/>
            <a:ext cx="2620194" cy="918164"/>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42" name="Text Box 15"/>
          <p:cNvSpPr txBox="1">
            <a:spLocks noChangeArrowheads="1"/>
          </p:cNvSpPr>
          <p:nvPr/>
        </p:nvSpPr>
        <p:spPr bwMode="auto">
          <a:xfrm>
            <a:off x="2989209" y="1754832"/>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r>
              <a:rPr lang="en-US" sz="2400" b="1" dirty="0" smtClean="0"/>
              <a:t>a</a:t>
            </a:r>
            <a:endParaRPr lang="en-US" sz="2400" b="1" dirty="0"/>
          </a:p>
        </p:txBody>
      </p:sp>
      <p:sp>
        <p:nvSpPr>
          <p:cNvPr id="29" name="Line 22"/>
          <p:cNvSpPr>
            <a:spLocks noChangeShapeType="1"/>
          </p:cNvSpPr>
          <p:nvPr/>
        </p:nvSpPr>
        <p:spPr bwMode="auto">
          <a:xfrm flipV="1">
            <a:off x="5653004" y="3440052"/>
            <a:ext cx="2297820" cy="750947"/>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30" name="Line 20"/>
          <p:cNvSpPr>
            <a:spLocks noChangeShapeType="1"/>
          </p:cNvSpPr>
          <p:nvPr/>
        </p:nvSpPr>
        <p:spPr bwMode="auto">
          <a:xfrm>
            <a:off x="2349135" y="3258281"/>
            <a:ext cx="2297477" cy="932718"/>
          </a:xfrm>
          <a:prstGeom prst="line">
            <a:avLst/>
          </a:prstGeom>
          <a:noFill/>
          <a:ln w="7620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Tree>
    <p:extLst>
      <p:ext uri="{BB962C8B-B14F-4D97-AF65-F5344CB8AC3E}">
        <p14:creationId xmlns:p14="http://schemas.microsoft.com/office/powerpoint/2010/main" xmlns="" val="16438945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6492"/>
                                        </p:tgtEl>
                                        <p:attrNameLst>
                                          <p:attrName>style.visibility</p:attrName>
                                        </p:attrNameLst>
                                      </p:cBhvr>
                                      <p:to>
                                        <p:strVal val="visible"/>
                                      </p:to>
                                    </p:set>
                                    <p:animEffect transition="in" filter="fade">
                                      <p:cBhvr>
                                        <p:cTn id="7" dur="500"/>
                                        <p:tgtEl>
                                          <p:spTgt spid="446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normAutofit/>
          </a:bodyPr>
          <a:lstStyle/>
          <a:p>
            <a:r>
              <a:rPr lang="en-US" dirty="0" smtClean="0">
                <a:latin typeface="Cambria Math" pitchFamily="18" charset="0"/>
                <a:ea typeface="Cambria Math" pitchFamily="18" charset="0"/>
              </a:rPr>
              <a:t>Finite Automaton</a:t>
            </a:r>
            <a:endParaRPr lang="en-US" dirty="0">
              <a:solidFill>
                <a:srgbClr val="FFFF00"/>
              </a:solidFill>
              <a:latin typeface="Cambria Math" pitchFamily="18" charset="0"/>
              <a:ea typeface="Cambria Math" pitchFamily="18" charset="0"/>
            </a:endParaRPr>
          </a:p>
        </p:txBody>
      </p:sp>
      <p:sp>
        <p:nvSpPr>
          <p:cNvPr id="4" name="Content Placeholder 3"/>
          <p:cNvSpPr>
            <a:spLocks noGrp="1"/>
          </p:cNvSpPr>
          <p:nvPr>
            <p:ph idx="1"/>
          </p:nvPr>
        </p:nvSpPr>
        <p:spPr>
          <a:xfrm>
            <a:off x="608012" y="990600"/>
            <a:ext cx="11201400" cy="5334000"/>
          </a:xfrm>
        </p:spPr>
        <p:txBody>
          <a:bodyPr>
            <a:noAutofit/>
          </a:bodyPr>
          <a:lstStyle/>
          <a:p>
            <a:pPr>
              <a:buNone/>
            </a:pPr>
            <a:r>
              <a:rPr lang="en-US" sz="3200" dirty="0" smtClean="0"/>
              <a:t>Think of Automaton as a machine that: </a:t>
            </a:r>
          </a:p>
          <a:p>
            <a:pPr>
              <a:buFont typeface="Wingdings" pitchFamily="2" charset="2"/>
              <a:buChar char="ü"/>
            </a:pPr>
            <a:r>
              <a:rPr lang="en-US" sz="3200" dirty="0"/>
              <a:t>R</a:t>
            </a:r>
            <a:r>
              <a:rPr lang="en-US" sz="3200" dirty="0" smtClean="0"/>
              <a:t>uns on input (letters of words in this case)</a:t>
            </a:r>
          </a:p>
          <a:p>
            <a:pPr>
              <a:buFont typeface="Wingdings" pitchFamily="2" charset="2"/>
              <a:buChar char="ü"/>
            </a:pPr>
            <a:r>
              <a:rPr lang="en-US" sz="3200" dirty="0"/>
              <a:t>C</a:t>
            </a:r>
            <a:r>
              <a:rPr lang="en-US" sz="3200" dirty="0" smtClean="0"/>
              <a:t>hanges its state with every input</a:t>
            </a:r>
          </a:p>
          <a:p>
            <a:pPr>
              <a:buFont typeface="Wingdings" pitchFamily="2" charset="2"/>
              <a:buChar char="ü"/>
            </a:pPr>
            <a:r>
              <a:rPr lang="en-US" sz="3200" dirty="0"/>
              <a:t>W</a:t>
            </a:r>
            <a:r>
              <a:rPr lang="en-US" sz="3200" dirty="0" smtClean="0"/>
              <a:t>hen input ends then current state would tell whether input string belongs to FA’s language or not</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latin typeface="Cambria Math" pitchFamily="18" charset="0"/>
                <a:ea typeface="Cambria Math" pitchFamily="18" charset="0"/>
              </a:rPr>
              <a:t>Finite Automaton Transitions: </a:t>
            </a:r>
            <a:r>
              <a:rPr lang="en-US" dirty="0" smtClean="0">
                <a:solidFill>
                  <a:srgbClr val="FF0000"/>
                </a:solidFill>
                <a:latin typeface="Cambria Math" pitchFamily="18" charset="0"/>
                <a:ea typeface="Cambria Math" pitchFamily="18" charset="0"/>
              </a:rPr>
              <a:t>Transition Table</a:t>
            </a:r>
            <a:endParaRPr lang="en-US" dirty="0">
              <a:solidFill>
                <a:srgbClr val="FF0000"/>
              </a:solidFill>
              <a:latin typeface="Cambria Math" pitchFamily="18" charset="0"/>
              <a:ea typeface="Cambria Math" pitchFamily="18" charset="0"/>
            </a:endParaRPr>
          </a:p>
        </p:txBody>
      </p:sp>
      <p:sp>
        <p:nvSpPr>
          <p:cNvPr id="4" name="Content Placeholder 3"/>
          <p:cNvSpPr>
            <a:spLocks noGrp="1"/>
          </p:cNvSpPr>
          <p:nvPr>
            <p:ph idx="1"/>
          </p:nvPr>
        </p:nvSpPr>
        <p:spPr>
          <a:xfrm>
            <a:off x="608012" y="990600"/>
            <a:ext cx="11201400" cy="5334000"/>
          </a:xfrm>
        </p:spPr>
        <p:txBody>
          <a:bodyPr>
            <a:noAutofit/>
          </a:bodyPr>
          <a:lstStyle/>
          <a:p>
            <a:pPr>
              <a:buNone/>
            </a:pPr>
            <a:r>
              <a:rPr lang="en-US" sz="3200" u="sng" dirty="0" smtClean="0"/>
              <a:t>Example </a:t>
            </a:r>
            <a:endParaRPr lang="en-US" sz="3200" dirty="0" smtClean="0"/>
          </a:p>
          <a:p>
            <a:pPr>
              <a:buNone/>
            </a:pPr>
            <a:r>
              <a:rPr lang="en-US" sz="3200" dirty="0" smtClean="0"/>
              <a:t>Σ = {</a:t>
            </a:r>
            <a:r>
              <a:rPr lang="en-US" sz="3200" dirty="0" err="1" smtClean="0"/>
              <a:t>a,b</a:t>
            </a:r>
            <a:r>
              <a:rPr lang="en-US" sz="3200" dirty="0" smtClean="0"/>
              <a:t>}</a:t>
            </a:r>
          </a:p>
          <a:p>
            <a:pPr>
              <a:buNone/>
            </a:pPr>
            <a:r>
              <a:rPr lang="en-US" sz="3200" dirty="0" smtClean="0"/>
              <a:t>States: x, y, z where x is an initial state and z is final state.</a:t>
            </a:r>
          </a:p>
          <a:p>
            <a:pPr>
              <a:buNone/>
            </a:pPr>
            <a:r>
              <a:rPr lang="en-US" sz="3200" u="sng" dirty="0" smtClean="0"/>
              <a:t>Transitions:</a:t>
            </a:r>
            <a:endParaRPr lang="en-US" sz="3200" dirty="0" smtClean="0"/>
          </a:p>
          <a:p>
            <a:pPr marL="514350" lvl="0" indent="-514350" fontAlgn="base">
              <a:buFont typeface="+mj-lt"/>
              <a:buAutoNum type="arabicPeriod"/>
            </a:pPr>
            <a:r>
              <a:rPr lang="en-US" sz="3200" dirty="0" smtClean="0">
                <a:solidFill>
                  <a:srgbClr val="002060"/>
                </a:solidFill>
              </a:rPr>
              <a:t>At state x reading a, go to state z</a:t>
            </a:r>
          </a:p>
          <a:p>
            <a:pPr marL="514350" lvl="0" indent="-514350" fontAlgn="base">
              <a:buFont typeface="+mj-lt"/>
              <a:buAutoNum type="arabicPeriod"/>
            </a:pPr>
            <a:r>
              <a:rPr lang="en-US" sz="3200" dirty="0" smtClean="0">
                <a:solidFill>
                  <a:srgbClr val="002060"/>
                </a:solidFill>
              </a:rPr>
              <a:t>At state x reading b, go to state y</a:t>
            </a:r>
          </a:p>
          <a:p>
            <a:pPr marL="514350" lvl="0" indent="-514350" fontAlgn="base">
              <a:buFont typeface="+mj-lt"/>
              <a:buAutoNum type="arabicPeriod"/>
            </a:pPr>
            <a:r>
              <a:rPr lang="en-US" sz="3200" dirty="0" smtClean="0">
                <a:solidFill>
                  <a:srgbClr val="002060"/>
                </a:solidFill>
              </a:rPr>
              <a:t>At state y reading a, b  go to state y</a:t>
            </a:r>
          </a:p>
          <a:p>
            <a:pPr marL="514350" lvl="0" indent="-514350" fontAlgn="base">
              <a:buFont typeface="+mj-lt"/>
              <a:buAutoNum type="arabicPeriod"/>
            </a:pPr>
            <a:r>
              <a:rPr lang="en-US" sz="3200" dirty="0" smtClean="0">
                <a:solidFill>
                  <a:srgbClr val="002060"/>
                </a:solidFill>
              </a:rPr>
              <a:t>At state z reading a, b go to state z</a:t>
            </a:r>
          </a:p>
          <a:p>
            <a:pPr>
              <a:buNone/>
            </a:pPr>
            <a:endParaRPr lang="en-US" sz="3200" dirty="0">
              <a:solidFill>
                <a:srgbClr val="FFFF00"/>
              </a:solidFill>
            </a:endParaRP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t>Finite Automaton Transitions</a:t>
            </a:r>
            <a:endParaRPr lang="en-US" dirty="0"/>
          </a:p>
        </p:txBody>
      </p:sp>
      <p:graphicFrame>
        <p:nvGraphicFramePr>
          <p:cNvPr id="5" name="Content Placeholder 4"/>
          <p:cNvGraphicFramePr>
            <a:graphicFrameLocks noGrp="1"/>
          </p:cNvGraphicFramePr>
          <p:nvPr>
            <p:ph idx="1"/>
          </p:nvPr>
        </p:nvGraphicFramePr>
        <p:xfrm>
          <a:off x="608013" y="990600"/>
          <a:ext cx="11201400" cy="2712720"/>
        </p:xfrm>
        <a:graphic>
          <a:graphicData uri="http://schemas.openxmlformats.org/drawingml/2006/table">
            <a:tbl>
              <a:tblPr firstRow="1" bandRow="1">
                <a:tableStyleId>{125E5076-3810-47DD-B79F-674D7AD40C01}</a:tableStyleId>
              </a:tblPr>
              <a:tblGrid>
                <a:gridCol w="3733800"/>
                <a:gridCol w="3733800"/>
                <a:gridCol w="3733800"/>
              </a:tblGrid>
              <a:tr h="370840">
                <a:tc>
                  <a:txBody>
                    <a:bodyPr/>
                    <a:lstStyle/>
                    <a:p>
                      <a:pPr algn="ctr"/>
                      <a:r>
                        <a:rPr lang="en-US" sz="2400" dirty="0" smtClean="0"/>
                        <a:t>Old State</a:t>
                      </a:r>
                      <a:endParaRPr lang="en-US" sz="2400" dirty="0"/>
                    </a:p>
                  </a:txBody>
                  <a:tcPr/>
                </a:tc>
                <a:tc gridSpan="2">
                  <a:txBody>
                    <a:bodyPr/>
                    <a:lstStyle/>
                    <a:p>
                      <a:pPr algn="ctr"/>
                      <a:r>
                        <a:rPr lang="en-US" sz="2400" dirty="0" smtClean="0"/>
                        <a:t>New State</a:t>
                      </a:r>
                      <a:endParaRPr lang="en-US" sz="2400" dirty="0"/>
                    </a:p>
                  </a:txBody>
                  <a:tcPr/>
                </a:tc>
                <a:tc hMerge="1">
                  <a:txBody>
                    <a:bodyPr/>
                    <a:lstStyle/>
                    <a:p>
                      <a:pPr algn="ctr"/>
                      <a:endParaRPr lang="en-US" sz="2400" dirty="0"/>
                    </a:p>
                  </a:txBody>
                  <a:tcPr/>
                </a:tc>
              </a:tr>
              <a:tr h="370840">
                <a:tc>
                  <a:txBody>
                    <a:bodyPr/>
                    <a:lstStyle/>
                    <a:p>
                      <a:pPr algn="ctr"/>
                      <a:endParaRPr lang="en-US" sz="2400" b="1"/>
                    </a:p>
                  </a:txBody>
                  <a:tcPr/>
                </a:tc>
                <a:tc>
                  <a:txBody>
                    <a:bodyPr/>
                    <a:lstStyle/>
                    <a:p>
                      <a:pPr algn="ctr"/>
                      <a:r>
                        <a:rPr lang="en-US" sz="2800" b="1" dirty="0" smtClean="0">
                          <a:solidFill>
                            <a:schemeClr val="bg1"/>
                          </a:solidFill>
                        </a:rPr>
                        <a:t>Reading ‘a’</a:t>
                      </a:r>
                      <a:endParaRPr lang="en-US" sz="2800" b="1" dirty="0">
                        <a:solidFill>
                          <a:schemeClr val="bg1"/>
                        </a:solidFill>
                      </a:endParaRPr>
                    </a:p>
                  </a:txBody>
                  <a:tcPr/>
                </a:tc>
                <a:tc>
                  <a:txBody>
                    <a:bodyPr/>
                    <a:lstStyle/>
                    <a:p>
                      <a:pPr algn="ctr"/>
                      <a:r>
                        <a:rPr lang="en-US" sz="2800" b="1" dirty="0" smtClean="0">
                          <a:solidFill>
                            <a:schemeClr val="bg1"/>
                          </a:solidFill>
                        </a:rPr>
                        <a:t>Reading ‘b’</a:t>
                      </a:r>
                      <a:endParaRPr lang="en-US" sz="2800" b="1" dirty="0">
                        <a:solidFill>
                          <a:schemeClr val="bg1"/>
                        </a:solidFill>
                      </a:endParaRPr>
                    </a:p>
                  </a:txBody>
                  <a:tcPr/>
                </a:tc>
              </a:tr>
              <a:tr h="370840">
                <a:tc>
                  <a:txBody>
                    <a:bodyPr/>
                    <a:lstStyle/>
                    <a:p>
                      <a:pPr algn="ctr"/>
                      <a:r>
                        <a:rPr lang="en-US" sz="3200" b="1" dirty="0" smtClean="0"/>
                        <a:t>x-</a:t>
                      </a:r>
                      <a:endParaRPr lang="en-US" sz="3200" b="1" dirty="0"/>
                    </a:p>
                  </a:txBody>
                  <a:tcPr/>
                </a:tc>
                <a:tc>
                  <a:txBody>
                    <a:bodyPr/>
                    <a:lstStyle/>
                    <a:p>
                      <a:pPr algn="ctr"/>
                      <a:r>
                        <a:rPr lang="en-US" sz="3200" b="1" dirty="0" smtClean="0"/>
                        <a:t>z+</a:t>
                      </a:r>
                      <a:endParaRPr lang="en-US" sz="3200" b="1" dirty="0"/>
                    </a:p>
                  </a:txBody>
                  <a:tcPr/>
                </a:tc>
                <a:tc>
                  <a:txBody>
                    <a:bodyPr/>
                    <a:lstStyle/>
                    <a:p>
                      <a:pPr algn="ctr"/>
                      <a:r>
                        <a:rPr lang="en-US" sz="3200" b="1" dirty="0" smtClean="0"/>
                        <a:t>y</a:t>
                      </a:r>
                      <a:endParaRPr lang="en-US" sz="3200" b="1" dirty="0"/>
                    </a:p>
                  </a:txBody>
                  <a:tcPr/>
                </a:tc>
              </a:tr>
              <a:tr h="370840">
                <a:tc>
                  <a:txBody>
                    <a:bodyPr/>
                    <a:lstStyle/>
                    <a:p>
                      <a:pPr algn="ctr"/>
                      <a:r>
                        <a:rPr lang="en-US" sz="3200" b="1" dirty="0" smtClean="0"/>
                        <a:t>y</a:t>
                      </a:r>
                      <a:endParaRPr lang="en-US" sz="3200" b="1" dirty="0"/>
                    </a:p>
                  </a:txBody>
                  <a:tcPr/>
                </a:tc>
                <a:tc>
                  <a:txBody>
                    <a:bodyPr/>
                    <a:lstStyle/>
                    <a:p>
                      <a:pPr algn="ctr"/>
                      <a:r>
                        <a:rPr lang="en-US" sz="3200" b="1" dirty="0" smtClean="0"/>
                        <a:t>y</a:t>
                      </a:r>
                      <a:endParaRPr lang="en-US" sz="3200" b="1" dirty="0"/>
                    </a:p>
                  </a:txBody>
                  <a:tcPr/>
                </a:tc>
                <a:tc>
                  <a:txBody>
                    <a:bodyPr/>
                    <a:lstStyle/>
                    <a:p>
                      <a:pPr algn="ctr"/>
                      <a:r>
                        <a:rPr lang="en-US" sz="3200" b="1" dirty="0" smtClean="0"/>
                        <a:t>y</a:t>
                      </a:r>
                      <a:endParaRPr lang="en-US" sz="3200" b="1" dirty="0"/>
                    </a:p>
                  </a:txBody>
                  <a:tcPr/>
                </a:tc>
              </a:tr>
              <a:tr h="370840">
                <a:tc>
                  <a:txBody>
                    <a:bodyPr/>
                    <a:lstStyle/>
                    <a:p>
                      <a:pPr algn="ctr"/>
                      <a:r>
                        <a:rPr lang="en-US" sz="3200" b="1" dirty="0" smtClean="0"/>
                        <a:t>z</a:t>
                      </a:r>
                      <a:endParaRPr lang="en-US" sz="3200" b="1" dirty="0"/>
                    </a:p>
                  </a:txBody>
                  <a:tcPr/>
                </a:tc>
                <a:tc>
                  <a:txBody>
                    <a:bodyPr/>
                    <a:lstStyle/>
                    <a:p>
                      <a:pPr algn="ctr"/>
                      <a:r>
                        <a:rPr lang="en-US" sz="3200" b="1" dirty="0" smtClean="0"/>
                        <a:t>z+</a:t>
                      </a:r>
                      <a:endParaRPr lang="en-US" sz="3200" b="1" dirty="0"/>
                    </a:p>
                  </a:txBody>
                  <a:tcPr/>
                </a:tc>
                <a:tc>
                  <a:txBody>
                    <a:bodyPr/>
                    <a:lstStyle/>
                    <a:p>
                      <a:pPr algn="ctr"/>
                      <a:r>
                        <a:rPr lang="en-US" sz="3200" b="1" dirty="0" smtClean="0"/>
                        <a:t>z+</a:t>
                      </a:r>
                      <a:endParaRPr lang="en-US" sz="3200" b="1" dirty="0"/>
                    </a:p>
                  </a:txBody>
                  <a:tcPr/>
                </a:tc>
              </a:tr>
            </a:tbl>
          </a:graphicData>
        </a:graphic>
      </p:graphicFrame>
      <p:sp>
        <p:nvSpPr>
          <p:cNvPr id="6" name="Content Placeholder 3"/>
          <p:cNvSpPr txBox="1">
            <a:spLocks/>
          </p:cNvSpPr>
          <p:nvPr/>
        </p:nvSpPr>
        <p:spPr>
          <a:xfrm>
            <a:off x="531812" y="4267200"/>
            <a:ext cx="11201400" cy="990600"/>
          </a:xfrm>
          <a:prstGeom prst="rect">
            <a:avLst/>
          </a:prstGeom>
        </p:spPr>
        <p:txBody>
          <a:bodyPr vert="horz" lIns="91440" tIns="45720" rIns="91440" bIns="45720" rtlCol="0">
            <a:noAutofit/>
          </a:bodyPr>
          <a:lstStyle/>
          <a:p>
            <a:pPr marL="246888" marR="0" lvl="0" indent="-246888" algn="l" defTabSz="914400" rtl="0" eaLnBrk="1" fontAlgn="auto" latinLnBrk="0" hangingPunct="1">
              <a:lnSpc>
                <a:spcPct val="90000"/>
              </a:lnSpc>
              <a:spcBef>
                <a:spcPts val="1400"/>
              </a:spcBef>
              <a:spcAft>
                <a:spcPts val="0"/>
              </a:spcAft>
              <a:buClr>
                <a:schemeClr val="tx2"/>
              </a:buClr>
              <a:buSzTx/>
              <a:buFont typeface="Euphemia" pitchFamily="34" charset="0"/>
              <a:buNone/>
              <a:tabLst/>
              <a:defRPr/>
            </a:pPr>
            <a:r>
              <a:rPr kumimoji="0" lang="en-US" sz="3200" b="1" i="0" u="none" strike="noStrike" kern="1200" cap="none" spc="0" normalizeH="0" baseline="0" noProof="0" dirty="0" smtClean="0">
                <a:ln>
                  <a:noFill/>
                </a:ln>
                <a:solidFill>
                  <a:srgbClr val="002060"/>
                </a:solidFill>
                <a:effectLst/>
                <a:uLnTx/>
                <a:uFillTx/>
                <a:latin typeface="+mn-lt"/>
                <a:ea typeface="+mn-ea"/>
                <a:cs typeface="+mn-cs"/>
              </a:rPr>
              <a:t>Which</a:t>
            </a:r>
            <a:r>
              <a:rPr kumimoji="0" lang="en-US" sz="3200" b="1" i="0" u="none" strike="noStrike" kern="1200" cap="none" spc="0" normalizeH="0" noProof="0" dirty="0" smtClean="0">
                <a:ln>
                  <a:noFill/>
                </a:ln>
                <a:solidFill>
                  <a:srgbClr val="002060"/>
                </a:solidFill>
                <a:effectLst/>
                <a:uLnTx/>
                <a:uFillTx/>
                <a:latin typeface="+mn-lt"/>
                <a:ea typeface="+mn-ea"/>
                <a:cs typeface="+mn-cs"/>
              </a:rPr>
              <a:t> language is represented by this FA?</a:t>
            </a:r>
            <a:endParaRPr kumimoji="0" lang="en-US" sz="3200" b="1" i="0" u="none" strike="noStrike" kern="1200" cap="none" spc="0" normalizeH="0" baseline="0" noProof="0" dirty="0" smtClean="0">
              <a:ln>
                <a:noFill/>
              </a:ln>
              <a:solidFill>
                <a:srgbClr val="002060"/>
              </a:solidFill>
              <a:effectLst/>
              <a:uLnTx/>
              <a:uFillTx/>
              <a:latin typeface="+mn-lt"/>
              <a:ea typeface="+mn-ea"/>
              <a:cs typeface="+mn-cs"/>
            </a:endParaRPr>
          </a:p>
        </p:txBody>
      </p:sp>
      <p:grpSp>
        <p:nvGrpSpPr>
          <p:cNvPr id="1026" name="Group 2"/>
          <p:cNvGrpSpPr>
            <a:grpSpLocks/>
          </p:cNvGrpSpPr>
          <p:nvPr/>
        </p:nvGrpSpPr>
        <p:grpSpPr bwMode="auto">
          <a:xfrm>
            <a:off x="7932888" y="3810000"/>
            <a:ext cx="3884461" cy="2879725"/>
            <a:chOff x="4607" y="1905"/>
            <a:chExt cx="2714" cy="2014"/>
          </a:xfrm>
        </p:grpSpPr>
        <p:sp>
          <p:nvSpPr>
            <p:cNvPr id="1027" name="Oval 3"/>
            <p:cNvSpPr>
              <a:spLocks noChangeAspect="1" noChangeArrowheads="1"/>
            </p:cNvSpPr>
            <p:nvPr/>
          </p:nvSpPr>
          <p:spPr bwMode="auto">
            <a:xfrm>
              <a:off x="6560" y="2312"/>
              <a:ext cx="382" cy="382"/>
            </a:xfrm>
            <a:prstGeom prst="ellipse">
              <a:avLst/>
            </a:prstGeom>
            <a:solidFill>
              <a:srgbClr val="FFFFFF"/>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8" name="Text Box 4"/>
            <p:cNvSpPr txBox="1">
              <a:spLocks noChangeAspect="1" noChangeArrowheads="1"/>
            </p:cNvSpPr>
            <p:nvPr/>
          </p:nvSpPr>
          <p:spPr bwMode="auto">
            <a:xfrm>
              <a:off x="6623" y="2278"/>
              <a:ext cx="487" cy="487"/>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rgbClr val="000000"/>
                  </a:solidFill>
                  <a:effectLst/>
                  <a:latin typeface="Calibri" pitchFamily="34" charset="0"/>
                  <a:cs typeface="Arial" pitchFamily="34" charset="0"/>
                </a:rPr>
                <a: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Text Box 5"/>
            <p:cNvSpPr txBox="1">
              <a:spLocks noChangeAspect="1" noChangeArrowheads="1"/>
            </p:cNvSpPr>
            <p:nvPr/>
          </p:nvSpPr>
          <p:spPr bwMode="auto">
            <a:xfrm>
              <a:off x="5642" y="3116"/>
              <a:ext cx="580" cy="40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rgbClr val="C00000"/>
                  </a:solidFill>
                  <a:effectLst/>
                  <a:latin typeface="Calibri" pitchFamily="34" charset="0"/>
                  <a:cs typeface="Arial" pitchFamily="34" charset="0"/>
                </a:rPr>
                <a:t>a</a:t>
              </a:r>
              <a:endParaRPr kumimoji="0" lang="en-US" sz="2800" b="0" i="0" u="none" strike="noStrike" cap="none" normalizeH="0" baseline="0" dirty="0" smtClean="0">
                <a:ln>
                  <a:noFill/>
                </a:ln>
                <a:solidFill>
                  <a:srgbClr val="C00000"/>
                </a:solidFill>
                <a:effectLst/>
                <a:latin typeface="Arial" pitchFamily="34" charset="0"/>
                <a:cs typeface="Arial" pitchFamily="34" charset="0"/>
              </a:endParaRPr>
            </a:p>
          </p:txBody>
        </p:sp>
        <p:sp>
          <p:nvSpPr>
            <p:cNvPr id="1030" name="Oval 6"/>
            <p:cNvSpPr>
              <a:spLocks noChangeAspect="1" noChangeArrowheads="1"/>
            </p:cNvSpPr>
            <p:nvPr/>
          </p:nvSpPr>
          <p:spPr bwMode="auto">
            <a:xfrm>
              <a:off x="4607" y="2895"/>
              <a:ext cx="412" cy="413"/>
            </a:xfrm>
            <a:prstGeom prst="ellipse">
              <a:avLst/>
            </a:prstGeom>
            <a:solidFill>
              <a:srgbClr val="FFFFFF"/>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Text Box 7"/>
            <p:cNvSpPr txBox="1">
              <a:spLocks noChangeAspect="1" noChangeArrowheads="1"/>
            </p:cNvSpPr>
            <p:nvPr/>
          </p:nvSpPr>
          <p:spPr bwMode="auto">
            <a:xfrm>
              <a:off x="4653" y="2918"/>
              <a:ext cx="540" cy="377"/>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x </a:t>
              </a:r>
              <a:r>
                <a:rPr kumimoji="0" lang="en-US" sz="2000" b="1" i="0" u="none" strike="noStrike" cap="none" normalizeH="0" baseline="0" dirty="0" smtClean="0">
                  <a:ln>
                    <a:noFill/>
                  </a:ln>
                  <a:solidFill>
                    <a:srgbClr val="000000"/>
                  </a:solidFill>
                  <a:effectLst/>
                  <a:cs typeface="Arial" pitchFamily="34" charset="0"/>
                </a:rPr>
                <a:t>–</a:t>
              </a:r>
              <a:r>
                <a:rPr kumimoji="0" lang="en-US" sz="2000" b="0" i="0" u="none" strike="noStrike" cap="none" normalizeH="0" baseline="0" dirty="0" smtClean="0">
                  <a:ln>
                    <a:noFill/>
                  </a:ln>
                  <a:solidFill>
                    <a:srgbClr val="000000"/>
                  </a:solidFill>
                  <a:effectLst/>
                  <a:cs typeface="Arial" pitchFamily="34" charset="0"/>
                </a:rPr>
                <a:t> 	</a:t>
              </a:r>
              <a:endParaRPr kumimoji="0" lang="en-US" sz="2000" b="0" i="0" u="none" strike="noStrike" cap="none" normalizeH="0" baseline="0" dirty="0" smtClean="0">
                <a:ln>
                  <a:noFill/>
                </a:ln>
                <a:solidFill>
                  <a:schemeClr val="tx1"/>
                </a:solidFill>
                <a:effectLst/>
                <a:cs typeface="Arial" pitchFamily="34" charset="0"/>
              </a:endParaRPr>
            </a:p>
          </p:txBody>
        </p:sp>
        <p:sp>
          <p:nvSpPr>
            <p:cNvPr id="1032" name="Freeform 8"/>
            <p:cNvSpPr>
              <a:spLocks noChangeAspect="1"/>
            </p:cNvSpPr>
            <p:nvPr/>
          </p:nvSpPr>
          <p:spPr bwMode="auto">
            <a:xfrm>
              <a:off x="5014" y="2522"/>
              <a:ext cx="1536" cy="504"/>
            </a:xfrm>
            <a:custGeom>
              <a:avLst/>
              <a:gdLst/>
              <a:ahLst/>
              <a:cxnLst>
                <a:cxn ang="0">
                  <a:pos x="0" y="492"/>
                </a:cxn>
                <a:cxn ang="0">
                  <a:pos x="1500" y="0"/>
                </a:cxn>
              </a:cxnLst>
              <a:rect l="0" t="0" r="r" b="b"/>
              <a:pathLst>
                <a:path w="1500" h="492">
                  <a:moveTo>
                    <a:pt x="0" y="492"/>
                  </a:moveTo>
                  <a:lnTo>
                    <a:pt x="1500" y="0"/>
                  </a:lnTo>
                </a:path>
              </a:pathLst>
            </a:custGeom>
            <a:noFill/>
            <a:ln w="12700">
              <a:solidFill>
                <a:srgbClr val="000000"/>
              </a:solidFill>
              <a:round/>
              <a:headEnd type="none" w="med" len="med"/>
              <a:tailEnd type="arrow" w="sm" len="sm"/>
            </a:ln>
          </p:spPr>
          <p:txBody>
            <a:bodyPr vert="horz" wrap="square" lIns="91440" tIns="45720" rIns="91440" bIns="45720" numCol="1" anchor="t" anchorCtr="0" compatLnSpc="1">
              <a:prstTxWarp prst="textNoShape">
                <a:avLst/>
              </a:prstTxWarp>
            </a:bodyPr>
            <a:lstStyle/>
            <a:p>
              <a:endParaRPr lang="en-US"/>
            </a:p>
          </p:txBody>
        </p:sp>
        <p:sp>
          <p:nvSpPr>
            <p:cNvPr id="1033" name="Text Box 9"/>
            <p:cNvSpPr txBox="1">
              <a:spLocks noChangeAspect="1" noChangeArrowheads="1"/>
            </p:cNvSpPr>
            <p:nvPr/>
          </p:nvSpPr>
          <p:spPr bwMode="auto">
            <a:xfrm>
              <a:off x="5593" y="2471"/>
              <a:ext cx="580" cy="404"/>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rgbClr val="C00000"/>
                  </a:solidFill>
                  <a:effectLst/>
                  <a:latin typeface="Calibri" pitchFamily="34" charset="0"/>
                  <a:cs typeface="Arial" pitchFamily="34" charset="0"/>
                </a:rPr>
                <a:t>b</a:t>
              </a:r>
              <a:endParaRPr kumimoji="0" lang="en-US" sz="2800" b="0" i="0" u="none" strike="noStrike" cap="none" normalizeH="0" baseline="0" dirty="0" smtClean="0">
                <a:ln>
                  <a:noFill/>
                </a:ln>
                <a:solidFill>
                  <a:srgbClr val="C00000"/>
                </a:solidFill>
                <a:effectLst/>
                <a:latin typeface="Arial" pitchFamily="34" charset="0"/>
                <a:cs typeface="Arial" pitchFamily="34" charset="0"/>
              </a:endParaRPr>
            </a:p>
          </p:txBody>
        </p:sp>
        <p:sp>
          <p:nvSpPr>
            <p:cNvPr id="1034" name="Freeform 10"/>
            <p:cNvSpPr>
              <a:spLocks noChangeAspect="1"/>
            </p:cNvSpPr>
            <p:nvPr/>
          </p:nvSpPr>
          <p:spPr bwMode="auto">
            <a:xfrm>
              <a:off x="5008" y="3168"/>
              <a:ext cx="1548" cy="503"/>
            </a:xfrm>
            <a:custGeom>
              <a:avLst/>
              <a:gdLst/>
              <a:ahLst/>
              <a:cxnLst>
                <a:cxn ang="0">
                  <a:pos x="0" y="0"/>
                </a:cxn>
                <a:cxn ang="0">
                  <a:pos x="1512" y="492"/>
                </a:cxn>
              </a:cxnLst>
              <a:rect l="0" t="0" r="r" b="b"/>
              <a:pathLst>
                <a:path w="1512" h="492">
                  <a:moveTo>
                    <a:pt x="0" y="0"/>
                  </a:moveTo>
                  <a:lnTo>
                    <a:pt x="1512" y="492"/>
                  </a:lnTo>
                </a:path>
              </a:pathLst>
            </a:custGeom>
            <a:noFill/>
            <a:ln w="12700">
              <a:solidFill>
                <a:srgbClr val="000000"/>
              </a:solidFill>
              <a:round/>
              <a:headEnd type="none" w="med" len="med"/>
              <a:tailEnd type="arrow" w="sm" len="sm"/>
            </a:ln>
          </p:spPr>
          <p:txBody>
            <a:bodyPr vert="horz" wrap="square" lIns="91440" tIns="45720" rIns="91440" bIns="45720" numCol="1" anchor="t" anchorCtr="0" compatLnSpc="1">
              <a:prstTxWarp prst="textNoShape">
                <a:avLst/>
              </a:prstTxWarp>
            </a:bodyPr>
            <a:lstStyle/>
            <a:p>
              <a:endParaRPr lang="en-US"/>
            </a:p>
          </p:txBody>
        </p:sp>
        <p:sp>
          <p:nvSpPr>
            <p:cNvPr id="1035" name="Oval 11"/>
            <p:cNvSpPr>
              <a:spLocks noChangeAspect="1" noChangeArrowheads="1"/>
            </p:cNvSpPr>
            <p:nvPr/>
          </p:nvSpPr>
          <p:spPr bwMode="auto">
            <a:xfrm>
              <a:off x="6562" y="3491"/>
              <a:ext cx="383" cy="383"/>
            </a:xfrm>
            <a:prstGeom prst="ellipse">
              <a:avLst/>
            </a:prstGeom>
            <a:solidFill>
              <a:srgbClr val="FFFFFF"/>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Text Box 12"/>
            <p:cNvSpPr txBox="1">
              <a:spLocks noChangeAspect="1" noChangeArrowheads="1"/>
            </p:cNvSpPr>
            <p:nvPr/>
          </p:nvSpPr>
          <p:spPr bwMode="auto">
            <a:xfrm>
              <a:off x="6570" y="3487"/>
              <a:ext cx="622" cy="432"/>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800" b="1" dirty="0" smtClean="0">
                  <a:latin typeface="Calibri" pitchFamily="34" charset="0"/>
                  <a:cs typeface="Arial" pitchFamily="34" charset="0"/>
                </a:rPr>
                <a:t>z</a:t>
              </a:r>
              <a:r>
                <a:rPr kumimoji="0" lang="en-US" sz="2800" b="1" i="0" u="none" strike="noStrike" cap="none" normalizeH="0" baseline="0" dirty="0" smtClean="0">
                  <a:ln>
                    <a:noFill/>
                  </a:ln>
                  <a:effectLst/>
                  <a:latin typeface="Calibri" pitchFamily="34" charset="0"/>
                  <a:cs typeface="Arial" pitchFamily="34" charset="0"/>
                </a:rPr>
                <a:t>+</a:t>
              </a:r>
              <a:r>
                <a:rPr kumimoji="0" lang="en-US" sz="2800" b="0" i="0" u="none" strike="noStrike" cap="none" normalizeH="0" baseline="0" dirty="0" smtClean="0">
                  <a:ln>
                    <a:noFill/>
                  </a:ln>
                  <a:solidFill>
                    <a:schemeClr val="bg1"/>
                  </a:solidFill>
                  <a:effectLst/>
                  <a:latin typeface="Calibri" pitchFamily="34" charset="0"/>
                  <a:cs typeface="Arial" pitchFamily="34" charset="0"/>
                </a:rPr>
                <a:t>+</a:t>
              </a:r>
              <a:endParaRPr kumimoji="0" lang="en-US" sz="2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1037" name="Group 13"/>
            <p:cNvGrpSpPr>
              <a:grpSpLocks noChangeAspect="1"/>
            </p:cNvGrpSpPr>
            <p:nvPr/>
          </p:nvGrpSpPr>
          <p:grpSpPr bwMode="auto">
            <a:xfrm rot="21300000">
              <a:off x="6476" y="1945"/>
              <a:ext cx="442" cy="383"/>
              <a:chOff x="2880" y="3312"/>
              <a:chExt cx="408" cy="336"/>
            </a:xfrm>
          </p:grpSpPr>
          <p:sp>
            <p:nvSpPr>
              <p:cNvPr id="1038" name="Freeform 14"/>
              <p:cNvSpPr>
                <a:spLocks noChangeAspect="1"/>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12700">
                <a:solidFill>
                  <a:srgbClr val="000000"/>
                </a:solidFill>
                <a:round/>
                <a:headEnd type="none" w="med" len="med"/>
                <a:tailEnd type="none" w="sm" len="sm"/>
              </a:ln>
              <a:effectLst/>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ChangeAspect="1"/>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12700">
                <a:solidFill>
                  <a:srgbClr val="000000"/>
                </a:solidFill>
                <a:round/>
                <a:headEnd type="none" w="med" len="med"/>
                <a:tailEnd type="none" w="sm" len="sm"/>
              </a:ln>
              <a:effectLst/>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ChangeAspect="1"/>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12700">
                <a:solidFill>
                  <a:srgbClr val="000000"/>
                </a:solidFill>
                <a:round/>
                <a:headEnd type="none" w="med" len="med"/>
                <a:tailEnd type="none" w="sm" len="sm"/>
              </a:ln>
              <a:effectLst/>
            </p:spPr>
            <p:txBody>
              <a:bodyPr vert="horz" wrap="square" lIns="91440" tIns="45720" rIns="91440" bIns="45720" numCol="1" anchor="t" anchorCtr="0" compatLnSpc="1">
                <a:prstTxWarp prst="textNoShape">
                  <a:avLst/>
                </a:prstTxWarp>
              </a:bodyPr>
              <a:lstStyle/>
              <a:p>
                <a:endParaRPr lang="en-US"/>
              </a:p>
            </p:txBody>
          </p:sp>
        </p:grpSp>
        <p:grpSp>
          <p:nvGrpSpPr>
            <p:cNvPr id="1041" name="Group 17"/>
            <p:cNvGrpSpPr>
              <a:grpSpLocks noChangeAspect="1"/>
            </p:cNvGrpSpPr>
            <p:nvPr/>
          </p:nvGrpSpPr>
          <p:grpSpPr bwMode="auto">
            <a:xfrm rot="21300000">
              <a:off x="6476" y="3129"/>
              <a:ext cx="442" cy="383"/>
              <a:chOff x="2880" y="3312"/>
              <a:chExt cx="408" cy="336"/>
            </a:xfrm>
          </p:grpSpPr>
          <p:sp>
            <p:nvSpPr>
              <p:cNvPr id="1042" name="Freeform 18"/>
              <p:cNvSpPr>
                <a:spLocks noChangeAspect="1"/>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12700">
                <a:solidFill>
                  <a:srgbClr val="000000"/>
                </a:solidFill>
                <a:round/>
                <a:headEnd type="none" w="med" len="med"/>
                <a:tailEnd type="none" w="sm" len="sm"/>
              </a:ln>
              <a:effectLst/>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noChangeAspect="1"/>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12700">
                <a:solidFill>
                  <a:srgbClr val="000000"/>
                </a:solidFill>
                <a:round/>
                <a:headEnd type="none" w="med" len="med"/>
                <a:tailEnd type="none" w="sm" len="sm"/>
              </a:ln>
              <a:effectLst/>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noChangeAspect="1"/>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12700">
                <a:solidFill>
                  <a:srgbClr val="000000"/>
                </a:solidFill>
                <a:round/>
                <a:headEnd type="none" w="med" len="med"/>
                <a:tailEnd type="none" w="sm" len="sm"/>
              </a:ln>
              <a:effectLst/>
            </p:spPr>
            <p:txBody>
              <a:bodyPr vert="horz" wrap="square" lIns="91440" tIns="45720" rIns="91440" bIns="45720" numCol="1" anchor="t" anchorCtr="0" compatLnSpc="1">
                <a:prstTxWarp prst="textNoShape">
                  <a:avLst/>
                </a:prstTxWarp>
              </a:bodyPr>
              <a:lstStyle/>
              <a:p>
                <a:endParaRPr lang="en-US"/>
              </a:p>
            </p:txBody>
          </p:sp>
        </p:grpSp>
        <p:sp>
          <p:nvSpPr>
            <p:cNvPr id="1045" name="Text Box 21"/>
            <p:cNvSpPr txBox="1">
              <a:spLocks noChangeAspect="1" noChangeArrowheads="1"/>
            </p:cNvSpPr>
            <p:nvPr/>
          </p:nvSpPr>
          <p:spPr bwMode="auto">
            <a:xfrm>
              <a:off x="6741" y="1905"/>
              <a:ext cx="580" cy="40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err="1" smtClean="0">
                  <a:ln>
                    <a:noFill/>
                  </a:ln>
                  <a:solidFill>
                    <a:srgbClr val="C00000"/>
                  </a:solidFill>
                  <a:effectLst/>
                  <a:latin typeface="Calibri" pitchFamily="34" charset="0"/>
                  <a:cs typeface="Arial" pitchFamily="34" charset="0"/>
                </a:rPr>
                <a:t>a,b</a:t>
              </a:r>
              <a:endParaRPr kumimoji="0" lang="en-US" sz="2800" b="0" i="0" u="none" strike="noStrike" cap="none" normalizeH="0" baseline="0" dirty="0" smtClean="0">
                <a:ln>
                  <a:noFill/>
                </a:ln>
                <a:solidFill>
                  <a:srgbClr val="C00000"/>
                </a:solidFill>
                <a:effectLst/>
                <a:latin typeface="Arial" pitchFamily="34" charset="0"/>
                <a:cs typeface="Arial" pitchFamily="34" charset="0"/>
              </a:endParaRPr>
            </a:p>
          </p:txBody>
        </p:sp>
        <p:sp>
          <p:nvSpPr>
            <p:cNvPr id="1046" name="Text Box 22"/>
            <p:cNvSpPr txBox="1">
              <a:spLocks noChangeAspect="1" noChangeArrowheads="1"/>
            </p:cNvSpPr>
            <p:nvPr/>
          </p:nvSpPr>
          <p:spPr bwMode="auto">
            <a:xfrm>
              <a:off x="6704" y="2941"/>
              <a:ext cx="579" cy="40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1" i="0" u="none" strike="noStrike" cap="none" normalizeH="0" baseline="0" dirty="0" err="1" smtClean="0">
                  <a:ln>
                    <a:noFill/>
                  </a:ln>
                  <a:solidFill>
                    <a:srgbClr val="C00000"/>
                  </a:solidFill>
                  <a:effectLst/>
                  <a:latin typeface="Calibri" pitchFamily="34" charset="0"/>
                  <a:cs typeface="Arial" pitchFamily="34" charset="0"/>
                </a:rPr>
                <a:t>a,b</a:t>
              </a:r>
              <a:endParaRPr kumimoji="0" lang="en-US" sz="2800" b="1" i="0" u="none" strike="noStrike" cap="none" normalizeH="0" baseline="0" dirty="0" smtClean="0">
                <a:ln>
                  <a:noFill/>
                </a:ln>
                <a:solidFill>
                  <a:srgbClr val="C00000"/>
                </a:solidFill>
                <a:effectLst/>
                <a:latin typeface="Arial" pitchFamily="34" charset="0"/>
                <a:cs typeface="Arial" pitchFamily="34" charset="0"/>
              </a:endParaRPr>
            </a:p>
          </p:txBody>
        </p:sp>
      </p:gr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b="1" dirty="0" smtClean="0">
                <a:latin typeface="Cambria Math" pitchFamily="18" charset="0"/>
                <a:ea typeface="Cambria Math" pitchFamily="18" charset="0"/>
              </a:rPr>
              <a:t>Finite Automaton Transitions</a:t>
            </a:r>
            <a:endParaRPr lang="en-US" b="1" dirty="0">
              <a:latin typeface="Cambria Math" pitchFamily="18" charset="0"/>
              <a:ea typeface="Cambria Math" pitchFamily="18" charset="0"/>
            </a:endParaRPr>
          </a:p>
        </p:txBody>
      </p:sp>
      <p:sp>
        <p:nvSpPr>
          <p:cNvPr id="26" name="Content Placeholder 25"/>
          <p:cNvSpPr>
            <a:spLocks noGrp="1"/>
          </p:cNvSpPr>
          <p:nvPr>
            <p:ph idx="1"/>
          </p:nvPr>
        </p:nvSpPr>
        <p:spPr>
          <a:xfrm>
            <a:off x="760412" y="1066800"/>
            <a:ext cx="10768225" cy="5181600"/>
          </a:xfrm>
        </p:spPr>
        <p:txBody>
          <a:bodyPr/>
          <a:lstStyle/>
          <a:p>
            <a:pPr marL="457200" indent="-365760">
              <a:buFont typeface="Wingdings" pitchFamily="2" charset="2"/>
              <a:buChar char="ü"/>
            </a:pPr>
            <a:r>
              <a:rPr lang="en-US" sz="3200" dirty="0" smtClean="0"/>
              <a:t>The above transition diagram is an FA accepting the language of strings, defined over Σ = {a, b}, starting with a</a:t>
            </a:r>
          </a:p>
          <a:p>
            <a:pPr marL="457200" indent="-365760">
              <a:buFont typeface="Wingdings" pitchFamily="2" charset="2"/>
              <a:buChar char="ü"/>
            </a:pPr>
            <a:r>
              <a:rPr lang="en-US" sz="3200" dirty="0" smtClean="0"/>
              <a:t>It may be noted that this language may be expressed by the regular expression a(a + b)*</a:t>
            </a:r>
          </a:p>
          <a:p>
            <a:pPr>
              <a:buClr>
                <a:srgbClr val="FFFF00"/>
              </a:buClr>
            </a:pPr>
            <a:endParaRPr lang="en-US" dirty="0"/>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t>Finite Automaton: Exercises</a:t>
            </a:r>
            <a:endParaRPr lang="en-US" dirty="0"/>
          </a:p>
        </p:txBody>
      </p:sp>
      <p:sp>
        <p:nvSpPr>
          <p:cNvPr id="26" name="Content Placeholder 25"/>
          <p:cNvSpPr>
            <a:spLocks noGrp="1"/>
          </p:cNvSpPr>
          <p:nvPr>
            <p:ph idx="1"/>
          </p:nvPr>
        </p:nvSpPr>
        <p:spPr>
          <a:xfrm>
            <a:off x="760412" y="1066800"/>
            <a:ext cx="10768225" cy="5181600"/>
          </a:xfrm>
        </p:spPr>
        <p:txBody>
          <a:bodyPr>
            <a:normAutofit/>
          </a:bodyPr>
          <a:lstStyle/>
          <a:p>
            <a:pPr marL="0" indent="0">
              <a:buClr>
                <a:schemeClr val="tx2">
                  <a:lumMod val="50000"/>
                </a:schemeClr>
              </a:buClr>
              <a:buNone/>
            </a:pPr>
            <a:r>
              <a:rPr lang="en-US" dirty="0" smtClean="0"/>
              <a:t>Create transition table and FAs  for following languages over alphabet </a:t>
            </a:r>
            <a:r>
              <a:rPr lang="el-GR" dirty="0" smtClean="0"/>
              <a:t>Σ</a:t>
            </a:r>
            <a:r>
              <a:rPr lang="en-US" dirty="0" smtClean="0"/>
              <a:t> = {</a:t>
            </a:r>
            <a:r>
              <a:rPr lang="en-US" dirty="0" err="1" smtClean="0"/>
              <a:t>a,b</a:t>
            </a:r>
            <a:r>
              <a:rPr lang="en-US" dirty="0" smtClean="0"/>
              <a:t>} </a:t>
            </a:r>
          </a:p>
          <a:p>
            <a:pPr marL="514350" indent="-514350">
              <a:buClr>
                <a:schemeClr val="tx2">
                  <a:lumMod val="50000"/>
                </a:schemeClr>
              </a:buClr>
              <a:buFont typeface="+mj-lt"/>
              <a:buAutoNum type="arabicPeriod"/>
            </a:pPr>
            <a:r>
              <a:rPr lang="en-US" dirty="0" smtClean="0"/>
              <a:t>Language with no words</a:t>
            </a:r>
          </a:p>
          <a:p>
            <a:pPr marL="514350" indent="-514350">
              <a:buClr>
                <a:schemeClr val="tx2">
                  <a:lumMod val="50000"/>
                </a:schemeClr>
              </a:buClr>
              <a:buFont typeface="+mj-lt"/>
              <a:buAutoNum type="arabicPeriod"/>
            </a:pPr>
            <a:r>
              <a:rPr lang="en-US" dirty="0" smtClean="0"/>
              <a:t>Language of all words</a:t>
            </a:r>
          </a:p>
          <a:p>
            <a:pPr marL="514350" indent="-514350">
              <a:buClr>
                <a:schemeClr val="tx2">
                  <a:lumMod val="50000"/>
                </a:schemeClr>
              </a:buClr>
              <a:buFont typeface="+mj-lt"/>
              <a:buAutoNum type="arabicPeriod"/>
            </a:pPr>
            <a:r>
              <a:rPr lang="en-US" dirty="0" smtClean="0"/>
              <a:t>Language of even / odd length words</a:t>
            </a:r>
          </a:p>
          <a:p>
            <a:pPr marL="514350" indent="-514350">
              <a:buClr>
                <a:schemeClr val="tx2">
                  <a:lumMod val="50000"/>
                </a:schemeClr>
              </a:buClr>
              <a:buFont typeface="+mj-lt"/>
              <a:buAutoNum type="arabicPeriod"/>
            </a:pPr>
            <a:r>
              <a:rPr lang="en-US" dirty="0" smtClean="0"/>
              <a:t>Language of all words starting with a</a:t>
            </a:r>
          </a:p>
          <a:p>
            <a:pPr marL="514350" indent="-514350">
              <a:buClr>
                <a:schemeClr val="tx2">
                  <a:lumMod val="50000"/>
                </a:schemeClr>
              </a:buClr>
              <a:buFont typeface="+mj-lt"/>
              <a:buAutoNum type="arabicPeriod"/>
            </a:pPr>
            <a:r>
              <a:rPr lang="en-US" dirty="0" smtClean="0"/>
              <a:t>Language of all words not starting with a</a:t>
            </a:r>
          </a:p>
          <a:p>
            <a:pPr marL="514350" indent="-514350">
              <a:buClr>
                <a:schemeClr val="tx2">
                  <a:lumMod val="50000"/>
                </a:schemeClr>
              </a:buClr>
              <a:buFont typeface="+mj-lt"/>
              <a:buAutoNum type="arabicPeriod"/>
            </a:pPr>
            <a:r>
              <a:rPr lang="en-US" dirty="0" smtClean="0"/>
              <a:t>Language of all words ending with a</a:t>
            </a:r>
          </a:p>
          <a:p>
            <a:pPr marL="514350" indent="-514350">
              <a:buClr>
                <a:schemeClr val="tx2">
                  <a:lumMod val="50000"/>
                </a:schemeClr>
              </a:buClr>
              <a:buFont typeface="+mj-lt"/>
              <a:buAutoNum type="arabicPeriod"/>
            </a:pPr>
            <a:r>
              <a:rPr lang="en-US" dirty="0" smtClean="0"/>
              <a:t>Language of all words not ending with a</a:t>
            </a:r>
          </a:p>
          <a:p>
            <a:pPr marL="514350" indent="-514350">
              <a:buClr>
                <a:schemeClr val="tx2">
                  <a:lumMod val="50000"/>
                </a:schemeClr>
              </a:buClr>
              <a:buFont typeface="+mj-lt"/>
              <a:buAutoNum type="arabicPeriod"/>
            </a:pPr>
            <a:r>
              <a:rPr lang="en-US" dirty="0" smtClean="0"/>
              <a:t>Language of all words starting and ending with same letter</a:t>
            </a:r>
            <a:endParaRPr lang="en-US" dirty="0"/>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t>Finite Automaton: Exercises</a:t>
            </a:r>
            <a:endParaRPr lang="en-US" dirty="0"/>
          </a:p>
        </p:txBody>
      </p:sp>
      <p:sp>
        <p:nvSpPr>
          <p:cNvPr id="26" name="Content Placeholder 25"/>
          <p:cNvSpPr>
            <a:spLocks noGrp="1"/>
          </p:cNvSpPr>
          <p:nvPr>
            <p:ph idx="1"/>
          </p:nvPr>
        </p:nvSpPr>
        <p:spPr>
          <a:xfrm>
            <a:off x="760412" y="1066800"/>
            <a:ext cx="10768225" cy="5562600"/>
          </a:xfrm>
        </p:spPr>
        <p:txBody>
          <a:bodyPr>
            <a:normAutofit/>
          </a:bodyPr>
          <a:lstStyle/>
          <a:p>
            <a:pPr>
              <a:buClr>
                <a:srgbClr val="FFFF00"/>
              </a:buClr>
              <a:buNone/>
            </a:pPr>
            <a:r>
              <a:rPr lang="en-US" dirty="0" smtClean="0"/>
              <a:t>Create transition table and FAs  for following languages over alphabet </a:t>
            </a:r>
            <a:r>
              <a:rPr lang="el-GR" dirty="0" smtClean="0"/>
              <a:t>Σ</a:t>
            </a:r>
            <a:r>
              <a:rPr lang="en-US" dirty="0" smtClean="0"/>
              <a:t> = {</a:t>
            </a:r>
            <a:r>
              <a:rPr lang="en-US" dirty="0" err="1" smtClean="0"/>
              <a:t>a,b</a:t>
            </a:r>
            <a:r>
              <a:rPr lang="en-US" dirty="0" smtClean="0"/>
              <a:t>} </a:t>
            </a:r>
          </a:p>
          <a:p>
            <a:pPr marL="514350" indent="-514350">
              <a:buClr>
                <a:schemeClr val="tx2">
                  <a:lumMod val="50000"/>
                </a:schemeClr>
              </a:buClr>
              <a:buFont typeface="+mj-lt"/>
              <a:buAutoNum type="arabicPeriod"/>
            </a:pPr>
            <a:r>
              <a:rPr lang="en-US" dirty="0"/>
              <a:t>Language of all words starting and ending with different letters</a:t>
            </a:r>
          </a:p>
          <a:p>
            <a:pPr marL="514350" indent="-514350">
              <a:buClr>
                <a:schemeClr val="tx2">
                  <a:lumMod val="50000"/>
                </a:schemeClr>
              </a:buClr>
              <a:buFont typeface="+mj-lt"/>
              <a:buAutoNum type="arabicPeriod"/>
            </a:pPr>
            <a:r>
              <a:rPr lang="en-US" dirty="0"/>
              <a:t>Language of all words containing substring </a:t>
            </a:r>
            <a:r>
              <a:rPr lang="en-US" dirty="0" err="1"/>
              <a:t>abb</a:t>
            </a:r>
            <a:endParaRPr lang="en-US" dirty="0"/>
          </a:p>
          <a:p>
            <a:pPr marL="514350" indent="-514350">
              <a:buClr>
                <a:schemeClr val="tx2">
                  <a:lumMod val="50000"/>
                </a:schemeClr>
              </a:buClr>
              <a:buFont typeface="+mj-lt"/>
              <a:buAutoNum type="arabicPeriod"/>
            </a:pPr>
            <a:r>
              <a:rPr lang="en-US" dirty="0"/>
              <a:t>Language of all words containing substring </a:t>
            </a:r>
            <a:r>
              <a:rPr lang="en-US" dirty="0" err="1"/>
              <a:t>abb</a:t>
            </a:r>
            <a:r>
              <a:rPr lang="en-US" dirty="0"/>
              <a:t> or baa</a:t>
            </a:r>
          </a:p>
          <a:p>
            <a:pPr marL="514350" indent="-514350">
              <a:buClr>
                <a:schemeClr val="tx2">
                  <a:lumMod val="50000"/>
                </a:schemeClr>
              </a:buClr>
              <a:buFont typeface="+mj-lt"/>
              <a:buAutoNum type="arabicPeriod"/>
            </a:pPr>
            <a:r>
              <a:rPr lang="en-US" dirty="0"/>
              <a:t>Language of all words not containing substring </a:t>
            </a:r>
            <a:r>
              <a:rPr lang="en-US" dirty="0" err="1"/>
              <a:t>abb</a:t>
            </a:r>
            <a:endParaRPr lang="en-US" dirty="0"/>
          </a:p>
          <a:p>
            <a:pPr marL="514350" indent="-514350">
              <a:buClr>
                <a:schemeClr val="tx2">
                  <a:lumMod val="50000"/>
                </a:schemeClr>
              </a:buClr>
              <a:buFont typeface="+mj-lt"/>
              <a:buAutoNum type="arabicPeriod"/>
            </a:pPr>
            <a:r>
              <a:rPr lang="en-US" dirty="0"/>
              <a:t>EVEN-EVEN / ODD-ODD / EVEN-ODD / ODD-EVEN</a:t>
            </a:r>
          </a:p>
          <a:p>
            <a:pPr marL="514350" indent="-514350">
              <a:buClr>
                <a:schemeClr val="tx2">
                  <a:lumMod val="50000"/>
                </a:schemeClr>
              </a:buClr>
              <a:buFont typeface="+mj-lt"/>
              <a:buAutoNum type="arabicPeriod"/>
            </a:pPr>
            <a:r>
              <a:rPr lang="en-US" dirty="0"/>
              <a:t>Language of all words with count of ‘a’ as multiple of three</a:t>
            </a:r>
          </a:p>
          <a:p>
            <a:pPr marL="514350" indent="-514350">
              <a:buClr>
                <a:schemeClr val="tx2">
                  <a:lumMod val="50000"/>
                </a:schemeClr>
              </a:buClr>
              <a:buFont typeface="+mj-lt"/>
              <a:buAutoNum type="arabicPeriod"/>
            </a:pPr>
            <a:r>
              <a:rPr lang="en-US" dirty="0"/>
              <a:t>Language of all words with count of ‘a’ as not multiple of three</a:t>
            </a:r>
          </a:p>
          <a:p>
            <a:pPr marL="514350" indent="-514350">
              <a:buClr>
                <a:schemeClr val="tx2">
                  <a:lumMod val="50000"/>
                </a:schemeClr>
              </a:buClr>
              <a:buFont typeface="+mj-lt"/>
              <a:buAutoNum type="arabicPeriod"/>
            </a:pPr>
            <a:r>
              <a:rPr lang="en-US" dirty="0"/>
              <a:t>Language of all words with a as 2nd letter</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latin typeface="Cambria Math" pitchFamily="18" charset="0"/>
                <a:ea typeface="Cambria Math" pitchFamily="18" charset="0"/>
              </a:rPr>
              <a:t>Finite Automaton: Exercises</a:t>
            </a:r>
            <a:endParaRPr lang="en-US" dirty="0">
              <a:latin typeface="Cambria Math" pitchFamily="18" charset="0"/>
              <a:ea typeface="Cambria Math" pitchFamily="18" charset="0"/>
            </a:endParaRPr>
          </a:p>
        </p:txBody>
      </p:sp>
      <p:sp>
        <p:nvSpPr>
          <p:cNvPr id="26" name="Content Placeholder 25"/>
          <p:cNvSpPr>
            <a:spLocks noGrp="1"/>
          </p:cNvSpPr>
          <p:nvPr>
            <p:ph idx="1"/>
          </p:nvPr>
        </p:nvSpPr>
        <p:spPr>
          <a:xfrm>
            <a:off x="760412" y="1066800"/>
            <a:ext cx="10768225" cy="5562600"/>
          </a:xfrm>
        </p:spPr>
        <p:txBody>
          <a:bodyPr>
            <a:normAutofit/>
          </a:bodyPr>
          <a:lstStyle/>
          <a:p>
            <a:pPr>
              <a:buClr>
                <a:srgbClr val="FFFF00"/>
              </a:buClr>
              <a:buNone/>
            </a:pPr>
            <a:r>
              <a:rPr lang="en-US" dirty="0" smtClean="0"/>
              <a:t>Create transition table and FAs  for following languages over alphabet </a:t>
            </a:r>
            <a:r>
              <a:rPr lang="el-GR" dirty="0" smtClean="0"/>
              <a:t>Σ</a:t>
            </a:r>
            <a:r>
              <a:rPr lang="en-US" dirty="0" smtClean="0"/>
              <a:t> = {</a:t>
            </a:r>
            <a:r>
              <a:rPr lang="en-US" dirty="0" err="1" smtClean="0"/>
              <a:t>a,b</a:t>
            </a:r>
            <a:r>
              <a:rPr lang="en-US" dirty="0" smtClean="0"/>
              <a:t>} </a:t>
            </a:r>
          </a:p>
          <a:p>
            <a:pPr marL="514350" indent="-514350">
              <a:buClr>
                <a:schemeClr val="tx2">
                  <a:lumMod val="50000"/>
                </a:schemeClr>
              </a:buClr>
              <a:buFont typeface="+mj-lt"/>
              <a:buAutoNum type="arabicPeriod"/>
            </a:pPr>
            <a:r>
              <a:rPr lang="en-US" dirty="0"/>
              <a:t>Language of all words with ‘a’ as 2nd last letter</a:t>
            </a:r>
          </a:p>
          <a:p>
            <a:pPr marL="514350" indent="-514350">
              <a:buClr>
                <a:schemeClr val="tx2">
                  <a:lumMod val="50000"/>
                </a:schemeClr>
              </a:buClr>
              <a:buFont typeface="+mj-lt"/>
              <a:buAutoNum type="arabicPeriod"/>
            </a:pPr>
            <a:r>
              <a:rPr lang="en-US" dirty="0"/>
              <a:t>Language of all words where ‘a’ can only appear on even positions; if at all</a:t>
            </a:r>
          </a:p>
          <a:p>
            <a:pPr marL="514350" indent="-514350">
              <a:buClr>
                <a:schemeClr val="tx2">
                  <a:lumMod val="50000"/>
                </a:schemeClr>
              </a:buClr>
              <a:buFont typeface="+mj-lt"/>
              <a:buAutoNum type="arabicPeriod"/>
            </a:pPr>
            <a:r>
              <a:rPr lang="en-US" dirty="0"/>
              <a:t>Language of all words where ‘a’ never follows ‘b’</a:t>
            </a:r>
          </a:p>
          <a:p>
            <a:pPr marL="514350" indent="-514350">
              <a:buClr>
                <a:schemeClr val="tx2">
                  <a:lumMod val="50000"/>
                </a:schemeClr>
              </a:buClr>
              <a:buFont typeface="+mj-lt"/>
              <a:buAutoNum type="arabicPeriod"/>
            </a:pPr>
            <a:r>
              <a:rPr lang="en-US" dirty="0"/>
              <a:t>Language of all words where ‘a’ never precedes ‘b’</a:t>
            </a:r>
          </a:p>
          <a:p>
            <a:pPr marL="514350" indent="-514350">
              <a:buClr>
                <a:schemeClr val="tx2">
                  <a:lumMod val="50000"/>
                </a:schemeClr>
              </a:buClr>
              <a:buFont typeface="+mj-lt"/>
              <a:buAutoNum type="arabicPeriod"/>
            </a:pPr>
            <a:r>
              <a:rPr lang="en-US" dirty="0"/>
              <a:t>a*b*</a:t>
            </a:r>
          </a:p>
          <a:p>
            <a:pPr marL="514350" indent="-514350">
              <a:buClr>
                <a:srgbClr val="FFFF00"/>
              </a:buClr>
              <a:buFont typeface="+mj-lt"/>
              <a:buAutoNum type="arabicPeriod"/>
            </a:pPr>
            <a:endParaRPr lang="en-US" dirty="0"/>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28599"/>
            <a:ext cx="10773401" cy="685801"/>
          </a:xfrm>
        </p:spPr>
        <p:txBody>
          <a:bodyPr>
            <a:normAutofit fontScale="90000"/>
          </a:bodyPr>
          <a:lstStyle/>
          <a:p>
            <a:pPr marL="342900" indent="-342900"/>
            <a:r>
              <a:rPr lang="en-US" dirty="0" smtClean="0">
                <a:latin typeface="Cambria Math" pitchFamily="18" charset="0"/>
                <a:ea typeface="Cambria Math" pitchFamily="18" charset="0"/>
              </a:rPr>
              <a:t>FA corresponding to Finite Languages</a:t>
            </a:r>
          </a:p>
        </p:txBody>
      </p:sp>
      <p:sp>
        <p:nvSpPr>
          <p:cNvPr id="4" name="Content Placeholder 3"/>
          <p:cNvSpPr>
            <a:spLocks noGrp="1"/>
          </p:cNvSpPr>
          <p:nvPr>
            <p:ph idx="1"/>
          </p:nvPr>
        </p:nvSpPr>
        <p:spPr>
          <a:xfrm>
            <a:off x="608012" y="990600"/>
            <a:ext cx="11277600" cy="1371600"/>
          </a:xfrm>
        </p:spPr>
        <p:txBody>
          <a:bodyPr>
            <a:normAutofit/>
          </a:bodyPr>
          <a:lstStyle/>
          <a:p>
            <a:pPr marL="514350" indent="-514350">
              <a:buFont typeface="+mj-lt"/>
              <a:buAutoNum type="arabicPeriod"/>
            </a:pPr>
            <a:r>
              <a:rPr lang="en-US" sz="2400" b="1" dirty="0" smtClean="0"/>
              <a:t>Create FA of language over  </a:t>
            </a:r>
            <a:r>
              <a:rPr lang="el-GR" sz="2400" dirty="0" smtClean="0"/>
              <a:t>Σ</a:t>
            </a:r>
            <a:r>
              <a:rPr lang="en-US" sz="2400" dirty="0" smtClean="0"/>
              <a:t> = {</a:t>
            </a:r>
            <a:r>
              <a:rPr lang="en-US" sz="2400" dirty="0" err="1" smtClean="0"/>
              <a:t>a,b</a:t>
            </a:r>
            <a:r>
              <a:rPr lang="en-US" sz="2400" dirty="0" smtClean="0"/>
              <a:t>} defined as L = {</a:t>
            </a:r>
            <a:r>
              <a:rPr lang="en-US" sz="2400" dirty="0" err="1" smtClean="0"/>
              <a:t>ab</a:t>
            </a:r>
            <a:r>
              <a:rPr lang="en-US" sz="2400" dirty="0" smtClean="0"/>
              <a:t>, </a:t>
            </a:r>
            <a:r>
              <a:rPr lang="en-US" sz="2400" dirty="0" err="1" smtClean="0"/>
              <a:t>ba</a:t>
            </a:r>
            <a:r>
              <a:rPr lang="en-US" sz="2400" dirty="0" smtClean="0"/>
              <a:t>, </a:t>
            </a:r>
            <a:r>
              <a:rPr lang="en-US" sz="2400" dirty="0" err="1" smtClean="0"/>
              <a:t>abb</a:t>
            </a:r>
            <a:r>
              <a:rPr lang="en-US" sz="2400" dirty="0" smtClean="0"/>
              <a:t>}</a:t>
            </a:r>
            <a:endParaRPr lang="en-US" sz="2400" b="1" dirty="0" smtClean="0"/>
          </a:p>
          <a:p>
            <a:pPr marL="514350" indent="-514350">
              <a:buFont typeface="+mj-lt"/>
              <a:buAutoNum type="arabicPeriod"/>
            </a:pPr>
            <a:r>
              <a:rPr lang="en-US" sz="2400" b="1" dirty="0" smtClean="0"/>
              <a:t>Create FA of language over  </a:t>
            </a:r>
            <a:r>
              <a:rPr lang="el-GR" sz="2400" dirty="0" smtClean="0"/>
              <a:t>Σ</a:t>
            </a:r>
            <a:r>
              <a:rPr lang="en-US" sz="2400" dirty="0" smtClean="0"/>
              <a:t> = {</a:t>
            </a:r>
            <a:r>
              <a:rPr lang="en-US" sz="2400" dirty="0" err="1" smtClean="0"/>
              <a:t>a,b</a:t>
            </a:r>
            <a:r>
              <a:rPr lang="en-US" sz="2400" dirty="0" smtClean="0"/>
              <a:t>} defined as L = {</a:t>
            </a:r>
            <a:r>
              <a:rPr lang="el-GR" sz="2400" b="1" dirty="0" smtClean="0"/>
              <a:t>Λ</a:t>
            </a:r>
            <a:r>
              <a:rPr lang="en-US" sz="2400" b="1" dirty="0" smtClean="0"/>
              <a:t>, b, </a:t>
            </a:r>
            <a:r>
              <a:rPr lang="en-US" sz="2400" b="1" dirty="0" err="1" smtClean="0"/>
              <a:t>ab</a:t>
            </a:r>
            <a:r>
              <a:rPr lang="en-US" sz="2400" b="1" dirty="0" smtClean="0"/>
              <a:t>, bb}</a:t>
            </a:r>
          </a:p>
          <a:p>
            <a:pPr marL="514350" indent="-514350">
              <a:buFont typeface="+mj-lt"/>
              <a:buAutoNum type="arabicPeriod"/>
            </a:pPr>
            <a:r>
              <a:rPr lang="en-US" sz="2400" b="1" dirty="0" smtClean="0"/>
              <a:t>Create FA of language over  </a:t>
            </a:r>
            <a:r>
              <a:rPr lang="el-GR" sz="2400" dirty="0" smtClean="0"/>
              <a:t>Σ</a:t>
            </a:r>
            <a:r>
              <a:rPr lang="en-US" sz="2400" dirty="0" smtClean="0"/>
              <a:t> = {</a:t>
            </a:r>
            <a:r>
              <a:rPr lang="en-US" sz="2400" dirty="0" err="1" smtClean="0"/>
              <a:t>a,b</a:t>
            </a:r>
            <a:r>
              <a:rPr lang="en-US" sz="2400" dirty="0" smtClean="0"/>
              <a:t>} defined as L = {</a:t>
            </a:r>
            <a:r>
              <a:rPr lang="en-US" sz="2400" b="1" dirty="0" err="1" smtClean="0"/>
              <a:t>aa</a:t>
            </a:r>
            <a:r>
              <a:rPr lang="en-US" sz="2400" b="1" dirty="0" smtClean="0"/>
              <a:t>, </a:t>
            </a:r>
            <a:r>
              <a:rPr lang="en-US" sz="2400" b="1" dirty="0" err="1" smtClean="0"/>
              <a:t>bab</a:t>
            </a:r>
            <a:r>
              <a:rPr lang="en-US" sz="2400" b="1" dirty="0" smtClean="0"/>
              <a:t>, </a:t>
            </a:r>
            <a:r>
              <a:rPr lang="en-US" sz="2400" b="1" dirty="0" err="1" smtClean="0"/>
              <a:t>aabb</a:t>
            </a:r>
            <a:r>
              <a:rPr lang="en-US" sz="2400" b="1" dirty="0" smtClean="0"/>
              <a:t>, </a:t>
            </a:r>
            <a:r>
              <a:rPr lang="en-US" sz="2400" b="1" dirty="0" err="1" smtClean="0"/>
              <a:t>bbba</a:t>
            </a:r>
            <a:r>
              <a:rPr lang="en-US" sz="2400" b="1" dirty="0" smtClean="0"/>
              <a:t>}</a:t>
            </a:r>
          </a:p>
        </p:txBody>
      </p:sp>
      <p:sp>
        <p:nvSpPr>
          <p:cNvPr id="5" name="Content Placeholder 3"/>
          <p:cNvSpPr txBox="1">
            <a:spLocks/>
          </p:cNvSpPr>
          <p:nvPr/>
        </p:nvSpPr>
        <p:spPr>
          <a:xfrm>
            <a:off x="791481" y="3505200"/>
            <a:ext cx="11277600" cy="106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smtClean="0">
                <a:solidFill>
                  <a:srgbClr val="7030A0"/>
                </a:solidFill>
              </a:rPr>
              <a:t>How to do it?</a:t>
            </a:r>
          </a:p>
          <a:p>
            <a:pPr marL="0" indent="0">
              <a:buNone/>
            </a:pPr>
            <a:r>
              <a:rPr lang="en-US" b="1" dirty="0" smtClean="0">
                <a:solidFill>
                  <a:srgbClr val="7030A0"/>
                </a:solidFill>
              </a:rPr>
              <a:t>Any Ideas????????</a:t>
            </a:r>
          </a:p>
        </p:txBody>
      </p:sp>
    </p:spTree>
    <p:extLst>
      <p:ext uri="{BB962C8B-B14F-4D97-AF65-F5344CB8AC3E}">
        <p14:creationId xmlns:p14="http://schemas.microsoft.com/office/powerpoint/2010/main" xmlns="" val="27138655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28599"/>
            <a:ext cx="10773401" cy="685801"/>
          </a:xfrm>
        </p:spPr>
        <p:txBody>
          <a:bodyPr>
            <a:normAutofit fontScale="90000"/>
          </a:bodyPr>
          <a:lstStyle/>
          <a:p>
            <a:pPr marL="342900" indent="-342900"/>
            <a:r>
              <a:rPr lang="en-US" dirty="0" smtClean="0">
                <a:latin typeface="Cambria Math" pitchFamily="18" charset="0"/>
                <a:ea typeface="Cambria Math" pitchFamily="18" charset="0"/>
              </a:rPr>
              <a:t>FA corresponding to Finite Languages</a:t>
            </a:r>
          </a:p>
        </p:txBody>
      </p:sp>
      <p:sp>
        <p:nvSpPr>
          <p:cNvPr id="4" name="Content Placeholder 3"/>
          <p:cNvSpPr>
            <a:spLocks noGrp="1"/>
          </p:cNvSpPr>
          <p:nvPr>
            <p:ph idx="1"/>
          </p:nvPr>
        </p:nvSpPr>
        <p:spPr>
          <a:xfrm>
            <a:off x="608012" y="990600"/>
            <a:ext cx="11277600" cy="4114800"/>
          </a:xfrm>
        </p:spPr>
        <p:txBody>
          <a:bodyPr>
            <a:normAutofit/>
          </a:bodyPr>
          <a:lstStyle/>
          <a:p>
            <a:pPr marL="0" indent="0">
              <a:buNone/>
            </a:pPr>
            <a:r>
              <a:rPr lang="en-US" sz="2400" b="1" dirty="0" smtClean="0">
                <a:solidFill>
                  <a:srgbClr val="002060"/>
                </a:solidFill>
              </a:rPr>
              <a:t>Simple idea!!!</a:t>
            </a:r>
          </a:p>
          <a:p>
            <a:pPr marL="514350" indent="-514350">
              <a:buFont typeface="+mj-lt"/>
              <a:buAutoNum type="arabicPeriod"/>
            </a:pPr>
            <a:r>
              <a:rPr lang="en-US" b="1" dirty="0" smtClean="0"/>
              <a:t>Initiating from Start State, show two transactions from every state to new states</a:t>
            </a:r>
          </a:p>
          <a:p>
            <a:pPr marL="514350" indent="-514350">
              <a:buFont typeface="+mj-lt"/>
              <a:buAutoNum type="arabicPeriod"/>
            </a:pPr>
            <a:r>
              <a:rPr lang="en-US" sz="2400" b="1" dirty="0" smtClean="0"/>
              <a:t>Every new state that refers to the end of word(s) should be marked as final state</a:t>
            </a:r>
          </a:p>
          <a:p>
            <a:pPr marL="514350" indent="-514350">
              <a:buFont typeface="+mj-lt"/>
              <a:buAutoNum type="arabicPeriod"/>
            </a:pPr>
            <a:r>
              <a:rPr lang="en-US" b="1" dirty="0" smtClean="0"/>
              <a:t>When all words have been accepted then complete transitions on every state (all letters of alphabet) to a new non-final state</a:t>
            </a:r>
          </a:p>
          <a:p>
            <a:pPr marL="0" indent="0">
              <a:buNone/>
            </a:pPr>
            <a:r>
              <a:rPr lang="en-US" b="1" dirty="0" smtClean="0">
                <a:solidFill>
                  <a:srgbClr val="002060"/>
                </a:solidFill>
              </a:rPr>
              <a:t>That is It. You are done.</a:t>
            </a:r>
            <a:endParaRPr lang="en-US" sz="2400" b="1" dirty="0">
              <a:solidFill>
                <a:srgbClr val="002060"/>
              </a:solidFill>
            </a:endParaRPr>
          </a:p>
        </p:txBody>
      </p:sp>
    </p:spTree>
    <p:extLst>
      <p:ext uri="{BB962C8B-B14F-4D97-AF65-F5344CB8AC3E}">
        <p14:creationId xmlns:p14="http://schemas.microsoft.com/office/powerpoint/2010/main" xmlns="" val="1277194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t>Regular </a:t>
            </a:r>
            <a:r>
              <a:rPr lang="en-US" dirty="0"/>
              <a:t>Expressions</a:t>
            </a:r>
          </a:p>
        </p:txBody>
      </p:sp>
      <p:sp>
        <p:nvSpPr>
          <p:cNvPr id="4" name="Content Placeholder 3"/>
          <p:cNvSpPr>
            <a:spLocks noGrp="1"/>
          </p:cNvSpPr>
          <p:nvPr>
            <p:ph idx="1"/>
          </p:nvPr>
        </p:nvSpPr>
        <p:spPr>
          <a:xfrm>
            <a:off x="608012" y="990600"/>
            <a:ext cx="10591800" cy="5638800"/>
          </a:xfrm>
        </p:spPr>
        <p:txBody>
          <a:bodyPr>
            <a:normAutofit/>
          </a:bodyPr>
          <a:lstStyle/>
          <a:p>
            <a:pPr marL="0" indent="0">
              <a:buNone/>
            </a:pPr>
            <a:r>
              <a:rPr lang="en-US" sz="3200" dirty="0">
                <a:latin typeface="Cambria Math" pitchFamily="18" charset="0"/>
                <a:ea typeface="Cambria Math" pitchFamily="18" charset="0"/>
              </a:rPr>
              <a:t>If r</a:t>
            </a:r>
            <a:r>
              <a:rPr lang="en-US" sz="3200" baseline="-25000" dirty="0">
                <a:latin typeface="Cambria Math" pitchFamily="18" charset="0"/>
                <a:ea typeface="Cambria Math" pitchFamily="18" charset="0"/>
              </a:rPr>
              <a:t>1 </a:t>
            </a:r>
            <a:r>
              <a:rPr lang="en-US" sz="3200" dirty="0">
                <a:latin typeface="Cambria Math" pitchFamily="18" charset="0"/>
                <a:ea typeface="Cambria Math" pitchFamily="18" charset="0"/>
              </a:rPr>
              <a:t>= (</a:t>
            </a:r>
            <a:r>
              <a:rPr lang="en-US" sz="3200" dirty="0" err="1">
                <a:latin typeface="Cambria Math" pitchFamily="18" charset="0"/>
                <a:ea typeface="Cambria Math" pitchFamily="18" charset="0"/>
              </a:rPr>
              <a:t>aa</a:t>
            </a:r>
            <a:r>
              <a:rPr lang="en-US" sz="3200" dirty="0">
                <a:latin typeface="Cambria Math" pitchFamily="18" charset="0"/>
                <a:ea typeface="Cambria Math" pitchFamily="18" charset="0"/>
              </a:rPr>
              <a:t> + bb) and r</a:t>
            </a:r>
            <a:r>
              <a:rPr lang="en-US" sz="3200" baseline="-25000" dirty="0">
                <a:latin typeface="Cambria Math" pitchFamily="18" charset="0"/>
                <a:ea typeface="Cambria Math" pitchFamily="18" charset="0"/>
              </a:rPr>
              <a:t>2 </a:t>
            </a:r>
            <a:r>
              <a:rPr lang="en-US" sz="3200" dirty="0">
                <a:latin typeface="Cambria Math" pitchFamily="18" charset="0"/>
                <a:ea typeface="Cambria Math" pitchFamily="18" charset="0"/>
              </a:rPr>
              <a:t>= ( a + b) then </a:t>
            </a:r>
          </a:p>
          <a:p>
            <a:pPr marL="0" lvl="0" indent="0" fontAlgn="base">
              <a:buNone/>
            </a:pPr>
            <a:r>
              <a:rPr lang="en-US" sz="3200" dirty="0">
                <a:latin typeface="Cambria Math" pitchFamily="18" charset="0"/>
                <a:ea typeface="Cambria Math" pitchFamily="18" charset="0"/>
              </a:rPr>
              <a:t>r</a:t>
            </a:r>
            <a:r>
              <a:rPr lang="en-US" sz="3200" baseline="-25000" dirty="0">
                <a:latin typeface="Cambria Math" pitchFamily="18" charset="0"/>
                <a:ea typeface="Cambria Math" pitchFamily="18" charset="0"/>
              </a:rPr>
              <a:t>1</a:t>
            </a:r>
            <a:r>
              <a:rPr lang="en-US" sz="3200" dirty="0">
                <a:latin typeface="Cambria Math" pitchFamily="18" charset="0"/>
                <a:ea typeface="Cambria Math" pitchFamily="18" charset="0"/>
              </a:rPr>
              <a:t>+r</a:t>
            </a:r>
            <a:r>
              <a:rPr lang="en-US" sz="3200" baseline="-25000" dirty="0">
                <a:latin typeface="Cambria Math" pitchFamily="18" charset="0"/>
                <a:ea typeface="Cambria Math" pitchFamily="18" charset="0"/>
              </a:rPr>
              <a:t>2</a:t>
            </a:r>
            <a:r>
              <a:rPr lang="en-US" sz="3200" dirty="0">
                <a:latin typeface="Cambria Math" pitchFamily="18" charset="0"/>
                <a:ea typeface="Cambria Math" pitchFamily="18" charset="0"/>
              </a:rPr>
              <a:t> = (</a:t>
            </a:r>
            <a:r>
              <a:rPr lang="en-US" sz="3200" dirty="0" err="1">
                <a:latin typeface="Cambria Math" pitchFamily="18" charset="0"/>
                <a:ea typeface="Cambria Math" pitchFamily="18" charset="0"/>
              </a:rPr>
              <a:t>aa</a:t>
            </a:r>
            <a:r>
              <a:rPr lang="en-US" sz="3200" dirty="0">
                <a:latin typeface="Cambria Math" pitchFamily="18" charset="0"/>
                <a:ea typeface="Cambria Math" pitchFamily="18" charset="0"/>
              </a:rPr>
              <a:t> + bb) + (a + b)</a:t>
            </a:r>
          </a:p>
          <a:p>
            <a:pPr marL="0" lvl="0" indent="0" fontAlgn="base">
              <a:buNone/>
            </a:pPr>
            <a:r>
              <a:rPr lang="en-US" sz="3200" dirty="0">
                <a:latin typeface="Cambria Math" pitchFamily="18" charset="0"/>
                <a:ea typeface="Cambria Math" pitchFamily="18" charset="0"/>
              </a:rPr>
              <a:t>r</a:t>
            </a:r>
            <a:r>
              <a:rPr lang="en-US" sz="3200" baseline="-25000" dirty="0">
                <a:latin typeface="Cambria Math" pitchFamily="18" charset="0"/>
                <a:ea typeface="Cambria Math" pitchFamily="18" charset="0"/>
              </a:rPr>
              <a:t>1</a:t>
            </a:r>
            <a:r>
              <a:rPr lang="en-US" sz="3200" dirty="0">
                <a:latin typeface="Cambria Math" pitchFamily="18" charset="0"/>
                <a:ea typeface="Cambria Math" pitchFamily="18" charset="0"/>
              </a:rPr>
              <a:t>r</a:t>
            </a:r>
            <a:r>
              <a:rPr lang="en-US" sz="3200" baseline="-25000" dirty="0">
                <a:latin typeface="Cambria Math" pitchFamily="18" charset="0"/>
                <a:ea typeface="Cambria Math" pitchFamily="18" charset="0"/>
              </a:rPr>
              <a:t>2</a:t>
            </a:r>
            <a:r>
              <a:rPr lang="en-US" sz="3200" dirty="0">
                <a:latin typeface="Cambria Math" pitchFamily="18" charset="0"/>
                <a:ea typeface="Cambria Math" pitchFamily="18" charset="0"/>
              </a:rPr>
              <a:t>  = (</a:t>
            </a:r>
            <a:r>
              <a:rPr lang="en-US" sz="3200" dirty="0" err="1">
                <a:latin typeface="Cambria Math" pitchFamily="18" charset="0"/>
                <a:ea typeface="Cambria Math" pitchFamily="18" charset="0"/>
              </a:rPr>
              <a:t>aa</a:t>
            </a:r>
            <a:r>
              <a:rPr lang="en-US" sz="3200" dirty="0">
                <a:latin typeface="Cambria Math" pitchFamily="18" charset="0"/>
                <a:ea typeface="Cambria Math" pitchFamily="18" charset="0"/>
              </a:rPr>
              <a:t> + bb)  (a + b</a:t>
            </a:r>
            <a:r>
              <a:rPr lang="en-US" sz="3200" dirty="0" smtClean="0">
                <a:latin typeface="Cambria Math" pitchFamily="18" charset="0"/>
                <a:ea typeface="Cambria Math" pitchFamily="18" charset="0"/>
              </a:rPr>
              <a:t>) = </a:t>
            </a:r>
            <a:r>
              <a:rPr lang="en-US" sz="3200" dirty="0">
                <a:latin typeface="Cambria Math" pitchFamily="18" charset="0"/>
                <a:ea typeface="Cambria Math" pitchFamily="18" charset="0"/>
              </a:rPr>
              <a:t>(</a:t>
            </a:r>
            <a:r>
              <a:rPr lang="en-US" sz="3200" dirty="0" err="1">
                <a:latin typeface="Cambria Math" pitchFamily="18" charset="0"/>
                <a:ea typeface="Cambria Math" pitchFamily="18" charset="0"/>
              </a:rPr>
              <a:t>aaa</a:t>
            </a:r>
            <a:r>
              <a:rPr lang="en-US" sz="3200" dirty="0">
                <a:latin typeface="Cambria Math" pitchFamily="18" charset="0"/>
                <a:ea typeface="Cambria Math" pitchFamily="18" charset="0"/>
              </a:rPr>
              <a:t> + </a:t>
            </a:r>
            <a:r>
              <a:rPr lang="en-US" sz="3200" dirty="0" err="1">
                <a:latin typeface="Cambria Math" pitchFamily="18" charset="0"/>
                <a:ea typeface="Cambria Math" pitchFamily="18" charset="0"/>
              </a:rPr>
              <a:t>aab</a:t>
            </a:r>
            <a:r>
              <a:rPr lang="en-US" sz="3200" dirty="0">
                <a:latin typeface="Cambria Math" pitchFamily="18" charset="0"/>
                <a:ea typeface="Cambria Math" pitchFamily="18" charset="0"/>
              </a:rPr>
              <a:t> + </a:t>
            </a:r>
            <a:r>
              <a:rPr lang="en-US" sz="3200" dirty="0" err="1">
                <a:latin typeface="Cambria Math" pitchFamily="18" charset="0"/>
                <a:ea typeface="Cambria Math" pitchFamily="18" charset="0"/>
              </a:rPr>
              <a:t>bba</a:t>
            </a:r>
            <a:r>
              <a:rPr lang="en-US" sz="3200" dirty="0">
                <a:latin typeface="Cambria Math" pitchFamily="18" charset="0"/>
                <a:ea typeface="Cambria Math" pitchFamily="18" charset="0"/>
              </a:rPr>
              <a:t> + </a:t>
            </a:r>
            <a:r>
              <a:rPr lang="en-US" sz="3200" dirty="0" err="1">
                <a:latin typeface="Cambria Math" pitchFamily="18" charset="0"/>
                <a:ea typeface="Cambria Math" pitchFamily="18" charset="0"/>
              </a:rPr>
              <a:t>bbb</a:t>
            </a:r>
            <a:r>
              <a:rPr lang="en-US" sz="3200" dirty="0">
                <a:latin typeface="Cambria Math" pitchFamily="18" charset="0"/>
                <a:ea typeface="Cambria Math" pitchFamily="18" charset="0"/>
              </a:rPr>
              <a:t>) </a:t>
            </a:r>
          </a:p>
          <a:p>
            <a:pPr marL="0" indent="0" fontAlgn="base">
              <a:buNone/>
            </a:pPr>
            <a:r>
              <a:rPr lang="en-US" sz="3200" dirty="0">
                <a:latin typeface="Cambria Math" pitchFamily="18" charset="0"/>
                <a:ea typeface="Cambria Math" pitchFamily="18" charset="0"/>
              </a:rPr>
              <a:t>(r</a:t>
            </a:r>
            <a:r>
              <a:rPr lang="en-US" sz="3200" baseline="-25000" dirty="0">
                <a:latin typeface="Cambria Math" pitchFamily="18" charset="0"/>
                <a:ea typeface="Cambria Math" pitchFamily="18" charset="0"/>
              </a:rPr>
              <a:t>1</a:t>
            </a:r>
            <a:r>
              <a:rPr lang="en-US" sz="3200" dirty="0">
                <a:latin typeface="Cambria Math" pitchFamily="18" charset="0"/>
                <a:ea typeface="Cambria Math" pitchFamily="18" charset="0"/>
              </a:rPr>
              <a:t>)* = (</a:t>
            </a:r>
            <a:r>
              <a:rPr lang="en-US" sz="3200" dirty="0" err="1">
                <a:latin typeface="Cambria Math" pitchFamily="18" charset="0"/>
                <a:ea typeface="Cambria Math" pitchFamily="18" charset="0"/>
              </a:rPr>
              <a:t>aa</a:t>
            </a:r>
            <a:r>
              <a:rPr lang="en-US" sz="3200" dirty="0">
                <a:latin typeface="Cambria Math" pitchFamily="18" charset="0"/>
                <a:ea typeface="Cambria Math" pitchFamily="18" charset="0"/>
              </a:rPr>
              <a:t> + bb)*</a:t>
            </a:r>
          </a:p>
        </p:txBody>
      </p:sp>
    </p:spTree>
    <p:extLst>
      <p:ext uri="{BB962C8B-B14F-4D97-AF65-F5344CB8AC3E}">
        <p14:creationId xmlns:p14="http://schemas.microsoft.com/office/powerpoint/2010/main" xmlns="" val="35784094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2"/>
          <p:cNvSpPr txBox="1">
            <a:spLocks noChangeArrowheads="1"/>
          </p:cNvSpPr>
          <p:nvPr/>
        </p:nvSpPr>
        <p:spPr bwMode="auto">
          <a:xfrm>
            <a:off x="684212" y="381000"/>
            <a:ext cx="654030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0"/>
              </a:spcBef>
            </a:pPr>
            <a:r>
              <a:rPr lang="en-US" sz="4000" spc="-100" dirty="0">
                <a:solidFill>
                  <a:schemeClr val="tx2"/>
                </a:solidFill>
                <a:latin typeface="Cambria Math" pitchFamily="18" charset="0"/>
                <a:ea typeface="Cambria Math" pitchFamily="18" charset="0"/>
                <a:cs typeface="+mj-cs"/>
              </a:rPr>
              <a:t>Union Theorem</a:t>
            </a:r>
          </a:p>
        </p:txBody>
      </p:sp>
      <p:sp>
        <p:nvSpPr>
          <p:cNvPr id="454659" name="Text Box 3"/>
          <p:cNvSpPr txBox="1">
            <a:spLocks noChangeArrowheads="1"/>
          </p:cNvSpPr>
          <p:nvPr/>
        </p:nvSpPr>
        <p:spPr bwMode="auto">
          <a:xfrm>
            <a:off x="836612" y="1647826"/>
            <a:ext cx="982980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spcAft>
                <a:spcPct val="20000"/>
              </a:spcAft>
            </a:pPr>
            <a:r>
              <a:rPr lang="en-US" sz="2800" b="1" dirty="0">
                <a:solidFill>
                  <a:srgbClr val="002060"/>
                </a:solidFill>
                <a:latin typeface="Cambria Math" pitchFamily="18" charset="0"/>
                <a:ea typeface="Cambria Math" pitchFamily="18" charset="0"/>
              </a:rPr>
              <a:t>Given two languages, L</a:t>
            </a:r>
            <a:r>
              <a:rPr lang="en-US" sz="2800" b="1" baseline="-25000" dirty="0">
                <a:solidFill>
                  <a:srgbClr val="002060"/>
                </a:solidFill>
                <a:latin typeface="Cambria Math" pitchFamily="18" charset="0"/>
                <a:ea typeface="Cambria Math" pitchFamily="18" charset="0"/>
              </a:rPr>
              <a:t>1</a:t>
            </a:r>
            <a:r>
              <a:rPr lang="en-US" sz="2800" b="1" dirty="0">
                <a:solidFill>
                  <a:srgbClr val="002060"/>
                </a:solidFill>
                <a:latin typeface="Cambria Math" pitchFamily="18" charset="0"/>
                <a:ea typeface="Cambria Math" pitchFamily="18" charset="0"/>
              </a:rPr>
              <a:t> and L</a:t>
            </a:r>
            <a:r>
              <a:rPr lang="en-US" sz="2800" b="1" baseline="-25000" dirty="0">
                <a:solidFill>
                  <a:srgbClr val="002060"/>
                </a:solidFill>
                <a:latin typeface="Cambria Math" pitchFamily="18" charset="0"/>
                <a:ea typeface="Cambria Math" pitchFamily="18" charset="0"/>
              </a:rPr>
              <a:t>2</a:t>
            </a:r>
            <a:r>
              <a:rPr lang="en-US" sz="2800" b="1" dirty="0">
                <a:solidFill>
                  <a:srgbClr val="002060"/>
                </a:solidFill>
                <a:latin typeface="Cambria Math" pitchFamily="18" charset="0"/>
                <a:ea typeface="Cambria Math" pitchFamily="18" charset="0"/>
              </a:rPr>
              <a:t>, define the union of L</a:t>
            </a:r>
            <a:r>
              <a:rPr lang="en-US" sz="2800" b="1" baseline="-25000" dirty="0">
                <a:solidFill>
                  <a:srgbClr val="002060"/>
                </a:solidFill>
                <a:latin typeface="Cambria Math" pitchFamily="18" charset="0"/>
                <a:ea typeface="Cambria Math" pitchFamily="18" charset="0"/>
              </a:rPr>
              <a:t>1</a:t>
            </a:r>
            <a:r>
              <a:rPr lang="en-US" sz="2800" b="1" dirty="0">
                <a:solidFill>
                  <a:srgbClr val="002060"/>
                </a:solidFill>
                <a:latin typeface="Cambria Math" pitchFamily="18" charset="0"/>
                <a:ea typeface="Cambria Math" pitchFamily="18" charset="0"/>
              </a:rPr>
              <a:t> and L</a:t>
            </a:r>
            <a:r>
              <a:rPr lang="en-US" sz="2800" b="1" baseline="-25000" dirty="0">
                <a:solidFill>
                  <a:srgbClr val="002060"/>
                </a:solidFill>
                <a:latin typeface="Cambria Math" pitchFamily="18" charset="0"/>
                <a:ea typeface="Cambria Math" pitchFamily="18" charset="0"/>
              </a:rPr>
              <a:t>2</a:t>
            </a:r>
            <a:r>
              <a:rPr lang="en-US" sz="2800" b="1" dirty="0">
                <a:solidFill>
                  <a:srgbClr val="002060"/>
                </a:solidFill>
                <a:latin typeface="Cambria Math" pitchFamily="18" charset="0"/>
                <a:ea typeface="Cambria Math" pitchFamily="18" charset="0"/>
              </a:rPr>
              <a:t> as </a:t>
            </a:r>
            <a:r>
              <a:rPr lang="en-US" sz="2800" b="1" dirty="0" smtClean="0">
                <a:solidFill>
                  <a:srgbClr val="002060"/>
                </a:solidFill>
                <a:latin typeface="Cambria Math" pitchFamily="18" charset="0"/>
                <a:ea typeface="Cambria Math" pitchFamily="18" charset="0"/>
              </a:rPr>
              <a:t>L</a:t>
            </a:r>
            <a:r>
              <a:rPr lang="en-US" sz="2800" b="1" baseline="-25000" dirty="0" smtClean="0">
                <a:solidFill>
                  <a:srgbClr val="002060"/>
                </a:solidFill>
                <a:latin typeface="Cambria Math" pitchFamily="18" charset="0"/>
                <a:ea typeface="Cambria Math" pitchFamily="18" charset="0"/>
              </a:rPr>
              <a:t>1</a:t>
            </a:r>
            <a:r>
              <a:rPr lang="en-US" sz="2800" b="1" dirty="0" smtClean="0">
                <a:solidFill>
                  <a:srgbClr val="002060"/>
                </a:solidFill>
                <a:latin typeface="Cambria Math" pitchFamily="18" charset="0"/>
                <a:ea typeface="Cambria Math" pitchFamily="18" charset="0"/>
              </a:rPr>
              <a:t> </a:t>
            </a:r>
            <a:r>
              <a:rPr lang="en-US" sz="2800" b="1" dirty="0">
                <a:solidFill>
                  <a:srgbClr val="002060"/>
                </a:solidFill>
                <a:latin typeface="Cambria Math" pitchFamily="18" charset="0"/>
                <a:ea typeface="Cambria Math" pitchFamily="18" charset="0"/>
                <a:sym typeface="Symbol" pitchFamily="18" charset="2"/>
              </a:rPr>
              <a:t> L</a:t>
            </a:r>
            <a:r>
              <a:rPr lang="en-US" sz="2800" b="1" baseline="-25000" dirty="0">
                <a:solidFill>
                  <a:srgbClr val="002060"/>
                </a:solidFill>
                <a:latin typeface="Cambria Math" pitchFamily="18" charset="0"/>
                <a:ea typeface="Cambria Math" pitchFamily="18" charset="0"/>
                <a:sym typeface="Symbol" pitchFamily="18" charset="2"/>
              </a:rPr>
              <a:t>2</a:t>
            </a:r>
            <a:r>
              <a:rPr lang="en-US" sz="2800" b="1" dirty="0">
                <a:solidFill>
                  <a:srgbClr val="002060"/>
                </a:solidFill>
                <a:latin typeface="Cambria Math" pitchFamily="18" charset="0"/>
                <a:ea typeface="Cambria Math" pitchFamily="18" charset="0"/>
                <a:sym typeface="Symbol" pitchFamily="18" charset="2"/>
              </a:rPr>
              <a:t> = { w | w  L</a:t>
            </a:r>
            <a:r>
              <a:rPr lang="en-US" sz="2800" b="1" baseline="-25000" dirty="0">
                <a:solidFill>
                  <a:srgbClr val="002060"/>
                </a:solidFill>
                <a:latin typeface="Cambria Math" pitchFamily="18" charset="0"/>
                <a:ea typeface="Cambria Math" pitchFamily="18" charset="0"/>
                <a:sym typeface="Symbol" pitchFamily="18" charset="2"/>
              </a:rPr>
              <a:t>1</a:t>
            </a:r>
            <a:r>
              <a:rPr lang="en-US" sz="2800" b="1" dirty="0">
                <a:solidFill>
                  <a:srgbClr val="002060"/>
                </a:solidFill>
                <a:latin typeface="Cambria Math" pitchFamily="18" charset="0"/>
                <a:ea typeface="Cambria Math" pitchFamily="18" charset="0"/>
                <a:sym typeface="Symbol" pitchFamily="18" charset="2"/>
              </a:rPr>
              <a:t> </a:t>
            </a:r>
            <a:r>
              <a:rPr lang="en-US" sz="2800" b="1" dirty="0" smtClean="0">
                <a:solidFill>
                  <a:srgbClr val="C00000"/>
                </a:solidFill>
                <a:latin typeface="Cambria Math" pitchFamily="18" charset="0"/>
                <a:ea typeface="Cambria Math" pitchFamily="18" charset="0"/>
                <a:sym typeface="Symbol" pitchFamily="18" charset="2"/>
              </a:rPr>
              <a:t>OR</a:t>
            </a:r>
            <a:r>
              <a:rPr lang="en-US" sz="2800" b="1" dirty="0" smtClean="0">
                <a:solidFill>
                  <a:srgbClr val="002060"/>
                </a:solidFill>
                <a:latin typeface="Cambria Math" pitchFamily="18" charset="0"/>
                <a:ea typeface="Cambria Math" pitchFamily="18" charset="0"/>
                <a:sym typeface="Symbol" pitchFamily="18" charset="2"/>
              </a:rPr>
              <a:t> </a:t>
            </a:r>
            <a:r>
              <a:rPr lang="en-US" sz="2800" b="1" dirty="0">
                <a:solidFill>
                  <a:srgbClr val="002060"/>
                </a:solidFill>
                <a:latin typeface="Cambria Math" pitchFamily="18" charset="0"/>
                <a:ea typeface="Cambria Math" pitchFamily="18" charset="0"/>
                <a:sym typeface="Symbol" pitchFamily="18" charset="2"/>
              </a:rPr>
              <a:t>w  L</a:t>
            </a:r>
            <a:r>
              <a:rPr lang="en-US" sz="2800" b="1" baseline="-25000" dirty="0">
                <a:solidFill>
                  <a:srgbClr val="002060"/>
                </a:solidFill>
                <a:latin typeface="Cambria Math" pitchFamily="18" charset="0"/>
                <a:ea typeface="Cambria Math" pitchFamily="18" charset="0"/>
                <a:sym typeface="Symbol" pitchFamily="18" charset="2"/>
              </a:rPr>
              <a:t>2</a:t>
            </a:r>
            <a:r>
              <a:rPr lang="en-US" sz="2800" b="1" dirty="0">
                <a:solidFill>
                  <a:srgbClr val="002060"/>
                </a:solidFill>
                <a:latin typeface="Cambria Math" pitchFamily="18" charset="0"/>
                <a:ea typeface="Cambria Math" pitchFamily="18" charset="0"/>
                <a:sym typeface="Symbol" pitchFamily="18" charset="2"/>
              </a:rPr>
              <a:t> } </a:t>
            </a:r>
          </a:p>
        </p:txBody>
      </p:sp>
      <p:sp>
        <p:nvSpPr>
          <p:cNvPr id="454660" name="Text Box 4"/>
          <p:cNvSpPr txBox="1">
            <a:spLocks noChangeArrowheads="1"/>
          </p:cNvSpPr>
          <p:nvPr/>
        </p:nvSpPr>
        <p:spPr bwMode="auto">
          <a:xfrm>
            <a:off x="836612" y="3441700"/>
            <a:ext cx="982980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2800" dirty="0">
                <a:solidFill>
                  <a:srgbClr val="C00000"/>
                </a:solidFill>
              </a:rPr>
              <a:t>Theorem: The union of two regular languages is also a regular language</a:t>
            </a:r>
          </a:p>
        </p:txBody>
      </p:sp>
    </p:spTree>
    <p:extLst>
      <p:ext uri="{BB962C8B-B14F-4D97-AF65-F5344CB8AC3E}">
        <p14:creationId xmlns:p14="http://schemas.microsoft.com/office/powerpoint/2010/main" xmlns="" val="22712079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54659"/>
                                        </p:tgtEl>
                                        <p:attrNameLst>
                                          <p:attrName>style.visibility</p:attrName>
                                        </p:attrNameLst>
                                      </p:cBhvr>
                                      <p:to>
                                        <p:strVal val="visible"/>
                                      </p:to>
                                    </p:set>
                                    <p:animEffect transition="in" filter="fade">
                                      <p:cBhvr>
                                        <p:cTn id="7" dur="500"/>
                                        <p:tgtEl>
                                          <p:spTgt spid="454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54660"/>
                                        </p:tgtEl>
                                        <p:attrNameLst>
                                          <p:attrName>style.visibility</p:attrName>
                                        </p:attrNameLst>
                                      </p:cBhvr>
                                      <p:to>
                                        <p:strVal val="visible"/>
                                      </p:to>
                                    </p:set>
                                    <p:animEffect transition="in" filter="fade">
                                      <p:cBhvr>
                                        <p:cTn id="12" dur="500"/>
                                        <p:tgtEl>
                                          <p:spTgt spid="454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500"/>
                                        <p:tgtEl>
                                          <p:spTgt spid="454659"/>
                                        </p:tgtEl>
                                      </p:cBhvr>
                                    </p:animEffect>
                                    <p:set>
                                      <p:cBhvr>
                                        <p:cTn id="17" dur="1" fill="hold">
                                          <p:stCondLst>
                                            <p:cond delay="499"/>
                                          </p:stCondLst>
                                        </p:cTn>
                                        <p:tgtEl>
                                          <p:spTgt spid="454659"/>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454658"/>
                                        </p:tgtEl>
                                      </p:cBhvr>
                                    </p:animEffect>
                                    <p:set>
                                      <p:cBhvr>
                                        <p:cTn id="20" dur="1" fill="hold">
                                          <p:stCondLst>
                                            <p:cond delay="499"/>
                                          </p:stCondLst>
                                        </p:cTn>
                                        <p:tgtEl>
                                          <p:spTgt spid="454658"/>
                                        </p:tgtEl>
                                        <p:attrNameLst>
                                          <p:attrName>style.visibility</p:attrName>
                                        </p:attrNameLst>
                                      </p:cBhvr>
                                      <p:to>
                                        <p:strVal val="hidden"/>
                                      </p:to>
                                    </p:set>
                                  </p:childTnLst>
                                </p:cTn>
                              </p:par>
                              <p:par>
                                <p:cTn id="21" presetID="0" presetClass="path" presetSubtype="0" accel="50000" decel="50000" fill="hold" grpId="0" nodeType="withEffect">
                                  <p:stCondLst>
                                    <p:cond delay="0"/>
                                  </p:stCondLst>
                                  <p:childTnLst>
                                    <p:animMotion origin="layout" path="M 0 0 L 0 -0.46296 " pathEditMode="relative" ptsTypes="AA">
                                      <p:cBhvr>
                                        <p:cTn id="22" dur="1000" fill="hold"/>
                                        <p:tgtEl>
                                          <p:spTgt spid="45466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8" grpId="0"/>
      <p:bldP spid="454659" grpId="0"/>
      <p:bldP spid="454659" grpId="1"/>
      <p:bldP spid="454660" grpId="0"/>
      <p:bldP spid="454660"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ext Box 2"/>
          <p:cNvSpPr txBox="1">
            <a:spLocks noChangeArrowheads="1"/>
          </p:cNvSpPr>
          <p:nvPr/>
        </p:nvSpPr>
        <p:spPr bwMode="auto">
          <a:xfrm>
            <a:off x="518732" y="266700"/>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Union (of languages) Theorem</a:t>
            </a:r>
            <a:endParaRPr lang="en-US" sz="3200" dirty="0">
              <a:solidFill>
                <a:srgbClr val="C00000"/>
              </a:solidFill>
              <a:latin typeface="Cambria Math" pitchFamily="18" charset="0"/>
              <a:ea typeface="Cambria Math" pitchFamily="18" charset="0"/>
            </a:endParaRPr>
          </a:p>
        </p:txBody>
      </p:sp>
      <p:sp>
        <p:nvSpPr>
          <p:cNvPr id="455683" name="Text Box 3"/>
          <p:cNvSpPr txBox="1">
            <a:spLocks noChangeArrowheads="1"/>
          </p:cNvSpPr>
          <p:nvPr/>
        </p:nvSpPr>
        <p:spPr bwMode="auto">
          <a:xfrm>
            <a:off x="529029" y="1431925"/>
            <a:ext cx="11431256" cy="1557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Aft>
                <a:spcPct val="20000"/>
              </a:spcAft>
            </a:pPr>
            <a:r>
              <a:rPr lang="en-US" sz="2800" dirty="0">
                <a:latin typeface="Cambria Math" pitchFamily="18" charset="0"/>
                <a:ea typeface="Cambria Math" pitchFamily="18" charset="0"/>
              </a:rPr>
              <a:t>Proof Sketch: Let </a:t>
            </a:r>
          </a:p>
          <a:p>
            <a:pPr eaLnBrk="1" hangingPunct="1">
              <a:spcAft>
                <a:spcPct val="20000"/>
              </a:spcAft>
            </a:pPr>
            <a:r>
              <a:rPr lang="en-US" sz="2800" dirty="0" smtClean="0">
                <a:latin typeface="Cambria Math" pitchFamily="18" charset="0"/>
                <a:ea typeface="Cambria Math" pitchFamily="18" charset="0"/>
              </a:rPr>
              <a:t>F</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a:latin typeface="Cambria Math" pitchFamily="18" charset="0"/>
                <a:ea typeface="Cambria Math" pitchFamily="18" charset="0"/>
              </a:rPr>
              <a:t>= (Q</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l-GR" sz="2800" dirty="0">
                <a:latin typeface="Cambria Math" pitchFamily="18" charset="0"/>
                <a:ea typeface="Cambria Math" pitchFamily="18" charset="0"/>
              </a:rPr>
              <a:t>Σ</a:t>
            </a:r>
            <a:r>
              <a:rPr lang="en-US" sz="2800" dirty="0">
                <a:latin typeface="Cambria Math" pitchFamily="18" charset="0"/>
                <a:ea typeface="Cambria Math" pitchFamily="18" charset="0"/>
              </a:rPr>
              <a:t>, </a:t>
            </a:r>
            <a:r>
              <a:rPr lang="en-US" sz="2800" dirty="0" smtClean="0">
                <a:latin typeface="Cambria Math" pitchFamily="18" charset="0"/>
                <a:ea typeface="Cambria Math" pitchFamily="18" charset="0"/>
                <a:sym typeface="Symbol" pitchFamily="18" charset="2"/>
              </a:rPr>
              <a:t>F</a:t>
            </a:r>
            <a:r>
              <a:rPr lang="en-US" sz="2800" baseline="-25000" dirty="0" smtClean="0">
                <a:latin typeface="Cambria Math" pitchFamily="18" charset="0"/>
                <a:ea typeface="Cambria Math" pitchFamily="18" charset="0"/>
                <a:sym typeface="Symbol" pitchFamily="18" charset="2"/>
              </a:rPr>
              <a:t>1</a:t>
            </a:r>
            <a:r>
              <a:rPr lang="en-US" sz="2800" dirty="0">
                <a:latin typeface="Cambria Math" pitchFamily="18" charset="0"/>
                <a:ea typeface="Cambria Math" pitchFamily="18" charset="0"/>
                <a:sym typeface="Symbol" pitchFamily="18" charset="2"/>
              </a:rPr>
              <a:t>)  be finite automaton for </a:t>
            </a:r>
            <a:r>
              <a:rPr lang="en-US" sz="2800" dirty="0" smtClean="0">
                <a:latin typeface="Cambria Math" pitchFamily="18" charset="0"/>
                <a:ea typeface="Cambria Math" pitchFamily="18" charset="0"/>
                <a:sym typeface="Symbol" pitchFamily="18" charset="2"/>
              </a:rPr>
              <a:t>L</a:t>
            </a:r>
            <a:r>
              <a:rPr lang="en-US" sz="2800" baseline="-25000" dirty="0" smtClean="0">
                <a:latin typeface="Cambria Math" pitchFamily="18" charset="0"/>
                <a:ea typeface="Cambria Math" pitchFamily="18" charset="0"/>
                <a:sym typeface="Symbol" pitchFamily="18" charset="2"/>
              </a:rPr>
              <a:t>1 </a:t>
            </a:r>
            <a:r>
              <a:rPr lang="en-US" sz="2800" dirty="0" smtClean="0">
                <a:latin typeface="Cambria Math" pitchFamily="18" charset="0"/>
                <a:ea typeface="Cambria Math" pitchFamily="18" charset="0"/>
                <a:sym typeface="Symbol" pitchFamily="18" charset="2"/>
              </a:rPr>
              <a:t>and </a:t>
            </a:r>
            <a:endParaRPr lang="en-US" sz="2800" dirty="0">
              <a:latin typeface="Cambria Math" pitchFamily="18" charset="0"/>
              <a:ea typeface="Cambria Math" pitchFamily="18" charset="0"/>
              <a:sym typeface="Symbol" pitchFamily="18" charset="2"/>
            </a:endParaRPr>
          </a:p>
          <a:p>
            <a:pPr eaLnBrk="1" hangingPunct="1">
              <a:spcAft>
                <a:spcPct val="20000"/>
              </a:spcAft>
            </a:pPr>
            <a:r>
              <a:rPr lang="en-US" sz="2800" dirty="0" smtClean="0">
                <a:latin typeface="Cambria Math" pitchFamily="18" charset="0"/>
                <a:ea typeface="Cambria Math" pitchFamily="18" charset="0"/>
              </a:rPr>
              <a:t>F</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a:t>
            </a:r>
            <a:r>
              <a:rPr lang="en-US" sz="2800" dirty="0">
                <a:latin typeface="Cambria Math" pitchFamily="18" charset="0"/>
                <a:ea typeface="Cambria Math" pitchFamily="18" charset="0"/>
              </a:rPr>
              <a:t>= (Q</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a:t>
            </a:r>
            <a:r>
              <a:rPr lang="el-GR" sz="2800" dirty="0">
                <a:latin typeface="Cambria Math" pitchFamily="18" charset="0"/>
                <a:ea typeface="Cambria Math" pitchFamily="18" charset="0"/>
              </a:rPr>
              <a:t>Σ</a:t>
            </a:r>
            <a:r>
              <a:rPr lang="en-US" sz="2800" dirty="0" smtClean="0">
                <a:latin typeface="Cambria Math" pitchFamily="18" charset="0"/>
                <a:ea typeface="Cambria Math" pitchFamily="18" charset="0"/>
              </a:rPr>
              <a:t>,</a:t>
            </a:r>
            <a:r>
              <a:rPr lang="en-US" sz="2800" dirty="0" smtClean="0">
                <a:latin typeface="Cambria Math" pitchFamily="18" charset="0"/>
                <a:ea typeface="Cambria Math" pitchFamily="18" charset="0"/>
                <a:sym typeface="Symbol" pitchFamily="18" charset="2"/>
              </a:rPr>
              <a:t> </a:t>
            </a:r>
            <a:r>
              <a:rPr lang="en-US" sz="2800" dirty="0">
                <a:latin typeface="Cambria Math" pitchFamily="18" charset="0"/>
                <a:ea typeface="Cambria Math" pitchFamily="18" charset="0"/>
                <a:sym typeface="Symbol" pitchFamily="18" charset="2"/>
              </a:rPr>
              <a:t>F</a:t>
            </a:r>
            <a:r>
              <a:rPr lang="en-US" sz="2800" baseline="-25000" dirty="0">
                <a:latin typeface="Cambria Math" pitchFamily="18" charset="0"/>
                <a:ea typeface="Cambria Math" pitchFamily="18" charset="0"/>
                <a:sym typeface="Symbol" pitchFamily="18" charset="2"/>
              </a:rPr>
              <a:t>2</a:t>
            </a:r>
            <a:r>
              <a:rPr lang="en-US" sz="2800" dirty="0">
                <a:latin typeface="Cambria Math" pitchFamily="18" charset="0"/>
                <a:ea typeface="Cambria Math" pitchFamily="18" charset="0"/>
                <a:sym typeface="Symbol" pitchFamily="18" charset="2"/>
              </a:rPr>
              <a:t>) be finite automaton for L</a:t>
            </a:r>
            <a:r>
              <a:rPr lang="en-US" sz="2800" baseline="-25000" dirty="0">
                <a:latin typeface="Cambria Math" pitchFamily="18" charset="0"/>
                <a:ea typeface="Cambria Math" pitchFamily="18" charset="0"/>
                <a:sym typeface="Symbol" pitchFamily="18" charset="2"/>
              </a:rPr>
              <a:t>2</a:t>
            </a:r>
          </a:p>
        </p:txBody>
      </p:sp>
      <p:sp>
        <p:nvSpPr>
          <p:cNvPr id="455684" name="Text Box 4"/>
          <p:cNvSpPr txBox="1">
            <a:spLocks noChangeArrowheads="1"/>
          </p:cNvSpPr>
          <p:nvPr/>
        </p:nvSpPr>
        <p:spPr bwMode="auto">
          <a:xfrm>
            <a:off x="518732" y="3200400"/>
            <a:ext cx="1066945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a:solidFill>
                  <a:srgbClr val="C00000"/>
                </a:solidFill>
                <a:latin typeface="Cambria Math" pitchFamily="18" charset="0"/>
                <a:ea typeface="Cambria Math" pitchFamily="18" charset="0"/>
              </a:rPr>
              <a:t>What do we want to get?</a:t>
            </a:r>
            <a:endParaRPr lang="en-US" sz="2800" dirty="0">
              <a:solidFill>
                <a:srgbClr val="C00000"/>
              </a:solidFill>
              <a:latin typeface="Cambria Math" pitchFamily="18" charset="0"/>
              <a:ea typeface="Cambria Math" pitchFamily="18" charset="0"/>
              <a:sym typeface="Symbol" pitchFamily="18" charset="2"/>
            </a:endParaRPr>
          </a:p>
        </p:txBody>
      </p:sp>
      <p:sp>
        <p:nvSpPr>
          <p:cNvPr id="8" name="Text Box 3"/>
          <p:cNvSpPr txBox="1">
            <a:spLocks noChangeArrowheads="1"/>
          </p:cNvSpPr>
          <p:nvPr/>
        </p:nvSpPr>
        <p:spPr bwMode="auto">
          <a:xfrm>
            <a:off x="676076" y="3800498"/>
            <a:ext cx="11431256" cy="2684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latin typeface="Cambria Math" pitchFamily="18" charset="0"/>
                <a:ea typeface="Cambria Math" pitchFamily="18" charset="0"/>
              </a:rPr>
              <a:t>We want to create FA that accepts all words from both languages </a:t>
            </a:r>
            <a:r>
              <a:rPr lang="en-US" sz="2800" dirty="0" smtClean="0">
                <a:solidFill>
                  <a:srgbClr val="C00000"/>
                </a:solidFill>
                <a:latin typeface="Cambria Math" pitchFamily="18" charset="0"/>
                <a:ea typeface="Cambria Math" pitchFamily="18" charset="0"/>
                <a:sym typeface="Symbol" pitchFamily="18" charset="2"/>
              </a:rPr>
              <a:t>L</a:t>
            </a:r>
            <a:r>
              <a:rPr lang="en-US" sz="2800" baseline="-25000" dirty="0" smtClean="0">
                <a:solidFill>
                  <a:srgbClr val="C00000"/>
                </a:solidFill>
                <a:latin typeface="Cambria Math" pitchFamily="18" charset="0"/>
                <a:ea typeface="Cambria Math" pitchFamily="18" charset="0"/>
                <a:sym typeface="Symbol" pitchFamily="18" charset="2"/>
              </a:rPr>
              <a:t>1</a:t>
            </a:r>
            <a:r>
              <a:rPr lang="en-US" sz="2800" baseline="-25000" dirty="0" smtClean="0">
                <a:latin typeface="Cambria Math" pitchFamily="18" charset="0"/>
                <a:ea typeface="Cambria Math" pitchFamily="18" charset="0"/>
                <a:sym typeface="Symbol" pitchFamily="18" charset="2"/>
              </a:rPr>
              <a:t> </a:t>
            </a:r>
            <a:r>
              <a:rPr lang="en-US" sz="2800" dirty="0" smtClean="0">
                <a:latin typeface="Cambria Math" pitchFamily="18" charset="0"/>
                <a:ea typeface="Cambria Math" pitchFamily="18" charset="0"/>
                <a:sym typeface="Symbol" pitchFamily="18" charset="2"/>
              </a:rPr>
              <a:t>and </a:t>
            </a:r>
            <a:r>
              <a:rPr lang="en-US" sz="2800" dirty="0" smtClean="0">
                <a:solidFill>
                  <a:srgbClr val="C00000"/>
                </a:solidFill>
                <a:latin typeface="Cambria Math" pitchFamily="18" charset="0"/>
                <a:ea typeface="Cambria Math" pitchFamily="18" charset="0"/>
                <a:sym typeface="Symbol" pitchFamily="18" charset="2"/>
              </a:rPr>
              <a:t>L</a:t>
            </a:r>
            <a:r>
              <a:rPr lang="en-US" sz="2800" baseline="-25000" dirty="0" smtClean="0">
                <a:solidFill>
                  <a:srgbClr val="C00000"/>
                </a:solidFill>
                <a:latin typeface="Cambria Math" pitchFamily="18" charset="0"/>
                <a:ea typeface="Cambria Math" pitchFamily="18" charset="0"/>
                <a:sym typeface="Symbol" pitchFamily="18" charset="2"/>
              </a:rPr>
              <a:t>2</a:t>
            </a:r>
            <a:r>
              <a:rPr lang="en-US" sz="2800" dirty="0" smtClean="0">
                <a:latin typeface="Cambria Math" pitchFamily="18" charset="0"/>
                <a:ea typeface="Cambria Math" pitchFamily="18" charset="0"/>
                <a:sym typeface="Symbol" pitchFamily="18" charset="2"/>
              </a:rPr>
              <a:t> </a:t>
            </a:r>
            <a:r>
              <a:rPr lang="en-US" sz="2800" baseline="-25000" dirty="0" smtClean="0">
                <a:latin typeface="Cambria Math" pitchFamily="18" charset="0"/>
                <a:ea typeface="Cambria Math" pitchFamily="18" charset="0"/>
                <a:sym typeface="Symbol" pitchFamily="18" charset="2"/>
              </a:rPr>
              <a:t> </a:t>
            </a:r>
            <a:endParaRPr lang="en-US" sz="2800" baseline="-25000" dirty="0">
              <a:latin typeface="Cambria Math" pitchFamily="18" charset="0"/>
              <a:ea typeface="Cambria Math" pitchFamily="18" charset="0"/>
              <a:sym typeface="Symbol" pitchFamily="18" charset="2"/>
            </a:endParaRPr>
          </a:p>
        </p:txBody>
      </p:sp>
      <p:sp>
        <p:nvSpPr>
          <p:cNvPr id="9" name="Text Box 4"/>
          <p:cNvSpPr txBox="1">
            <a:spLocks noChangeArrowheads="1"/>
          </p:cNvSpPr>
          <p:nvPr/>
        </p:nvSpPr>
        <p:spPr bwMode="auto">
          <a:xfrm>
            <a:off x="658070" y="4419600"/>
            <a:ext cx="1066945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solidFill>
                  <a:srgbClr val="C00000"/>
                </a:solidFill>
                <a:latin typeface="Cambria Math" pitchFamily="18" charset="0"/>
                <a:ea typeface="Cambria Math" pitchFamily="18" charset="0"/>
              </a:rPr>
              <a:t>How should we proceed?</a:t>
            </a:r>
            <a:endParaRPr lang="en-US" sz="2800" dirty="0">
              <a:solidFill>
                <a:srgbClr val="C00000"/>
              </a:solidFill>
              <a:latin typeface="Cambria Math" pitchFamily="18" charset="0"/>
              <a:ea typeface="Cambria Math" pitchFamily="18" charset="0"/>
              <a:sym typeface="Symbol" pitchFamily="18" charset="2"/>
            </a:endParaRPr>
          </a:p>
        </p:txBody>
      </p:sp>
      <p:sp>
        <p:nvSpPr>
          <p:cNvPr id="10" name="Text Box 3"/>
          <p:cNvSpPr txBox="1">
            <a:spLocks noChangeArrowheads="1"/>
          </p:cNvSpPr>
          <p:nvPr/>
        </p:nvSpPr>
        <p:spPr bwMode="auto">
          <a:xfrm>
            <a:off x="676076" y="5105400"/>
            <a:ext cx="1143125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latin typeface="Cambria Math" pitchFamily="18" charset="0"/>
                <a:ea typeface="Cambria Math" pitchFamily="18" charset="0"/>
              </a:rPr>
              <a:t>Ideas are welcome</a:t>
            </a:r>
            <a:endParaRPr lang="en-US" sz="2800" baseline="-25000" dirty="0">
              <a:latin typeface="Cambria Math" pitchFamily="18" charset="0"/>
              <a:ea typeface="Cambria Math" pitchFamily="18" charset="0"/>
              <a:sym typeface="Symbol" pitchFamily="18" charset="2"/>
            </a:endParaRPr>
          </a:p>
        </p:txBody>
      </p:sp>
    </p:spTree>
    <p:extLst>
      <p:ext uri="{BB962C8B-B14F-4D97-AF65-F5344CB8AC3E}">
        <p14:creationId xmlns:p14="http://schemas.microsoft.com/office/powerpoint/2010/main" xmlns="" val="31610319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5683"/>
                                        </p:tgtEl>
                                        <p:attrNameLst>
                                          <p:attrName>style.visibility</p:attrName>
                                        </p:attrNameLst>
                                      </p:cBhvr>
                                      <p:to>
                                        <p:strVal val="visible"/>
                                      </p:to>
                                    </p:set>
                                    <p:animEffect transition="in" filter="fade">
                                      <p:cBhvr>
                                        <p:cTn id="7" dur="500"/>
                                        <p:tgtEl>
                                          <p:spTgt spid="455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55684"/>
                                        </p:tgtEl>
                                        <p:attrNameLst>
                                          <p:attrName>style.visibility</p:attrName>
                                        </p:attrNameLst>
                                      </p:cBhvr>
                                      <p:to>
                                        <p:strVal val="visible"/>
                                      </p:to>
                                    </p:set>
                                    <p:animEffect transition="in" filter="circle(in)">
                                      <p:cBhvr>
                                        <p:cTn id="12" dur="2000"/>
                                        <p:tgtEl>
                                          <p:spTgt spid="4556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p:bldP spid="455684" grpId="0"/>
      <p:bldP spid="8"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547555" y="1192852"/>
            <a:ext cx="948589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a:t>Idea: Run both </a:t>
            </a:r>
            <a:r>
              <a:rPr lang="en-US" sz="3200" dirty="0" smtClean="0">
                <a:solidFill>
                  <a:srgbClr val="C00000"/>
                </a:solidFill>
              </a:rPr>
              <a:t>F</a:t>
            </a:r>
            <a:r>
              <a:rPr lang="en-US" sz="3200" baseline="-25000" dirty="0" smtClean="0">
                <a:solidFill>
                  <a:srgbClr val="C00000"/>
                </a:solidFill>
              </a:rPr>
              <a:t>1</a:t>
            </a:r>
            <a:r>
              <a:rPr lang="en-US" sz="3200" dirty="0" smtClean="0"/>
              <a:t> </a:t>
            </a:r>
            <a:r>
              <a:rPr lang="en-US" sz="3200" dirty="0"/>
              <a:t>and </a:t>
            </a:r>
            <a:r>
              <a:rPr lang="en-US" sz="3200" dirty="0" smtClean="0">
                <a:solidFill>
                  <a:srgbClr val="C00000"/>
                </a:solidFill>
              </a:rPr>
              <a:t>F</a:t>
            </a:r>
            <a:r>
              <a:rPr lang="en-US" sz="3200" baseline="-25000" dirty="0" smtClean="0">
                <a:solidFill>
                  <a:srgbClr val="C00000"/>
                </a:solidFill>
              </a:rPr>
              <a:t>2</a:t>
            </a:r>
            <a:r>
              <a:rPr lang="en-US" sz="3200" dirty="0" smtClean="0"/>
              <a:t> </a:t>
            </a:r>
            <a:r>
              <a:rPr lang="en-US" sz="3200" dirty="0"/>
              <a:t>at the same time!</a:t>
            </a:r>
          </a:p>
        </p:txBody>
      </p:sp>
      <p:sp>
        <p:nvSpPr>
          <p:cNvPr id="456708" name="Text Box 4"/>
          <p:cNvSpPr txBox="1">
            <a:spLocks noChangeArrowheads="1"/>
          </p:cNvSpPr>
          <p:nvPr/>
        </p:nvSpPr>
        <p:spPr bwMode="auto">
          <a:xfrm>
            <a:off x="393596" y="2078936"/>
            <a:ext cx="1095861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b="1" dirty="0" smtClean="0">
                <a:solidFill>
                  <a:srgbClr val="C00000"/>
                </a:solidFill>
                <a:latin typeface="Cambria Math" pitchFamily="18" charset="0"/>
                <a:ea typeface="Cambria Math" pitchFamily="18" charset="0"/>
              </a:rPr>
              <a:t>Rule 1:</a:t>
            </a:r>
          </a:p>
          <a:p>
            <a:r>
              <a:rPr lang="en-US" sz="3200" dirty="0" smtClean="0">
                <a:latin typeface="Cambria Math" pitchFamily="18" charset="0"/>
                <a:ea typeface="Cambria Math" pitchFamily="18" charset="0"/>
              </a:rPr>
              <a:t>Q= Any state of resulting FA corresponds to pair of states (one from </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1</a:t>
            </a:r>
            <a:r>
              <a:rPr lang="en-US" sz="3200" dirty="0" smtClean="0">
                <a:solidFill>
                  <a:srgbClr val="C00000"/>
                </a:solidFill>
                <a:latin typeface="Cambria Math" pitchFamily="18" charset="0"/>
                <a:ea typeface="Cambria Math" pitchFamily="18" charset="0"/>
                <a:sym typeface="Symbol" pitchFamily="18" charset="2"/>
              </a:rPr>
              <a:t> </a:t>
            </a:r>
            <a:r>
              <a:rPr lang="en-US" sz="3200" dirty="0">
                <a:latin typeface="Cambria Math" pitchFamily="18" charset="0"/>
                <a:ea typeface="Cambria Math" pitchFamily="18" charset="0"/>
                <a:sym typeface="Symbol" pitchFamily="18" charset="2"/>
              </a:rPr>
              <a:t>and </a:t>
            </a:r>
            <a:r>
              <a:rPr lang="en-US" sz="3200" dirty="0" smtClean="0">
                <a:latin typeface="Cambria Math" pitchFamily="18" charset="0"/>
                <a:ea typeface="Cambria Math" pitchFamily="18" charset="0"/>
                <a:sym typeface="Symbol" pitchFamily="18" charset="2"/>
              </a:rPr>
              <a:t>other from </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2</a:t>
            </a:r>
            <a:r>
              <a:rPr lang="en-US" sz="3200" dirty="0" smtClean="0">
                <a:latin typeface="Cambria Math" pitchFamily="18" charset="0"/>
                <a:ea typeface="Cambria Math" pitchFamily="18" charset="0"/>
              </a:rPr>
              <a:t>)</a:t>
            </a:r>
          </a:p>
        </p:txBody>
      </p:sp>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Union (of languages) Theorem</a:t>
            </a:r>
            <a:endParaRPr lang="en-US" sz="3200" dirty="0">
              <a:solidFill>
                <a:srgbClr val="C00000"/>
              </a:solidFill>
              <a:latin typeface="Cambria Math" pitchFamily="18" charset="0"/>
              <a:ea typeface="Cambria Math" pitchFamily="18" charset="0"/>
            </a:endParaRPr>
          </a:p>
        </p:txBody>
      </p:sp>
      <p:sp>
        <p:nvSpPr>
          <p:cNvPr id="10" name="Text Box 4"/>
          <p:cNvSpPr txBox="1">
            <a:spLocks noChangeArrowheads="1"/>
          </p:cNvSpPr>
          <p:nvPr/>
        </p:nvSpPr>
        <p:spPr bwMode="auto">
          <a:xfrm>
            <a:off x="388058" y="3681253"/>
            <a:ext cx="11720068"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b="1" dirty="0" smtClean="0">
                <a:solidFill>
                  <a:srgbClr val="C00000"/>
                </a:solidFill>
                <a:latin typeface="Cambria Math" pitchFamily="18" charset="0"/>
                <a:ea typeface="Cambria Math" pitchFamily="18" charset="0"/>
              </a:rPr>
              <a:t>Rule 2:</a:t>
            </a:r>
          </a:p>
          <a:p>
            <a:r>
              <a:rPr lang="en-US" sz="3200" dirty="0" smtClean="0">
                <a:latin typeface="Cambria Math" pitchFamily="18" charset="0"/>
                <a:ea typeface="Cambria Math" pitchFamily="18" charset="0"/>
              </a:rPr>
              <a:t>Starting state for resulting FA </a:t>
            </a:r>
            <a:r>
              <a:rPr lang="en-US" sz="3200" dirty="0" smtClean="0">
                <a:solidFill>
                  <a:srgbClr val="C00000"/>
                </a:solidFill>
                <a:latin typeface="Cambria Math" pitchFamily="18" charset="0"/>
                <a:ea typeface="Cambria Math" pitchFamily="18" charset="0"/>
              </a:rPr>
              <a:t>q</a:t>
            </a:r>
            <a:r>
              <a:rPr lang="en-US" sz="3200" baseline="-25000" dirty="0" smtClean="0">
                <a:solidFill>
                  <a:srgbClr val="C00000"/>
                </a:solidFill>
                <a:latin typeface="Cambria Math" pitchFamily="18" charset="0"/>
                <a:ea typeface="Cambria Math" pitchFamily="18" charset="0"/>
              </a:rPr>
              <a:t>0</a:t>
            </a:r>
            <a:r>
              <a:rPr lang="en-US" sz="3200" baseline="-25000" dirty="0" smtClean="0">
                <a:latin typeface="Cambria Math" pitchFamily="18" charset="0"/>
                <a:ea typeface="Cambria Math" pitchFamily="18" charset="0"/>
              </a:rPr>
              <a:t> </a:t>
            </a:r>
            <a:r>
              <a:rPr lang="en-US" sz="3200" dirty="0" smtClean="0">
                <a:latin typeface="Cambria Math" pitchFamily="18" charset="0"/>
                <a:ea typeface="Cambria Math" pitchFamily="18" charset="0"/>
              </a:rPr>
              <a:t>is corresponding to starting state </a:t>
            </a:r>
          </a:p>
          <a:p>
            <a:r>
              <a:rPr lang="en-US" sz="3200" dirty="0" smtClean="0">
                <a:latin typeface="Cambria Math" pitchFamily="18" charset="0"/>
                <a:ea typeface="Cambria Math" pitchFamily="18" charset="0"/>
              </a:rPr>
              <a:t>of both FAs </a:t>
            </a:r>
            <a:r>
              <a:rPr lang="en-US" sz="3200" dirty="0" smtClean="0">
                <a:solidFill>
                  <a:srgbClr val="C00000"/>
                </a:solidFill>
                <a:latin typeface="Cambria Math" pitchFamily="18" charset="0"/>
                <a:ea typeface="Cambria Math" pitchFamily="18" charset="0"/>
              </a:rPr>
              <a:t>(</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1</a:t>
            </a:r>
            <a:r>
              <a:rPr lang="en-US" sz="3200" dirty="0" smtClean="0">
                <a:solidFill>
                  <a:srgbClr val="C00000"/>
                </a:solidFill>
                <a:latin typeface="Cambria Math" pitchFamily="18" charset="0"/>
                <a:ea typeface="Cambria Math" pitchFamily="18" charset="0"/>
                <a:sym typeface="Symbol" pitchFamily="18" charset="2"/>
              </a:rPr>
              <a:t> </a:t>
            </a:r>
            <a:r>
              <a:rPr lang="en-US" sz="3200" dirty="0" smtClean="0">
                <a:latin typeface="Cambria Math" pitchFamily="18" charset="0"/>
                <a:ea typeface="Cambria Math" pitchFamily="18" charset="0"/>
                <a:sym typeface="Symbol" pitchFamily="18" charset="2"/>
              </a:rPr>
              <a:t>and</a:t>
            </a:r>
            <a:r>
              <a:rPr lang="en-US" sz="3200" dirty="0" smtClean="0">
                <a:solidFill>
                  <a:srgbClr val="C00000"/>
                </a:solidFill>
                <a:latin typeface="Cambria Math" pitchFamily="18" charset="0"/>
                <a:ea typeface="Cambria Math" pitchFamily="18" charset="0"/>
                <a:sym typeface="Symbol" pitchFamily="18" charset="2"/>
              </a:rPr>
              <a:t> F</a:t>
            </a:r>
            <a:r>
              <a:rPr lang="en-US" sz="3200" baseline="-25000" dirty="0" smtClean="0">
                <a:solidFill>
                  <a:srgbClr val="C00000"/>
                </a:solidFill>
                <a:latin typeface="Cambria Math" pitchFamily="18" charset="0"/>
                <a:ea typeface="Cambria Math" pitchFamily="18" charset="0"/>
                <a:sym typeface="Symbol" pitchFamily="18" charset="2"/>
              </a:rPr>
              <a:t>2</a:t>
            </a:r>
            <a:r>
              <a:rPr lang="en-US" sz="3200" dirty="0" smtClean="0">
                <a:solidFill>
                  <a:srgbClr val="C00000"/>
                </a:solidFill>
                <a:latin typeface="Cambria Math" pitchFamily="18" charset="0"/>
                <a:ea typeface="Cambria Math" pitchFamily="18" charset="0"/>
              </a:rPr>
              <a:t>) </a:t>
            </a:r>
          </a:p>
        </p:txBody>
      </p:sp>
      <p:sp>
        <p:nvSpPr>
          <p:cNvPr id="11" name="Text Box 4"/>
          <p:cNvSpPr txBox="1">
            <a:spLocks noChangeArrowheads="1"/>
          </p:cNvSpPr>
          <p:nvPr/>
        </p:nvSpPr>
        <p:spPr bwMode="auto">
          <a:xfrm>
            <a:off x="399265" y="5319250"/>
            <a:ext cx="1194429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b="1" dirty="0" smtClean="0">
                <a:solidFill>
                  <a:srgbClr val="C00000"/>
                </a:solidFill>
                <a:latin typeface="Cambria Math" pitchFamily="18" charset="0"/>
                <a:ea typeface="Cambria Math" pitchFamily="18" charset="0"/>
              </a:rPr>
              <a:t>Rule 3:</a:t>
            </a:r>
          </a:p>
          <a:p>
            <a:r>
              <a:rPr lang="en-US" sz="3200" dirty="0" smtClean="0">
                <a:latin typeface="Cambria Math" pitchFamily="18" charset="0"/>
                <a:ea typeface="Cambria Math" pitchFamily="18" charset="0"/>
              </a:rPr>
              <a:t>Any state in resulting FA is considered to be final state if any of two </a:t>
            </a:r>
          </a:p>
          <a:p>
            <a:r>
              <a:rPr lang="en-US" sz="3200" dirty="0" smtClean="0">
                <a:latin typeface="Cambria Math" pitchFamily="18" charset="0"/>
                <a:ea typeface="Cambria Math" pitchFamily="18" charset="0"/>
              </a:rPr>
              <a:t>or both corresponding FA states are final</a:t>
            </a:r>
          </a:p>
        </p:txBody>
      </p:sp>
    </p:spTree>
    <p:extLst>
      <p:ext uri="{BB962C8B-B14F-4D97-AF65-F5344CB8AC3E}">
        <p14:creationId xmlns:p14="http://schemas.microsoft.com/office/powerpoint/2010/main" xmlns="" val="11180845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613210" y="882589"/>
            <a:ext cx="10566872"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smtClean="0"/>
              <a:t>Let L</a:t>
            </a:r>
            <a:r>
              <a:rPr lang="en-US" sz="3200" baseline="-25000" dirty="0" smtClean="0"/>
              <a:t>1 </a:t>
            </a:r>
            <a:r>
              <a:rPr lang="en-US" sz="3200" dirty="0" smtClean="0"/>
              <a:t>and L</a:t>
            </a:r>
            <a:r>
              <a:rPr lang="en-US" sz="3200" baseline="-25000" dirty="0"/>
              <a:t>2</a:t>
            </a:r>
            <a:r>
              <a:rPr lang="en-US" sz="3200" dirty="0" smtClean="0"/>
              <a:t> be two languages over such that </a:t>
            </a:r>
            <a:r>
              <a:rPr lang="el-GR" sz="3200" b="1" dirty="0">
                <a:latin typeface="Cambria Math" pitchFamily="18" charset="0"/>
                <a:ea typeface="Cambria Math" pitchFamily="18" charset="0"/>
              </a:rPr>
              <a:t>Σ</a:t>
            </a:r>
            <a:r>
              <a:rPr lang="en-US" sz="3200" b="1" dirty="0">
                <a:latin typeface="Cambria Math" pitchFamily="18" charset="0"/>
                <a:ea typeface="Cambria Math" pitchFamily="18" charset="0"/>
              </a:rPr>
              <a:t> = {</a:t>
            </a:r>
            <a:r>
              <a:rPr lang="en-US" sz="3200" b="1" dirty="0" err="1">
                <a:latin typeface="Cambria Math" pitchFamily="18" charset="0"/>
                <a:ea typeface="Cambria Math" pitchFamily="18" charset="0"/>
              </a:rPr>
              <a:t>a,b</a:t>
            </a:r>
            <a:r>
              <a:rPr lang="en-US" sz="3200" b="1" dirty="0" smtClean="0">
                <a:latin typeface="Cambria Math" pitchFamily="18" charset="0"/>
                <a:ea typeface="Cambria Math" pitchFamily="18" charset="0"/>
              </a:rPr>
              <a:t>}</a:t>
            </a:r>
            <a:endParaRPr lang="en-US" sz="3200" dirty="0" smtClean="0"/>
          </a:p>
          <a:p>
            <a:r>
              <a:rPr lang="en-US" sz="3200" dirty="0" smtClean="0"/>
              <a:t>L</a:t>
            </a:r>
            <a:r>
              <a:rPr lang="en-US" sz="3200" baseline="-25000" dirty="0" smtClean="0"/>
              <a:t>1 </a:t>
            </a:r>
            <a:r>
              <a:rPr lang="en-US" sz="3200" dirty="0" smtClean="0"/>
              <a:t>= </a:t>
            </a:r>
            <a:r>
              <a:rPr lang="en-US" sz="3200" dirty="0"/>
              <a:t>“Language of all words having substring </a:t>
            </a:r>
            <a:r>
              <a:rPr lang="en-US" sz="3200" dirty="0" err="1"/>
              <a:t>ab</a:t>
            </a:r>
            <a:r>
              <a:rPr lang="en-US" sz="3200" dirty="0" smtClean="0"/>
              <a:t>”</a:t>
            </a:r>
          </a:p>
          <a:p>
            <a:r>
              <a:rPr lang="en-US" sz="3200" dirty="0" smtClean="0"/>
              <a:t>L</a:t>
            </a:r>
            <a:r>
              <a:rPr lang="en-US" sz="3200" baseline="-25000" dirty="0" smtClean="0"/>
              <a:t>2 </a:t>
            </a:r>
            <a:r>
              <a:rPr lang="en-US" sz="3200" dirty="0" smtClean="0"/>
              <a:t>= “</a:t>
            </a:r>
            <a:r>
              <a:rPr lang="en-US" sz="3200" dirty="0"/>
              <a:t>Language of all words ending on a”</a:t>
            </a:r>
            <a:endParaRPr lang="en-US" sz="3200" dirty="0" smtClean="0"/>
          </a:p>
          <a:p>
            <a:r>
              <a:rPr lang="en-US" sz="3200" dirty="0" smtClean="0"/>
              <a:t>Corresponding FA’s are as follows</a:t>
            </a:r>
            <a:endParaRPr lang="en-US" sz="3200" dirty="0"/>
          </a:p>
        </p:txBody>
      </p:sp>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Union (of languages) Theorem: (Demonstration)</a:t>
            </a:r>
            <a:endParaRPr lang="en-US" sz="3200" dirty="0">
              <a:solidFill>
                <a:srgbClr val="C00000"/>
              </a:solidFill>
              <a:latin typeface="Cambria Math" pitchFamily="18" charset="0"/>
              <a:ea typeface="Cambria Math"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21682" y="3124200"/>
            <a:ext cx="10058400" cy="2001712"/>
          </a:xfrm>
          <a:prstGeom prst="rect">
            <a:avLst/>
          </a:prstGeom>
        </p:spPr>
      </p:pic>
      <p:sp>
        <p:nvSpPr>
          <p:cNvPr id="55" name="Text Box 3"/>
          <p:cNvSpPr txBox="1">
            <a:spLocks noChangeArrowheads="1"/>
          </p:cNvSpPr>
          <p:nvPr/>
        </p:nvSpPr>
        <p:spPr bwMode="auto">
          <a:xfrm>
            <a:off x="613210" y="5562600"/>
            <a:ext cx="1143125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latin typeface="Cambria Math" pitchFamily="18" charset="0"/>
                <a:ea typeface="Cambria Math" pitchFamily="18" charset="0"/>
              </a:rPr>
              <a:t>Union of above languages is </a:t>
            </a:r>
            <a:r>
              <a:rPr lang="en-US" sz="2800" b="1" dirty="0" smtClean="0">
                <a:solidFill>
                  <a:srgbClr val="336600"/>
                </a:solidFill>
                <a:latin typeface="Cambria Math" pitchFamily="18" charset="0"/>
                <a:ea typeface="Cambria Math" pitchFamily="18" charset="0"/>
              </a:rPr>
              <a:t>a language that contains all words that are either ending on a or having substring </a:t>
            </a:r>
            <a:r>
              <a:rPr lang="en-US" sz="2800" b="1" dirty="0" err="1" smtClean="0">
                <a:solidFill>
                  <a:srgbClr val="336600"/>
                </a:solidFill>
                <a:latin typeface="Cambria Math" pitchFamily="18" charset="0"/>
                <a:ea typeface="Cambria Math" pitchFamily="18" charset="0"/>
              </a:rPr>
              <a:t>ab</a:t>
            </a:r>
            <a:endParaRPr lang="en-US" sz="2800" b="1" baseline="-25000" dirty="0">
              <a:solidFill>
                <a:srgbClr val="336600"/>
              </a:solidFill>
              <a:latin typeface="Cambria Math" pitchFamily="18" charset="0"/>
              <a:ea typeface="Cambria Math" pitchFamily="18" charset="0"/>
              <a:sym typeface="Symbol" pitchFamily="18" charset="2"/>
            </a:endParaRPr>
          </a:p>
        </p:txBody>
      </p:sp>
    </p:spTree>
    <p:extLst>
      <p:ext uri="{BB962C8B-B14F-4D97-AF65-F5344CB8AC3E}">
        <p14:creationId xmlns:p14="http://schemas.microsoft.com/office/powerpoint/2010/main" xmlns="" val="4325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Creating FA for Union of FA</a:t>
            </a:r>
            <a:r>
              <a:rPr lang="en-US" sz="3200" b="1" baseline="-25000" dirty="0" smtClean="0">
                <a:solidFill>
                  <a:srgbClr val="7030A0"/>
                </a:solidFill>
              </a:rPr>
              <a:t>1</a:t>
            </a:r>
            <a:r>
              <a:rPr lang="en-US" sz="3200" dirty="0" smtClean="0">
                <a:solidFill>
                  <a:srgbClr val="C00000"/>
                </a:solidFill>
                <a:latin typeface="Cambria Math" pitchFamily="18" charset="0"/>
                <a:ea typeface="Cambria Math" pitchFamily="18" charset="0"/>
              </a:rPr>
              <a:t> &amp; FA</a:t>
            </a:r>
            <a:r>
              <a:rPr lang="en-US" sz="3200" b="1" baseline="-25000" dirty="0">
                <a:solidFill>
                  <a:srgbClr val="7030A0"/>
                </a:solidFill>
              </a:rPr>
              <a:t>2</a:t>
            </a:r>
            <a:r>
              <a:rPr lang="en-US" sz="3200" dirty="0" smtClean="0">
                <a:solidFill>
                  <a:srgbClr val="C00000"/>
                </a:solidFill>
                <a:latin typeface="Cambria Math" pitchFamily="18" charset="0"/>
                <a:ea typeface="Cambria Math" pitchFamily="18" charset="0"/>
              </a:rPr>
              <a:t> </a:t>
            </a:r>
            <a:endParaRPr lang="en-US" sz="3200" dirty="0">
              <a:solidFill>
                <a:srgbClr val="C00000"/>
              </a:solidFill>
              <a:latin typeface="Cambria Math" pitchFamily="18" charset="0"/>
              <a:ea typeface="Cambria Math"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1495348169"/>
              </p:ext>
            </p:extLst>
          </p:nvPr>
        </p:nvGraphicFramePr>
        <p:xfrm>
          <a:off x="204144" y="990600"/>
          <a:ext cx="11148069" cy="2590800"/>
        </p:xfrm>
        <a:graphic>
          <a:graphicData uri="http://schemas.openxmlformats.org/drawingml/2006/table">
            <a:tbl>
              <a:tblPr firstRow="1" bandRow="1">
                <a:tableStyleId>{5C22544A-7EE6-4342-B048-85BDC9FD1C3A}</a:tableStyleId>
              </a:tblPr>
              <a:tblGrid>
                <a:gridCol w="4213868"/>
                <a:gridCol w="3352800"/>
                <a:gridCol w="3581401"/>
              </a:tblGrid>
              <a:tr h="576204">
                <a:tc>
                  <a:txBody>
                    <a:bodyPr/>
                    <a:lstStyle/>
                    <a:p>
                      <a:r>
                        <a:rPr lang="en-US" sz="2400" dirty="0" smtClean="0"/>
                        <a:t>Current State</a:t>
                      </a:r>
                      <a:endParaRPr lang="en-US" sz="2400" dirty="0"/>
                    </a:p>
                  </a:txBody>
                  <a:tcPr/>
                </a:tc>
                <a:tc>
                  <a:txBody>
                    <a:bodyPr/>
                    <a:lstStyle/>
                    <a:p>
                      <a:r>
                        <a:rPr lang="en-US" sz="2000" dirty="0" smtClean="0"/>
                        <a:t>New State on Input = a</a:t>
                      </a:r>
                      <a:endParaRPr lang="en-US" sz="2000" dirty="0"/>
                    </a:p>
                  </a:txBody>
                  <a:tcPr/>
                </a:tc>
                <a:tc>
                  <a:txBody>
                    <a:bodyPr/>
                    <a:lstStyle/>
                    <a:p>
                      <a:r>
                        <a:rPr lang="en-US" sz="2000" dirty="0" smtClean="0"/>
                        <a:t>New State on Input = b</a:t>
                      </a:r>
                      <a:endParaRPr lang="en-US" sz="2000" dirty="0"/>
                    </a:p>
                  </a:txBody>
                  <a:tcPr/>
                </a:tc>
              </a:tr>
              <a:tr h="642996">
                <a:tc>
                  <a:txBody>
                    <a:bodyPr/>
                    <a:lstStyle/>
                    <a:p>
                      <a:r>
                        <a:rPr lang="en-US" sz="2800" dirty="0" smtClean="0">
                          <a:latin typeface="Cambria Math" pitchFamily="18" charset="0"/>
                          <a:ea typeface="Cambria Math" pitchFamily="18" charset="0"/>
                        </a:rPr>
                        <a:t>Q</a:t>
                      </a:r>
                      <a:r>
                        <a:rPr lang="en-US" sz="2800" baseline="-25000" dirty="0" smtClean="0">
                          <a:latin typeface="Cambria Math" pitchFamily="18" charset="0"/>
                          <a:ea typeface="Cambria Math" pitchFamily="18" charset="0"/>
                        </a:rPr>
                        <a:t>z0</a:t>
                      </a:r>
                      <a:r>
                        <a:rPr lang="en-US" sz="2800" dirty="0" smtClean="0">
                          <a:latin typeface="Cambria Math" pitchFamily="18" charset="0"/>
                          <a:ea typeface="Cambria Math" pitchFamily="18" charset="0"/>
                        </a:rPr>
                        <a:t> (</a:t>
                      </a:r>
                      <a:r>
                        <a:rPr lang="en-US" sz="2800" dirty="0" err="1" smtClean="0">
                          <a:latin typeface="Cambria Math" pitchFamily="18" charset="0"/>
                          <a:ea typeface="Cambria Math" pitchFamily="18" charset="0"/>
                        </a:rPr>
                        <a:t>Q</a:t>
                      </a:r>
                      <a:r>
                        <a:rPr lang="en-US" sz="2800" baseline="-25000" dirty="0" err="1" smtClean="0">
                          <a:latin typeface="Cambria Math" pitchFamily="18" charset="0"/>
                          <a:ea typeface="Cambria Math" pitchFamily="18" charset="0"/>
                        </a:rPr>
                        <a:t>x</a:t>
                      </a:r>
                      <a:r>
                        <a:rPr lang="en-US" sz="2800" baseline="0" dirty="0" smtClean="0">
                          <a:latin typeface="Cambria Math" pitchFamily="18" charset="0"/>
                          <a:ea typeface="Cambria Math" pitchFamily="18" charset="0"/>
                        </a:rPr>
                        <a:t> </a:t>
                      </a:r>
                      <a:r>
                        <a:rPr lang="en-US" sz="2800" b="1" baseline="0" dirty="0" smtClean="0">
                          <a:solidFill>
                            <a:srgbClr val="C00000"/>
                          </a:solidFill>
                          <a:latin typeface="Cambria Math" pitchFamily="18" charset="0"/>
                          <a:ea typeface="Cambria Math" pitchFamily="18" charset="0"/>
                        </a:rPr>
                        <a:t>OR</a:t>
                      </a:r>
                      <a:r>
                        <a:rPr lang="en-US" sz="2800" baseline="0" dirty="0" smtClean="0">
                          <a:latin typeface="Cambria Math" pitchFamily="18" charset="0"/>
                          <a:ea typeface="Cambria Math" pitchFamily="18" charset="0"/>
                        </a:rPr>
                        <a:t> Q</a:t>
                      </a:r>
                      <a:r>
                        <a:rPr lang="en-US" sz="2800" baseline="-25000" dirty="0" smtClean="0">
                          <a:latin typeface="Cambria Math" pitchFamily="18" charset="0"/>
                          <a:ea typeface="Cambria Math" pitchFamily="18" charset="0"/>
                        </a:rPr>
                        <a:t>0</a:t>
                      </a:r>
                      <a:r>
                        <a:rPr lang="en-US" sz="2800" dirty="0" smtClean="0">
                          <a:latin typeface="Cambria Math" pitchFamily="18" charset="0"/>
                          <a:ea typeface="Cambria Math" pitchFamily="18" charset="0"/>
                        </a:rPr>
                        <a:t>)</a:t>
                      </a:r>
                      <a:endParaRPr lang="en-US" sz="2800"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z1</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Q</a:t>
                      </a:r>
                      <a:r>
                        <a:rPr lang="en-US" sz="2400" b="1" baseline="-25000" dirty="0" err="1" smtClean="0">
                          <a:latin typeface="Cambria Math" pitchFamily="18" charset="0"/>
                          <a:ea typeface="Cambria Math" pitchFamily="18" charset="0"/>
                        </a:rPr>
                        <a:t>y</a:t>
                      </a:r>
                      <a:r>
                        <a:rPr lang="en-US" sz="2400" b="1" baseline="0" dirty="0" smtClean="0">
                          <a:latin typeface="Cambria Math" pitchFamily="18" charset="0"/>
                          <a:ea typeface="Cambria Math" pitchFamily="18" charset="0"/>
                        </a:rPr>
                        <a:t> </a:t>
                      </a:r>
                      <a:r>
                        <a:rPr lang="en-US" sz="2400" b="1" baseline="0" dirty="0" smtClean="0">
                          <a:solidFill>
                            <a:srgbClr val="C00000"/>
                          </a:solidFill>
                          <a:latin typeface="Cambria Math" pitchFamily="18" charset="0"/>
                          <a:ea typeface="Cambria Math" pitchFamily="18" charset="0"/>
                        </a:rPr>
                        <a:t>OR</a:t>
                      </a:r>
                      <a:r>
                        <a:rPr lang="en-US" sz="2400" b="1" baseline="0" dirty="0" smtClean="0">
                          <a:latin typeface="Cambria Math" pitchFamily="18" charset="0"/>
                          <a:ea typeface="Cambria Math" pitchFamily="18" charset="0"/>
                        </a:rPr>
                        <a:t> Q</a:t>
                      </a:r>
                      <a:r>
                        <a:rPr lang="en-US" sz="2400" b="1" baseline="-25000" dirty="0" smtClean="0">
                          <a:latin typeface="Cambria Math" pitchFamily="18" charset="0"/>
                          <a:ea typeface="Cambria Math" pitchFamily="18" charset="0"/>
                        </a:rPr>
                        <a:t>1</a:t>
                      </a:r>
                      <a:r>
                        <a:rPr lang="en-US" sz="2400" b="1" dirty="0" smtClean="0">
                          <a:latin typeface="Cambria Math" pitchFamily="18" charset="0"/>
                          <a:ea typeface="Cambria Math"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x</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336600"/>
                          </a:solidFill>
                          <a:effectLst/>
                          <a:uLnTx/>
                          <a:uFillTx/>
                          <a:latin typeface="Cambria Math" pitchFamily="18" charset="0"/>
                          <a:ea typeface="Cambria Math" pitchFamily="18" charset="0"/>
                          <a:cs typeface="+mn-cs"/>
                        </a:rPr>
                        <a:t>FINAL STATE</a:t>
                      </a:r>
                      <a:endPar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336600"/>
                          </a:solidFill>
                          <a:effectLst/>
                          <a:uLnTx/>
                          <a:uFillTx/>
                          <a:latin typeface="Cambria Math" pitchFamily="18" charset="0"/>
                          <a:ea typeface="Cambria Math" pitchFamily="18" charset="0"/>
                          <a:cs typeface="+mn-cs"/>
                        </a:rPr>
                        <a:t>FINAL STATE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336600"/>
                          </a:solidFill>
                          <a:effectLst/>
                          <a:uLnTx/>
                          <a:uFillTx/>
                          <a:latin typeface="Cambria Math" pitchFamily="18" charset="0"/>
                          <a:ea typeface="Cambria Math" pitchFamily="18" charset="0"/>
                          <a:cs typeface="+mn-cs"/>
                        </a:rPr>
                        <a:t>FINAL STATE</a:t>
                      </a:r>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endParaRPr lang="en-US" dirty="0"/>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endParaRPr lang="en-US" dirty="0"/>
                    </a:p>
                  </a:txBody>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2594" y="4267200"/>
            <a:ext cx="11749218" cy="2490600"/>
          </a:xfrm>
          <a:prstGeom prst="rect">
            <a:avLst/>
          </a:prstGeom>
        </p:spPr>
      </p:pic>
    </p:spTree>
    <p:extLst>
      <p:ext uri="{BB962C8B-B14F-4D97-AF65-F5344CB8AC3E}">
        <p14:creationId xmlns:p14="http://schemas.microsoft.com/office/powerpoint/2010/main" xmlns="" val="5275467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Creating FA for Union of FA</a:t>
            </a:r>
            <a:r>
              <a:rPr lang="en-US" sz="3200" b="1" baseline="-25000" dirty="0" smtClean="0">
                <a:solidFill>
                  <a:srgbClr val="7030A0"/>
                </a:solidFill>
              </a:rPr>
              <a:t>1</a:t>
            </a:r>
            <a:r>
              <a:rPr lang="en-US" sz="3200" dirty="0" smtClean="0">
                <a:solidFill>
                  <a:srgbClr val="C00000"/>
                </a:solidFill>
                <a:latin typeface="Cambria Math" pitchFamily="18" charset="0"/>
                <a:ea typeface="Cambria Math" pitchFamily="18" charset="0"/>
              </a:rPr>
              <a:t> &amp; FA</a:t>
            </a:r>
            <a:r>
              <a:rPr lang="en-US" sz="3200" b="1" baseline="-25000" dirty="0">
                <a:solidFill>
                  <a:srgbClr val="7030A0"/>
                </a:solidFill>
              </a:rPr>
              <a:t>2</a:t>
            </a:r>
            <a:r>
              <a:rPr lang="en-US" sz="3200" dirty="0" smtClean="0">
                <a:solidFill>
                  <a:srgbClr val="C00000"/>
                </a:solidFill>
                <a:latin typeface="Cambria Math" pitchFamily="18" charset="0"/>
                <a:ea typeface="Cambria Math" pitchFamily="18" charset="0"/>
              </a:rPr>
              <a:t> from Transition Table</a:t>
            </a:r>
            <a:endParaRPr lang="en-US" sz="3200" dirty="0">
              <a:solidFill>
                <a:srgbClr val="C00000"/>
              </a:solidFill>
              <a:latin typeface="Cambria Math" pitchFamily="18" charset="0"/>
              <a:ea typeface="Cambria Math"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4252411438"/>
              </p:ext>
            </p:extLst>
          </p:nvPr>
        </p:nvGraphicFramePr>
        <p:xfrm>
          <a:off x="204144" y="990600"/>
          <a:ext cx="11148069" cy="2590800"/>
        </p:xfrm>
        <a:graphic>
          <a:graphicData uri="http://schemas.openxmlformats.org/drawingml/2006/table">
            <a:tbl>
              <a:tblPr firstRow="1" bandRow="1">
                <a:tableStyleId>{5C22544A-7EE6-4342-B048-85BDC9FD1C3A}</a:tableStyleId>
              </a:tblPr>
              <a:tblGrid>
                <a:gridCol w="4671068"/>
                <a:gridCol w="3048000"/>
                <a:gridCol w="3429001"/>
              </a:tblGrid>
              <a:tr h="576204">
                <a:tc>
                  <a:txBody>
                    <a:bodyPr/>
                    <a:lstStyle/>
                    <a:p>
                      <a:r>
                        <a:rPr lang="en-US" sz="2400" dirty="0" smtClean="0"/>
                        <a:t>Current State</a:t>
                      </a:r>
                      <a:endParaRPr lang="en-US" sz="2400" dirty="0"/>
                    </a:p>
                  </a:txBody>
                  <a:tcPr/>
                </a:tc>
                <a:tc>
                  <a:txBody>
                    <a:bodyPr/>
                    <a:lstStyle/>
                    <a:p>
                      <a:r>
                        <a:rPr lang="en-US" sz="2000" dirty="0" smtClean="0"/>
                        <a:t>New State on Input = a</a:t>
                      </a:r>
                      <a:endParaRPr lang="en-US" sz="2000" dirty="0"/>
                    </a:p>
                  </a:txBody>
                  <a:tcPr/>
                </a:tc>
                <a:tc>
                  <a:txBody>
                    <a:bodyPr/>
                    <a:lstStyle/>
                    <a:p>
                      <a:r>
                        <a:rPr lang="en-US" sz="2000" dirty="0" smtClean="0"/>
                        <a:t>New State on Input = b</a:t>
                      </a:r>
                      <a:endParaRPr lang="en-US" sz="2000" dirty="0"/>
                    </a:p>
                  </a:txBody>
                  <a:tcPr/>
                </a:tc>
              </a:tr>
              <a:tr h="642996">
                <a:tc>
                  <a:txBody>
                    <a:bodyPr/>
                    <a:lstStyle/>
                    <a:p>
                      <a:r>
                        <a:rPr lang="en-US" sz="2800" dirty="0" smtClean="0">
                          <a:latin typeface="Cambria Math" pitchFamily="18" charset="0"/>
                          <a:ea typeface="Cambria Math" pitchFamily="18" charset="0"/>
                        </a:rPr>
                        <a:t>Q</a:t>
                      </a:r>
                      <a:r>
                        <a:rPr lang="en-US" sz="2800" baseline="-25000" dirty="0" smtClean="0">
                          <a:latin typeface="Cambria Math" pitchFamily="18" charset="0"/>
                          <a:ea typeface="Cambria Math" pitchFamily="18" charset="0"/>
                        </a:rPr>
                        <a:t>z0</a:t>
                      </a:r>
                      <a:r>
                        <a:rPr lang="en-US" sz="2800" dirty="0" smtClean="0">
                          <a:latin typeface="Cambria Math" pitchFamily="18" charset="0"/>
                          <a:ea typeface="Cambria Math" pitchFamily="18" charset="0"/>
                        </a:rPr>
                        <a:t> (</a:t>
                      </a:r>
                      <a:r>
                        <a:rPr lang="en-US" sz="2800" dirty="0" err="1" smtClean="0">
                          <a:latin typeface="Cambria Math" pitchFamily="18" charset="0"/>
                          <a:ea typeface="Cambria Math" pitchFamily="18" charset="0"/>
                        </a:rPr>
                        <a:t>Q</a:t>
                      </a:r>
                      <a:r>
                        <a:rPr lang="en-US" sz="2800" baseline="-25000" dirty="0" err="1" smtClean="0">
                          <a:latin typeface="Cambria Math" pitchFamily="18" charset="0"/>
                          <a:ea typeface="Cambria Math" pitchFamily="18" charset="0"/>
                        </a:rPr>
                        <a:t>x</a:t>
                      </a:r>
                      <a:r>
                        <a:rPr lang="en-US" sz="2800" baseline="0" dirty="0" smtClean="0">
                          <a:latin typeface="Cambria Math" pitchFamily="18" charset="0"/>
                          <a:ea typeface="Cambria Math" pitchFamily="18" charset="0"/>
                        </a:rPr>
                        <a:t> </a:t>
                      </a:r>
                      <a:r>
                        <a:rPr lang="en-US" sz="2800" b="1" baseline="0" dirty="0" smtClean="0">
                          <a:solidFill>
                            <a:srgbClr val="C00000"/>
                          </a:solidFill>
                          <a:latin typeface="Cambria Math" pitchFamily="18" charset="0"/>
                          <a:ea typeface="Cambria Math" pitchFamily="18" charset="0"/>
                        </a:rPr>
                        <a:t>OR</a:t>
                      </a:r>
                      <a:r>
                        <a:rPr lang="en-US" sz="2800" baseline="0" dirty="0" smtClean="0">
                          <a:latin typeface="Cambria Math" pitchFamily="18" charset="0"/>
                          <a:ea typeface="Cambria Math" pitchFamily="18" charset="0"/>
                        </a:rPr>
                        <a:t> Q</a:t>
                      </a:r>
                      <a:r>
                        <a:rPr lang="en-US" sz="2800" baseline="-25000" dirty="0" smtClean="0">
                          <a:latin typeface="Cambria Math" pitchFamily="18" charset="0"/>
                          <a:ea typeface="Cambria Math" pitchFamily="18" charset="0"/>
                        </a:rPr>
                        <a:t>0</a:t>
                      </a:r>
                      <a:r>
                        <a:rPr lang="en-US" sz="2800" dirty="0" smtClean="0">
                          <a:latin typeface="Cambria Math" pitchFamily="18" charset="0"/>
                          <a:ea typeface="Cambria Math" pitchFamily="18" charset="0"/>
                        </a:rPr>
                        <a:t>)</a:t>
                      </a:r>
                      <a:endParaRPr lang="en-US" sz="2800"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z1</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Q</a:t>
                      </a:r>
                      <a:r>
                        <a:rPr lang="en-US" sz="2400" b="1" baseline="-25000" dirty="0" err="1" smtClean="0">
                          <a:latin typeface="Cambria Math" pitchFamily="18" charset="0"/>
                          <a:ea typeface="Cambria Math" pitchFamily="18" charset="0"/>
                        </a:rPr>
                        <a:t>y</a:t>
                      </a:r>
                      <a:r>
                        <a:rPr lang="en-US" sz="2400" b="1" baseline="0" dirty="0" smtClean="0">
                          <a:latin typeface="Cambria Math" pitchFamily="18" charset="0"/>
                          <a:ea typeface="Cambria Math" pitchFamily="18" charset="0"/>
                        </a:rPr>
                        <a:t> </a:t>
                      </a:r>
                      <a:r>
                        <a:rPr lang="en-US" sz="2400" b="1" baseline="0" dirty="0" smtClean="0">
                          <a:solidFill>
                            <a:srgbClr val="C00000"/>
                          </a:solidFill>
                          <a:latin typeface="Cambria Math" pitchFamily="18" charset="0"/>
                          <a:ea typeface="Cambria Math" pitchFamily="18" charset="0"/>
                        </a:rPr>
                        <a:t>OR</a:t>
                      </a:r>
                      <a:r>
                        <a:rPr lang="en-US" sz="2400" b="1" baseline="0" dirty="0" smtClean="0">
                          <a:latin typeface="Cambria Math" pitchFamily="18" charset="0"/>
                          <a:ea typeface="Cambria Math" pitchFamily="18" charset="0"/>
                        </a:rPr>
                        <a:t> Q</a:t>
                      </a:r>
                      <a:r>
                        <a:rPr lang="en-US" sz="2400" b="1" baseline="-25000" dirty="0" smtClean="0">
                          <a:latin typeface="Cambria Math" pitchFamily="18" charset="0"/>
                          <a:ea typeface="Cambria Math" pitchFamily="18" charset="0"/>
                        </a:rPr>
                        <a:t>1</a:t>
                      </a:r>
                      <a:r>
                        <a:rPr lang="en-US" sz="2400" b="1" dirty="0" smtClean="0">
                          <a:latin typeface="Cambria Math" pitchFamily="18" charset="0"/>
                          <a:ea typeface="Cambria Math"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x</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336600"/>
                          </a:solidFill>
                          <a:effectLst/>
                          <a:uLnTx/>
                          <a:uFillTx/>
                          <a:latin typeface="Cambria Math" pitchFamily="18" charset="0"/>
                          <a:ea typeface="Cambria Math" pitchFamily="18" charset="0"/>
                          <a:cs typeface="+mn-cs"/>
                        </a:rPr>
                        <a:t>FINAL STATE</a:t>
                      </a:r>
                      <a:endPar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336600"/>
                          </a:solidFill>
                          <a:effectLst/>
                          <a:uLnTx/>
                          <a:uFillTx/>
                          <a:latin typeface="Cambria Math" pitchFamily="18" charset="0"/>
                          <a:ea typeface="Cambria Math" pitchFamily="18" charset="0"/>
                          <a:cs typeface="+mn-cs"/>
                        </a:rPr>
                        <a:t>FINAL STATE</a:t>
                      </a:r>
                      <a:endPar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336600"/>
                          </a:solidFill>
                          <a:effectLst/>
                          <a:uLnTx/>
                          <a:uFillTx/>
                          <a:latin typeface="Cambria Math" pitchFamily="18" charset="0"/>
                          <a:ea typeface="Cambria Math" pitchFamily="18" charset="0"/>
                          <a:cs typeface="+mn-cs"/>
                        </a:rPr>
                        <a:t>FINAL STATE</a:t>
                      </a:r>
                      <a:endPar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endParaRPr>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endParaRPr lang="en-US" dirty="0"/>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endParaRPr lang="en-US" dirty="0"/>
                    </a:p>
                  </a:txBody>
                  <a:tcPr/>
                </a:tc>
              </a:tr>
            </a:tbl>
          </a:graphicData>
        </a:graphic>
      </p:graphicFrame>
      <p:sp>
        <p:nvSpPr>
          <p:cNvPr id="11" name="Text Box 12"/>
          <p:cNvSpPr txBox="1">
            <a:spLocks noChangeArrowheads="1"/>
          </p:cNvSpPr>
          <p:nvPr/>
        </p:nvSpPr>
        <p:spPr bwMode="auto">
          <a:xfrm>
            <a:off x="1695951" y="5024735"/>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24" name="Text Box 12"/>
          <p:cNvSpPr txBox="1">
            <a:spLocks noChangeArrowheads="1"/>
          </p:cNvSpPr>
          <p:nvPr/>
        </p:nvSpPr>
        <p:spPr bwMode="auto">
          <a:xfrm>
            <a:off x="9658105" y="6283200"/>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25" name="Text Box 12"/>
          <p:cNvSpPr txBox="1">
            <a:spLocks noChangeArrowheads="1"/>
          </p:cNvSpPr>
          <p:nvPr/>
        </p:nvSpPr>
        <p:spPr bwMode="auto">
          <a:xfrm>
            <a:off x="11144214" y="4540228"/>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sp>
        <p:nvSpPr>
          <p:cNvPr id="5" name="Oval 2"/>
          <p:cNvSpPr>
            <a:spLocks noChangeArrowheads="1"/>
          </p:cNvSpPr>
          <p:nvPr/>
        </p:nvSpPr>
        <p:spPr bwMode="auto">
          <a:xfrm>
            <a:off x="1389582" y="5865416"/>
            <a:ext cx="1018915" cy="519351"/>
          </a:xfrm>
          <a:prstGeom prst="ellipse">
            <a:avLst/>
          </a:prstGeom>
          <a:noFill/>
          <a:ln w="381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b="1" dirty="0" smtClean="0"/>
              <a:t>Qz0</a:t>
            </a:r>
            <a:endParaRPr lang="en-US" b="1" dirty="0"/>
          </a:p>
        </p:txBody>
      </p:sp>
      <p:sp>
        <p:nvSpPr>
          <p:cNvPr id="6" name="Line 3"/>
          <p:cNvSpPr>
            <a:spLocks noChangeShapeType="1"/>
          </p:cNvSpPr>
          <p:nvPr/>
        </p:nvSpPr>
        <p:spPr bwMode="auto">
          <a:xfrm>
            <a:off x="668657" y="6096854"/>
            <a:ext cx="720925" cy="2823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8" name="Line 20"/>
          <p:cNvSpPr>
            <a:spLocks noChangeShapeType="1"/>
          </p:cNvSpPr>
          <p:nvPr/>
        </p:nvSpPr>
        <p:spPr bwMode="auto">
          <a:xfrm flipH="1">
            <a:off x="2452493" y="6174842"/>
            <a:ext cx="1965519" cy="22395"/>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10" name="AutoShape 4"/>
          <p:cNvSpPr>
            <a:spLocks noChangeArrowheads="1"/>
          </p:cNvSpPr>
          <p:nvPr/>
        </p:nvSpPr>
        <p:spPr bwMode="auto">
          <a:xfrm>
            <a:off x="1646958" y="5392688"/>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13" name="Text Box 12"/>
          <p:cNvSpPr txBox="1">
            <a:spLocks noChangeArrowheads="1"/>
          </p:cNvSpPr>
          <p:nvPr/>
        </p:nvSpPr>
        <p:spPr bwMode="auto">
          <a:xfrm>
            <a:off x="3303099" y="5749935"/>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sp>
        <p:nvSpPr>
          <p:cNvPr id="14" name="AutoShape 4"/>
          <p:cNvSpPr>
            <a:spLocks noChangeArrowheads="1"/>
          </p:cNvSpPr>
          <p:nvPr/>
        </p:nvSpPr>
        <p:spPr bwMode="auto">
          <a:xfrm>
            <a:off x="4722812" y="5104400"/>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16" name="Line 20"/>
          <p:cNvSpPr>
            <a:spLocks noChangeShapeType="1"/>
          </p:cNvSpPr>
          <p:nvPr/>
        </p:nvSpPr>
        <p:spPr bwMode="auto">
          <a:xfrm flipH="1">
            <a:off x="5534477" y="6110973"/>
            <a:ext cx="1931535" cy="63870"/>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17" name="Text Box 12"/>
          <p:cNvSpPr txBox="1">
            <a:spLocks noChangeArrowheads="1"/>
          </p:cNvSpPr>
          <p:nvPr/>
        </p:nvSpPr>
        <p:spPr bwMode="auto">
          <a:xfrm>
            <a:off x="6206979" y="5645497"/>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19" name="Line 20"/>
          <p:cNvSpPr>
            <a:spLocks noChangeShapeType="1"/>
          </p:cNvSpPr>
          <p:nvPr/>
        </p:nvSpPr>
        <p:spPr bwMode="auto">
          <a:xfrm flipH="1">
            <a:off x="8580697" y="5903497"/>
            <a:ext cx="2268932" cy="38691"/>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21" name="AutoShape 4"/>
          <p:cNvSpPr>
            <a:spLocks noChangeArrowheads="1"/>
          </p:cNvSpPr>
          <p:nvPr/>
        </p:nvSpPr>
        <p:spPr bwMode="auto">
          <a:xfrm>
            <a:off x="11078863" y="4978610"/>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22" name="Line 20"/>
          <p:cNvSpPr>
            <a:spLocks noChangeShapeType="1"/>
          </p:cNvSpPr>
          <p:nvPr/>
        </p:nvSpPr>
        <p:spPr bwMode="auto">
          <a:xfrm flipV="1">
            <a:off x="8580696" y="6211796"/>
            <a:ext cx="2268933" cy="0"/>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26" name="Text Box 12"/>
          <p:cNvSpPr txBox="1">
            <a:spLocks noChangeArrowheads="1"/>
          </p:cNvSpPr>
          <p:nvPr/>
        </p:nvSpPr>
        <p:spPr bwMode="auto">
          <a:xfrm>
            <a:off x="9715163" y="5351583"/>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sp>
        <p:nvSpPr>
          <p:cNvPr id="30" name="Oval 29"/>
          <p:cNvSpPr/>
          <p:nvPr/>
        </p:nvSpPr>
        <p:spPr>
          <a:xfrm>
            <a:off x="10824068" y="5444018"/>
            <a:ext cx="1143000" cy="107349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971212" y="5562600"/>
            <a:ext cx="877192" cy="750839"/>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Qz3</a:t>
            </a:r>
            <a:endParaRPr lang="en-US" b="1" dirty="0">
              <a:solidFill>
                <a:schemeClr val="tx1"/>
              </a:solidFill>
            </a:endParaRPr>
          </a:p>
        </p:txBody>
      </p:sp>
      <p:sp>
        <p:nvSpPr>
          <p:cNvPr id="31" name="Text Box 12"/>
          <p:cNvSpPr txBox="1">
            <a:spLocks noChangeArrowheads="1"/>
          </p:cNvSpPr>
          <p:nvPr/>
        </p:nvSpPr>
        <p:spPr bwMode="auto">
          <a:xfrm>
            <a:off x="7778143" y="4692628"/>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32" name="AutoShape 4"/>
          <p:cNvSpPr>
            <a:spLocks noChangeArrowheads="1"/>
          </p:cNvSpPr>
          <p:nvPr/>
        </p:nvSpPr>
        <p:spPr bwMode="auto">
          <a:xfrm>
            <a:off x="7720807" y="5131010"/>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33" name="Oval 32"/>
          <p:cNvSpPr/>
          <p:nvPr/>
        </p:nvSpPr>
        <p:spPr>
          <a:xfrm>
            <a:off x="7466012" y="5596418"/>
            <a:ext cx="1143000" cy="107349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613156" y="5715000"/>
            <a:ext cx="877192" cy="750839"/>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Qz2</a:t>
            </a:r>
            <a:endParaRPr lang="en-US" b="1" dirty="0">
              <a:solidFill>
                <a:schemeClr val="tx1"/>
              </a:solidFill>
            </a:endParaRPr>
          </a:p>
        </p:txBody>
      </p:sp>
      <p:sp>
        <p:nvSpPr>
          <p:cNvPr id="35" name="Text Box 12"/>
          <p:cNvSpPr txBox="1">
            <a:spLocks noChangeArrowheads="1"/>
          </p:cNvSpPr>
          <p:nvPr/>
        </p:nvSpPr>
        <p:spPr bwMode="auto">
          <a:xfrm>
            <a:off x="4738158" y="4692628"/>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sp>
        <p:nvSpPr>
          <p:cNvPr id="37" name="Oval 36"/>
          <p:cNvSpPr/>
          <p:nvPr/>
        </p:nvSpPr>
        <p:spPr>
          <a:xfrm>
            <a:off x="4418012" y="5596418"/>
            <a:ext cx="1143000" cy="107349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565156" y="5715000"/>
            <a:ext cx="877192" cy="750839"/>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Qz1</a:t>
            </a:r>
            <a:endParaRPr lang="en-US" b="1" dirty="0">
              <a:solidFill>
                <a:schemeClr val="tx1"/>
              </a:solidFill>
            </a:endParaRPr>
          </a:p>
        </p:txBody>
      </p:sp>
    </p:spTree>
    <p:extLst>
      <p:ext uri="{BB962C8B-B14F-4D97-AF65-F5344CB8AC3E}">
        <p14:creationId xmlns:p14="http://schemas.microsoft.com/office/powerpoint/2010/main" xmlns="" val="28590708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FA for Union FA</a:t>
            </a:r>
            <a:r>
              <a:rPr lang="en-US" sz="3200" b="1" baseline="-25000" dirty="0">
                <a:solidFill>
                  <a:srgbClr val="7030A0"/>
                </a:solidFill>
              </a:rPr>
              <a:t>1</a:t>
            </a:r>
            <a:r>
              <a:rPr lang="en-US" sz="3200" dirty="0" smtClean="0">
                <a:solidFill>
                  <a:srgbClr val="C00000"/>
                </a:solidFill>
                <a:latin typeface="Cambria Math" pitchFamily="18" charset="0"/>
                <a:ea typeface="Cambria Math" pitchFamily="18" charset="0"/>
              </a:rPr>
              <a:t> &amp; FA</a:t>
            </a:r>
            <a:r>
              <a:rPr lang="en-US" sz="3200" b="1" baseline="-25000" dirty="0">
                <a:solidFill>
                  <a:srgbClr val="7030A0"/>
                </a:solidFill>
              </a:rPr>
              <a:t>2</a:t>
            </a:r>
            <a:r>
              <a:rPr lang="en-US" sz="3200" dirty="0" smtClean="0">
                <a:solidFill>
                  <a:srgbClr val="C00000"/>
                </a:solidFill>
                <a:latin typeface="Cambria Math" pitchFamily="18" charset="0"/>
                <a:ea typeface="Cambria Math" pitchFamily="18" charset="0"/>
              </a:rPr>
              <a:t> from Transition Table</a:t>
            </a:r>
            <a:endParaRPr lang="en-US" sz="3200" dirty="0">
              <a:solidFill>
                <a:srgbClr val="C00000"/>
              </a:solidFill>
              <a:latin typeface="Cambria Math" pitchFamily="18" charset="0"/>
              <a:ea typeface="Cambria Math" pitchFamily="18" charset="0"/>
            </a:endParaRPr>
          </a:p>
        </p:txBody>
      </p:sp>
      <p:sp>
        <p:nvSpPr>
          <p:cNvPr id="28" name="Text Box 3"/>
          <p:cNvSpPr txBox="1">
            <a:spLocks noChangeArrowheads="1"/>
          </p:cNvSpPr>
          <p:nvPr/>
        </p:nvSpPr>
        <p:spPr bwMode="auto">
          <a:xfrm>
            <a:off x="529029" y="1066800"/>
            <a:ext cx="11431256" cy="2419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Same method should be followed to get FA for Union of two FAs</a:t>
            </a:r>
          </a:p>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Above method proves that there always FA available for Union of two FAs (FAs for any arbitrary languages)</a:t>
            </a:r>
          </a:p>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Since every language that can be accepted by FA is regular, hence Union language of any two regular language is always a Regular Language</a:t>
            </a:r>
          </a:p>
        </p:txBody>
      </p:sp>
    </p:spTree>
    <p:extLst>
      <p:ext uri="{BB962C8B-B14F-4D97-AF65-F5344CB8AC3E}">
        <p14:creationId xmlns:p14="http://schemas.microsoft.com/office/powerpoint/2010/main" xmlns="" val="16996022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ext Box 2"/>
          <p:cNvSpPr txBox="1">
            <a:spLocks noChangeArrowheads="1"/>
          </p:cNvSpPr>
          <p:nvPr/>
        </p:nvSpPr>
        <p:spPr bwMode="auto">
          <a:xfrm>
            <a:off x="518732" y="266700"/>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Intersection (of languages) Theorem</a:t>
            </a:r>
            <a:endParaRPr lang="en-US" sz="3200" dirty="0">
              <a:solidFill>
                <a:srgbClr val="C00000"/>
              </a:solidFill>
              <a:latin typeface="Cambria Math" pitchFamily="18" charset="0"/>
              <a:ea typeface="Cambria Math" pitchFamily="18" charset="0"/>
            </a:endParaRPr>
          </a:p>
        </p:txBody>
      </p:sp>
      <p:sp>
        <p:nvSpPr>
          <p:cNvPr id="455683" name="Text Box 3"/>
          <p:cNvSpPr txBox="1">
            <a:spLocks noChangeArrowheads="1"/>
          </p:cNvSpPr>
          <p:nvPr/>
        </p:nvSpPr>
        <p:spPr bwMode="auto">
          <a:xfrm>
            <a:off x="529029" y="1431925"/>
            <a:ext cx="11431256" cy="1557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a:latin typeface="Cambria Math" pitchFamily="18" charset="0"/>
                <a:ea typeface="Cambria Math" pitchFamily="18" charset="0"/>
              </a:rPr>
              <a:t>Proof Sketch: Let </a:t>
            </a:r>
          </a:p>
          <a:p>
            <a:pPr>
              <a:spcAft>
                <a:spcPct val="20000"/>
              </a:spcAft>
            </a:pPr>
            <a:r>
              <a:rPr lang="en-US" sz="2800" dirty="0">
                <a:latin typeface="Cambria Math" pitchFamily="18" charset="0"/>
                <a:ea typeface="Cambria Math" pitchFamily="18" charset="0"/>
              </a:rPr>
              <a:t>F</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 (Q</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l-GR" sz="2800" dirty="0">
                <a:latin typeface="Cambria Math" pitchFamily="18" charset="0"/>
                <a:ea typeface="Cambria Math" pitchFamily="18" charset="0"/>
              </a:rPr>
              <a:t>Σ</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Symbol" pitchFamily="18" charset="2"/>
              </a:rPr>
              <a:t>F</a:t>
            </a:r>
            <a:r>
              <a:rPr lang="en-US" sz="2800" baseline="-25000" dirty="0">
                <a:latin typeface="Cambria Math" pitchFamily="18" charset="0"/>
                <a:ea typeface="Cambria Math" pitchFamily="18" charset="0"/>
                <a:sym typeface="Symbol" pitchFamily="18" charset="2"/>
              </a:rPr>
              <a:t>1</a:t>
            </a:r>
            <a:r>
              <a:rPr lang="en-US" sz="2800" dirty="0">
                <a:latin typeface="Cambria Math" pitchFamily="18" charset="0"/>
                <a:ea typeface="Cambria Math" pitchFamily="18" charset="0"/>
                <a:sym typeface="Symbol" pitchFamily="18" charset="2"/>
              </a:rPr>
              <a:t>)  be finite automaton for L</a:t>
            </a:r>
            <a:r>
              <a:rPr lang="en-US" sz="2800" baseline="-25000" dirty="0">
                <a:latin typeface="Cambria Math" pitchFamily="18" charset="0"/>
                <a:ea typeface="Cambria Math" pitchFamily="18" charset="0"/>
                <a:sym typeface="Symbol" pitchFamily="18" charset="2"/>
              </a:rPr>
              <a:t>1 </a:t>
            </a:r>
            <a:r>
              <a:rPr lang="en-US" sz="2800" dirty="0">
                <a:latin typeface="Cambria Math" pitchFamily="18" charset="0"/>
                <a:ea typeface="Cambria Math" pitchFamily="18" charset="0"/>
                <a:sym typeface="Symbol" pitchFamily="18" charset="2"/>
              </a:rPr>
              <a:t>and </a:t>
            </a:r>
          </a:p>
          <a:p>
            <a:pPr>
              <a:spcAft>
                <a:spcPct val="20000"/>
              </a:spcAft>
            </a:pPr>
            <a:r>
              <a:rPr lang="en-US" sz="2800" dirty="0">
                <a:latin typeface="Cambria Math" pitchFamily="18" charset="0"/>
                <a:ea typeface="Cambria Math" pitchFamily="18" charset="0"/>
              </a:rPr>
              <a:t>F</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(Q</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a:t>
            </a:r>
            <a:r>
              <a:rPr lang="el-GR" sz="2800" dirty="0">
                <a:latin typeface="Cambria Math" pitchFamily="18" charset="0"/>
                <a:ea typeface="Cambria Math" pitchFamily="18" charset="0"/>
              </a:rPr>
              <a:t>Σ</a:t>
            </a:r>
            <a:r>
              <a:rPr lang="en-US" sz="2800" dirty="0">
                <a:latin typeface="Cambria Math" pitchFamily="18" charset="0"/>
                <a:ea typeface="Cambria Math" pitchFamily="18" charset="0"/>
              </a:rPr>
              <a:t>,</a:t>
            </a:r>
            <a:r>
              <a:rPr lang="en-US" sz="2800" dirty="0">
                <a:latin typeface="Cambria Math" pitchFamily="18" charset="0"/>
                <a:ea typeface="Cambria Math" pitchFamily="18" charset="0"/>
                <a:sym typeface="Symbol" pitchFamily="18" charset="2"/>
              </a:rPr>
              <a:t> F</a:t>
            </a:r>
            <a:r>
              <a:rPr lang="en-US" sz="2800" baseline="-25000" dirty="0">
                <a:latin typeface="Cambria Math" pitchFamily="18" charset="0"/>
                <a:ea typeface="Cambria Math" pitchFamily="18" charset="0"/>
                <a:sym typeface="Symbol" pitchFamily="18" charset="2"/>
              </a:rPr>
              <a:t>2</a:t>
            </a:r>
            <a:r>
              <a:rPr lang="en-US" sz="2800" dirty="0">
                <a:latin typeface="Cambria Math" pitchFamily="18" charset="0"/>
                <a:ea typeface="Cambria Math" pitchFamily="18" charset="0"/>
                <a:sym typeface="Symbol" pitchFamily="18" charset="2"/>
              </a:rPr>
              <a:t>) be finite automaton for L</a:t>
            </a:r>
            <a:r>
              <a:rPr lang="en-US" sz="2800" baseline="-25000" dirty="0">
                <a:latin typeface="Cambria Math" pitchFamily="18" charset="0"/>
                <a:ea typeface="Cambria Math" pitchFamily="18" charset="0"/>
                <a:sym typeface="Symbol" pitchFamily="18" charset="2"/>
              </a:rPr>
              <a:t>2</a:t>
            </a:r>
          </a:p>
        </p:txBody>
      </p:sp>
      <p:sp>
        <p:nvSpPr>
          <p:cNvPr id="455684" name="Text Box 4"/>
          <p:cNvSpPr txBox="1">
            <a:spLocks noChangeArrowheads="1"/>
          </p:cNvSpPr>
          <p:nvPr/>
        </p:nvSpPr>
        <p:spPr bwMode="auto">
          <a:xfrm>
            <a:off x="518732" y="3200400"/>
            <a:ext cx="1066945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a:solidFill>
                  <a:srgbClr val="C00000"/>
                </a:solidFill>
                <a:latin typeface="Cambria Math" pitchFamily="18" charset="0"/>
                <a:ea typeface="Cambria Math" pitchFamily="18" charset="0"/>
              </a:rPr>
              <a:t>What do we want to get?</a:t>
            </a:r>
            <a:endParaRPr lang="en-US" sz="2800" dirty="0">
              <a:solidFill>
                <a:srgbClr val="C00000"/>
              </a:solidFill>
              <a:latin typeface="Cambria Math" pitchFamily="18" charset="0"/>
              <a:ea typeface="Cambria Math" pitchFamily="18" charset="0"/>
              <a:sym typeface="Symbol" pitchFamily="18" charset="2"/>
            </a:endParaRPr>
          </a:p>
        </p:txBody>
      </p:sp>
      <p:sp>
        <p:nvSpPr>
          <p:cNvPr id="8" name="Text Box 3"/>
          <p:cNvSpPr txBox="1">
            <a:spLocks noChangeArrowheads="1"/>
          </p:cNvSpPr>
          <p:nvPr/>
        </p:nvSpPr>
        <p:spPr bwMode="auto">
          <a:xfrm>
            <a:off x="658070" y="3850983"/>
            <a:ext cx="1143125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latin typeface="Cambria Math" pitchFamily="18" charset="0"/>
                <a:ea typeface="Cambria Math" pitchFamily="18" charset="0"/>
              </a:rPr>
              <a:t>We want to create FA that accepts all words common to both languages </a:t>
            </a:r>
            <a:r>
              <a:rPr lang="en-US" sz="2800" dirty="0" smtClean="0">
                <a:solidFill>
                  <a:srgbClr val="C00000"/>
                </a:solidFill>
                <a:latin typeface="Cambria Math" pitchFamily="18" charset="0"/>
                <a:ea typeface="Cambria Math" pitchFamily="18" charset="0"/>
                <a:sym typeface="Symbol" pitchFamily="18" charset="2"/>
              </a:rPr>
              <a:t>L</a:t>
            </a:r>
            <a:r>
              <a:rPr lang="en-US" sz="2800" baseline="-25000" dirty="0" smtClean="0">
                <a:solidFill>
                  <a:srgbClr val="C00000"/>
                </a:solidFill>
                <a:latin typeface="Cambria Math" pitchFamily="18" charset="0"/>
                <a:ea typeface="Cambria Math" pitchFamily="18" charset="0"/>
                <a:sym typeface="Symbol" pitchFamily="18" charset="2"/>
              </a:rPr>
              <a:t>1</a:t>
            </a:r>
            <a:r>
              <a:rPr lang="en-US" sz="2800" baseline="-25000" dirty="0" smtClean="0">
                <a:latin typeface="Cambria Math" pitchFamily="18" charset="0"/>
                <a:ea typeface="Cambria Math" pitchFamily="18" charset="0"/>
                <a:sym typeface="Symbol" pitchFamily="18" charset="2"/>
              </a:rPr>
              <a:t> </a:t>
            </a:r>
            <a:r>
              <a:rPr lang="en-US" sz="2800" dirty="0" smtClean="0">
                <a:latin typeface="Cambria Math" pitchFamily="18" charset="0"/>
                <a:ea typeface="Cambria Math" pitchFamily="18" charset="0"/>
                <a:sym typeface="Symbol" pitchFamily="18" charset="2"/>
              </a:rPr>
              <a:t>and </a:t>
            </a:r>
            <a:r>
              <a:rPr lang="en-US" sz="2800" dirty="0" smtClean="0">
                <a:solidFill>
                  <a:srgbClr val="C00000"/>
                </a:solidFill>
                <a:latin typeface="Cambria Math" pitchFamily="18" charset="0"/>
                <a:ea typeface="Cambria Math" pitchFamily="18" charset="0"/>
                <a:sym typeface="Symbol" pitchFamily="18" charset="2"/>
              </a:rPr>
              <a:t>L</a:t>
            </a:r>
            <a:r>
              <a:rPr lang="en-US" sz="2800" baseline="-25000" dirty="0" smtClean="0">
                <a:solidFill>
                  <a:srgbClr val="C00000"/>
                </a:solidFill>
                <a:latin typeface="Cambria Math" pitchFamily="18" charset="0"/>
                <a:ea typeface="Cambria Math" pitchFamily="18" charset="0"/>
                <a:sym typeface="Symbol" pitchFamily="18" charset="2"/>
              </a:rPr>
              <a:t>2</a:t>
            </a:r>
            <a:r>
              <a:rPr lang="en-US" sz="2800" dirty="0" smtClean="0">
                <a:latin typeface="Cambria Math" pitchFamily="18" charset="0"/>
                <a:ea typeface="Cambria Math" pitchFamily="18" charset="0"/>
                <a:sym typeface="Symbol" pitchFamily="18" charset="2"/>
              </a:rPr>
              <a:t> </a:t>
            </a:r>
            <a:r>
              <a:rPr lang="en-US" sz="2800" baseline="-25000" dirty="0" smtClean="0">
                <a:latin typeface="Cambria Math" pitchFamily="18" charset="0"/>
                <a:ea typeface="Cambria Math" pitchFamily="18" charset="0"/>
                <a:sym typeface="Symbol" pitchFamily="18" charset="2"/>
              </a:rPr>
              <a:t> </a:t>
            </a:r>
            <a:endParaRPr lang="en-US" sz="2800" baseline="-25000" dirty="0">
              <a:latin typeface="Cambria Math" pitchFamily="18" charset="0"/>
              <a:ea typeface="Cambria Math" pitchFamily="18" charset="0"/>
              <a:sym typeface="Symbol" pitchFamily="18" charset="2"/>
            </a:endParaRPr>
          </a:p>
        </p:txBody>
      </p:sp>
      <p:sp>
        <p:nvSpPr>
          <p:cNvPr id="9" name="Text Box 4"/>
          <p:cNvSpPr txBox="1">
            <a:spLocks noChangeArrowheads="1"/>
          </p:cNvSpPr>
          <p:nvPr/>
        </p:nvSpPr>
        <p:spPr bwMode="auto">
          <a:xfrm>
            <a:off x="658070" y="5181600"/>
            <a:ext cx="571562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Aft>
                <a:spcPct val="20000"/>
              </a:spcAft>
            </a:pPr>
            <a:r>
              <a:rPr lang="en-US" sz="2800" dirty="0" smtClean="0">
                <a:solidFill>
                  <a:srgbClr val="C00000"/>
                </a:solidFill>
                <a:latin typeface="Cambria Math" pitchFamily="18" charset="0"/>
                <a:ea typeface="Cambria Math" pitchFamily="18" charset="0"/>
              </a:rPr>
              <a:t>How should we proceed?</a:t>
            </a:r>
            <a:endParaRPr lang="en-US" sz="2800" dirty="0">
              <a:solidFill>
                <a:srgbClr val="C00000"/>
              </a:solidFill>
              <a:latin typeface="Cambria Math" pitchFamily="18" charset="0"/>
              <a:ea typeface="Cambria Math" pitchFamily="18" charset="0"/>
              <a:sym typeface="Symbol" pitchFamily="18" charset="2"/>
            </a:endParaRPr>
          </a:p>
        </p:txBody>
      </p:sp>
      <p:sp>
        <p:nvSpPr>
          <p:cNvPr id="10" name="Text Box 3"/>
          <p:cNvSpPr txBox="1">
            <a:spLocks noChangeArrowheads="1"/>
          </p:cNvSpPr>
          <p:nvPr/>
        </p:nvSpPr>
        <p:spPr bwMode="auto">
          <a:xfrm>
            <a:off x="676076" y="5704820"/>
            <a:ext cx="61237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Aft>
                <a:spcPct val="20000"/>
              </a:spcAft>
            </a:pPr>
            <a:r>
              <a:rPr lang="en-US" sz="2800" dirty="0" smtClean="0">
                <a:latin typeface="Cambria Math" pitchFamily="18" charset="0"/>
                <a:ea typeface="Cambria Math" pitchFamily="18" charset="0"/>
              </a:rPr>
              <a:t>Ideas are welcome</a:t>
            </a:r>
            <a:endParaRPr lang="en-US" sz="2800" baseline="-25000" dirty="0">
              <a:latin typeface="Cambria Math" pitchFamily="18" charset="0"/>
              <a:ea typeface="Cambria Math" pitchFamily="18" charset="0"/>
              <a:sym typeface="Symbol" pitchFamily="18" charset="2"/>
            </a:endParaRPr>
          </a:p>
        </p:txBody>
      </p:sp>
    </p:spTree>
    <p:extLst>
      <p:ext uri="{BB962C8B-B14F-4D97-AF65-F5344CB8AC3E}">
        <p14:creationId xmlns:p14="http://schemas.microsoft.com/office/powerpoint/2010/main" xmlns="" val="1682138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5683"/>
                                        </p:tgtEl>
                                        <p:attrNameLst>
                                          <p:attrName>style.visibility</p:attrName>
                                        </p:attrNameLst>
                                      </p:cBhvr>
                                      <p:to>
                                        <p:strVal val="visible"/>
                                      </p:to>
                                    </p:set>
                                    <p:animEffect transition="in" filter="fade">
                                      <p:cBhvr>
                                        <p:cTn id="7" dur="500"/>
                                        <p:tgtEl>
                                          <p:spTgt spid="455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55684"/>
                                        </p:tgtEl>
                                        <p:attrNameLst>
                                          <p:attrName>style.visibility</p:attrName>
                                        </p:attrNameLst>
                                      </p:cBhvr>
                                      <p:to>
                                        <p:strVal val="visible"/>
                                      </p:to>
                                    </p:set>
                                    <p:animEffect transition="in" filter="circle(in)">
                                      <p:cBhvr>
                                        <p:cTn id="12" dur="2000"/>
                                        <p:tgtEl>
                                          <p:spTgt spid="4556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p:bldP spid="455684"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547555" y="1192852"/>
            <a:ext cx="948589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a:t>Idea: Run both </a:t>
            </a:r>
            <a:r>
              <a:rPr lang="en-US" sz="3200" dirty="0" smtClean="0">
                <a:solidFill>
                  <a:srgbClr val="C00000"/>
                </a:solidFill>
              </a:rPr>
              <a:t>F</a:t>
            </a:r>
            <a:r>
              <a:rPr lang="en-US" sz="3200" baseline="-25000" dirty="0" smtClean="0">
                <a:solidFill>
                  <a:srgbClr val="C00000"/>
                </a:solidFill>
              </a:rPr>
              <a:t>1</a:t>
            </a:r>
            <a:r>
              <a:rPr lang="en-US" sz="3200" dirty="0" smtClean="0"/>
              <a:t> </a:t>
            </a:r>
            <a:r>
              <a:rPr lang="en-US" sz="3200" dirty="0"/>
              <a:t>and </a:t>
            </a:r>
            <a:r>
              <a:rPr lang="en-US" sz="3200" dirty="0" smtClean="0">
                <a:solidFill>
                  <a:srgbClr val="C00000"/>
                </a:solidFill>
              </a:rPr>
              <a:t>F</a:t>
            </a:r>
            <a:r>
              <a:rPr lang="en-US" sz="3200" baseline="-25000" dirty="0" smtClean="0">
                <a:solidFill>
                  <a:srgbClr val="C00000"/>
                </a:solidFill>
              </a:rPr>
              <a:t>2</a:t>
            </a:r>
            <a:r>
              <a:rPr lang="en-US" sz="3200" dirty="0" smtClean="0"/>
              <a:t> </a:t>
            </a:r>
            <a:r>
              <a:rPr lang="en-US" sz="3200" dirty="0"/>
              <a:t>at the same time!</a:t>
            </a:r>
          </a:p>
        </p:txBody>
      </p:sp>
      <p:sp>
        <p:nvSpPr>
          <p:cNvPr id="456708" name="Text Box 4"/>
          <p:cNvSpPr txBox="1">
            <a:spLocks noChangeArrowheads="1"/>
          </p:cNvSpPr>
          <p:nvPr/>
        </p:nvSpPr>
        <p:spPr bwMode="auto">
          <a:xfrm>
            <a:off x="393596" y="2078936"/>
            <a:ext cx="1095861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b="1" dirty="0" smtClean="0">
                <a:solidFill>
                  <a:srgbClr val="C00000"/>
                </a:solidFill>
                <a:latin typeface="Cambria Math" pitchFamily="18" charset="0"/>
                <a:ea typeface="Cambria Math" pitchFamily="18" charset="0"/>
              </a:rPr>
              <a:t>Rule 1:</a:t>
            </a:r>
          </a:p>
          <a:p>
            <a:r>
              <a:rPr lang="en-US" sz="3200" dirty="0" smtClean="0">
                <a:latin typeface="Cambria Math" pitchFamily="18" charset="0"/>
                <a:ea typeface="Cambria Math" pitchFamily="18" charset="0"/>
              </a:rPr>
              <a:t>Q= Any state of resulting FA corresponds to pair of states (one from </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1</a:t>
            </a:r>
            <a:r>
              <a:rPr lang="en-US" sz="3200" dirty="0" smtClean="0">
                <a:solidFill>
                  <a:srgbClr val="C00000"/>
                </a:solidFill>
                <a:latin typeface="Cambria Math" pitchFamily="18" charset="0"/>
                <a:ea typeface="Cambria Math" pitchFamily="18" charset="0"/>
                <a:sym typeface="Symbol" pitchFamily="18" charset="2"/>
              </a:rPr>
              <a:t> </a:t>
            </a:r>
            <a:r>
              <a:rPr lang="en-US" sz="3200" dirty="0">
                <a:latin typeface="Cambria Math" pitchFamily="18" charset="0"/>
                <a:ea typeface="Cambria Math" pitchFamily="18" charset="0"/>
                <a:sym typeface="Symbol" pitchFamily="18" charset="2"/>
              </a:rPr>
              <a:t>and </a:t>
            </a:r>
            <a:r>
              <a:rPr lang="en-US" sz="3200" dirty="0" smtClean="0">
                <a:latin typeface="Cambria Math" pitchFamily="18" charset="0"/>
                <a:ea typeface="Cambria Math" pitchFamily="18" charset="0"/>
                <a:sym typeface="Symbol" pitchFamily="18" charset="2"/>
              </a:rPr>
              <a:t>other from </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2</a:t>
            </a:r>
            <a:r>
              <a:rPr lang="en-US" sz="3200" dirty="0" smtClean="0">
                <a:latin typeface="Cambria Math" pitchFamily="18" charset="0"/>
                <a:ea typeface="Cambria Math" pitchFamily="18" charset="0"/>
              </a:rPr>
              <a:t>)</a:t>
            </a:r>
          </a:p>
        </p:txBody>
      </p:sp>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Intersection(of languages) Theorem</a:t>
            </a:r>
            <a:endParaRPr lang="en-US" sz="3200" dirty="0">
              <a:solidFill>
                <a:srgbClr val="C00000"/>
              </a:solidFill>
              <a:latin typeface="Cambria Math" pitchFamily="18" charset="0"/>
              <a:ea typeface="Cambria Math" pitchFamily="18" charset="0"/>
            </a:endParaRPr>
          </a:p>
        </p:txBody>
      </p:sp>
      <p:sp>
        <p:nvSpPr>
          <p:cNvPr id="10" name="Text Box 4"/>
          <p:cNvSpPr txBox="1">
            <a:spLocks noChangeArrowheads="1"/>
          </p:cNvSpPr>
          <p:nvPr/>
        </p:nvSpPr>
        <p:spPr bwMode="auto">
          <a:xfrm>
            <a:off x="388058" y="3681253"/>
            <a:ext cx="11720068"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b="1" dirty="0" smtClean="0">
                <a:solidFill>
                  <a:srgbClr val="C00000"/>
                </a:solidFill>
                <a:latin typeface="Cambria Math" pitchFamily="18" charset="0"/>
                <a:ea typeface="Cambria Math" pitchFamily="18" charset="0"/>
              </a:rPr>
              <a:t>Rule 2:</a:t>
            </a:r>
          </a:p>
          <a:p>
            <a:r>
              <a:rPr lang="en-US" sz="3200" dirty="0" smtClean="0">
                <a:latin typeface="Cambria Math" pitchFamily="18" charset="0"/>
                <a:ea typeface="Cambria Math" pitchFamily="18" charset="0"/>
              </a:rPr>
              <a:t>Starting state for resulting FA </a:t>
            </a:r>
            <a:r>
              <a:rPr lang="en-US" sz="3200" dirty="0" smtClean="0">
                <a:solidFill>
                  <a:srgbClr val="C00000"/>
                </a:solidFill>
                <a:latin typeface="Cambria Math" pitchFamily="18" charset="0"/>
                <a:ea typeface="Cambria Math" pitchFamily="18" charset="0"/>
              </a:rPr>
              <a:t>q</a:t>
            </a:r>
            <a:r>
              <a:rPr lang="en-US" sz="3200" baseline="-25000" dirty="0" smtClean="0">
                <a:solidFill>
                  <a:srgbClr val="C00000"/>
                </a:solidFill>
                <a:latin typeface="Cambria Math" pitchFamily="18" charset="0"/>
                <a:ea typeface="Cambria Math" pitchFamily="18" charset="0"/>
              </a:rPr>
              <a:t>0</a:t>
            </a:r>
            <a:r>
              <a:rPr lang="en-US" sz="3200" baseline="-25000" dirty="0" smtClean="0">
                <a:latin typeface="Cambria Math" pitchFamily="18" charset="0"/>
                <a:ea typeface="Cambria Math" pitchFamily="18" charset="0"/>
              </a:rPr>
              <a:t> </a:t>
            </a:r>
            <a:r>
              <a:rPr lang="en-US" sz="3200" dirty="0" smtClean="0">
                <a:latin typeface="Cambria Math" pitchFamily="18" charset="0"/>
                <a:ea typeface="Cambria Math" pitchFamily="18" charset="0"/>
              </a:rPr>
              <a:t>is corresponding to starting state </a:t>
            </a:r>
          </a:p>
          <a:p>
            <a:r>
              <a:rPr lang="en-US" sz="3200" dirty="0" smtClean="0">
                <a:latin typeface="Cambria Math" pitchFamily="18" charset="0"/>
                <a:ea typeface="Cambria Math" pitchFamily="18" charset="0"/>
              </a:rPr>
              <a:t>of both FAs </a:t>
            </a:r>
            <a:r>
              <a:rPr lang="en-US" sz="3200" dirty="0" smtClean="0">
                <a:solidFill>
                  <a:srgbClr val="C00000"/>
                </a:solidFill>
                <a:latin typeface="Cambria Math" pitchFamily="18" charset="0"/>
                <a:ea typeface="Cambria Math" pitchFamily="18" charset="0"/>
              </a:rPr>
              <a:t>(</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1</a:t>
            </a:r>
            <a:r>
              <a:rPr lang="en-US" sz="3200" dirty="0" smtClean="0">
                <a:solidFill>
                  <a:srgbClr val="C00000"/>
                </a:solidFill>
                <a:latin typeface="Cambria Math" pitchFamily="18" charset="0"/>
                <a:ea typeface="Cambria Math" pitchFamily="18" charset="0"/>
                <a:sym typeface="Symbol" pitchFamily="18" charset="2"/>
              </a:rPr>
              <a:t> </a:t>
            </a:r>
            <a:r>
              <a:rPr lang="en-US" sz="3200" dirty="0" smtClean="0">
                <a:latin typeface="Cambria Math" pitchFamily="18" charset="0"/>
                <a:ea typeface="Cambria Math" pitchFamily="18" charset="0"/>
                <a:sym typeface="Symbol" pitchFamily="18" charset="2"/>
              </a:rPr>
              <a:t>and</a:t>
            </a:r>
            <a:r>
              <a:rPr lang="en-US" sz="3200" dirty="0" smtClean="0">
                <a:solidFill>
                  <a:srgbClr val="C00000"/>
                </a:solidFill>
                <a:latin typeface="Cambria Math" pitchFamily="18" charset="0"/>
                <a:ea typeface="Cambria Math" pitchFamily="18" charset="0"/>
                <a:sym typeface="Symbol" pitchFamily="18" charset="2"/>
              </a:rPr>
              <a:t> F</a:t>
            </a:r>
            <a:r>
              <a:rPr lang="en-US" sz="3200" baseline="-25000" dirty="0" smtClean="0">
                <a:solidFill>
                  <a:srgbClr val="C00000"/>
                </a:solidFill>
                <a:latin typeface="Cambria Math" pitchFamily="18" charset="0"/>
                <a:ea typeface="Cambria Math" pitchFamily="18" charset="0"/>
                <a:sym typeface="Symbol" pitchFamily="18" charset="2"/>
              </a:rPr>
              <a:t>2</a:t>
            </a:r>
            <a:r>
              <a:rPr lang="en-US" sz="3200" dirty="0" smtClean="0">
                <a:solidFill>
                  <a:srgbClr val="C00000"/>
                </a:solidFill>
                <a:latin typeface="Cambria Math" pitchFamily="18" charset="0"/>
                <a:ea typeface="Cambria Math" pitchFamily="18" charset="0"/>
              </a:rPr>
              <a:t>) </a:t>
            </a:r>
          </a:p>
        </p:txBody>
      </p:sp>
      <p:sp>
        <p:nvSpPr>
          <p:cNvPr id="11" name="Text Box 4"/>
          <p:cNvSpPr txBox="1">
            <a:spLocks noChangeArrowheads="1"/>
          </p:cNvSpPr>
          <p:nvPr/>
        </p:nvSpPr>
        <p:spPr bwMode="auto">
          <a:xfrm>
            <a:off x="399265" y="5319250"/>
            <a:ext cx="11779378"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b="1" dirty="0" smtClean="0">
                <a:solidFill>
                  <a:srgbClr val="C00000"/>
                </a:solidFill>
                <a:latin typeface="Cambria Math" pitchFamily="18" charset="0"/>
                <a:ea typeface="Cambria Math" pitchFamily="18" charset="0"/>
              </a:rPr>
              <a:t>Rule 3:</a:t>
            </a:r>
          </a:p>
          <a:p>
            <a:r>
              <a:rPr lang="en-US" sz="3200" dirty="0" smtClean="0">
                <a:latin typeface="Cambria Math" pitchFamily="18" charset="0"/>
                <a:ea typeface="Cambria Math" pitchFamily="18" charset="0"/>
              </a:rPr>
              <a:t>Any state in resulting FA is considered to be final state if only both </a:t>
            </a:r>
          </a:p>
          <a:p>
            <a:r>
              <a:rPr lang="en-US" sz="3200" dirty="0" smtClean="0">
                <a:latin typeface="Cambria Math" pitchFamily="18" charset="0"/>
                <a:ea typeface="Cambria Math" pitchFamily="18" charset="0"/>
              </a:rPr>
              <a:t>of corresponding FA states are final</a:t>
            </a:r>
          </a:p>
        </p:txBody>
      </p:sp>
    </p:spTree>
    <p:extLst>
      <p:ext uri="{BB962C8B-B14F-4D97-AF65-F5344CB8AC3E}">
        <p14:creationId xmlns:p14="http://schemas.microsoft.com/office/powerpoint/2010/main" xmlns="" val="19295791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613210" y="882589"/>
            <a:ext cx="10566872"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smtClean="0"/>
              <a:t>Let L</a:t>
            </a:r>
            <a:r>
              <a:rPr lang="en-US" sz="3200" baseline="-25000" dirty="0" smtClean="0"/>
              <a:t>1 </a:t>
            </a:r>
            <a:r>
              <a:rPr lang="en-US" sz="3200" dirty="0" smtClean="0"/>
              <a:t>and L</a:t>
            </a:r>
            <a:r>
              <a:rPr lang="en-US" sz="3200" baseline="-25000" dirty="0"/>
              <a:t>2</a:t>
            </a:r>
            <a:r>
              <a:rPr lang="en-US" sz="3200" dirty="0" smtClean="0"/>
              <a:t> be two languages over such that </a:t>
            </a:r>
            <a:r>
              <a:rPr lang="el-GR" sz="3200" b="1" dirty="0">
                <a:latin typeface="Cambria Math" pitchFamily="18" charset="0"/>
                <a:ea typeface="Cambria Math" pitchFamily="18" charset="0"/>
              </a:rPr>
              <a:t>Σ</a:t>
            </a:r>
            <a:r>
              <a:rPr lang="en-US" sz="3200" b="1" dirty="0">
                <a:latin typeface="Cambria Math" pitchFamily="18" charset="0"/>
                <a:ea typeface="Cambria Math" pitchFamily="18" charset="0"/>
              </a:rPr>
              <a:t> = {</a:t>
            </a:r>
            <a:r>
              <a:rPr lang="en-US" sz="3200" b="1" dirty="0" err="1">
                <a:latin typeface="Cambria Math" pitchFamily="18" charset="0"/>
                <a:ea typeface="Cambria Math" pitchFamily="18" charset="0"/>
              </a:rPr>
              <a:t>a,b</a:t>
            </a:r>
            <a:r>
              <a:rPr lang="en-US" sz="3200" b="1" dirty="0" smtClean="0">
                <a:latin typeface="Cambria Math" pitchFamily="18" charset="0"/>
                <a:ea typeface="Cambria Math" pitchFamily="18" charset="0"/>
              </a:rPr>
              <a:t>}</a:t>
            </a:r>
            <a:endParaRPr lang="en-US" sz="3200" dirty="0" smtClean="0"/>
          </a:p>
          <a:p>
            <a:r>
              <a:rPr lang="en-US" sz="3200" dirty="0" smtClean="0"/>
              <a:t>L</a:t>
            </a:r>
            <a:r>
              <a:rPr lang="en-US" sz="3200" baseline="-25000" dirty="0" smtClean="0"/>
              <a:t>1 </a:t>
            </a:r>
            <a:r>
              <a:rPr lang="en-US" sz="3200" dirty="0" smtClean="0"/>
              <a:t>= </a:t>
            </a:r>
            <a:r>
              <a:rPr lang="en-US" sz="3200" dirty="0"/>
              <a:t>“Language of all words having substring </a:t>
            </a:r>
            <a:r>
              <a:rPr lang="en-US" sz="3200" dirty="0" err="1"/>
              <a:t>ab</a:t>
            </a:r>
            <a:r>
              <a:rPr lang="en-US" sz="3200" dirty="0" smtClean="0"/>
              <a:t>”</a:t>
            </a:r>
          </a:p>
          <a:p>
            <a:r>
              <a:rPr lang="en-US" sz="3200" dirty="0" smtClean="0"/>
              <a:t>L</a:t>
            </a:r>
            <a:r>
              <a:rPr lang="en-US" sz="3200" baseline="-25000" dirty="0" smtClean="0"/>
              <a:t>2 </a:t>
            </a:r>
            <a:r>
              <a:rPr lang="en-US" sz="3200" dirty="0" smtClean="0"/>
              <a:t>= “</a:t>
            </a:r>
            <a:r>
              <a:rPr lang="en-US" sz="3200" dirty="0"/>
              <a:t>Language of all words ending on a”</a:t>
            </a:r>
            <a:endParaRPr lang="en-US" sz="3200" dirty="0" smtClean="0"/>
          </a:p>
          <a:p>
            <a:r>
              <a:rPr lang="en-US" sz="3200" dirty="0" smtClean="0"/>
              <a:t>Corresponding FA’s are as follows</a:t>
            </a:r>
            <a:endParaRPr lang="en-US" sz="3200" dirty="0"/>
          </a:p>
        </p:txBody>
      </p:sp>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Union (of languages) Theorem: (Demonstration)</a:t>
            </a:r>
            <a:endParaRPr lang="en-US" sz="3200" dirty="0">
              <a:solidFill>
                <a:srgbClr val="C00000"/>
              </a:solidFill>
              <a:latin typeface="Cambria Math" pitchFamily="18" charset="0"/>
              <a:ea typeface="Cambria Math"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21682" y="3124200"/>
            <a:ext cx="10058400" cy="2001712"/>
          </a:xfrm>
          <a:prstGeom prst="rect">
            <a:avLst/>
          </a:prstGeom>
        </p:spPr>
      </p:pic>
      <p:sp>
        <p:nvSpPr>
          <p:cNvPr id="55" name="Text Box 3"/>
          <p:cNvSpPr txBox="1">
            <a:spLocks noChangeArrowheads="1"/>
          </p:cNvSpPr>
          <p:nvPr/>
        </p:nvSpPr>
        <p:spPr bwMode="auto">
          <a:xfrm>
            <a:off x="613210" y="5562600"/>
            <a:ext cx="1143125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latin typeface="Cambria Math" pitchFamily="18" charset="0"/>
                <a:ea typeface="Cambria Math" pitchFamily="18" charset="0"/>
              </a:rPr>
              <a:t>Intersection of above languages is </a:t>
            </a:r>
            <a:r>
              <a:rPr lang="en-US" sz="2800" b="1" dirty="0" smtClean="0">
                <a:solidFill>
                  <a:srgbClr val="336600"/>
                </a:solidFill>
                <a:latin typeface="Cambria Math" pitchFamily="18" charset="0"/>
                <a:ea typeface="Cambria Math" pitchFamily="18" charset="0"/>
              </a:rPr>
              <a:t>a language that contains all words that end on a and have substring </a:t>
            </a:r>
            <a:r>
              <a:rPr lang="en-US" sz="2800" b="1" dirty="0" err="1" smtClean="0">
                <a:solidFill>
                  <a:srgbClr val="336600"/>
                </a:solidFill>
                <a:latin typeface="Cambria Math" pitchFamily="18" charset="0"/>
                <a:ea typeface="Cambria Math" pitchFamily="18" charset="0"/>
              </a:rPr>
              <a:t>ab</a:t>
            </a:r>
            <a:endParaRPr lang="en-US" sz="2800" b="1" baseline="-25000" dirty="0">
              <a:solidFill>
                <a:srgbClr val="336600"/>
              </a:solidFill>
              <a:latin typeface="Cambria Math" pitchFamily="18" charset="0"/>
              <a:ea typeface="Cambria Math" pitchFamily="18" charset="0"/>
              <a:sym typeface="Symbol" pitchFamily="18" charset="2"/>
            </a:endParaRPr>
          </a:p>
        </p:txBody>
      </p:sp>
    </p:spTree>
    <p:extLst>
      <p:ext uri="{BB962C8B-B14F-4D97-AF65-F5344CB8AC3E}">
        <p14:creationId xmlns:p14="http://schemas.microsoft.com/office/powerpoint/2010/main" xmlns="" val="889740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latin typeface="Cambria Math" pitchFamily="18" charset="0"/>
                <a:ea typeface="Cambria Math" pitchFamily="18" charset="0"/>
              </a:rPr>
              <a:t>Regular Languages</a:t>
            </a:r>
            <a:endParaRPr lang="en-US" dirty="0">
              <a:latin typeface="Cambria Math" pitchFamily="18" charset="0"/>
              <a:ea typeface="Cambria Math" pitchFamily="18" charset="0"/>
            </a:endParaRPr>
          </a:p>
        </p:txBody>
      </p:sp>
      <p:sp>
        <p:nvSpPr>
          <p:cNvPr id="4" name="Content Placeholder 3"/>
          <p:cNvSpPr>
            <a:spLocks noGrp="1"/>
          </p:cNvSpPr>
          <p:nvPr>
            <p:ph idx="1"/>
          </p:nvPr>
        </p:nvSpPr>
        <p:spPr>
          <a:xfrm>
            <a:off x="608012" y="990600"/>
            <a:ext cx="10591800" cy="5638800"/>
          </a:xfrm>
        </p:spPr>
        <p:txBody>
          <a:bodyPr>
            <a:normAutofit/>
          </a:bodyPr>
          <a:lstStyle/>
          <a:p>
            <a:pPr marL="0" indent="0">
              <a:buNone/>
            </a:pPr>
            <a:r>
              <a:rPr lang="en-US" sz="3200" dirty="0">
                <a:latin typeface="Cambria Math" pitchFamily="18" charset="0"/>
                <a:ea typeface="Cambria Math" pitchFamily="18" charset="0"/>
              </a:rPr>
              <a:t>Definition</a:t>
            </a:r>
          </a:p>
          <a:p>
            <a:pPr marL="0" indent="0">
              <a:buNone/>
            </a:pPr>
            <a:r>
              <a:rPr lang="en-US" sz="3200" dirty="0">
                <a:latin typeface="Cambria Math" pitchFamily="18" charset="0"/>
                <a:ea typeface="Cambria Math" pitchFamily="18" charset="0"/>
              </a:rPr>
              <a:t>The language generated by any regular expression is called a regular </a:t>
            </a:r>
            <a:r>
              <a:rPr lang="en-US" sz="3200" dirty="0" smtClean="0">
                <a:latin typeface="Cambria Math" pitchFamily="18" charset="0"/>
                <a:ea typeface="Cambria Math" pitchFamily="18" charset="0"/>
              </a:rPr>
              <a:t>language</a:t>
            </a:r>
            <a:endParaRPr lang="en-US" sz="3200" dirty="0">
              <a:latin typeface="Cambria Math" pitchFamily="18" charset="0"/>
              <a:ea typeface="Cambria Math" pitchFamily="18" charset="0"/>
            </a:endParaRPr>
          </a:p>
          <a:p>
            <a:pPr marL="0" indent="0">
              <a:buNone/>
            </a:pPr>
            <a:r>
              <a:rPr lang="en-US" sz="3200" dirty="0">
                <a:latin typeface="Cambria Math" pitchFamily="18" charset="0"/>
                <a:ea typeface="Cambria Math" pitchFamily="18" charset="0"/>
              </a:rPr>
              <a:t>It is to be noted that if r</a:t>
            </a:r>
            <a:r>
              <a:rPr lang="en-US" sz="3200" baseline="-25000" dirty="0">
                <a:latin typeface="Cambria Math" pitchFamily="18" charset="0"/>
                <a:ea typeface="Cambria Math" pitchFamily="18" charset="0"/>
              </a:rPr>
              <a:t>1</a:t>
            </a:r>
            <a:r>
              <a:rPr lang="en-US" sz="3200" dirty="0">
                <a:latin typeface="Cambria Math" pitchFamily="18" charset="0"/>
                <a:ea typeface="Cambria Math" pitchFamily="18" charset="0"/>
              </a:rPr>
              <a:t>, </a:t>
            </a:r>
            <a:r>
              <a:rPr lang="en-US" sz="3200" dirty="0" smtClean="0">
                <a:latin typeface="Cambria Math" pitchFamily="18" charset="0"/>
                <a:ea typeface="Cambria Math" pitchFamily="18" charset="0"/>
              </a:rPr>
              <a:t>r</a:t>
            </a:r>
            <a:r>
              <a:rPr lang="en-US" sz="3200" baseline="-25000" dirty="0" smtClean="0">
                <a:latin typeface="Cambria Math" pitchFamily="18" charset="0"/>
                <a:ea typeface="Cambria Math" pitchFamily="18" charset="0"/>
              </a:rPr>
              <a:t>2</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are regular expressions, corresponding to the languages </a:t>
            </a:r>
            <a:r>
              <a:rPr lang="en-US" sz="3200" dirty="0" smtClean="0">
                <a:latin typeface="Cambria Math" pitchFamily="18" charset="0"/>
                <a:ea typeface="Cambria Math" pitchFamily="18" charset="0"/>
              </a:rPr>
              <a:t>L</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and </a:t>
            </a:r>
            <a:r>
              <a:rPr lang="en-US" sz="3200" dirty="0" smtClean="0">
                <a:latin typeface="Cambria Math" pitchFamily="18" charset="0"/>
                <a:ea typeface="Cambria Math" pitchFamily="18" charset="0"/>
              </a:rPr>
              <a:t>L</a:t>
            </a:r>
            <a:r>
              <a:rPr lang="en-US" sz="3200" baseline="-25000" dirty="0" smtClean="0">
                <a:latin typeface="Cambria Math" pitchFamily="18" charset="0"/>
                <a:ea typeface="Cambria Math" pitchFamily="18" charset="0"/>
              </a:rPr>
              <a:t>2</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then the languages generated by </a:t>
            </a:r>
            <a:endParaRPr lang="en-US" sz="3200" dirty="0" smtClean="0">
              <a:latin typeface="Cambria Math" pitchFamily="18" charset="0"/>
              <a:ea typeface="Cambria Math" pitchFamily="18" charset="0"/>
            </a:endParaRPr>
          </a:p>
          <a:p>
            <a:pPr marL="514350" indent="-514350">
              <a:buFont typeface="+mj-lt"/>
              <a:buAutoNum type="arabicPeriod"/>
            </a:pPr>
            <a:r>
              <a:rPr lang="en-US" sz="3200" dirty="0" smtClean="0">
                <a:latin typeface="Cambria Math" pitchFamily="18" charset="0"/>
                <a:ea typeface="Cambria Math" pitchFamily="18" charset="0"/>
              </a:rPr>
              <a:t>r</a:t>
            </a:r>
            <a:r>
              <a:rPr lang="en-US" sz="3200" baseline="-25000" dirty="0" smtClean="0">
                <a:latin typeface="Cambria Math" pitchFamily="18" charset="0"/>
                <a:ea typeface="Cambria Math" pitchFamily="18" charset="0"/>
              </a:rPr>
              <a:t>1 </a:t>
            </a:r>
            <a:r>
              <a:rPr lang="en-US" sz="3200" dirty="0" smtClean="0">
                <a:latin typeface="Cambria Math" pitchFamily="18" charset="0"/>
                <a:ea typeface="Cambria Math" pitchFamily="18" charset="0"/>
              </a:rPr>
              <a:t>+ r</a:t>
            </a:r>
            <a:r>
              <a:rPr lang="en-US" sz="3200" baseline="-25000" dirty="0" smtClean="0">
                <a:latin typeface="Cambria Math" pitchFamily="18" charset="0"/>
                <a:ea typeface="Cambria Math" pitchFamily="18" charset="0"/>
              </a:rPr>
              <a:t>2</a:t>
            </a:r>
            <a:r>
              <a:rPr lang="en-US" sz="3200" dirty="0" smtClean="0">
                <a:latin typeface="Cambria Math" pitchFamily="18" charset="0"/>
                <a:ea typeface="Cambria Math" pitchFamily="18" charset="0"/>
              </a:rPr>
              <a:t> </a:t>
            </a:r>
          </a:p>
          <a:p>
            <a:pPr marL="514350" indent="-514350">
              <a:buFont typeface="+mj-lt"/>
              <a:buAutoNum type="arabicPeriod"/>
            </a:pPr>
            <a:r>
              <a:rPr lang="en-US" sz="3200" dirty="0" smtClean="0">
                <a:latin typeface="Cambria Math" pitchFamily="18" charset="0"/>
                <a:ea typeface="Cambria Math" pitchFamily="18" charset="0"/>
              </a:rPr>
              <a:t>r</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r</a:t>
            </a:r>
            <a:r>
              <a:rPr lang="en-US" sz="3200" baseline="-25000" dirty="0" smtClean="0">
                <a:latin typeface="Cambria Math" pitchFamily="18" charset="0"/>
                <a:ea typeface="Cambria Math" pitchFamily="18" charset="0"/>
              </a:rPr>
              <a:t>2</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or </a:t>
            </a:r>
            <a:r>
              <a:rPr lang="en-US" sz="3200" dirty="0" smtClean="0">
                <a:latin typeface="Cambria Math" pitchFamily="18" charset="0"/>
                <a:ea typeface="Cambria Math" pitchFamily="18" charset="0"/>
              </a:rPr>
              <a:t>r</a:t>
            </a:r>
            <a:r>
              <a:rPr lang="en-US" sz="3200" baseline="-25000" dirty="0" smtClean="0">
                <a:latin typeface="Cambria Math" pitchFamily="18" charset="0"/>
                <a:ea typeface="Cambria Math" pitchFamily="18" charset="0"/>
              </a:rPr>
              <a:t>2</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r</a:t>
            </a:r>
            <a:r>
              <a:rPr lang="en-US" sz="3200" baseline="-25000" dirty="0">
                <a:latin typeface="Cambria Math" pitchFamily="18" charset="0"/>
                <a:ea typeface="Cambria Math" pitchFamily="18" charset="0"/>
              </a:rPr>
              <a:t>1</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and </a:t>
            </a:r>
            <a:endParaRPr lang="en-US" sz="3200" dirty="0" smtClean="0">
              <a:latin typeface="Cambria Math" pitchFamily="18" charset="0"/>
              <a:ea typeface="Cambria Math" pitchFamily="18" charset="0"/>
            </a:endParaRPr>
          </a:p>
          <a:p>
            <a:pPr marL="514350" indent="-514350">
              <a:buFont typeface="+mj-lt"/>
              <a:buAutoNum type="arabicPeriod"/>
            </a:pPr>
            <a:r>
              <a:rPr lang="en-US" sz="3200" dirty="0" smtClean="0">
                <a:latin typeface="Cambria Math" pitchFamily="18" charset="0"/>
                <a:ea typeface="Cambria Math" pitchFamily="18" charset="0"/>
              </a:rPr>
              <a:t>r</a:t>
            </a:r>
            <a:r>
              <a:rPr lang="en-US" sz="3200" baseline="-25000" dirty="0" smtClean="0">
                <a:latin typeface="Cambria Math" pitchFamily="18" charset="0"/>
                <a:ea typeface="Cambria Math" pitchFamily="18" charset="0"/>
              </a:rPr>
              <a:t>1 </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or </a:t>
            </a:r>
            <a:r>
              <a:rPr lang="en-US" sz="3200" dirty="0" smtClean="0">
                <a:latin typeface="Cambria Math" pitchFamily="18" charset="0"/>
                <a:ea typeface="Cambria Math" pitchFamily="18" charset="0"/>
              </a:rPr>
              <a:t>r</a:t>
            </a:r>
            <a:r>
              <a:rPr lang="en-US" sz="3200" baseline="-25000" dirty="0" smtClean="0">
                <a:latin typeface="Cambria Math" pitchFamily="18" charset="0"/>
                <a:ea typeface="Cambria Math" pitchFamily="18" charset="0"/>
              </a:rPr>
              <a:t>2</a:t>
            </a:r>
            <a:r>
              <a:rPr lang="en-US" sz="3200" dirty="0" smtClean="0">
                <a:latin typeface="Cambria Math" pitchFamily="18" charset="0"/>
                <a:ea typeface="Cambria Math" pitchFamily="18" charset="0"/>
              </a:rPr>
              <a:t>*) </a:t>
            </a:r>
          </a:p>
          <a:p>
            <a:pPr marL="0" indent="0">
              <a:buNone/>
            </a:pPr>
            <a:r>
              <a:rPr lang="en-US" sz="3200" dirty="0" smtClean="0">
                <a:latin typeface="Cambria Math" pitchFamily="18" charset="0"/>
                <a:ea typeface="Cambria Math" pitchFamily="18" charset="0"/>
              </a:rPr>
              <a:t>are </a:t>
            </a:r>
            <a:r>
              <a:rPr lang="en-US" sz="3200" dirty="0">
                <a:latin typeface="Cambria Math" pitchFamily="18" charset="0"/>
                <a:ea typeface="Cambria Math" pitchFamily="18" charset="0"/>
              </a:rPr>
              <a:t>also regular </a:t>
            </a:r>
            <a:r>
              <a:rPr lang="en-US" sz="3200" dirty="0" smtClean="0">
                <a:latin typeface="Cambria Math" pitchFamily="18" charset="0"/>
                <a:ea typeface="Cambria Math" pitchFamily="18" charset="0"/>
              </a:rPr>
              <a:t>languages</a:t>
            </a:r>
            <a:endParaRPr lang="en-US" sz="3200" dirty="0">
              <a:latin typeface="Cambria Math" pitchFamily="18" charset="0"/>
              <a:ea typeface="Cambria Math" pitchFamily="18" charset="0"/>
            </a:endParaRPr>
          </a:p>
        </p:txBody>
      </p:sp>
    </p:spTree>
    <p:extLst>
      <p:ext uri="{BB962C8B-B14F-4D97-AF65-F5344CB8AC3E}">
        <p14:creationId xmlns:p14="http://schemas.microsoft.com/office/powerpoint/2010/main" xmlns="" val="22744829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Creating FA for Intersection of FA</a:t>
            </a:r>
            <a:r>
              <a:rPr lang="en-US" sz="3200" b="1" baseline="-25000" dirty="0" smtClean="0">
                <a:solidFill>
                  <a:srgbClr val="7030A0"/>
                </a:solidFill>
              </a:rPr>
              <a:t>1</a:t>
            </a:r>
            <a:r>
              <a:rPr lang="en-US" sz="3200" dirty="0" smtClean="0">
                <a:solidFill>
                  <a:srgbClr val="C00000"/>
                </a:solidFill>
                <a:latin typeface="Cambria Math" pitchFamily="18" charset="0"/>
                <a:ea typeface="Cambria Math" pitchFamily="18" charset="0"/>
              </a:rPr>
              <a:t> &amp; FA</a:t>
            </a:r>
            <a:r>
              <a:rPr lang="en-US" sz="3200" b="1" baseline="-25000" dirty="0">
                <a:solidFill>
                  <a:srgbClr val="7030A0"/>
                </a:solidFill>
              </a:rPr>
              <a:t>2</a:t>
            </a:r>
            <a:r>
              <a:rPr lang="en-US" sz="3200" dirty="0" smtClean="0">
                <a:solidFill>
                  <a:srgbClr val="C00000"/>
                </a:solidFill>
                <a:latin typeface="Cambria Math" pitchFamily="18" charset="0"/>
                <a:ea typeface="Cambria Math" pitchFamily="18" charset="0"/>
              </a:rPr>
              <a:t> </a:t>
            </a:r>
            <a:endParaRPr lang="en-US" sz="3200" dirty="0">
              <a:solidFill>
                <a:srgbClr val="C00000"/>
              </a:solidFill>
              <a:latin typeface="Cambria Math" pitchFamily="18" charset="0"/>
              <a:ea typeface="Cambria Math"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526388964"/>
              </p:ext>
            </p:extLst>
          </p:nvPr>
        </p:nvGraphicFramePr>
        <p:xfrm>
          <a:off x="204144" y="990600"/>
          <a:ext cx="11148069" cy="2438400"/>
        </p:xfrm>
        <a:graphic>
          <a:graphicData uri="http://schemas.openxmlformats.org/drawingml/2006/table">
            <a:tbl>
              <a:tblPr firstRow="1" bandRow="1">
                <a:tableStyleId>{5C22544A-7EE6-4342-B048-85BDC9FD1C3A}</a:tableStyleId>
              </a:tblPr>
              <a:tblGrid>
                <a:gridCol w="4671068"/>
                <a:gridCol w="3276600"/>
                <a:gridCol w="3200401"/>
              </a:tblGrid>
              <a:tr h="576204">
                <a:tc>
                  <a:txBody>
                    <a:bodyPr/>
                    <a:lstStyle/>
                    <a:p>
                      <a:r>
                        <a:rPr lang="en-US" sz="2400" dirty="0" smtClean="0"/>
                        <a:t>Current State</a:t>
                      </a:r>
                      <a:endParaRPr lang="en-US" sz="2400" dirty="0"/>
                    </a:p>
                  </a:txBody>
                  <a:tcPr/>
                </a:tc>
                <a:tc>
                  <a:txBody>
                    <a:bodyPr/>
                    <a:lstStyle/>
                    <a:p>
                      <a:r>
                        <a:rPr lang="en-US" sz="2000" dirty="0" smtClean="0"/>
                        <a:t>New State on Input = a</a:t>
                      </a:r>
                      <a:endParaRPr lang="en-US" sz="2000" dirty="0"/>
                    </a:p>
                  </a:txBody>
                  <a:tcPr/>
                </a:tc>
                <a:tc>
                  <a:txBody>
                    <a:bodyPr/>
                    <a:lstStyle/>
                    <a:p>
                      <a:r>
                        <a:rPr lang="en-US" sz="2000" dirty="0" smtClean="0"/>
                        <a:t>New State on Input = b</a:t>
                      </a:r>
                      <a:endParaRPr lang="en-US" sz="2000" dirty="0"/>
                    </a:p>
                  </a:txBody>
                  <a:tcPr/>
                </a:tc>
              </a:tr>
              <a:tr h="490596">
                <a:tc>
                  <a:txBody>
                    <a:bodyPr/>
                    <a:lstStyle/>
                    <a:p>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z0</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Q</a:t>
                      </a:r>
                      <a:r>
                        <a:rPr lang="en-US" sz="2400" b="1" baseline="-25000" dirty="0" err="1" smtClean="0">
                          <a:latin typeface="Cambria Math" pitchFamily="18" charset="0"/>
                          <a:ea typeface="Cambria Math" pitchFamily="18" charset="0"/>
                        </a:rPr>
                        <a:t>x</a:t>
                      </a:r>
                      <a:r>
                        <a:rPr lang="en-US" sz="2400" b="1" baseline="0" dirty="0" smtClean="0">
                          <a:latin typeface="Cambria Math" pitchFamily="18" charset="0"/>
                          <a:ea typeface="Cambria Math" pitchFamily="18" charset="0"/>
                        </a:rPr>
                        <a:t> </a:t>
                      </a:r>
                      <a:r>
                        <a:rPr lang="en-US" sz="2400" b="1" baseline="0" dirty="0" smtClean="0">
                          <a:solidFill>
                            <a:srgbClr val="C00000"/>
                          </a:solidFill>
                          <a:latin typeface="Cambria Math" pitchFamily="18" charset="0"/>
                          <a:ea typeface="Cambria Math" pitchFamily="18" charset="0"/>
                        </a:rPr>
                        <a:t>OR</a:t>
                      </a:r>
                      <a:r>
                        <a:rPr lang="en-US" sz="2400" b="1" baseline="0" dirty="0" smtClean="0">
                          <a:latin typeface="Cambria Math" pitchFamily="18" charset="0"/>
                          <a:ea typeface="Cambria Math" pitchFamily="18" charset="0"/>
                        </a:rPr>
                        <a:t> Q</a:t>
                      </a:r>
                      <a:r>
                        <a:rPr lang="en-US" sz="2400" b="1" baseline="-25000" dirty="0" smtClean="0">
                          <a:latin typeface="Cambria Math" pitchFamily="18" charset="0"/>
                          <a:ea typeface="Cambria Math" pitchFamily="18" charset="0"/>
                        </a:rPr>
                        <a:t>0</a:t>
                      </a:r>
                      <a:r>
                        <a:rPr lang="en-US" sz="2400" b="1" dirty="0" smtClean="0">
                          <a:latin typeface="Cambria Math" pitchFamily="18" charset="0"/>
                          <a:ea typeface="Cambria Math" pitchFamily="18" charset="0"/>
                        </a:rPr>
                        <a:t>)</a:t>
                      </a:r>
                      <a:endParaRPr lang="en-US" sz="2400" b="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z1</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Q</a:t>
                      </a:r>
                      <a:r>
                        <a:rPr lang="en-US" sz="2400" b="1" baseline="-25000" dirty="0" err="1" smtClean="0">
                          <a:latin typeface="Cambria Math" pitchFamily="18" charset="0"/>
                          <a:ea typeface="Cambria Math" pitchFamily="18" charset="0"/>
                        </a:rPr>
                        <a:t>y</a:t>
                      </a:r>
                      <a:r>
                        <a:rPr lang="en-US" sz="2400" b="1" baseline="0" dirty="0" smtClean="0">
                          <a:latin typeface="Cambria Math" pitchFamily="18" charset="0"/>
                          <a:ea typeface="Cambria Math" pitchFamily="18" charset="0"/>
                        </a:rPr>
                        <a:t> </a:t>
                      </a:r>
                      <a:r>
                        <a:rPr lang="en-US" sz="2400" b="1" baseline="0" dirty="0" smtClean="0">
                          <a:solidFill>
                            <a:srgbClr val="C00000"/>
                          </a:solidFill>
                          <a:latin typeface="Cambria Math" pitchFamily="18" charset="0"/>
                          <a:ea typeface="Cambria Math" pitchFamily="18" charset="0"/>
                        </a:rPr>
                        <a:t>OR</a:t>
                      </a:r>
                      <a:r>
                        <a:rPr lang="en-US" sz="2400" b="1" baseline="0" dirty="0" smtClean="0">
                          <a:latin typeface="Cambria Math" pitchFamily="18" charset="0"/>
                          <a:ea typeface="Cambria Math" pitchFamily="18" charset="0"/>
                        </a:rPr>
                        <a:t> Q</a:t>
                      </a:r>
                      <a:r>
                        <a:rPr lang="en-US" sz="2400" b="1" baseline="-25000" dirty="0" smtClean="0">
                          <a:latin typeface="Cambria Math" pitchFamily="18" charset="0"/>
                          <a:ea typeface="Cambria Math" pitchFamily="18" charset="0"/>
                        </a:rPr>
                        <a:t>1</a:t>
                      </a:r>
                      <a:r>
                        <a:rPr lang="en-US" sz="2400" b="1" dirty="0" smtClean="0">
                          <a:latin typeface="Cambria Math" pitchFamily="18" charset="0"/>
                          <a:ea typeface="Cambria Math"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x</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336600"/>
                          </a:solidFill>
                          <a:effectLst/>
                          <a:uLnTx/>
                          <a:uFillTx/>
                          <a:latin typeface="Cambria Math" pitchFamily="18" charset="0"/>
                          <a:ea typeface="Cambria Math" pitchFamily="18" charset="0"/>
                          <a:cs typeface="+mn-cs"/>
                        </a:rPr>
                        <a:t>FINAL STATE</a:t>
                      </a:r>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endParaRPr lang="en-US" dirty="0"/>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endParaRPr lang="en-US" dirty="0"/>
                    </a:p>
                  </a:txBody>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2594" y="4191000"/>
            <a:ext cx="11749218" cy="2490600"/>
          </a:xfrm>
          <a:prstGeom prst="rect">
            <a:avLst/>
          </a:prstGeom>
        </p:spPr>
      </p:pic>
    </p:spTree>
    <p:extLst>
      <p:ext uri="{BB962C8B-B14F-4D97-AF65-F5344CB8AC3E}">
        <p14:creationId xmlns:p14="http://schemas.microsoft.com/office/powerpoint/2010/main" xmlns="" val="5685702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Creating FA for Intersection of FA</a:t>
            </a:r>
            <a:r>
              <a:rPr lang="en-US" sz="3200" b="1" baseline="-25000" dirty="0" smtClean="0">
                <a:solidFill>
                  <a:srgbClr val="7030A0"/>
                </a:solidFill>
              </a:rPr>
              <a:t>1</a:t>
            </a:r>
            <a:r>
              <a:rPr lang="en-US" sz="3200" dirty="0" smtClean="0">
                <a:solidFill>
                  <a:srgbClr val="C00000"/>
                </a:solidFill>
                <a:latin typeface="Cambria Math" pitchFamily="18" charset="0"/>
                <a:ea typeface="Cambria Math" pitchFamily="18" charset="0"/>
              </a:rPr>
              <a:t> &amp; FA</a:t>
            </a:r>
            <a:r>
              <a:rPr lang="en-US" sz="3200" b="1" baseline="-25000" dirty="0">
                <a:solidFill>
                  <a:srgbClr val="7030A0"/>
                </a:solidFill>
              </a:rPr>
              <a:t>2</a:t>
            </a:r>
            <a:r>
              <a:rPr lang="en-US" sz="3200" dirty="0" smtClean="0">
                <a:solidFill>
                  <a:srgbClr val="C00000"/>
                </a:solidFill>
                <a:latin typeface="Cambria Math" pitchFamily="18" charset="0"/>
                <a:ea typeface="Cambria Math" pitchFamily="18" charset="0"/>
              </a:rPr>
              <a:t> from Transition Table</a:t>
            </a:r>
            <a:endParaRPr lang="en-US" sz="3200" dirty="0">
              <a:solidFill>
                <a:srgbClr val="C00000"/>
              </a:solidFill>
              <a:latin typeface="Cambria Math" pitchFamily="18" charset="0"/>
              <a:ea typeface="Cambria Math"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1233006818"/>
              </p:ext>
            </p:extLst>
          </p:nvPr>
        </p:nvGraphicFramePr>
        <p:xfrm>
          <a:off x="204144" y="990600"/>
          <a:ext cx="11148069" cy="2590800"/>
        </p:xfrm>
        <a:graphic>
          <a:graphicData uri="http://schemas.openxmlformats.org/drawingml/2006/table">
            <a:tbl>
              <a:tblPr firstRow="1" bandRow="1">
                <a:tableStyleId>{5C22544A-7EE6-4342-B048-85BDC9FD1C3A}</a:tableStyleId>
              </a:tblPr>
              <a:tblGrid>
                <a:gridCol w="4823468"/>
                <a:gridCol w="3124200"/>
                <a:gridCol w="3200401"/>
              </a:tblGrid>
              <a:tr h="576204">
                <a:tc>
                  <a:txBody>
                    <a:bodyPr/>
                    <a:lstStyle/>
                    <a:p>
                      <a:r>
                        <a:rPr lang="en-US" sz="2400" dirty="0" smtClean="0"/>
                        <a:t>Current State</a:t>
                      </a:r>
                      <a:endParaRPr lang="en-US" sz="2400" dirty="0"/>
                    </a:p>
                  </a:txBody>
                  <a:tcPr/>
                </a:tc>
                <a:tc>
                  <a:txBody>
                    <a:bodyPr/>
                    <a:lstStyle/>
                    <a:p>
                      <a:r>
                        <a:rPr lang="en-US" sz="2000" dirty="0" smtClean="0"/>
                        <a:t>New State on Input = a</a:t>
                      </a:r>
                      <a:endParaRPr lang="en-US" sz="2000" dirty="0"/>
                    </a:p>
                  </a:txBody>
                  <a:tcPr/>
                </a:tc>
                <a:tc>
                  <a:txBody>
                    <a:bodyPr/>
                    <a:lstStyle/>
                    <a:p>
                      <a:r>
                        <a:rPr lang="en-US" sz="2000" dirty="0" smtClean="0"/>
                        <a:t>New State on Input = b</a:t>
                      </a:r>
                      <a:endParaRPr lang="en-US" sz="2000" dirty="0"/>
                    </a:p>
                  </a:txBody>
                  <a:tcPr/>
                </a:tc>
              </a:tr>
              <a:tr h="642996">
                <a:tc>
                  <a:txBody>
                    <a:bodyPr/>
                    <a:lstStyle/>
                    <a:p>
                      <a:r>
                        <a:rPr lang="en-US" sz="2800" dirty="0" smtClean="0">
                          <a:latin typeface="Cambria Math" pitchFamily="18" charset="0"/>
                          <a:ea typeface="Cambria Math" pitchFamily="18" charset="0"/>
                        </a:rPr>
                        <a:t>Q</a:t>
                      </a:r>
                      <a:r>
                        <a:rPr lang="en-US" sz="2800" baseline="-25000" dirty="0" smtClean="0">
                          <a:latin typeface="Cambria Math" pitchFamily="18" charset="0"/>
                          <a:ea typeface="Cambria Math" pitchFamily="18" charset="0"/>
                        </a:rPr>
                        <a:t>z0</a:t>
                      </a:r>
                      <a:r>
                        <a:rPr lang="en-US" sz="2800" dirty="0" smtClean="0">
                          <a:latin typeface="Cambria Math" pitchFamily="18" charset="0"/>
                          <a:ea typeface="Cambria Math" pitchFamily="18" charset="0"/>
                        </a:rPr>
                        <a:t> (</a:t>
                      </a:r>
                      <a:r>
                        <a:rPr lang="en-US" sz="2800" dirty="0" err="1" smtClean="0">
                          <a:latin typeface="Cambria Math" pitchFamily="18" charset="0"/>
                          <a:ea typeface="Cambria Math" pitchFamily="18" charset="0"/>
                        </a:rPr>
                        <a:t>Q</a:t>
                      </a:r>
                      <a:r>
                        <a:rPr lang="en-US" sz="2800" baseline="-25000" dirty="0" err="1" smtClean="0">
                          <a:latin typeface="Cambria Math" pitchFamily="18" charset="0"/>
                          <a:ea typeface="Cambria Math" pitchFamily="18" charset="0"/>
                        </a:rPr>
                        <a:t>x</a:t>
                      </a:r>
                      <a:r>
                        <a:rPr lang="en-US" sz="2800" baseline="0" dirty="0" smtClean="0">
                          <a:latin typeface="Cambria Math" pitchFamily="18" charset="0"/>
                          <a:ea typeface="Cambria Math" pitchFamily="18" charset="0"/>
                        </a:rPr>
                        <a:t> </a:t>
                      </a:r>
                      <a:r>
                        <a:rPr lang="en-US" sz="2800" b="1" baseline="0" dirty="0" smtClean="0">
                          <a:solidFill>
                            <a:srgbClr val="C00000"/>
                          </a:solidFill>
                          <a:latin typeface="Cambria Math" pitchFamily="18" charset="0"/>
                          <a:ea typeface="Cambria Math" pitchFamily="18" charset="0"/>
                        </a:rPr>
                        <a:t>OR</a:t>
                      </a:r>
                      <a:r>
                        <a:rPr lang="en-US" sz="2800" baseline="0" dirty="0" smtClean="0">
                          <a:latin typeface="Cambria Math" pitchFamily="18" charset="0"/>
                          <a:ea typeface="Cambria Math" pitchFamily="18" charset="0"/>
                        </a:rPr>
                        <a:t> Q</a:t>
                      </a:r>
                      <a:r>
                        <a:rPr lang="en-US" sz="2800" baseline="-25000" dirty="0" smtClean="0">
                          <a:latin typeface="Cambria Math" pitchFamily="18" charset="0"/>
                          <a:ea typeface="Cambria Math" pitchFamily="18" charset="0"/>
                        </a:rPr>
                        <a:t>0</a:t>
                      </a:r>
                      <a:r>
                        <a:rPr lang="en-US" sz="2800" dirty="0" smtClean="0">
                          <a:latin typeface="Cambria Math" pitchFamily="18" charset="0"/>
                          <a:ea typeface="Cambria Math" pitchFamily="18" charset="0"/>
                        </a:rPr>
                        <a:t>)</a:t>
                      </a:r>
                      <a:endParaRPr lang="en-US" sz="2800"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z1</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Q</a:t>
                      </a:r>
                      <a:r>
                        <a:rPr lang="en-US" sz="2400" b="1" baseline="-25000" dirty="0" err="1" smtClean="0">
                          <a:latin typeface="Cambria Math" pitchFamily="18" charset="0"/>
                          <a:ea typeface="Cambria Math" pitchFamily="18" charset="0"/>
                        </a:rPr>
                        <a:t>y</a:t>
                      </a:r>
                      <a:r>
                        <a:rPr lang="en-US" sz="2400" b="1" baseline="0" dirty="0" smtClean="0">
                          <a:latin typeface="Cambria Math" pitchFamily="18" charset="0"/>
                          <a:ea typeface="Cambria Math" pitchFamily="18" charset="0"/>
                        </a:rPr>
                        <a:t> </a:t>
                      </a:r>
                      <a:r>
                        <a:rPr lang="en-US" sz="2400" b="1" baseline="0" dirty="0" smtClean="0">
                          <a:solidFill>
                            <a:srgbClr val="C00000"/>
                          </a:solidFill>
                          <a:latin typeface="Cambria Math" pitchFamily="18" charset="0"/>
                          <a:ea typeface="Cambria Math" pitchFamily="18" charset="0"/>
                        </a:rPr>
                        <a:t>OR</a:t>
                      </a:r>
                      <a:r>
                        <a:rPr lang="en-US" sz="2400" b="1" baseline="0" dirty="0" smtClean="0">
                          <a:latin typeface="Cambria Math" pitchFamily="18" charset="0"/>
                          <a:ea typeface="Cambria Math" pitchFamily="18" charset="0"/>
                        </a:rPr>
                        <a:t> Q</a:t>
                      </a:r>
                      <a:r>
                        <a:rPr lang="en-US" sz="2400" b="1" baseline="-25000" dirty="0" smtClean="0">
                          <a:latin typeface="Cambria Math" pitchFamily="18" charset="0"/>
                          <a:ea typeface="Cambria Math" pitchFamily="18" charset="0"/>
                        </a:rPr>
                        <a:t>1</a:t>
                      </a:r>
                      <a:r>
                        <a:rPr lang="en-US" sz="2400" b="1" dirty="0" smtClean="0">
                          <a:latin typeface="Cambria Math" pitchFamily="18" charset="0"/>
                          <a:ea typeface="Cambria Math"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x</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336600"/>
                          </a:solidFill>
                          <a:effectLst/>
                          <a:uLnTx/>
                          <a:uFillTx/>
                          <a:latin typeface="Cambria Math" pitchFamily="18" charset="0"/>
                          <a:ea typeface="Cambria Math" pitchFamily="18" charset="0"/>
                          <a:cs typeface="+mn-cs"/>
                        </a:rPr>
                        <a:t>FINAL STATE</a:t>
                      </a:r>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endParaRPr lang="en-US" dirty="0"/>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endParaRPr lang="en-US" dirty="0"/>
                    </a:p>
                  </a:txBody>
                  <a:tcPr/>
                </a:tc>
              </a:tr>
            </a:tbl>
          </a:graphicData>
        </a:graphic>
      </p:graphicFrame>
      <p:sp>
        <p:nvSpPr>
          <p:cNvPr id="11" name="Text Box 12"/>
          <p:cNvSpPr txBox="1">
            <a:spLocks noChangeArrowheads="1"/>
          </p:cNvSpPr>
          <p:nvPr/>
        </p:nvSpPr>
        <p:spPr bwMode="auto">
          <a:xfrm>
            <a:off x="1695951" y="5024735"/>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24" name="Text Box 12"/>
          <p:cNvSpPr txBox="1">
            <a:spLocks noChangeArrowheads="1"/>
          </p:cNvSpPr>
          <p:nvPr/>
        </p:nvSpPr>
        <p:spPr bwMode="auto">
          <a:xfrm>
            <a:off x="9658105" y="6283200"/>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25" name="Text Box 12"/>
          <p:cNvSpPr txBox="1">
            <a:spLocks noChangeArrowheads="1"/>
          </p:cNvSpPr>
          <p:nvPr/>
        </p:nvSpPr>
        <p:spPr bwMode="auto">
          <a:xfrm>
            <a:off x="11144214" y="4540228"/>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sp>
        <p:nvSpPr>
          <p:cNvPr id="5" name="Oval 2"/>
          <p:cNvSpPr>
            <a:spLocks noChangeArrowheads="1"/>
          </p:cNvSpPr>
          <p:nvPr/>
        </p:nvSpPr>
        <p:spPr bwMode="auto">
          <a:xfrm>
            <a:off x="1389582" y="5865416"/>
            <a:ext cx="1018915" cy="519351"/>
          </a:xfrm>
          <a:prstGeom prst="ellipse">
            <a:avLst/>
          </a:prstGeom>
          <a:noFill/>
          <a:ln w="381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b="1" dirty="0" smtClean="0"/>
              <a:t>Qz0</a:t>
            </a:r>
            <a:endParaRPr lang="en-US" b="1" dirty="0"/>
          </a:p>
        </p:txBody>
      </p:sp>
      <p:sp>
        <p:nvSpPr>
          <p:cNvPr id="6" name="Line 3"/>
          <p:cNvSpPr>
            <a:spLocks noChangeShapeType="1"/>
          </p:cNvSpPr>
          <p:nvPr/>
        </p:nvSpPr>
        <p:spPr bwMode="auto">
          <a:xfrm>
            <a:off x="668657" y="6096854"/>
            <a:ext cx="720925" cy="2823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8" name="Line 20"/>
          <p:cNvSpPr>
            <a:spLocks noChangeShapeType="1"/>
          </p:cNvSpPr>
          <p:nvPr/>
        </p:nvSpPr>
        <p:spPr bwMode="auto">
          <a:xfrm flipH="1">
            <a:off x="2452493" y="6174842"/>
            <a:ext cx="1965519" cy="22395"/>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10" name="AutoShape 4"/>
          <p:cNvSpPr>
            <a:spLocks noChangeArrowheads="1"/>
          </p:cNvSpPr>
          <p:nvPr/>
        </p:nvSpPr>
        <p:spPr bwMode="auto">
          <a:xfrm>
            <a:off x="1646958" y="5392688"/>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13" name="Text Box 12"/>
          <p:cNvSpPr txBox="1">
            <a:spLocks noChangeArrowheads="1"/>
          </p:cNvSpPr>
          <p:nvPr/>
        </p:nvSpPr>
        <p:spPr bwMode="auto">
          <a:xfrm>
            <a:off x="3303099" y="5749935"/>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sp>
        <p:nvSpPr>
          <p:cNvPr id="14" name="AutoShape 4"/>
          <p:cNvSpPr>
            <a:spLocks noChangeArrowheads="1"/>
          </p:cNvSpPr>
          <p:nvPr/>
        </p:nvSpPr>
        <p:spPr bwMode="auto">
          <a:xfrm>
            <a:off x="4722812" y="5104400"/>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16" name="Line 20"/>
          <p:cNvSpPr>
            <a:spLocks noChangeShapeType="1"/>
          </p:cNvSpPr>
          <p:nvPr/>
        </p:nvSpPr>
        <p:spPr bwMode="auto">
          <a:xfrm flipH="1">
            <a:off x="5534477" y="6110973"/>
            <a:ext cx="1931535" cy="63870"/>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17" name="Text Box 12"/>
          <p:cNvSpPr txBox="1">
            <a:spLocks noChangeArrowheads="1"/>
          </p:cNvSpPr>
          <p:nvPr/>
        </p:nvSpPr>
        <p:spPr bwMode="auto">
          <a:xfrm>
            <a:off x="6206979" y="5645497"/>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19" name="Line 20"/>
          <p:cNvSpPr>
            <a:spLocks noChangeShapeType="1"/>
          </p:cNvSpPr>
          <p:nvPr/>
        </p:nvSpPr>
        <p:spPr bwMode="auto">
          <a:xfrm flipH="1">
            <a:off x="8580697" y="5903497"/>
            <a:ext cx="2268932" cy="38691"/>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21" name="AutoShape 4"/>
          <p:cNvSpPr>
            <a:spLocks noChangeArrowheads="1"/>
          </p:cNvSpPr>
          <p:nvPr/>
        </p:nvSpPr>
        <p:spPr bwMode="auto">
          <a:xfrm>
            <a:off x="11078863" y="4978610"/>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22" name="Line 20"/>
          <p:cNvSpPr>
            <a:spLocks noChangeShapeType="1"/>
          </p:cNvSpPr>
          <p:nvPr/>
        </p:nvSpPr>
        <p:spPr bwMode="auto">
          <a:xfrm flipV="1">
            <a:off x="8580696" y="6211796"/>
            <a:ext cx="2268933" cy="0"/>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26" name="Text Box 12"/>
          <p:cNvSpPr txBox="1">
            <a:spLocks noChangeArrowheads="1"/>
          </p:cNvSpPr>
          <p:nvPr/>
        </p:nvSpPr>
        <p:spPr bwMode="auto">
          <a:xfrm>
            <a:off x="9715163" y="5351583"/>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sp>
        <p:nvSpPr>
          <p:cNvPr id="30" name="Oval 29"/>
          <p:cNvSpPr/>
          <p:nvPr/>
        </p:nvSpPr>
        <p:spPr>
          <a:xfrm>
            <a:off x="10824068" y="5444018"/>
            <a:ext cx="1143000" cy="107349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971212" y="5562600"/>
            <a:ext cx="877192" cy="750839"/>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Qz3</a:t>
            </a:r>
            <a:endParaRPr lang="en-US" b="1" dirty="0">
              <a:solidFill>
                <a:schemeClr val="tx1"/>
              </a:solidFill>
            </a:endParaRPr>
          </a:p>
        </p:txBody>
      </p:sp>
      <p:sp>
        <p:nvSpPr>
          <p:cNvPr id="31" name="Text Box 12"/>
          <p:cNvSpPr txBox="1">
            <a:spLocks noChangeArrowheads="1"/>
          </p:cNvSpPr>
          <p:nvPr/>
        </p:nvSpPr>
        <p:spPr bwMode="auto">
          <a:xfrm>
            <a:off x="7778143" y="4692628"/>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32" name="AutoShape 4"/>
          <p:cNvSpPr>
            <a:spLocks noChangeArrowheads="1"/>
          </p:cNvSpPr>
          <p:nvPr/>
        </p:nvSpPr>
        <p:spPr bwMode="auto">
          <a:xfrm>
            <a:off x="7720807" y="5131010"/>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33" name="Oval 32"/>
          <p:cNvSpPr/>
          <p:nvPr/>
        </p:nvSpPr>
        <p:spPr>
          <a:xfrm>
            <a:off x="7466012" y="5596418"/>
            <a:ext cx="1143000" cy="107349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Qz2</a:t>
            </a:r>
            <a:endParaRPr lang="en-US" sz="2400" b="1" dirty="0">
              <a:solidFill>
                <a:schemeClr val="tx1"/>
              </a:solidFill>
            </a:endParaRPr>
          </a:p>
        </p:txBody>
      </p:sp>
      <p:sp>
        <p:nvSpPr>
          <p:cNvPr id="35" name="Text Box 12"/>
          <p:cNvSpPr txBox="1">
            <a:spLocks noChangeArrowheads="1"/>
          </p:cNvSpPr>
          <p:nvPr/>
        </p:nvSpPr>
        <p:spPr bwMode="auto">
          <a:xfrm>
            <a:off x="4738158" y="4648200"/>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lgn="ctr">
              <a:defRPr sz="2400" b="1"/>
            </a:lvl1pPr>
          </a:lstStyle>
          <a:p>
            <a:r>
              <a:rPr lang="en-US" dirty="0" smtClean="0"/>
              <a:t>a</a:t>
            </a:r>
            <a:endParaRPr lang="en-US" dirty="0"/>
          </a:p>
        </p:txBody>
      </p:sp>
      <p:sp>
        <p:nvSpPr>
          <p:cNvPr id="37" name="Oval 36"/>
          <p:cNvSpPr/>
          <p:nvPr/>
        </p:nvSpPr>
        <p:spPr>
          <a:xfrm>
            <a:off x="4418012" y="5596418"/>
            <a:ext cx="1143000" cy="107349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Qz1</a:t>
            </a:r>
            <a:endParaRPr lang="en-US" sz="2400" b="1" dirty="0">
              <a:solidFill>
                <a:schemeClr val="tx1"/>
              </a:solidFill>
            </a:endParaRPr>
          </a:p>
        </p:txBody>
      </p:sp>
    </p:spTree>
    <p:extLst>
      <p:ext uri="{BB962C8B-B14F-4D97-AF65-F5344CB8AC3E}">
        <p14:creationId xmlns:p14="http://schemas.microsoft.com/office/powerpoint/2010/main" xmlns="" val="25539014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FA for Intersection of FA</a:t>
            </a:r>
            <a:r>
              <a:rPr lang="en-US" sz="3200" b="1" baseline="-25000" dirty="0" smtClean="0">
                <a:solidFill>
                  <a:srgbClr val="7030A0"/>
                </a:solidFill>
              </a:rPr>
              <a:t>1</a:t>
            </a:r>
            <a:r>
              <a:rPr lang="en-US" sz="3200" dirty="0" smtClean="0">
                <a:solidFill>
                  <a:srgbClr val="C00000"/>
                </a:solidFill>
                <a:latin typeface="Cambria Math" pitchFamily="18" charset="0"/>
                <a:ea typeface="Cambria Math" pitchFamily="18" charset="0"/>
              </a:rPr>
              <a:t> &amp; FA</a:t>
            </a:r>
            <a:r>
              <a:rPr lang="en-US" sz="3200" b="1" baseline="-25000" dirty="0">
                <a:solidFill>
                  <a:srgbClr val="7030A0"/>
                </a:solidFill>
              </a:rPr>
              <a:t>2</a:t>
            </a:r>
            <a:r>
              <a:rPr lang="en-US" sz="3200" dirty="0" smtClean="0">
                <a:solidFill>
                  <a:srgbClr val="C00000"/>
                </a:solidFill>
                <a:latin typeface="Cambria Math" pitchFamily="18" charset="0"/>
                <a:ea typeface="Cambria Math" pitchFamily="18" charset="0"/>
              </a:rPr>
              <a:t> from Transition Table</a:t>
            </a:r>
            <a:endParaRPr lang="en-US" sz="3200" dirty="0">
              <a:solidFill>
                <a:srgbClr val="C00000"/>
              </a:solidFill>
              <a:latin typeface="Cambria Math" pitchFamily="18" charset="0"/>
              <a:ea typeface="Cambria Math" pitchFamily="18" charset="0"/>
            </a:endParaRPr>
          </a:p>
        </p:txBody>
      </p:sp>
      <p:sp>
        <p:nvSpPr>
          <p:cNvPr id="28" name="Text Box 3"/>
          <p:cNvSpPr txBox="1">
            <a:spLocks noChangeArrowheads="1"/>
          </p:cNvSpPr>
          <p:nvPr/>
        </p:nvSpPr>
        <p:spPr bwMode="auto">
          <a:xfrm>
            <a:off x="529029" y="1066800"/>
            <a:ext cx="11431256" cy="2850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Same method should be followed to get FA for Intersection of two FAs</a:t>
            </a:r>
          </a:p>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Above method proves that there always FA available for Intersection of two FAs (FAs for any arbitrary languages)</a:t>
            </a:r>
          </a:p>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Since every language that can be accepted by FA is regular, hence Intersection language of any two regular language is always a Regular Language</a:t>
            </a:r>
          </a:p>
        </p:txBody>
      </p:sp>
    </p:spTree>
    <p:extLst>
      <p:ext uri="{BB962C8B-B14F-4D97-AF65-F5344CB8AC3E}">
        <p14:creationId xmlns:p14="http://schemas.microsoft.com/office/powerpoint/2010/main" xmlns="" val="31715883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ext Box 2"/>
          <p:cNvSpPr txBox="1">
            <a:spLocks noChangeArrowheads="1"/>
          </p:cNvSpPr>
          <p:nvPr/>
        </p:nvSpPr>
        <p:spPr bwMode="auto">
          <a:xfrm>
            <a:off x="518732" y="266700"/>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Negation of a Language</a:t>
            </a:r>
            <a:endParaRPr lang="en-US" sz="3200" dirty="0">
              <a:solidFill>
                <a:srgbClr val="C00000"/>
              </a:solidFill>
              <a:latin typeface="Cambria Math" pitchFamily="18" charset="0"/>
              <a:ea typeface="Cambria Math" pitchFamily="18" charset="0"/>
            </a:endParaRPr>
          </a:p>
        </p:txBody>
      </p:sp>
      <p:sp>
        <p:nvSpPr>
          <p:cNvPr id="455683" name="Text Box 3"/>
          <p:cNvSpPr txBox="1">
            <a:spLocks noChangeArrowheads="1"/>
          </p:cNvSpPr>
          <p:nvPr/>
        </p:nvSpPr>
        <p:spPr bwMode="auto">
          <a:xfrm>
            <a:off x="529029" y="1431925"/>
            <a:ext cx="11431256"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a:latin typeface="Cambria Math" pitchFamily="18" charset="0"/>
                <a:ea typeface="Cambria Math" pitchFamily="18" charset="0"/>
              </a:rPr>
              <a:t>Proof Sketch: Let </a:t>
            </a:r>
          </a:p>
          <a:p>
            <a:pPr>
              <a:spcAft>
                <a:spcPct val="20000"/>
              </a:spcAft>
            </a:pPr>
            <a:r>
              <a:rPr lang="en-US" sz="2800" dirty="0">
                <a:latin typeface="Cambria Math" pitchFamily="18" charset="0"/>
                <a:ea typeface="Cambria Math" pitchFamily="18" charset="0"/>
              </a:rPr>
              <a:t>F</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 (Q</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l-GR" sz="2800" dirty="0">
                <a:latin typeface="Cambria Math" pitchFamily="18" charset="0"/>
                <a:ea typeface="Cambria Math" pitchFamily="18" charset="0"/>
              </a:rPr>
              <a:t>Σ</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Symbol" pitchFamily="18" charset="2"/>
              </a:rPr>
              <a:t>F</a:t>
            </a:r>
            <a:r>
              <a:rPr lang="en-US" sz="2800" baseline="-25000" dirty="0">
                <a:latin typeface="Cambria Math" pitchFamily="18" charset="0"/>
                <a:ea typeface="Cambria Math" pitchFamily="18" charset="0"/>
                <a:sym typeface="Symbol" pitchFamily="18" charset="2"/>
              </a:rPr>
              <a:t>1</a:t>
            </a:r>
            <a:r>
              <a:rPr lang="en-US" sz="2800" dirty="0">
                <a:latin typeface="Cambria Math" pitchFamily="18" charset="0"/>
                <a:ea typeface="Cambria Math" pitchFamily="18" charset="0"/>
                <a:sym typeface="Symbol" pitchFamily="18" charset="2"/>
              </a:rPr>
              <a:t>)  be finite automaton for </a:t>
            </a:r>
            <a:r>
              <a:rPr lang="en-US" sz="2800" dirty="0" smtClean="0">
                <a:latin typeface="Cambria Math" pitchFamily="18" charset="0"/>
                <a:ea typeface="Cambria Math" pitchFamily="18" charset="0"/>
                <a:sym typeface="Symbol" pitchFamily="18" charset="2"/>
              </a:rPr>
              <a:t>L</a:t>
            </a:r>
            <a:r>
              <a:rPr lang="en-US" sz="2800" baseline="-25000" dirty="0" smtClean="0">
                <a:latin typeface="Cambria Math" pitchFamily="18" charset="0"/>
                <a:ea typeface="Cambria Math" pitchFamily="18" charset="0"/>
                <a:sym typeface="Symbol" pitchFamily="18" charset="2"/>
              </a:rPr>
              <a:t>1</a:t>
            </a:r>
            <a:endParaRPr lang="en-US" sz="2800" dirty="0">
              <a:latin typeface="Cambria Math" pitchFamily="18" charset="0"/>
              <a:ea typeface="Cambria Math" pitchFamily="18" charset="0"/>
              <a:sym typeface="Symbol" pitchFamily="18" charset="2"/>
            </a:endParaRPr>
          </a:p>
        </p:txBody>
      </p:sp>
      <p:sp>
        <p:nvSpPr>
          <p:cNvPr id="455684" name="Text Box 4"/>
          <p:cNvSpPr txBox="1">
            <a:spLocks noChangeArrowheads="1"/>
          </p:cNvSpPr>
          <p:nvPr/>
        </p:nvSpPr>
        <p:spPr bwMode="auto">
          <a:xfrm>
            <a:off x="518732" y="3200400"/>
            <a:ext cx="1066945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a:solidFill>
                  <a:srgbClr val="C00000"/>
                </a:solidFill>
                <a:latin typeface="Cambria Math" pitchFamily="18" charset="0"/>
                <a:ea typeface="Cambria Math" pitchFamily="18" charset="0"/>
              </a:rPr>
              <a:t>What do we want to get?</a:t>
            </a:r>
            <a:endParaRPr lang="en-US" sz="2800" dirty="0">
              <a:solidFill>
                <a:srgbClr val="C00000"/>
              </a:solidFill>
              <a:latin typeface="Cambria Math" pitchFamily="18" charset="0"/>
              <a:ea typeface="Cambria Math" pitchFamily="18" charset="0"/>
              <a:sym typeface="Symbol" pitchFamily="18" charset="2"/>
            </a:endParaRPr>
          </a:p>
        </p:txBody>
      </p:sp>
      <p:sp>
        <p:nvSpPr>
          <p:cNvPr id="8" name="Text Box 3"/>
          <p:cNvSpPr txBox="1">
            <a:spLocks noChangeArrowheads="1"/>
          </p:cNvSpPr>
          <p:nvPr/>
        </p:nvSpPr>
        <p:spPr bwMode="auto">
          <a:xfrm>
            <a:off x="658070" y="3850983"/>
            <a:ext cx="1143125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latin typeface="Cambria Math" pitchFamily="18" charset="0"/>
                <a:ea typeface="Cambria Math" pitchFamily="18" charset="0"/>
              </a:rPr>
              <a:t>We want to create FA that accepts all words that were not part of  by </a:t>
            </a:r>
            <a:r>
              <a:rPr lang="en-US" sz="2800" dirty="0" smtClean="0">
                <a:solidFill>
                  <a:srgbClr val="C00000"/>
                </a:solidFill>
                <a:latin typeface="Cambria Math" pitchFamily="18" charset="0"/>
                <a:ea typeface="Cambria Math" pitchFamily="18" charset="0"/>
                <a:sym typeface="Symbol" pitchFamily="18" charset="2"/>
              </a:rPr>
              <a:t>L</a:t>
            </a:r>
            <a:r>
              <a:rPr lang="en-US" sz="2800" baseline="-25000" dirty="0" smtClean="0">
                <a:solidFill>
                  <a:srgbClr val="C00000"/>
                </a:solidFill>
                <a:latin typeface="Cambria Math" pitchFamily="18" charset="0"/>
                <a:ea typeface="Cambria Math" pitchFamily="18" charset="0"/>
                <a:sym typeface="Symbol" pitchFamily="18" charset="2"/>
              </a:rPr>
              <a:t>1</a:t>
            </a:r>
            <a:r>
              <a:rPr lang="en-US" sz="2800" baseline="-25000" dirty="0" smtClean="0">
                <a:latin typeface="Cambria Math" pitchFamily="18" charset="0"/>
                <a:ea typeface="Cambria Math" pitchFamily="18" charset="0"/>
                <a:sym typeface="Symbol" pitchFamily="18" charset="2"/>
              </a:rPr>
              <a:t> </a:t>
            </a:r>
            <a:r>
              <a:rPr lang="en-US" sz="2800" dirty="0" smtClean="0">
                <a:latin typeface="Cambria Math" pitchFamily="18" charset="0"/>
                <a:ea typeface="Cambria Math" pitchFamily="18" charset="0"/>
                <a:sym typeface="Symbol" pitchFamily="18" charset="2"/>
              </a:rPr>
              <a:t>and reject all words that were part of </a:t>
            </a:r>
            <a:r>
              <a:rPr lang="en-US" sz="2800" dirty="0" smtClean="0">
                <a:solidFill>
                  <a:srgbClr val="C00000"/>
                </a:solidFill>
                <a:latin typeface="Cambria Math" pitchFamily="18" charset="0"/>
                <a:ea typeface="Cambria Math" pitchFamily="18" charset="0"/>
                <a:sym typeface="Symbol" pitchFamily="18" charset="2"/>
              </a:rPr>
              <a:t>L</a:t>
            </a:r>
            <a:r>
              <a:rPr lang="en-US" sz="2800" baseline="-25000" dirty="0" smtClean="0">
                <a:solidFill>
                  <a:srgbClr val="C00000"/>
                </a:solidFill>
                <a:latin typeface="Cambria Math" pitchFamily="18" charset="0"/>
                <a:ea typeface="Cambria Math" pitchFamily="18" charset="0"/>
                <a:sym typeface="Symbol" pitchFamily="18" charset="2"/>
              </a:rPr>
              <a:t>1</a:t>
            </a:r>
            <a:r>
              <a:rPr lang="en-US" sz="2800" dirty="0" smtClean="0">
                <a:latin typeface="Cambria Math" pitchFamily="18" charset="0"/>
                <a:ea typeface="Cambria Math" pitchFamily="18" charset="0"/>
                <a:sym typeface="Symbol" pitchFamily="18" charset="2"/>
              </a:rPr>
              <a:t> </a:t>
            </a:r>
            <a:r>
              <a:rPr lang="en-US" sz="2800" baseline="-25000" dirty="0" smtClean="0">
                <a:latin typeface="Cambria Math" pitchFamily="18" charset="0"/>
                <a:ea typeface="Cambria Math" pitchFamily="18" charset="0"/>
                <a:sym typeface="Symbol" pitchFamily="18" charset="2"/>
              </a:rPr>
              <a:t> </a:t>
            </a:r>
            <a:endParaRPr lang="en-US" sz="2800" baseline="-25000" dirty="0">
              <a:latin typeface="Cambria Math" pitchFamily="18" charset="0"/>
              <a:ea typeface="Cambria Math" pitchFamily="18" charset="0"/>
              <a:sym typeface="Symbol" pitchFamily="18" charset="2"/>
            </a:endParaRPr>
          </a:p>
        </p:txBody>
      </p:sp>
      <p:sp>
        <p:nvSpPr>
          <p:cNvPr id="9" name="Text Box 4"/>
          <p:cNvSpPr txBox="1">
            <a:spLocks noChangeArrowheads="1"/>
          </p:cNvSpPr>
          <p:nvPr/>
        </p:nvSpPr>
        <p:spPr bwMode="auto">
          <a:xfrm>
            <a:off x="658070" y="5181600"/>
            <a:ext cx="571562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Aft>
                <a:spcPct val="20000"/>
              </a:spcAft>
            </a:pPr>
            <a:r>
              <a:rPr lang="en-US" sz="2800" dirty="0" smtClean="0">
                <a:solidFill>
                  <a:srgbClr val="C00000"/>
                </a:solidFill>
                <a:latin typeface="Cambria Math" pitchFamily="18" charset="0"/>
                <a:ea typeface="Cambria Math" pitchFamily="18" charset="0"/>
              </a:rPr>
              <a:t>How should we proceed?</a:t>
            </a:r>
            <a:endParaRPr lang="en-US" sz="2800" dirty="0">
              <a:solidFill>
                <a:srgbClr val="C00000"/>
              </a:solidFill>
              <a:latin typeface="Cambria Math" pitchFamily="18" charset="0"/>
              <a:ea typeface="Cambria Math" pitchFamily="18" charset="0"/>
              <a:sym typeface="Symbol" pitchFamily="18" charset="2"/>
            </a:endParaRPr>
          </a:p>
        </p:txBody>
      </p:sp>
      <p:sp>
        <p:nvSpPr>
          <p:cNvPr id="10" name="Text Box 3"/>
          <p:cNvSpPr txBox="1">
            <a:spLocks noChangeArrowheads="1"/>
          </p:cNvSpPr>
          <p:nvPr/>
        </p:nvSpPr>
        <p:spPr bwMode="auto">
          <a:xfrm>
            <a:off x="676076" y="5704820"/>
            <a:ext cx="61237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Aft>
                <a:spcPct val="20000"/>
              </a:spcAft>
            </a:pPr>
            <a:r>
              <a:rPr lang="en-US" sz="2800" dirty="0" smtClean="0">
                <a:latin typeface="Cambria Math" pitchFamily="18" charset="0"/>
                <a:ea typeface="Cambria Math" pitchFamily="18" charset="0"/>
              </a:rPr>
              <a:t>Ideas are welcome</a:t>
            </a:r>
            <a:endParaRPr lang="en-US" sz="2800" baseline="-25000" dirty="0">
              <a:latin typeface="Cambria Math" pitchFamily="18" charset="0"/>
              <a:ea typeface="Cambria Math" pitchFamily="18" charset="0"/>
              <a:sym typeface="Symbol" pitchFamily="18" charset="2"/>
            </a:endParaRPr>
          </a:p>
        </p:txBody>
      </p:sp>
    </p:spTree>
    <p:extLst>
      <p:ext uri="{BB962C8B-B14F-4D97-AF65-F5344CB8AC3E}">
        <p14:creationId xmlns:p14="http://schemas.microsoft.com/office/powerpoint/2010/main" xmlns="" val="34572443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5683"/>
                                        </p:tgtEl>
                                        <p:attrNameLst>
                                          <p:attrName>style.visibility</p:attrName>
                                        </p:attrNameLst>
                                      </p:cBhvr>
                                      <p:to>
                                        <p:strVal val="visible"/>
                                      </p:to>
                                    </p:set>
                                    <p:animEffect transition="in" filter="fade">
                                      <p:cBhvr>
                                        <p:cTn id="7" dur="500"/>
                                        <p:tgtEl>
                                          <p:spTgt spid="455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55684"/>
                                        </p:tgtEl>
                                        <p:attrNameLst>
                                          <p:attrName>style.visibility</p:attrName>
                                        </p:attrNameLst>
                                      </p:cBhvr>
                                      <p:to>
                                        <p:strVal val="visible"/>
                                      </p:to>
                                    </p:set>
                                    <p:animEffect transition="in" filter="circle(in)">
                                      <p:cBhvr>
                                        <p:cTn id="12" dur="2000"/>
                                        <p:tgtEl>
                                          <p:spTgt spid="4556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p:bldP spid="455684" grpId="0"/>
      <p:bldP spid="8" grpId="0"/>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547555" y="1192852"/>
            <a:ext cx="948589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a:t>Idea: Run both </a:t>
            </a:r>
            <a:r>
              <a:rPr lang="en-US" sz="3200" dirty="0" smtClean="0">
                <a:solidFill>
                  <a:srgbClr val="C00000"/>
                </a:solidFill>
              </a:rPr>
              <a:t>F</a:t>
            </a:r>
            <a:r>
              <a:rPr lang="en-US" sz="3200" baseline="-25000" dirty="0" smtClean="0">
                <a:solidFill>
                  <a:srgbClr val="C00000"/>
                </a:solidFill>
              </a:rPr>
              <a:t>1</a:t>
            </a:r>
            <a:r>
              <a:rPr lang="en-US" sz="3200" dirty="0" smtClean="0"/>
              <a:t> </a:t>
            </a:r>
            <a:endParaRPr lang="en-US" sz="3200" dirty="0"/>
          </a:p>
        </p:txBody>
      </p:sp>
      <p:sp>
        <p:nvSpPr>
          <p:cNvPr id="456708" name="Text Box 4"/>
          <p:cNvSpPr txBox="1">
            <a:spLocks noChangeArrowheads="1"/>
          </p:cNvSpPr>
          <p:nvPr/>
        </p:nvSpPr>
        <p:spPr bwMode="auto">
          <a:xfrm>
            <a:off x="393596" y="2078936"/>
            <a:ext cx="1095861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b="1" dirty="0" smtClean="0">
                <a:solidFill>
                  <a:srgbClr val="C00000"/>
                </a:solidFill>
                <a:latin typeface="Cambria Math" pitchFamily="18" charset="0"/>
                <a:ea typeface="Cambria Math" pitchFamily="18" charset="0"/>
              </a:rPr>
              <a:t>Rule 1:</a:t>
            </a:r>
          </a:p>
          <a:p>
            <a:r>
              <a:rPr lang="en-US" sz="3200" dirty="0" smtClean="0">
                <a:latin typeface="Cambria Math" pitchFamily="18" charset="0"/>
                <a:ea typeface="Cambria Math" pitchFamily="18" charset="0"/>
              </a:rPr>
              <a:t>Q= Any state of resulting FA corresponds to exactly same state in original FA (</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1</a:t>
            </a:r>
            <a:r>
              <a:rPr lang="en-US" sz="3200" dirty="0" smtClean="0">
                <a:latin typeface="Cambria Math" pitchFamily="18" charset="0"/>
                <a:ea typeface="Cambria Math" pitchFamily="18" charset="0"/>
              </a:rPr>
              <a:t>)</a:t>
            </a:r>
          </a:p>
        </p:txBody>
      </p:sp>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Negation (of language) Theorem</a:t>
            </a:r>
            <a:endParaRPr lang="en-US" sz="3200" dirty="0">
              <a:solidFill>
                <a:srgbClr val="C00000"/>
              </a:solidFill>
              <a:latin typeface="Cambria Math" pitchFamily="18" charset="0"/>
              <a:ea typeface="Cambria Math" pitchFamily="18" charset="0"/>
            </a:endParaRPr>
          </a:p>
        </p:txBody>
      </p:sp>
      <p:sp>
        <p:nvSpPr>
          <p:cNvPr id="10" name="Text Box 4"/>
          <p:cNvSpPr txBox="1">
            <a:spLocks noChangeArrowheads="1"/>
          </p:cNvSpPr>
          <p:nvPr/>
        </p:nvSpPr>
        <p:spPr bwMode="auto">
          <a:xfrm>
            <a:off x="388058" y="3681253"/>
            <a:ext cx="11720068"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b="1" dirty="0" smtClean="0">
                <a:solidFill>
                  <a:srgbClr val="C00000"/>
                </a:solidFill>
                <a:latin typeface="Cambria Math" pitchFamily="18" charset="0"/>
                <a:ea typeface="Cambria Math" pitchFamily="18" charset="0"/>
              </a:rPr>
              <a:t>Rule 2:</a:t>
            </a:r>
          </a:p>
          <a:p>
            <a:r>
              <a:rPr lang="en-US" sz="3200" dirty="0" smtClean="0">
                <a:latin typeface="Cambria Math" pitchFamily="18" charset="0"/>
                <a:ea typeface="Cambria Math" pitchFamily="18" charset="0"/>
              </a:rPr>
              <a:t>Starting state for resulting FA </a:t>
            </a:r>
            <a:r>
              <a:rPr lang="en-US" sz="3200" dirty="0" smtClean="0">
                <a:solidFill>
                  <a:srgbClr val="C00000"/>
                </a:solidFill>
                <a:latin typeface="Cambria Math" pitchFamily="18" charset="0"/>
                <a:ea typeface="Cambria Math" pitchFamily="18" charset="0"/>
              </a:rPr>
              <a:t>q</a:t>
            </a:r>
            <a:r>
              <a:rPr lang="en-US" sz="3200" baseline="-25000" dirty="0" smtClean="0">
                <a:solidFill>
                  <a:srgbClr val="C00000"/>
                </a:solidFill>
                <a:latin typeface="Cambria Math" pitchFamily="18" charset="0"/>
                <a:ea typeface="Cambria Math" pitchFamily="18" charset="0"/>
              </a:rPr>
              <a:t>0</a:t>
            </a:r>
            <a:r>
              <a:rPr lang="en-US" sz="3200" baseline="-25000" dirty="0" smtClean="0">
                <a:latin typeface="Cambria Math" pitchFamily="18" charset="0"/>
                <a:ea typeface="Cambria Math" pitchFamily="18" charset="0"/>
              </a:rPr>
              <a:t> </a:t>
            </a:r>
            <a:r>
              <a:rPr lang="en-US" sz="3200" dirty="0" smtClean="0">
                <a:latin typeface="Cambria Math" pitchFamily="18" charset="0"/>
                <a:ea typeface="Cambria Math" pitchFamily="18" charset="0"/>
              </a:rPr>
              <a:t>is corresponding to starting state </a:t>
            </a:r>
          </a:p>
          <a:p>
            <a:r>
              <a:rPr lang="en-US" sz="3200" dirty="0" smtClean="0">
                <a:latin typeface="Cambria Math" pitchFamily="18" charset="0"/>
                <a:ea typeface="Cambria Math" pitchFamily="18" charset="0"/>
              </a:rPr>
              <a:t>of original FA </a:t>
            </a:r>
            <a:r>
              <a:rPr lang="en-US" sz="3200" dirty="0" smtClean="0">
                <a:solidFill>
                  <a:srgbClr val="C00000"/>
                </a:solidFill>
                <a:latin typeface="Cambria Math" pitchFamily="18" charset="0"/>
                <a:ea typeface="Cambria Math" pitchFamily="18" charset="0"/>
              </a:rPr>
              <a:t>(</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1</a:t>
            </a:r>
            <a:r>
              <a:rPr lang="en-US" sz="3200" dirty="0" smtClean="0">
                <a:solidFill>
                  <a:srgbClr val="C00000"/>
                </a:solidFill>
                <a:latin typeface="Cambria Math" pitchFamily="18" charset="0"/>
                <a:ea typeface="Cambria Math" pitchFamily="18" charset="0"/>
              </a:rPr>
              <a:t>) </a:t>
            </a:r>
          </a:p>
        </p:txBody>
      </p:sp>
      <p:sp>
        <p:nvSpPr>
          <p:cNvPr id="11" name="Text Box 4"/>
          <p:cNvSpPr txBox="1">
            <a:spLocks noChangeArrowheads="1"/>
          </p:cNvSpPr>
          <p:nvPr/>
        </p:nvSpPr>
        <p:spPr bwMode="auto">
          <a:xfrm>
            <a:off x="399265" y="5319250"/>
            <a:ext cx="1178956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b="1" dirty="0" smtClean="0">
                <a:solidFill>
                  <a:srgbClr val="C00000"/>
                </a:solidFill>
                <a:latin typeface="Cambria Math" pitchFamily="18" charset="0"/>
                <a:ea typeface="Cambria Math" pitchFamily="18" charset="0"/>
              </a:rPr>
              <a:t>Rule 3:</a:t>
            </a:r>
          </a:p>
          <a:p>
            <a:r>
              <a:rPr lang="en-US" sz="3200" dirty="0" smtClean="0">
                <a:latin typeface="Cambria Math" pitchFamily="18" charset="0"/>
                <a:ea typeface="Cambria Math" pitchFamily="18" charset="0"/>
              </a:rPr>
              <a:t>Any state in resulting FA will be final state if corresponding state in </a:t>
            </a:r>
          </a:p>
          <a:p>
            <a:r>
              <a:rPr lang="en-US" sz="3200" dirty="0" smtClean="0">
                <a:latin typeface="Cambria Math" pitchFamily="18" charset="0"/>
                <a:ea typeface="Cambria Math" pitchFamily="18" charset="0"/>
              </a:rPr>
              <a:t>original FA </a:t>
            </a:r>
            <a:r>
              <a:rPr lang="en-US" sz="3200" dirty="0">
                <a:solidFill>
                  <a:srgbClr val="C00000"/>
                </a:solidFill>
                <a:latin typeface="Cambria Math" pitchFamily="18" charset="0"/>
                <a:ea typeface="Cambria Math" pitchFamily="18" charset="0"/>
              </a:rPr>
              <a:t>(</a:t>
            </a:r>
            <a:r>
              <a:rPr lang="en-US" sz="3200" dirty="0">
                <a:solidFill>
                  <a:srgbClr val="C00000"/>
                </a:solidFill>
                <a:latin typeface="Cambria Math" pitchFamily="18" charset="0"/>
                <a:ea typeface="Cambria Math" pitchFamily="18" charset="0"/>
                <a:sym typeface="Symbol" pitchFamily="18" charset="2"/>
              </a:rPr>
              <a:t>F</a:t>
            </a:r>
            <a:r>
              <a:rPr lang="en-US" sz="3200" baseline="-25000" dirty="0">
                <a:solidFill>
                  <a:srgbClr val="C00000"/>
                </a:solidFill>
                <a:latin typeface="Cambria Math" pitchFamily="18" charset="0"/>
                <a:ea typeface="Cambria Math" pitchFamily="18" charset="0"/>
                <a:sym typeface="Symbol" pitchFamily="18" charset="2"/>
              </a:rPr>
              <a:t>1</a:t>
            </a:r>
            <a:r>
              <a:rPr lang="en-US" sz="3200" dirty="0">
                <a:solidFill>
                  <a:srgbClr val="C00000"/>
                </a:solidFill>
                <a:latin typeface="Cambria Math" pitchFamily="18" charset="0"/>
                <a:ea typeface="Cambria Math" pitchFamily="18" charset="0"/>
              </a:rPr>
              <a:t>) </a:t>
            </a:r>
            <a:r>
              <a:rPr lang="en-US" sz="3200" dirty="0" smtClean="0">
                <a:latin typeface="Cambria Math" pitchFamily="18" charset="0"/>
                <a:ea typeface="Cambria Math" pitchFamily="18" charset="0"/>
              </a:rPr>
              <a:t>was not final and vice versa.</a:t>
            </a:r>
          </a:p>
        </p:txBody>
      </p:sp>
    </p:spTree>
    <p:extLst>
      <p:ext uri="{BB962C8B-B14F-4D97-AF65-F5344CB8AC3E}">
        <p14:creationId xmlns:p14="http://schemas.microsoft.com/office/powerpoint/2010/main" xmlns="" val="10438273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613210" y="882589"/>
            <a:ext cx="10566872"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smtClean="0"/>
              <a:t>Let L</a:t>
            </a:r>
            <a:r>
              <a:rPr lang="en-US" sz="3200" baseline="-25000" dirty="0" smtClean="0"/>
              <a:t>1 </a:t>
            </a:r>
            <a:r>
              <a:rPr lang="en-US" sz="3200" dirty="0" smtClean="0"/>
              <a:t>be a language over such that </a:t>
            </a:r>
            <a:r>
              <a:rPr lang="el-GR" sz="3200" b="1" dirty="0">
                <a:latin typeface="Cambria Math" pitchFamily="18" charset="0"/>
                <a:ea typeface="Cambria Math" pitchFamily="18" charset="0"/>
              </a:rPr>
              <a:t>Σ</a:t>
            </a:r>
            <a:r>
              <a:rPr lang="en-US" sz="3200" b="1" dirty="0">
                <a:latin typeface="Cambria Math" pitchFamily="18" charset="0"/>
                <a:ea typeface="Cambria Math" pitchFamily="18" charset="0"/>
              </a:rPr>
              <a:t> = {</a:t>
            </a:r>
            <a:r>
              <a:rPr lang="en-US" sz="3200" b="1" dirty="0" err="1">
                <a:latin typeface="Cambria Math" pitchFamily="18" charset="0"/>
                <a:ea typeface="Cambria Math" pitchFamily="18" charset="0"/>
              </a:rPr>
              <a:t>a,b</a:t>
            </a:r>
            <a:r>
              <a:rPr lang="en-US" sz="3200" b="1" dirty="0" smtClean="0">
                <a:latin typeface="Cambria Math" pitchFamily="18" charset="0"/>
                <a:ea typeface="Cambria Math" pitchFamily="18" charset="0"/>
              </a:rPr>
              <a:t>}</a:t>
            </a:r>
            <a:endParaRPr lang="en-US" sz="3200" dirty="0" smtClean="0"/>
          </a:p>
          <a:p>
            <a:r>
              <a:rPr lang="en-US" sz="3200" dirty="0" smtClean="0"/>
              <a:t>L</a:t>
            </a:r>
            <a:r>
              <a:rPr lang="en-US" sz="3200" baseline="-25000" dirty="0" smtClean="0"/>
              <a:t>1 </a:t>
            </a:r>
            <a:r>
              <a:rPr lang="en-US" sz="3200" dirty="0" smtClean="0"/>
              <a:t>= </a:t>
            </a:r>
            <a:r>
              <a:rPr lang="en-US" sz="3200" dirty="0"/>
              <a:t>“Language of all words having substring </a:t>
            </a:r>
            <a:r>
              <a:rPr lang="en-US" sz="3200" dirty="0" err="1"/>
              <a:t>ab</a:t>
            </a:r>
            <a:r>
              <a:rPr lang="en-US" sz="3200" dirty="0" smtClean="0"/>
              <a:t>”</a:t>
            </a:r>
          </a:p>
          <a:p>
            <a:r>
              <a:rPr lang="en-US" sz="3200" dirty="0" smtClean="0"/>
              <a:t>Corresponding FA is as follows</a:t>
            </a:r>
            <a:endParaRPr lang="en-US" sz="3200" dirty="0"/>
          </a:p>
        </p:txBody>
      </p:sp>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Negation (of language) Theorem: (Demonstration)</a:t>
            </a:r>
            <a:endParaRPr lang="en-US" sz="3200" dirty="0">
              <a:solidFill>
                <a:srgbClr val="C00000"/>
              </a:solidFill>
              <a:latin typeface="Cambria Math" pitchFamily="18" charset="0"/>
              <a:ea typeface="Cambria Math" pitchFamily="18" charset="0"/>
            </a:endParaRPr>
          </a:p>
        </p:txBody>
      </p:sp>
      <p:sp>
        <p:nvSpPr>
          <p:cNvPr id="55" name="Text Box 3"/>
          <p:cNvSpPr txBox="1">
            <a:spLocks noChangeArrowheads="1"/>
          </p:cNvSpPr>
          <p:nvPr/>
        </p:nvSpPr>
        <p:spPr bwMode="auto">
          <a:xfrm>
            <a:off x="613210" y="5562600"/>
            <a:ext cx="1143125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latin typeface="Cambria Math" pitchFamily="18" charset="0"/>
                <a:ea typeface="Cambria Math" pitchFamily="18" charset="0"/>
              </a:rPr>
              <a:t>Intersection of above language is </a:t>
            </a:r>
            <a:r>
              <a:rPr lang="en-US" sz="2800" b="1" dirty="0" smtClean="0">
                <a:solidFill>
                  <a:srgbClr val="336600"/>
                </a:solidFill>
                <a:latin typeface="Cambria Math" pitchFamily="18" charset="0"/>
                <a:ea typeface="Cambria Math" pitchFamily="18" charset="0"/>
              </a:rPr>
              <a:t>a language that contains all words not having substring </a:t>
            </a:r>
            <a:r>
              <a:rPr lang="en-US" sz="2800" b="1" dirty="0" err="1" smtClean="0">
                <a:solidFill>
                  <a:srgbClr val="336600"/>
                </a:solidFill>
                <a:latin typeface="Cambria Math" pitchFamily="18" charset="0"/>
                <a:ea typeface="Cambria Math" pitchFamily="18" charset="0"/>
              </a:rPr>
              <a:t>ab</a:t>
            </a:r>
            <a:endParaRPr lang="en-US" sz="2800" b="1" baseline="-25000" dirty="0">
              <a:solidFill>
                <a:srgbClr val="336600"/>
              </a:solidFill>
              <a:latin typeface="Cambria Math" pitchFamily="18" charset="0"/>
              <a:ea typeface="Cambria Math" pitchFamily="18" charset="0"/>
              <a:sym typeface="Symbol" pitchFamily="18" charset="2"/>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0412" y="2584533"/>
            <a:ext cx="6104762" cy="2295238"/>
          </a:xfrm>
          <a:prstGeom prst="rect">
            <a:avLst/>
          </a:prstGeom>
        </p:spPr>
      </p:pic>
    </p:spTree>
    <p:extLst>
      <p:ext uri="{BB962C8B-B14F-4D97-AF65-F5344CB8AC3E}">
        <p14:creationId xmlns:p14="http://schemas.microsoft.com/office/powerpoint/2010/main" xmlns="" val="1153420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Creating FA for Negation of FA</a:t>
            </a:r>
            <a:r>
              <a:rPr lang="en-US" sz="3200" b="1" baseline="-25000" dirty="0" smtClean="0">
                <a:solidFill>
                  <a:srgbClr val="7030A0"/>
                </a:solidFill>
              </a:rPr>
              <a:t>1</a:t>
            </a:r>
            <a:endParaRPr lang="en-US" sz="3200" dirty="0">
              <a:solidFill>
                <a:srgbClr val="C00000"/>
              </a:solidFill>
              <a:latin typeface="Cambria Math" pitchFamily="18" charset="0"/>
              <a:ea typeface="Cambria Math"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638549333"/>
              </p:ext>
            </p:extLst>
          </p:nvPr>
        </p:nvGraphicFramePr>
        <p:xfrm>
          <a:off x="204144" y="990600"/>
          <a:ext cx="11148069" cy="1981200"/>
        </p:xfrm>
        <a:graphic>
          <a:graphicData uri="http://schemas.openxmlformats.org/drawingml/2006/table">
            <a:tbl>
              <a:tblPr firstRow="1" bandRow="1">
                <a:tableStyleId>{5C22544A-7EE6-4342-B048-85BDC9FD1C3A}</a:tableStyleId>
              </a:tblPr>
              <a:tblGrid>
                <a:gridCol w="4671068"/>
                <a:gridCol w="3276600"/>
                <a:gridCol w="3200401"/>
              </a:tblGrid>
              <a:tr h="576204">
                <a:tc>
                  <a:txBody>
                    <a:bodyPr/>
                    <a:lstStyle/>
                    <a:p>
                      <a:r>
                        <a:rPr lang="en-US" sz="2400" dirty="0" smtClean="0"/>
                        <a:t>Current State</a:t>
                      </a:r>
                      <a:endParaRPr lang="en-US" sz="2400" dirty="0"/>
                    </a:p>
                  </a:txBody>
                  <a:tcPr/>
                </a:tc>
                <a:tc>
                  <a:txBody>
                    <a:bodyPr/>
                    <a:lstStyle/>
                    <a:p>
                      <a:r>
                        <a:rPr lang="en-US" sz="2000" dirty="0" smtClean="0"/>
                        <a:t>New State on Input = a</a:t>
                      </a:r>
                      <a:endParaRPr lang="en-US" sz="2000" dirty="0"/>
                    </a:p>
                  </a:txBody>
                  <a:tcPr/>
                </a:tc>
                <a:tc>
                  <a:txBody>
                    <a:bodyPr/>
                    <a:lstStyle/>
                    <a:p>
                      <a:r>
                        <a:rPr lang="en-US" sz="2000" dirty="0" smtClean="0"/>
                        <a:t>New State on Input = b</a:t>
                      </a:r>
                      <a:endParaRPr lang="en-US" sz="2000" dirty="0"/>
                    </a:p>
                  </a:txBody>
                  <a:tcPr/>
                </a:tc>
              </a:tr>
              <a:tr h="490596">
                <a:tc>
                  <a:txBody>
                    <a:bodyPr/>
                    <a:lstStyle/>
                    <a:p>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z0</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Q</a:t>
                      </a:r>
                      <a:r>
                        <a:rPr lang="en-US" sz="2400" b="1" baseline="-25000" dirty="0" err="1" smtClean="0">
                          <a:latin typeface="Cambria Math" pitchFamily="18" charset="0"/>
                          <a:ea typeface="Cambria Math" pitchFamily="18" charset="0"/>
                        </a:rPr>
                        <a:t>x</a:t>
                      </a:r>
                      <a:r>
                        <a:rPr lang="en-US" sz="2400" b="1" dirty="0" smtClean="0">
                          <a:latin typeface="Cambria Math" pitchFamily="18" charset="0"/>
                          <a:ea typeface="Cambria Math" pitchFamily="18" charset="0"/>
                        </a:rPr>
                        <a:t>) </a:t>
                      </a:r>
                      <a:r>
                        <a:rPr lang="en-US" sz="2400" b="1" dirty="0" smtClean="0">
                          <a:solidFill>
                            <a:srgbClr val="336600"/>
                          </a:solidFill>
                          <a:latin typeface="Cambria Math" pitchFamily="18" charset="0"/>
                          <a:ea typeface="Cambria Math" pitchFamily="18" charset="0"/>
                        </a:rPr>
                        <a:t>FINAL STATE</a:t>
                      </a:r>
                      <a:endParaRPr lang="en-US" sz="2400" b="1" dirty="0">
                        <a:solidFill>
                          <a:srgbClr val="336600"/>
                        </a:solidFill>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z1</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Q</a:t>
                      </a:r>
                      <a:r>
                        <a:rPr lang="en-US" sz="2400" b="1" baseline="-25000" dirty="0" err="1" smtClean="0">
                          <a:latin typeface="Cambria Math" pitchFamily="18" charset="0"/>
                          <a:ea typeface="Cambria Math" pitchFamily="18" charset="0"/>
                        </a:rPr>
                        <a:t>y</a:t>
                      </a:r>
                      <a:r>
                        <a:rPr lang="en-US" sz="2400" b="1" dirty="0" smtClean="0">
                          <a:latin typeface="Cambria Math" pitchFamily="18" charset="0"/>
                          <a:ea typeface="Cambria Math"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x</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336600"/>
                          </a:solidFill>
                          <a:effectLst/>
                          <a:uLnTx/>
                          <a:uFillTx/>
                          <a:latin typeface="Cambria Math" pitchFamily="18" charset="0"/>
                          <a:ea typeface="Cambria Math" pitchFamily="18" charset="0"/>
                          <a:cs typeface="+mn-cs"/>
                        </a:rPr>
                        <a:t>FINAL STATE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627812" y="2971801"/>
            <a:ext cx="5588454" cy="19812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800600"/>
            <a:ext cx="6894229" cy="2057400"/>
          </a:xfrm>
          <a:prstGeom prst="rect">
            <a:avLst/>
          </a:prstGeom>
        </p:spPr>
      </p:pic>
    </p:spTree>
    <p:extLst>
      <p:ext uri="{BB962C8B-B14F-4D97-AF65-F5344CB8AC3E}">
        <p14:creationId xmlns:p14="http://schemas.microsoft.com/office/powerpoint/2010/main" xmlns="" val="38152121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FA for Negation of FA</a:t>
            </a:r>
            <a:r>
              <a:rPr lang="en-US" sz="3200" b="1" baseline="-25000" dirty="0" smtClean="0">
                <a:solidFill>
                  <a:srgbClr val="7030A0"/>
                </a:solidFill>
              </a:rPr>
              <a:t>1</a:t>
            </a:r>
            <a:r>
              <a:rPr lang="en-US" sz="3200" dirty="0" smtClean="0">
                <a:solidFill>
                  <a:srgbClr val="C00000"/>
                </a:solidFill>
                <a:latin typeface="Cambria Math" pitchFamily="18" charset="0"/>
                <a:ea typeface="Cambria Math" pitchFamily="18" charset="0"/>
              </a:rPr>
              <a:t> from Transition Table</a:t>
            </a:r>
            <a:endParaRPr lang="en-US" sz="3200" dirty="0">
              <a:solidFill>
                <a:srgbClr val="C00000"/>
              </a:solidFill>
              <a:latin typeface="Cambria Math" pitchFamily="18" charset="0"/>
              <a:ea typeface="Cambria Math" pitchFamily="18" charset="0"/>
            </a:endParaRPr>
          </a:p>
        </p:txBody>
      </p:sp>
      <p:sp>
        <p:nvSpPr>
          <p:cNvPr id="28" name="Text Box 3"/>
          <p:cNvSpPr txBox="1">
            <a:spLocks noChangeArrowheads="1"/>
          </p:cNvSpPr>
          <p:nvPr/>
        </p:nvSpPr>
        <p:spPr bwMode="auto">
          <a:xfrm>
            <a:off x="529029" y="1066800"/>
            <a:ext cx="11431256" cy="2850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Same method should be followed to get FA for Negation of one FA</a:t>
            </a:r>
          </a:p>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Above method proves that there is always FA available for Negation of one FA (FA for any arbitrary languages)</a:t>
            </a:r>
          </a:p>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Since every language that can be accepted by FA is regular, hence Negation language of any regular language is always a Regular Language</a:t>
            </a:r>
          </a:p>
        </p:txBody>
      </p:sp>
    </p:spTree>
    <p:extLst>
      <p:ext uri="{BB962C8B-B14F-4D97-AF65-F5344CB8AC3E}">
        <p14:creationId xmlns:p14="http://schemas.microsoft.com/office/powerpoint/2010/main" xmlns="" val="34989931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ext Box 2"/>
          <p:cNvSpPr txBox="1">
            <a:spLocks noChangeArrowheads="1"/>
          </p:cNvSpPr>
          <p:nvPr/>
        </p:nvSpPr>
        <p:spPr bwMode="auto">
          <a:xfrm>
            <a:off x="518732" y="266700"/>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Concatenation (of languages) Theorem</a:t>
            </a:r>
            <a:endParaRPr lang="en-US" sz="3200" dirty="0">
              <a:solidFill>
                <a:srgbClr val="C00000"/>
              </a:solidFill>
              <a:latin typeface="Cambria Math" pitchFamily="18" charset="0"/>
              <a:ea typeface="Cambria Math" pitchFamily="18" charset="0"/>
            </a:endParaRPr>
          </a:p>
        </p:txBody>
      </p:sp>
      <p:sp>
        <p:nvSpPr>
          <p:cNvPr id="455683" name="Text Box 3"/>
          <p:cNvSpPr txBox="1">
            <a:spLocks noChangeArrowheads="1"/>
          </p:cNvSpPr>
          <p:nvPr/>
        </p:nvSpPr>
        <p:spPr bwMode="auto">
          <a:xfrm>
            <a:off x="529029" y="1431925"/>
            <a:ext cx="11431256" cy="1557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a:latin typeface="Cambria Math" pitchFamily="18" charset="0"/>
                <a:ea typeface="Cambria Math" pitchFamily="18" charset="0"/>
              </a:rPr>
              <a:t>Proof Sketch: Let </a:t>
            </a:r>
          </a:p>
          <a:p>
            <a:pPr>
              <a:spcAft>
                <a:spcPct val="20000"/>
              </a:spcAft>
            </a:pPr>
            <a:r>
              <a:rPr lang="en-US" sz="2800" dirty="0">
                <a:latin typeface="Cambria Math" pitchFamily="18" charset="0"/>
                <a:ea typeface="Cambria Math" pitchFamily="18" charset="0"/>
              </a:rPr>
              <a:t>F</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 (Q</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l-GR" sz="2800" dirty="0">
                <a:latin typeface="Cambria Math" pitchFamily="18" charset="0"/>
                <a:ea typeface="Cambria Math" pitchFamily="18" charset="0"/>
              </a:rPr>
              <a:t>Σ</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Symbol" pitchFamily="18" charset="2"/>
              </a:rPr>
              <a:t>F</a:t>
            </a:r>
            <a:r>
              <a:rPr lang="en-US" sz="2800" baseline="-25000" dirty="0">
                <a:latin typeface="Cambria Math" pitchFamily="18" charset="0"/>
                <a:ea typeface="Cambria Math" pitchFamily="18" charset="0"/>
                <a:sym typeface="Symbol" pitchFamily="18" charset="2"/>
              </a:rPr>
              <a:t>1</a:t>
            </a:r>
            <a:r>
              <a:rPr lang="en-US" sz="2800" dirty="0">
                <a:latin typeface="Cambria Math" pitchFamily="18" charset="0"/>
                <a:ea typeface="Cambria Math" pitchFamily="18" charset="0"/>
                <a:sym typeface="Symbol" pitchFamily="18" charset="2"/>
              </a:rPr>
              <a:t>)  be finite automaton for L</a:t>
            </a:r>
            <a:r>
              <a:rPr lang="en-US" sz="2800" baseline="-25000" dirty="0">
                <a:latin typeface="Cambria Math" pitchFamily="18" charset="0"/>
                <a:ea typeface="Cambria Math" pitchFamily="18" charset="0"/>
                <a:sym typeface="Symbol" pitchFamily="18" charset="2"/>
              </a:rPr>
              <a:t>1 </a:t>
            </a:r>
            <a:r>
              <a:rPr lang="en-US" sz="2800" dirty="0">
                <a:latin typeface="Cambria Math" pitchFamily="18" charset="0"/>
                <a:ea typeface="Cambria Math" pitchFamily="18" charset="0"/>
                <a:sym typeface="Symbol" pitchFamily="18" charset="2"/>
              </a:rPr>
              <a:t>and </a:t>
            </a:r>
          </a:p>
          <a:p>
            <a:pPr>
              <a:spcAft>
                <a:spcPct val="20000"/>
              </a:spcAft>
            </a:pPr>
            <a:r>
              <a:rPr lang="en-US" sz="2800" dirty="0">
                <a:latin typeface="Cambria Math" pitchFamily="18" charset="0"/>
                <a:ea typeface="Cambria Math" pitchFamily="18" charset="0"/>
              </a:rPr>
              <a:t>F</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(Q</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a:t>
            </a:r>
            <a:r>
              <a:rPr lang="el-GR" sz="2800" dirty="0">
                <a:latin typeface="Cambria Math" pitchFamily="18" charset="0"/>
                <a:ea typeface="Cambria Math" pitchFamily="18" charset="0"/>
              </a:rPr>
              <a:t>Σ</a:t>
            </a:r>
            <a:r>
              <a:rPr lang="en-US" sz="2800" dirty="0">
                <a:latin typeface="Cambria Math" pitchFamily="18" charset="0"/>
                <a:ea typeface="Cambria Math" pitchFamily="18" charset="0"/>
              </a:rPr>
              <a:t>,</a:t>
            </a:r>
            <a:r>
              <a:rPr lang="en-US" sz="2800" dirty="0">
                <a:latin typeface="Cambria Math" pitchFamily="18" charset="0"/>
                <a:ea typeface="Cambria Math" pitchFamily="18" charset="0"/>
                <a:sym typeface="Symbol" pitchFamily="18" charset="2"/>
              </a:rPr>
              <a:t> F</a:t>
            </a:r>
            <a:r>
              <a:rPr lang="en-US" sz="2800" baseline="-25000" dirty="0">
                <a:latin typeface="Cambria Math" pitchFamily="18" charset="0"/>
                <a:ea typeface="Cambria Math" pitchFamily="18" charset="0"/>
                <a:sym typeface="Symbol" pitchFamily="18" charset="2"/>
              </a:rPr>
              <a:t>2</a:t>
            </a:r>
            <a:r>
              <a:rPr lang="en-US" sz="2800" dirty="0">
                <a:latin typeface="Cambria Math" pitchFamily="18" charset="0"/>
                <a:ea typeface="Cambria Math" pitchFamily="18" charset="0"/>
                <a:sym typeface="Symbol" pitchFamily="18" charset="2"/>
              </a:rPr>
              <a:t>) be finite automaton for L</a:t>
            </a:r>
            <a:r>
              <a:rPr lang="en-US" sz="2800" baseline="-25000" dirty="0">
                <a:latin typeface="Cambria Math" pitchFamily="18" charset="0"/>
                <a:ea typeface="Cambria Math" pitchFamily="18" charset="0"/>
                <a:sym typeface="Symbol" pitchFamily="18" charset="2"/>
              </a:rPr>
              <a:t>2</a:t>
            </a:r>
          </a:p>
        </p:txBody>
      </p:sp>
      <p:sp>
        <p:nvSpPr>
          <p:cNvPr id="455684" name="Text Box 4"/>
          <p:cNvSpPr txBox="1">
            <a:spLocks noChangeArrowheads="1"/>
          </p:cNvSpPr>
          <p:nvPr/>
        </p:nvSpPr>
        <p:spPr bwMode="auto">
          <a:xfrm>
            <a:off x="518732" y="3200400"/>
            <a:ext cx="1066945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a:solidFill>
                  <a:srgbClr val="C00000"/>
                </a:solidFill>
                <a:latin typeface="Cambria Math" pitchFamily="18" charset="0"/>
                <a:ea typeface="Cambria Math" pitchFamily="18" charset="0"/>
              </a:rPr>
              <a:t>What do we want to get?</a:t>
            </a:r>
            <a:endParaRPr lang="en-US" sz="2800" dirty="0">
              <a:solidFill>
                <a:srgbClr val="C00000"/>
              </a:solidFill>
              <a:latin typeface="Cambria Math" pitchFamily="18" charset="0"/>
              <a:ea typeface="Cambria Math" pitchFamily="18" charset="0"/>
              <a:sym typeface="Symbol" pitchFamily="18" charset="2"/>
            </a:endParaRPr>
          </a:p>
        </p:txBody>
      </p:sp>
      <p:sp>
        <p:nvSpPr>
          <p:cNvPr id="8" name="Text Box 3"/>
          <p:cNvSpPr txBox="1">
            <a:spLocks noChangeArrowheads="1"/>
          </p:cNvSpPr>
          <p:nvPr/>
        </p:nvSpPr>
        <p:spPr bwMode="auto">
          <a:xfrm>
            <a:off x="658070" y="3850983"/>
            <a:ext cx="1143125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latin typeface="Cambria Math" pitchFamily="18" charset="0"/>
                <a:ea typeface="Cambria Math" pitchFamily="18" charset="0"/>
              </a:rPr>
              <a:t>We want to create FA that accepts all words resulted by concatenation of words (1</a:t>
            </a:r>
            <a:r>
              <a:rPr lang="en-US" sz="2800" baseline="30000" dirty="0" smtClean="0">
                <a:latin typeface="Cambria Math" pitchFamily="18" charset="0"/>
                <a:ea typeface="Cambria Math" pitchFamily="18" charset="0"/>
              </a:rPr>
              <a:t>st</a:t>
            </a:r>
            <a:r>
              <a:rPr lang="en-US" sz="2800" dirty="0" smtClean="0">
                <a:latin typeface="Cambria Math" pitchFamily="18" charset="0"/>
                <a:ea typeface="Cambria Math" pitchFamily="18" charset="0"/>
              </a:rPr>
              <a:t> part from </a:t>
            </a:r>
            <a:r>
              <a:rPr lang="en-US" sz="2800" dirty="0">
                <a:solidFill>
                  <a:srgbClr val="C00000"/>
                </a:solidFill>
                <a:latin typeface="Cambria Math" pitchFamily="18" charset="0"/>
                <a:ea typeface="Cambria Math" pitchFamily="18" charset="0"/>
                <a:sym typeface="Symbol" pitchFamily="18" charset="2"/>
              </a:rPr>
              <a:t>L</a:t>
            </a:r>
            <a:r>
              <a:rPr lang="en-US" sz="2800" baseline="-25000" dirty="0">
                <a:solidFill>
                  <a:srgbClr val="C00000"/>
                </a:solidFill>
                <a:latin typeface="Cambria Math" pitchFamily="18" charset="0"/>
                <a:ea typeface="Cambria Math" pitchFamily="18" charset="0"/>
                <a:sym typeface="Symbol" pitchFamily="18" charset="2"/>
              </a:rPr>
              <a:t>1</a:t>
            </a:r>
            <a:r>
              <a:rPr lang="en-US" sz="2800" dirty="0" smtClean="0">
                <a:latin typeface="Cambria Math" pitchFamily="18" charset="0"/>
                <a:ea typeface="Cambria Math" pitchFamily="18" charset="0"/>
              </a:rPr>
              <a:t> &amp; 2</a:t>
            </a:r>
            <a:r>
              <a:rPr lang="en-US" sz="2800" baseline="30000" dirty="0" smtClean="0">
                <a:latin typeface="Cambria Math" pitchFamily="18" charset="0"/>
                <a:ea typeface="Cambria Math" pitchFamily="18" charset="0"/>
              </a:rPr>
              <a:t>nd</a:t>
            </a:r>
            <a:r>
              <a:rPr lang="en-US" sz="2800" dirty="0" smtClean="0">
                <a:latin typeface="Cambria Math" pitchFamily="18" charset="0"/>
                <a:ea typeface="Cambria Math" pitchFamily="18" charset="0"/>
              </a:rPr>
              <a:t> from </a:t>
            </a:r>
            <a:r>
              <a:rPr lang="en-US" sz="2800" dirty="0" smtClean="0">
                <a:solidFill>
                  <a:srgbClr val="C00000"/>
                </a:solidFill>
                <a:latin typeface="Cambria Math" pitchFamily="18" charset="0"/>
                <a:ea typeface="Cambria Math" pitchFamily="18" charset="0"/>
                <a:sym typeface="Symbol" pitchFamily="18" charset="2"/>
              </a:rPr>
              <a:t>L</a:t>
            </a:r>
            <a:r>
              <a:rPr lang="en-US" sz="2800" baseline="-25000" dirty="0" smtClean="0">
                <a:solidFill>
                  <a:srgbClr val="C00000"/>
                </a:solidFill>
                <a:latin typeface="Cambria Math" pitchFamily="18" charset="0"/>
                <a:ea typeface="Cambria Math" pitchFamily="18" charset="0"/>
                <a:sym typeface="Symbol" pitchFamily="18" charset="2"/>
              </a:rPr>
              <a:t>2</a:t>
            </a:r>
            <a:r>
              <a:rPr lang="en-US" sz="2800" dirty="0" smtClean="0">
                <a:latin typeface="Cambria Math" pitchFamily="18" charset="0"/>
                <a:ea typeface="Cambria Math" pitchFamily="18" charset="0"/>
              </a:rPr>
              <a:t>) from both languages </a:t>
            </a:r>
            <a:r>
              <a:rPr lang="en-US" sz="2800" dirty="0" smtClean="0">
                <a:solidFill>
                  <a:srgbClr val="C00000"/>
                </a:solidFill>
                <a:latin typeface="Cambria Math" pitchFamily="18" charset="0"/>
                <a:ea typeface="Cambria Math" pitchFamily="18" charset="0"/>
                <a:sym typeface="Symbol" pitchFamily="18" charset="2"/>
              </a:rPr>
              <a:t>L</a:t>
            </a:r>
            <a:r>
              <a:rPr lang="en-US" sz="2800" baseline="-25000" dirty="0" smtClean="0">
                <a:solidFill>
                  <a:srgbClr val="C00000"/>
                </a:solidFill>
                <a:latin typeface="Cambria Math" pitchFamily="18" charset="0"/>
                <a:ea typeface="Cambria Math" pitchFamily="18" charset="0"/>
                <a:sym typeface="Symbol" pitchFamily="18" charset="2"/>
              </a:rPr>
              <a:t>1</a:t>
            </a:r>
            <a:r>
              <a:rPr lang="en-US" sz="2800" baseline="-25000" dirty="0" smtClean="0">
                <a:latin typeface="Cambria Math" pitchFamily="18" charset="0"/>
                <a:ea typeface="Cambria Math" pitchFamily="18" charset="0"/>
                <a:sym typeface="Symbol" pitchFamily="18" charset="2"/>
              </a:rPr>
              <a:t> </a:t>
            </a:r>
            <a:r>
              <a:rPr lang="en-US" sz="2800" dirty="0" smtClean="0">
                <a:latin typeface="Cambria Math" pitchFamily="18" charset="0"/>
                <a:ea typeface="Cambria Math" pitchFamily="18" charset="0"/>
                <a:sym typeface="Symbol" pitchFamily="18" charset="2"/>
              </a:rPr>
              <a:t>and </a:t>
            </a:r>
            <a:r>
              <a:rPr lang="en-US" sz="2800" dirty="0" smtClean="0">
                <a:solidFill>
                  <a:srgbClr val="C00000"/>
                </a:solidFill>
                <a:latin typeface="Cambria Math" pitchFamily="18" charset="0"/>
                <a:ea typeface="Cambria Math" pitchFamily="18" charset="0"/>
                <a:sym typeface="Symbol" pitchFamily="18" charset="2"/>
              </a:rPr>
              <a:t>L</a:t>
            </a:r>
            <a:r>
              <a:rPr lang="en-US" sz="2800" baseline="-25000" dirty="0" smtClean="0">
                <a:solidFill>
                  <a:srgbClr val="C00000"/>
                </a:solidFill>
                <a:latin typeface="Cambria Math" pitchFamily="18" charset="0"/>
                <a:ea typeface="Cambria Math" pitchFamily="18" charset="0"/>
                <a:sym typeface="Symbol" pitchFamily="18" charset="2"/>
              </a:rPr>
              <a:t>2</a:t>
            </a:r>
            <a:endParaRPr lang="en-US" sz="2800" baseline="-25000" dirty="0">
              <a:latin typeface="Cambria Math" pitchFamily="18" charset="0"/>
              <a:ea typeface="Cambria Math" pitchFamily="18" charset="0"/>
              <a:sym typeface="Symbol" pitchFamily="18" charset="2"/>
            </a:endParaRPr>
          </a:p>
        </p:txBody>
      </p:sp>
      <p:sp>
        <p:nvSpPr>
          <p:cNvPr id="9" name="Text Box 4"/>
          <p:cNvSpPr txBox="1">
            <a:spLocks noChangeArrowheads="1"/>
          </p:cNvSpPr>
          <p:nvPr/>
        </p:nvSpPr>
        <p:spPr bwMode="auto">
          <a:xfrm>
            <a:off x="658070" y="5181600"/>
            <a:ext cx="571562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Aft>
                <a:spcPct val="20000"/>
              </a:spcAft>
            </a:pPr>
            <a:r>
              <a:rPr lang="en-US" sz="2800" dirty="0" smtClean="0">
                <a:solidFill>
                  <a:srgbClr val="C00000"/>
                </a:solidFill>
                <a:latin typeface="Cambria Math" pitchFamily="18" charset="0"/>
                <a:ea typeface="Cambria Math" pitchFamily="18" charset="0"/>
              </a:rPr>
              <a:t>How should we proceed?</a:t>
            </a:r>
            <a:endParaRPr lang="en-US" sz="2800" dirty="0">
              <a:solidFill>
                <a:srgbClr val="C00000"/>
              </a:solidFill>
              <a:latin typeface="Cambria Math" pitchFamily="18" charset="0"/>
              <a:ea typeface="Cambria Math" pitchFamily="18" charset="0"/>
              <a:sym typeface="Symbol" pitchFamily="18" charset="2"/>
            </a:endParaRPr>
          </a:p>
        </p:txBody>
      </p:sp>
      <p:sp>
        <p:nvSpPr>
          <p:cNvPr id="10" name="Text Box 3"/>
          <p:cNvSpPr txBox="1">
            <a:spLocks noChangeArrowheads="1"/>
          </p:cNvSpPr>
          <p:nvPr/>
        </p:nvSpPr>
        <p:spPr bwMode="auto">
          <a:xfrm>
            <a:off x="676076" y="5704820"/>
            <a:ext cx="61237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Aft>
                <a:spcPct val="20000"/>
              </a:spcAft>
            </a:pPr>
            <a:r>
              <a:rPr lang="en-US" sz="2800" dirty="0" smtClean="0">
                <a:latin typeface="Cambria Math" pitchFamily="18" charset="0"/>
                <a:ea typeface="Cambria Math" pitchFamily="18" charset="0"/>
              </a:rPr>
              <a:t>Ideas are welcome</a:t>
            </a:r>
            <a:endParaRPr lang="en-US" sz="2800" baseline="-25000" dirty="0">
              <a:latin typeface="Cambria Math" pitchFamily="18" charset="0"/>
              <a:ea typeface="Cambria Math" pitchFamily="18" charset="0"/>
              <a:sym typeface="Symbol" pitchFamily="18" charset="2"/>
            </a:endParaRPr>
          </a:p>
        </p:txBody>
      </p:sp>
    </p:spTree>
    <p:extLst>
      <p:ext uri="{BB962C8B-B14F-4D97-AF65-F5344CB8AC3E}">
        <p14:creationId xmlns:p14="http://schemas.microsoft.com/office/powerpoint/2010/main" xmlns="" val="212716564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5683"/>
                                        </p:tgtEl>
                                        <p:attrNameLst>
                                          <p:attrName>style.visibility</p:attrName>
                                        </p:attrNameLst>
                                      </p:cBhvr>
                                      <p:to>
                                        <p:strVal val="visible"/>
                                      </p:to>
                                    </p:set>
                                    <p:animEffect transition="in" filter="fade">
                                      <p:cBhvr>
                                        <p:cTn id="7" dur="500"/>
                                        <p:tgtEl>
                                          <p:spTgt spid="455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55684"/>
                                        </p:tgtEl>
                                        <p:attrNameLst>
                                          <p:attrName>style.visibility</p:attrName>
                                        </p:attrNameLst>
                                      </p:cBhvr>
                                      <p:to>
                                        <p:strVal val="visible"/>
                                      </p:to>
                                    </p:set>
                                    <p:animEffect transition="in" filter="circle(in)">
                                      <p:cBhvr>
                                        <p:cTn id="12" dur="2000"/>
                                        <p:tgtEl>
                                          <p:spTgt spid="4556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p:bldP spid="455684" grpId="0"/>
      <p:bldP spid="8" grpId="0"/>
      <p:bldP spid="9"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547555" y="1192852"/>
            <a:ext cx="948589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a:t>Idea: Run both </a:t>
            </a:r>
            <a:r>
              <a:rPr lang="en-US" sz="3200" dirty="0" smtClean="0">
                <a:solidFill>
                  <a:srgbClr val="C00000"/>
                </a:solidFill>
              </a:rPr>
              <a:t>F</a:t>
            </a:r>
            <a:r>
              <a:rPr lang="en-US" sz="3200" baseline="-25000" dirty="0" smtClean="0">
                <a:solidFill>
                  <a:srgbClr val="C00000"/>
                </a:solidFill>
              </a:rPr>
              <a:t>1</a:t>
            </a:r>
            <a:r>
              <a:rPr lang="en-US" sz="3200" dirty="0" smtClean="0"/>
              <a:t> </a:t>
            </a:r>
            <a:r>
              <a:rPr lang="en-US" sz="3200" dirty="0"/>
              <a:t>and </a:t>
            </a:r>
            <a:r>
              <a:rPr lang="en-US" sz="3200" dirty="0" smtClean="0">
                <a:solidFill>
                  <a:srgbClr val="C00000"/>
                </a:solidFill>
              </a:rPr>
              <a:t>F</a:t>
            </a:r>
            <a:r>
              <a:rPr lang="en-US" sz="3200" baseline="-25000" dirty="0" smtClean="0">
                <a:solidFill>
                  <a:srgbClr val="C00000"/>
                </a:solidFill>
              </a:rPr>
              <a:t>2</a:t>
            </a:r>
            <a:r>
              <a:rPr lang="en-US" sz="3200" dirty="0" smtClean="0"/>
              <a:t> </a:t>
            </a:r>
            <a:r>
              <a:rPr lang="en-US" sz="3200" dirty="0"/>
              <a:t>at the same time!</a:t>
            </a:r>
          </a:p>
        </p:txBody>
      </p:sp>
      <p:sp>
        <p:nvSpPr>
          <p:cNvPr id="456708" name="Text Box 4"/>
          <p:cNvSpPr txBox="1">
            <a:spLocks noChangeArrowheads="1"/>
          </p:cNvSpPr>
          <p:nvPr/>
        </p:nvSpPr>
        <p:spPr bwMode="auto">
          <a:xfrm>
            <a:off x="393596" y="2078936"/>
            <a:ext cx="1095861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b="1" dirty="0" smtClean="0">
                <a:solidFill>
                  <a:srgbClr val="C00000"/>
                </a:solidFill>
                <a:latin typeface="Cambria Math" pitchFamily="18" charset="0"/>
                <a:ea typeface="Cambria Math" pitchFamily="18" charset="0"/>
              </a:rPr>
              <a:t>Rule 1:</a:t>
            </a:r>
          </a:p>
          <a:p>
            <a:r>
              <a:rPr lang="en-US" sz="3200" dirty="0" smtClean="0">
                <a:latin typeface="Cambria Math" pitchFamily="18" charset="0"/>
                <a:ea typeface="Cambria Math" pitchFamily="18" charset="0"/>
              </a:rPr>
              <a:t>Q= Any state of resulting FA can correspond to state of one FA or two FAs (</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1</a:t>
            </a:r>
            <a:r>
              <a:rPr lang="en-US" sz="3200" dirty="0" smtClean="0">
                <a:solidFill>
                  <a:srgbClr val="C00000"/>
                </a:solidFill>
                <a:latin typeface="Cambria Math" pitchFamily="18" charset="0"/>
                <a:ea typeface="Cambria Math" pitchFamily="18" charset="0"/>
                <a:sym typeface="Symbol" pitchFamily="18" charset="2"/>
              </a:rPr>
              <a:t> </a:t>
            </a:r>
            <a:r>
              <a:rPr lang="en-US" sz="3200" dirty="0" smtClean="0">
                <a:latin typeface="Cambria Math" pitchFamily="18" charset="0"/>
                <a:ea typeface="Cambria Math" pitchFamily="18" charset="0"/>
                <a:sym typeface="Symbol" pitchFamily="18" charset="2"/>
              </a:rPr>
              <a:t>and </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2</a:t>
            </a:r>
            <a:r>
              <a:rPr lang="en-US" sz="3200" dirty="0" smtClean="0">
                <a:latin typeface="Cambria Math" pitchFamily="18" charset="0"/>
                <a:ea typeface="Cambria Math" pitchFamily="18" charset="0"/>
              </a:rPr>
              <a:t>)</a:t>
            </a:r>
          </a:p>
        </p:txBody>
      </p:sp>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smtClean="0">
                <a:solidFill>
                  <a:srgbClr val="C00000"/>
                </a:solidFill>
                <a:latin typeface="Cambria Math" pitchFamily="18" charset="0"/>
                <a:ea typeface="Cambria Math" pitchFamily="18" charset="0"/>
              </a:rPr>
              <a:t>Concatenation (of languages) Theorem</a:t>
            </a:r>
            <a:endParaRPr lang="en-US" sz="3200" dirty="0">
              <a:solidFill>
                <a:srgbClr val="C00000"/>
              </a:solidFill>
              <a:latin typeface="Cambria Math" pitchFamily="18" charset="0"/>
              <a:ea typeface="Cambria Math" pitchFamily="18" charset="0"/>
            </a:endParaRPr>
          </a:p>
        </p:txBody>
      </p:sp>
      <p:sp>
        <p:nvSpPr>
          <p:cNvPr id="10" name="Text Box 4"/>
          <p:cNvSpPr txBox="1">
            <a:spLocks noChangeArrowheads="1"/>
          </p:cNvSpPr>
          <p:nvPr/>
        </p:nvSpPr>
        <p:spPr bwMode="auto">
          <a:xfrm>
            <a:off x="388058" y="3681253"/>
            <a:ext cx="11720068"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b="1" dirty="0" smtClean="0">
                <a:solidFill>
                  <a:srgbClr val="C00000"/>
                </a:solidFill>
                <a:latin typeface="Cambria Math" pitchFamily="18" charset="0"/>
                <a:ea typeface="Cambria Math" pitchFamily="18" charset="0"/>
              </a:rPr>
              <a:t>Rule 2:</a:t>
            </a:r>
          </a:p>
          <a:p>
            <a:r>
              <a:rPr lang="en-US" sz="3200" dirty="0" smtClean="0">
                <a:latin typeface="Cambria Math" pitchFamily="18" charset="0"/>
                <a:ea typeface="Cambria Math" pitchFamily="18" charset="0"/>
              </a:rPr>
              <a:t>Starting state for resulting FA </a:t>
            </a:r>
            <a:r>
              <a:rPr lang="en-US" sz="3200" dirty="0" smtClean="0">
                <a:solidFill>
                  <a:srgbClr val="C00000"/>
                </a:solidFill>
                <a:latin typeface="Cambria Math" pitchFamily="18" charset="0"/>
                <a:ea typeface="Cambria Math" pitchFamily="18" charset="0"/>
              </a:rPr>
              <a:t>q</a:t>
            </a:r>
            <a:r>
              <a:rPr lang="en-US" sz="3200" baseline="-25000" dirty="0" smtClean="0">
                <a:solidFill>
                  <a:srgbClr val="C00000"/>
                </a:solidFill>
                <a:latin typeface="Cambria Math" pitchFamily="18" charset="0"/>
                <a:ea typeface="Cambria Math" pitchFamily="18" charset="0"/>
              </a:rPr>
              <a:t>0</a:t>
            </a:r>
            <a:r>
              <a:rPr lang="en-US" sz="3200" baseline="-25000" dirty="0" smtClean="0">
                <a:latin typeface="Cambria Math" pitchFamily="18" charset="0"/>
                <a:ea typeface="Cambria Math" pitchFamily="18" charset="0"/>
              </a:rPr>
              <a:t> </a:t>
            </a:r>
            <a:r>
              <a:rPr lang="en-US" sz="3200" dirty="0" smtClean="0">
                <a:latin typeface="Cambria Math" pitchFamily="18" charset="0"/>
                <a:ea typeface="Cambria Math" pitchFamily="18" charset="0"/>
              </a:rPr>
              <a:t>is corresponding to starting state </a:t>
            </a:r>
          </a:p>
          <a:p>
            <a:r>
              <a:rPr lang="en-US" sz="3200" dirty="0" smtClean="0">
                <a:latin typeface="Cambria Math" pitchFamily="18" charset="0"/>
                <a:ea typeface="Cambria Math" pitchFamily="18" charset="0"/>
              </a:rPr>
              <a:t>of one FA </a:t>
            </a:r>
            <a:r>
              <a:rPr lang="en-US" sz="3200" dirty="0" smtClean="0">
                <a:solidFill>
                  <a:srgbClr val="C00000"/>
                </a:solidFill>
                <a:latin typeface="Cambria Math" pitchFamily="18" charset="0"/>
                <a:ea typeface="Cambria Math" pitchFamily="18" charset="0"/>
              </a:rPr>
              <a:t>(</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1</a:t>
            </a:r>
            <a:r>
              <a:rPr lang="en-US" sz="3200" dirty="0" smtClean="0">
                <a:solidFill>
                  <a:srgbClr val="C00000"/>
                </a:solidFill>
                <a:latin typeface="Cambria Math" pitchFamily="18" charset="0"/>
                <a:ea typeface="Cambria Math" pitchFamily="18" charset="0"/>
              </a:rPr>
              <a:t>)  </a:t>
            </a:r>
            <a:r>
              <a:rPr lang="en-US" sz="3200" dirty="0" smtClean="0">
                <a:latin typeface="Cambria Math" pitchFamily="18" charset="0"/>
                <a:ea typeface="Cambria Math" pitchFamily="18" charset="0"/>
              </a:rPr>
              <a:t>only</a:t>
            </a:r>
          </a:p>
        </p:txBody>
      </p:sp>
      <p:sp>
        <p:nvSpPr>
          <p:cNvPr id="11" name="Text Box 4"/>
          <p:cNvSpPr txBox="1">
            <a:spLocks noChangeArrowheads="1"/>
          </p:cNvSpPr>
          <p:nvPr/>
        </p:nvSpPr>
        <p:spPr bwMode="auto">
          <a:xfrm>
            <a:off x="399265" y="5319250"/>
            <a:ext cx="11838497"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b="1" dirty="0" smtClean="0">
                <a:solidFill>
                  <a:srgbClr val="C00000"/>
                </a:solidFill>
                <a:latin typeface="Cambria Math" pitchFamily="18" charset="0"/>
                <a:ea typeface="Cambria Math" pitchFamily="18" charset="0"/>
              </a:rPr>
              <a:t>Rule 3:</a:t>
            </a:r>
          </a:p>
          <a:p>
            <a:r>
              <a:rPr lang="en-US" sz="3200" dirty="0" smtClean="0">
                <a:latin typeface="Cambria Math" pitchFamily="18" charset="0"/>
                <a:ea typeface="Cambria Math" pitchFamily="18" charset="0"/>
              </a:rPr>
              <a:t>Any state in resulting FA is considered to be final state if it matches</a:t>
            </a:r>
          </a:p>
          <a:p>
            <a:r>
              <a:rPr lang="en-US" sz="3200" dirty="0" smtClean="0">
                <a:latin typeface="Cambria Math" pitchFamily="18" charset="0"/>
                <a:ea typeface="Cambria Math" pitchFamily="18" charset="0"/>
              </a:rPr>
              <a:t>with final state of FA </a:t>
            </a:r>
            <a:r>
              <a:rPr lang="en-US" sz="3200" dirty="0">
                <a:solidFill>
                  <a:srgbClr val="C00000"/>
                </a:solidFill>
                <a:latin typeface="Cambria Math" pitchFamily="18" charset="0"/>
                <a:ea typeface="Cambria Math" pitchFamily="18" charset="0"/>
              </a:rPr>
              <a:t>(</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2</a:t>
            </a:r>
            <a:r>
              <a:rPr lang="en-US" sz="3200" dirty="0" smtClean="0">
                <a:solidFill>
                  <a:srgbClr val="C00000"/>
                </a:solidFill>
                <a:latin typeface="Cambria Math" pitchFamily="18" charset="0"/>
                <a:ea typeface="Cambria Math" pitchFamily="18" charset="0"/>
              </a:rPr>
              <a:t>)  </a:t>
            </a:r>
            <a:r>
              <a:rPr lang="en-US" sz="3200" dirty="0" smtClean="0">
                <a:latin typeface="Cambria Math" pitchFamily="18" charset="0"/>
                <a:ea typeface="Cambria Math" pitchFamily="18" charset="0"/>
              </a:rPr>
              <a:t>only</a:t>
            </a:r>
          </a:p>
        </p:txBody>
      </p:sp>
    </p:spTree>
    <p:extLst>
      <p:ext uri="{BB962C8B-B14F-4D97-AF65-F5344CB8AC3E}">
        <p14:creationId xmlns:p14="http://schemas.microsoft.com/office/powerpoint/2010/main" xmlns="" val="12099077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latin typeface="Cambria Math" pitchFamily="18" charset="0"/>
                <a:ea typeface="Cambria Math" pitchFamily="18" charset="0"/>
              </a:rPr>
              <a:t>Regular Languages</a:t>
            </a:r>
            <a:endParaRPr lang="en-US" dirty="0">
              <a:latin typeface="Cambria Math" pitchFamily="18" charset="0"/>
              <a:ea typeface="Cambria Math" pitchFamily="18" charset="0"/>
            </a:endParaRPr>
          </a:p>
        </p:txBody>
      </p:sp>
      <p:sp>
        <p:nvSpPr>
          <p:cNvPr id="4" name="Content Placeholder 3"/>
          <p:cNvSpPr>
            <a:spLocks noGrp="1"/>
          </p:cNvSpPr>
          <p:nvPr>
            <p:ph idx="1"/>
          </p:nvPr>
        </p:nvSpPr>
        <p:spPr>
          <a:xfrm>
            <a:off x="608012" y="990600"/>
            <a:ext cx="10591800" cy="5638800"/>
          </a:xfrm>
        </p:spPr>
        <p:txBody>
          <a:bodyPr>
            <a:normAutofit/>
          </a:bodyPr>
          <a:lstStyle/>
          <a:p>
            <a:pPr marL="0" indent="0">
              <a:buNone/>
            </a:pPr>
            <a:r>
              <a:rPr lang="en-US" sz="3200" dirty="0">
                <a:latin typeface="Cambria Math" pitchFamily="18" charset="0"/>
                <a:ea typeface="Cambria Math" pitchFamily="18" charset="0"/>
              </a:rPr>
              <a:t>Note</a:t>
            </a:r>
          </a:p>
          <a:p>
            <a:pPr marL="0" indent="0">
              <a:buNone/>
            </a:pPr>
            <a:r>
              <a:rPr lang="en-US" sz="3200" dirty="0">
                <a:latin typeface="Cambria Math" pitchFamily="18" charset="0"/>
                <a:ea typeface="Cambria Math" pitchFamily="18" charset="0"/>
              </a:rPr>
              <a:t>It is to be noted that if L1 and L2 are expressed by r1and r2, respectively then the language expressed by </a:t>
            </a:r>
          </a:p>
          <a:p>
            <a:pPr marL="0" indent="0">
              <a:buNone/>
            </a:pPr>
            <a:r>
              <a:rPr lang="en-US" sz="3200" dirty="0">
                <a:latin typeface="Cambria Math" pitchFamily="18" charset="0"/>
                <a:ea typeface="Cambria Math" pitchFamily="18" charset="0"/>
              </a:rPr>
              <a:t>1)	r</a:t>
            </a:r>
            <a:r>
              <a:rPr lang="en-US" sz="3200" baseline="-25000" dirty="0">
                <a:latin typeface="Cambria Math" pitchFamily="18" charset="0"/>
                <a:ea typeface="Cambria Math" pitchFamily="18" charset="0"/>
              </a:rPr>
              <a:t>1</a:t>
            </a:r>
            <a:r>
              <a:rPr lang="en-US" sz="3200" dirty="0">
                <a:latin typeface="Cambria Math" pitchFamily="18" charset="0"/>
                <a:ea typeface="Cambria Math" pitchFamily="18" charset="0"/>
              </a:rPr>
              <a:t>+ </a:t>
            </a:r>
            <a:r>
              <a:rPr lang="en-US" sz="3200" dirty="0" smtClean="0">
                <a:latin typeface="Cambria Math" pitchFamily="18" charset="0"/>
                <a:ea typeface="Cambria Math" pitchFamily="18" charset="0"/>
              </a:rPr>
              <a:t>r</a:t>
            </a:r>
            <a:r>
              <a:rPr lang="en-US" sz="3200" baseline="-25000" dirty="0" smtClean="0">
                <a:latin typeface="Cambria Math" pitchFamily="18" charset="0"/>
                <a:ea typeface="Cambria Math" pitchFamily="18" charset="0"/>
              </a:rPr>
              <a:t>2</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is the language </a:t>
            </a:r>
            <a:r>
              <a:rPr lang="en-US" sz="3200" dirty="0" smtClean="0">
                <a:latin typeface="Cambria Math" pitchFamily="18" charset="0"/>
                <a:ea typeface="Cambria Math" pitchFamily="18" charset="0"/>
              </a:rPr>
              <a:t>L</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 </a:t>
            </a:r>
            <a:r>
              <a:rPr lang="en-US" sz="3200" dirty="0" smtClean="0">
                <a:latin typeface="Cambria Math" pitchFamily="18" charset="0"/>
                <a:ea typeface="Cambria Math" pitchFamily="18" charset="0"/>
              </a:rPr>
              <a:t>L</a:t>
            </a:r>
            <a:r>
              <a:rPr lang="en-US" sz="3200" baseline="-25000" dirty="0" smtClean="0">
                <a:latin typeface="Cambria Math" pitchFamily="18" charset="0"/>
                <a:ea typeface="Cambria Math" pitchFamily="18" charset="0"/>
              </a:rPr>
              <a:t>2</a:t>
            </a:r>
            <a:endParaRPr lang="en-US" sz="3200" dirty="0">
              <a:latin typeface="Cambria Math" pitchFamily="18" charset="0"/>
              <a:ea typeface="Cambria Math" pitchFamily="18" charset="0"/>
            </a:endParaRPr>
          </a:p>
          <a:p>
            <a:pPr marL="0" indent="0">
              <a:buNone/>
            </a:pPr>
            <a:r>
              <a:rPr lang="en-US" sz="3200" dirty="0">
                <a:latin typeface="Cambria Math" pitchFamily="18" charset="0"/>
                <a:ea typeface="Cambria Math" pitchFamily="18" charset="0"/>
              </a:rPr>
              <a:t>2)	 </a:t>
            </a:r>
            <a:r>
              <a:rPr lang="en-US" sz="3200" dirty="0" smtClean="0">
                <a:latin typeface="Cambria Math" pitchFamily="18" charset="0"/>
                <a:ea typeface="Cambria Math" pitchFamily="18" charset="0"/>
              </a:rPr>
              <a:t>r</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r</a:t>
            </a:r>
            <a:r>
              <a:rPr lang="en-US" sz="3200" baseline="-25000" dirty="0" smtClean="0">
                <a:latin typeface="Cambria Math" pitchFamily="18" charset="0"/>
                <a:ea typeface="Cambria Math" pitchFamily="18" charset="0"/>
              </a:rPr>
              <a:t>2</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is the language </a:t>
            </a:r>
            <a:r>
              <a:rPr lang="en-US" sz="3200" dirty="0" smtClean="0">
                <a:latin typeface="Cambria Math" pitchFamily="18" charset="0"/>
                <a:ea typeface="Cambria Math" pitchFamily="18" charset="0"/>
              </a:rPr>
              <a:t>L</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L</a:t>
            </a:r>
            <a:r>
              <a:rPr lang="en-US" sz="3200" baseline="-25000" dirty="0" smtClean="0">
                <a:latin typeface="Cambria Math" pitchFamily="18" charset="0"/>
                <a:ea typeface="Cambria Math" pitchFamily="18" charset="0"/>
              </a:rPr>
              <a:t>2</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of strings obtained by prefixing every string of </a:t>
            </a:r>
            <a:r>
              <a:rPr lang="en-US" sz="3200" dirty="0" smtClean="0">
                <a:latin typeface="Cambria Math" pitchFamily="18" charset="0"/>
                <a:ea typeface="Cambria Math" pitchFamily="18" charset="0"/>
              </a:rPr>
              <a:t>L</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with every string of </a:t>
            </a:r>
            <a:r>
              <a:rPr lang="en-US" sz="3200" dirty="0" smtClean="0">
                <a:latin typeface="Cambria Math" pitchFamily="18" charset="0"/>
                <a:ea typeface="Cambria Math" pitchFamily="18" charset="0"/>
              </a:rPr>
              <a:t>L</a:t>
            </a:r>
            <a:r>
              <a:rPr lang="en-US" sz="3200" baseline="-25000" dirty="0" smtClean="0">
                <a:latin typeface="Cambria Math" pitchFamily="18" charset="0"/>
                <a:ea typeface="Cambria Math" pitchFamily="18" charset="0"/>
              </a:rPr>
              <a:t>2</a:t>
            </a:r>
            <a:endParaRPr lang="en-US" sz="3200" dirty="0">
              <a:latin typeface="Cambria Math" pitchFamily="18" charset="0"/>
              <a:ea typeface="Cambria Math" pitchFamily="18" charset="0"/>
            </a:endParaRPr>
          </a:p>
          <a:p>
            <a:pPr marL="0" indent="0">
              <a:buNone/>
            </a:pPr>
            <a:r>
              <a:rPr lang="en-US" sz="3200" dirty="0">
                <a:latin typeface="Cambria Math" pitchFamily="18" charset="0"/>
                <a:ea typeface="Cambria Math" pitchFamily="18" charset="0"/>
              </a:rPr>
              <a:t>3)	 </a:t>
            </a:r>
            <a:r>
              <a:rPr lang="en-US" sz="3200" dirty="0" smtClean="0">
                <a:latin typeface="Cambria Math" pitchFamily="18" charset="0"/>
                <a:ea typeface="Cambria Math" pitchFamily="18" charset="0"/>
              </a:rPr>
              <a:t>r</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is the language </a:t>
            </a:r>
            <a:r>
              <a:rPr lang="en-US" sz="3200" dirty="0" smtClean="0">
                <a:latin typeface="Cambria Math" pitchFamily="18" charset="0"/>
                <a:ea typeface="Cambria Math" pitchFamily="18" charset="0"/>
              </a:rPr>
              <a:t>L</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of strings obtained by concatenating the strings of </a:t>
            </a:r>
            <a:r>
              <a:rPr lang="en-US" sz="3200" dirty="0" smtClean="0">
                <a:latin typeface="Cambria Math" pitchFamily="18" charset="0"/>
                <a:ea typeface="Cambria Math" pitchFamily="18" charset="0"/>
              </a:rPr>
              <a:t>L</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a:t>
            </a:r>
            <a:r>
              <a:rPr lang="en-US" sz="3200" dirty="0">
                <a:latin typeface="Cambria Math" pitchFamily="18" charset="0"/>
                <a:ea typeface="Cambria Math" pitchFamily="18" charset="0"/>
              </a:rPr>
              <a:t>including the null string</a:t>
            </a:r>
          </a:p>
        </p:txBody>
      </p:sp>
    </p:spTree>
    <p:extLst>
      <p:ext uri="{BB962C8B-B14F-4D97-AF65-F5344CB8AC3E}">
        <p14:creationId xmlns:p14="http://schemas.microsoft.com/office/powerpoint/2010/main" xmlns="" val="20409230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613210" y="882589"/>
            <a:ext cx="10566872"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smtClean="0"/>
              <a:t>Let L</a:t>
            </a:r>
            <a:r>
              <a:rPr lang="en-US" sz="3200" baseline="-25000" dirty="0" smtClean="0"/>
              <a:t>1 </a:t>
            </a:r>
            <a:r>
              <a:rPr lang="en-US" sz="3200" dirty="0" smtClean="0"/>
              <a:t>and L</a:t>
            </a:r>
            <a:r>
              <a:rPr lang="en-US" sz="3200" baseline="-25000" dirty="0"/>
              <a:t>2</a:t>
            </a:r>
            <a:r>
              <a:rPr lang="en-US" sz="3200" dirty="0" smtClean="0"/>
              <a:t> be two languages over such that </a:t>
            </a:r>
            <a:r>
              <a:rPr lang="el-GR" sz="3200" b="1" dirty="0">
                <a:latin typeface="Cambria Math" pitchFamily="18" charset="0"/>
                <a:ea typeface="Cambria Math" pitchFamily="18" charset="0"/>
              </a:rPr>
              <a:t>Σ</a:t>
            </a:r>
            <a:r>
              <a:rPr lang="en-US" sz="3200" b="1" dirty="0">
                <a:latin typeface="Cambria Math" pitchFamily="18" charset="0"/>
                <a:ea typeface="Cambria Math" pitchFamily="18" charset="0"/>
              </a:rPr>
              <a:t> = {</a:t>
            </a:r>
            <a:r>
              <a:rPr lang="en-US" sz="3200" b="1" dirty="0" err="1">
                <a:latin typeface="Cambria Math" pitchFamily="18" charset="0"/>
                <a:ea typeface="Cambria Math" pitchFamily="18" charset="0"/>
              </a:rPr>
              <a:t>a,b</a:t>
            </a:r>
            <a:r>
              <a:rPr lang="en-US" sz="3200" b="1" dirty="0" smtClean="0">
                <a:latin typeface="Cambria Math" pitchFamily="18" charset="0"/>
                <a:ea typeface="Cambria Math" pitchFamily="18" charset="0"/>
              </a:rPr>
              <a:t>}</a:t>
            </a:r>
            <a:endParaRPr lang="en-US" sz="3200" dirty="0" smtClean="0"/>
          </a:p>
          <a:p>
            <a:r>
              <a:rPr lang="en-US" sz="3200" dirty="0" smtClean="0"/>
              <a:t>L</a:t>
            </a:r>
            <a:r>
              <a:rPr lang="en-US" sz="3200" baseline="-25000" dirty="0" smtClean="0"/>
              <a:t>1 </a:t>
            </a:r>
            <a:r>
              <a:rPr lang="en-US" sz="3200" dirty="0" smtClean="0"/>
              <a:t>= </a:t>
            </a:r>
            <a:r>
              <a:rPr lang="en-US" sz="3200" dirty="0"/>
              <a:t>“Language of all words having substring </a:t>
            </a:r>
            <a:r>
              <a:rPr lang="en-US" sz="3200" dirty="0" err="1"/>
              <a:t>ab</a:t>
            </a:r>
            <a:r>
              <a:rPr lang="en-US" sz="3200" dirty="0" smtClean="0"/>
              <a:t>”</a:t>
            </a:r>
          </a:p>
          <a:p>
            <a:r>
              <a:rPr lang="en-US" sz="3200" dirty="0" smtClean="0"/>
              <a:t>L</a:t>
            </a:r>
            <a:r>
              <a:rPr lang="en-US" sz="3200" baseline="-25000" dirty="0" smtClean="0"/>
              <a:t>2 </a:t>
            </a:r>
            <a:r>
              <a:rPr lang="en-US" sz="3200" dirty="0" smtClean="0"/>
              <a:t>= “</a:t>
            </a:r>
            <a:r>
              <a:rPr lang="en-US" sz="3200" dirty="0"/>
              <a:t>Language of all words ending on a”</a:t>
            </a:r>
            <a:endParaRPr lang="en-US" sz="3200" dirty="0" smtClean="0"/>
          </a:p>
          <a:p>
            <a:r>
              <a:rPr lang="en-US" sz="3200" dirty="0" smtClean="0"/>
              <a:t>Corresponding FA’s are as follows</a:t>
            </a:r>
            <a:endParaRPr lang="en-US" sz="3200" dirty="0"/>
          </a:p>
        </p:txBody>
      </p:sp>
      <p:sp>
        <p:nvSpPr>
          <p:cNvPr id="9" name="Text Box 2"/>
          <p:cNvSpPr txBox="1">
            <a:spLocks noChangeArrowheads="1"/>
          </p:cNvSpPr>
          <p:nvPr/>
        </p:nvSpPr>
        <p:spPr bwMode="auto">
          <a:xfrm>
            <a:off x="636568" y="291195"/>
            <a:ext cx="1117284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a:solidFill>
                  <a:srgbClr val="C00000"/>
                </a:solidFill>
                <a:latin typeface="Cambria Math" pitchFamily="18" charset="0"/>
                <a:ea typeface="Cambria Math" pitchFamily="18" charset="0"/>
              </a:rPr>
              <a:t>Concatenation</a:t>
            </a:r>
            <a:r>
              <a:rPr lang="en-US" sz="3200" dirty="0" smtClean="0">
                <a:solidFill>
                  <a:srgbClr val="C00000"/>
                </a:solidFill>
                <a:latin typeface="Cambria Math" pitchFamily="18" charset="0"/>
                <a:ea typeface="Cambria Math" pitchFamily="18" charset="0"/>
              </a:rPr>
              <a:t>(of languages) Theorem: (Demonstration)</a:t>
            </a:r>
            <a:endParaRPr lang="en-US" sz="3200" dirty="0">
              <a:solidFill>
                <a:srgbClr val="C00000"/>
              </a:solidFill>
              <a:latin typeface="Cambria Math" pitchFamily="18" charset="0"/>
              <a:ea typeface="Cambria Math"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21682" y="3124200"/>
            <a:ext cx="10058400" cy="2001712"/>
          </a:xfrm>
          <a:prstGeom prst="rect">
            <a:avLst/>
          </a:prstGeom>
        </p:spPr>
      </p:pic>
      <p:sp>
        <p:nvSpPr>
          <p:cNvPr id="55" name="Text Box 3"/>
          <p:cNvSpPr txBox="1">
            <a:spLocks noChangeArrowheads="1"/>
          </p:cNvSpPr>
          <p:nvPr/>
        </p:nvSpPr>
        <p:spPr bwMode="auto">
          <a:xfrm>
            <a:off x="613210" y="5562600"/>
            <a:ext cx="1143125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latin typeface="Cambria Math" pitchFamily="18" charset="0"/>
                <a:ea typeface="Cambria Math" pitchFamily="18" charset="0"/>
              </a:rPr>
              <a:t>Concatenation of above languages is </a:t>
            </a:r>
            <a:r>
              <a:rPr lang="en-US" sz="2800" b="1" dirty="0" smtClean="0">
                <a:solidFill>
                  <a:srgbClr val="336600"/>
                </a:solidFill>
                <a:latin typeface="Cambria Math" pitchFamily="18" charset="0"/>
                <a:ea typeface="Cambria Math" pitchFamily="18" charset="0"/>
              </a:rPr>
              <a:t>a language that contains all words contain substring </a:t>
            </a:r>
            <a:r>
              <a:rPr lang="en-US" sz="2800" b="1" dirty="0" err="1" smtClean="0">
                <a:solidFill>
                  <a:srgbClr val="336600"/>
                </a:solidFill>
                <a:latin typeface="Cambria Math" pitchFamily="18" charset="0"/>
                <a:ea typeface="Cambria Math" pitchFamily="18" charset="0"/>
              </a:rPr>
              <a:t>ab</a:t>
            </a:r>
            <a:r>
              <a:rPr lang="en-US" sz="2800" b="1" dirty="0" smtClean="0">
                <a:solidFill>
                  <a:srgbClr val="336600"/>
                </a:solidFill>
                <a:latin typeface="Cambria Math" pitchFamily="18" charset="0"/>
                <a:ea typeface="Cambria Math" pitchFamily="18" charset="0"/>
              </a:rPr>
              <a:t> and also end on a</a:t>
            </a:r>
            <a:endParaRPr lang="en-US" sz="2800" b="1" baseline="-25000" dirty="0">
              <a:solidFill>
                <a:srgbClr val="336600"/>
              </a:solidFill>
              <a:latin typeface="Cambria Math" pitchFamily="18" charset="0"/>
              <a:ea typeface="Cambria Math" pitchFamily="18" charset="0"/>
              <a:sym typeface="Symbol" pitchFamily="18" charset="2"/>
            </a:endParaRPr>
          </a:p>
        </p:txBody>
      </p:sp>
    </p:spTree>
    <p:extLst>
      <p:ext uri="{BB962C8B-B14F-4D97-AF65-F5344CB8AC3E}">
        <p14:creationId xmlns:p14="http://schemas.microsoft.com/office/powerpoint/2010/main" xmlns="" val="37881358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smtClean="0">
                <a:solidFill>
                  <a:srgbClr val="C00000"/>
                </a:solidFill>
                <a:latin typeface="Cambria Math" pitchFamily="18" charset="0"/>
                <a:ea typeface="Cambria Math" pitchFamily="18" charset="0"/>
              </a:rPr>
              <a:t>Creating FA for </a:t>
            </a:r>
            <a:r>
              <a:rPr lang="en-US" sz="3200" dirty="0">
                <a:solidFill>
                  <a:srgbClr val="C00000"/>
                </a:solidFill>
                <a:latin typeface="Cambria Math" pitchFamily="18" charset="0"/>
                <a:ea typeface="Cambria Math" pitchFamily="18" charset="0"/>
              </a:rPr>
              <a:t>Concatenation </a:t>
            </a:r>
            <a:r>
              <a:rPr lang="en-US" sz="3200" dirty="0" smtClean="0">
                <a:solidFill>
                  <a:srgbClr val="C00000"/>
                </a:solidFill>
                <a:latin typeface="Cambria Math" pitchFamily="18" charset="0"/>
                <a:ea typeface="Cambria Math" pitchFamily="18" charset="0"/>
              </a:rPr>
              <a:t>of FA</a:t>
            </a:r>
            <a:r>
              <a:rPr lang="en-US" sz="3200" b="1" baseline="-25000" dirty="0" smtClean="0">
                <a:solidFill>
                  <a:srgbClr val="7030A0"/>
                </a:solidFill>
              </a:rPr>
              <a:t>1</a:t>
            </a:r>
            <a:r>
              <a:rPr lang="en-US" sz="3200" dirty="0" smtClean="0">
                <a:solidFill>
                  <a:srgbClr val="C00000"/>
                </a:solidFill>
                <a:latin typeface="Cambria Math" pitchFamily="18" charset="0"/>
                <a:ea typeface="Cambria Math" pitchFamily="18" charset="0"/>
              </a:rPr>
              <a:t> &amp; FA</a:t>
            </a:r>
            <a:r>
              <a:rPr lang="en-US" sz="3200" b="1" baseline="-25000" dirty="0">
                <a:solidFill>
                  <a:srgbClr val="7030A0"/>
                </a:solidFill>
              </a:rPr>
              <a:t>2</a:t>
            </a:r>
            <a:r>
              <a:rPr lang="en-US" sz="3200" dirty="0" smtClean="0">
                <a:solidFill>
                  <a:srgbClr val="C00000"/>
                </a:solidFill>
                <a:latin typeface="Cambria Math" pitchFamily="18" charset="0"/>
                <a:ea typeface="Cambria Math" pitchFamily="18" charset="0"/>
              </a:rPr>
              <a:t> </a:t>
            </a:r>
            <a:endParaRPr lang="en-US" sz="3200" dirty="0">
              <a:solidFill>
                <a:srgbClr val="C00000"/>
              </a:solidFill>
              <a:latin typeface="Cambria Math" pitchFamily="18" charset="0"/>
              <a:ea typeface="Cambria Math"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878414360"/>
              </p:ext>
            </p:extLst>
          </p:nvPr>
        </p:nvGraphicFramePr>
        <p:xfrm>
          <a:off x="204144" y="990600"/>
          <a:ext cx="11148069" cy="2438400"/>
        </p:xfrm>
        <a:graphic>
          <a:graphicData uri="http://schemas.openxmlformats.org/drawingml/2006/table">
            <a:tbl>
              <a:tblPr firstRow="1" bandRow="1">
                <a:tableStyleId>{5C22544A-7EE6-4342-B048-85BDC9FD1C3A}</a:tableStyleId>
              </a:tblPr>
              <a:tblGrid>
                <a:gridCol w="4671068"/>
                <a:gridCol w="3276600"/>
                <a:gridCol w="3200401"/>
              </a:tblGrid>
              <a:tr h="576204">
                <a:tc>
                  <a:txBody>
                    <a:bodyPr/>
                    <a:lstStyle/>
                    <a:p>
                      <a:r>
                        <a:rPr lang="en-US" sz="2400" dirty="0" smtClean="0"/>
                        <a:t>Current State</a:t>
                      </a:r>
                      <a:endParaRPr lang="en-US" sz="2400" dirty="0"/>
                    </a:p>
                  </a:txBody>
                  <a:tcPr/>
                </a:tc>
                <a:tc>
                  <a:txBody>
                    <a:bodyPr/>
                    <a:lstStyle/>
                    <a:p>
                      <a:r>
                        <a:rPr lang="en-US" sz="2000" dirty="0" smtClean="0"/>
                        <a:t>New State on Input = a</a:t>
                      </a:r>
                      <a:endParaRPr lang="en-US" sz="2000" dirty="0"/>
                    </a:p>
                  </a:txBody>
                  <a:tcPr/>
                </a:tc>
                <a:tc>
                  <a:txBody>
                    <a:bodyPr/>
                    <a:lstStyle/>
                    <a:p>
                      <a:r>
                        <a:rPr lang="en-US" sz="2000" dirty="0" smtClean="0"/>
                        <a:t>New State on Input = b</a:t>
                      </a:r>
                      <a:endParaRPr lang="en-US" sz="2000" dirty="0"/>
                    </a:p>
                  </a:txBody>
                  <a:tcPr/>
                </a:tc>
              </a:tr>
              <a:tr h="490596">
                <a:tc>
                  <a:txBody>
                    <a:bodyPr/>
                    <a:lstStyle/>
                    <a:p>
                      <a:r>
                        <a:rPr lang="en-US" sz="2400" b="1" smtClean="0">
                          <a:latin typeface="Cambria Math" pitchFamily="18" charset="0"/>
                          <a:ea typeface="Cambria Math" pitchFamily="18" charset="0"/>
                        </a:rPr>
                        <a:t>Q</a:t>
                      </a:r>
                      <a:r>
                        <a:rPr lang="en-US" sz="2400" b="1" baseline="-25000" smtClean="0">
                          <a:latin typeface="Cambria Math" pitchFamily="18" charset="0"/>
                          <a:ea typeface="Cambria Math" pitchFamily="18" charset="0"/>
                        </a:rPr>
                        <a:t>z0</a:t>
                      </a:r>
                      <a:r>
                        <a:rPr lang="en-US" sz="2400" b="1" smtClean="0">
                          <a:latin typeface="Cambria Math" pitchFamily="18" charset="0"/>
                          <a:ea typeface="Cambria Math" pitchFamily="18" charset="0"/>
                        </a:rPr>
                        <a:t> (Q</a:t>
                      </a:r>
                      <a:r>
                        <a:rPr lang="en-US" sz="2400" b="1" baseline="-25000" smtClean="0">
                          <a:latin typeface="Cambria Math" pitchFamily="18" charset="0"/>
                          <a:ea typeface="Cambria Math" pitchFamily="18" charset="0"/>
                        </a:rPr>
                        <a:t>x</a:t>
                      </a:r>
                      <a:r>
                        <a:rPr lang="en-US" sz="2400" b="1" smtClean="0">
                          <a:latin typeface="Cambria Math" pitchFamily="18" charset="0"/>
                          <a:ea typeface="Cambria Math" pitchFamily="18" charset="0"/>
                        </a:rPr>
                        <a:t>)</a:t>
                      </a:r>
                      <a:endParaRPr lang="en-US" sz="2400" b="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z1</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Q</a:t>
                      </a:r>
                      <a:r>
                        <a:rPr lang="en-US" sz="2400" b="1" baseline="-25000" dirty="0" err="1" smtClean="0">
                          <a:latin typeface="Cambria Math" pitchFamily="18" charset="0"/>
                          <a:ea typeface="Cambria Math" pitchFamily="18" charset="0"/>
                        </a:rPr>
                        <a:t>y</a:t>
                      </a:r>
                      <a:r>
                        <a:rPr lang="en-US" sz="2400" b="1" dirty="0" smtClean="0">
                          <a:latin typeface="Cambria Math" pitchFamily="18" charset="0"/>
                          <a:ea typeface="Cambria Math"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x</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336600"/>
                          </a:solidFill>
                          <a:effectLst/>
                          <a:uLnTx/>
                          <a:uFillTx/>
                          <a:latin typeface="Cambria Math" pitchFamily="18" charset="0"/>
                          <a:ea typeface="Cambria Math" pitchFamily="18" charset="0"/>
                          <a:cs typeface="+mn-cs"/>
                        </a:rPr>
                        <a:t>FINAL STATE</a:t>
                      </a:r>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endParaRPr lang="en-US" dirty="0"/>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endParaRPr lang="en-US" dirty="0"/>
                    </a:p>
                  </a:txBody>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2594" y="4267200"/>
            <a:ext cx="11749218" cy="2490600"/>
          </a:xfrm>
          <a:prstGeom prst="rect">
            <a:avLst/>
          </a:prstGeom>
        </p:spPr>
      </p:pic>
    </p:spTree>
    <p:extLst>
      <p:ext uri="{BB962C8B-B14F-4D97-AF65-F5344CB8AC3E}">
        <p14:creationId xmlns:p14="http://schemas.microsoft.com/office/powerpoint/2010/main" xmlns="" val="39527989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303212" y="291195"/>
            <a:ext cx="1154519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smtClean="0">
                <a:solidFill>
                  <a:srgbClr val="C00000"/>
                </a:solidFill>
                <a:latin typeface="Cambria Math" pitchFamily="18" charset="0"/>
                <a:ea typeface="Cambria Math" pitchFamily="18" charset="0"/>
              </a:rPr>
              <a:t>Creating FA for </a:t>
            </a:r>
            <a:r>
              <a:rPr lang="en-US" sz="3200" dirty="0">
                <a:solidFill>
                  <a:srgbClr val="C00000"/>
                </a:solidFill>
                <a:latin typeface="Cambria Math" pitchFamily="18" charset="0"/>
                <a:ea typeface="Cambria Math" pitchFamily="18" charset="0"/>
              </a:rPr>
              <a:t>Concatenation </a:t>
            </a:r>
            <a:r>
              <a:rPr lang="en-US" sz="3200" dirty="0" smtClean="0">
                <a:solidFill>
                  <a:srgbClr val="C00000"/>
                </a:solidFill>
                <a:latin typeface="Cambria Math" pitchFamily="18" charset="0"/>
                <a:ea typeface="Cambria Math" pitchFamily="18" charset="0"/>
              </a:rPr>
              <a:t>of FA</a:t>
            </a:r>
            <a:r>
              <a:rPr lang="en-US" sz="3200" b="1" baseline="-25000" dirty="0" smtClean="0">
                <a:solidFill>
                  <a:srgbClr val="7030A0"/>
                </a:solidFill>
              </a:rPr>
              <a:t>1</a:t>
            </a:r>
            <a:r>
              <a:rPr lang="en-US" sz="3200" dirty="0" smtClean="0">
                <a:solidFill>
                  <a:srgbClr val="C00000"/>
                </a:solidFill>
                <a:latin typeface="Cambria Math" pitchFamily="18" charset="0"/>
                <a:ea typeface="Cambria Math" pitchFamily="18" charset="0"/>
              </a:rPr>
              <a:t> &amp; FA</a:t>
            </a:r>
            <a:r>
              <a:rPr lang="en-US" sz="3200" b="1" baseline="-25000" dirty="0">
                <a:solidFill>
                  <a:srgbClr val="7030A0"/>
                </a:solidFill>
              </a:rPr>
              <a:t>2</a:t>
            </a:r>
            <a:r>
              <a:rPr lang="en-US" sz="3200" dirty="0" smtClean="0">
                <a:solidFill>
                  <a:srgbClr val="C00000"/>
                </a:solidFill>
                <a:latin typeface="Cambria Math" pitchFamily="18" charset="0"/>
                <a:ea typeface="Cambria Math" pitchFamily="18" charset="0"/>
              </a:rPr>
              <a:t> from Transition Table</a:t>
            </a:r>
            <a:endParaRPr lang="en-US" sz="3200" dirty="0">
              <a:solidFill>
                <a:srgbClr val="C00000"/>
              </a:solidFill>
              <a:latin typeface="Cambria Math" pitchFamily="18" charset="0"/>
              <a:ea typeface="Cambria Math"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2501155557"/>
              </p:ext>
            </p:extLst>
          </p:nvPr>
        </p:nvGraphicFramePr>
        <p:xfrm>
          <a:off x="204144" y="990600"/>
          <a:ext cx="11148069" cy="2590800"/>
        </p:xfrm>
        <a:graphic>
          <a:graphicData uri="http://schemas.openxmlformats.org/drawingml/2006/table">
            <a:tbl>
              <a:tblPr firstRow="1" bandRow="1">
                <a:tableStyleId>{5C22544A-7EE6-4342-B048-85BDC9FD1C3A}</a:tableStyleId>
              </a:tblPr>
              <a:tblGrid>
                <a:gridCol w="4823468"/>
                <a:gridCol w="3124200"/>
                <a:gridCol w="3200401"/>
              </a:tblGrid>
              <a:tr h="576204">
                <a:tc>
                  <a:txBody>
                    <a:bodyPr/>
                    <a:lstStyle/>
                    <a:p>
                      <a:r>
                        <a:rPr lang="en-US" sz="2400" dirty="0" smtClean="0"/>
                        <a:t>Current State</a:t>
                      </a:r>
                      <a:endParaRPr lang="en-US" sz="2400" dirty="0"/>
                    </a:p>
                  </a:txBody>
                  <a:tcPr/>
                </a:tc>
                <a:tc>
                  <a:txBody>
                    <a:bodyPr/>
                    <a:lstStyle/>
                    <a:p>
                      <a:r>
                        <a:rPr lang="en-US" sz="2000" dirty="0" smtClean="0"/>
                        <a:t>New State on Input = a</a:t>
                      </a:r>
                      <a:endParaRPr lang="en-US" sz="2000" dirty="0"/>
                    </a:p>
                  </a:txBody>
                  <a:tcPr/>
                </a:tc>
                <a:tc>
                  <a:txBody>
                    <a:bodyPr/>
                    <a:lstStyle/>
                    <a:p>
                      <a:r>
                        <a:rPr lang="en-US" sz="2000" dirty="0" smtClean="0"/>
                        <a:t>New State on Input = b</a:t>
                      </a:r>
                      <a:endParaRPr lang="en-US" sz="2000" dirty="0"/>
                    </a:p>
                  </a:txBody>
                  <a:tcPr/>
                </a:tc>
              </a:tr>
              <a:tr h="642996">
                <a:tc>
                  <a:txBody>
                    <a:bodyPr/>
                    <a:lstStyle/>
                    <a:p>
                      <a:r>
                        <a:rPr lang="en-US" sz="2400" b="1" smtClean="0">
                          <a:latin typeface="Cambria Math" pitchFamily="18" charset="0"/>
                          <a:ea typeface="Cambria Math" pitchFamily="18" charset="0"/>
                        </a:rPr>
                        <a:t>Q</a:t>
                      </a:r>
                      <a:r>
                        <a:rPr lang="en-US" sz="2400" b="1" baseline="-25000" smtClean="0">
                          <a:latin typeface="Cambria Math" pitchFamily="18" charset="0"/>
                          <a:ea typeface="Cambria Math" pitchFamily="18" charset="0"/>
                        </a:rPr>
                        <a:t>z0</a:t>
                      </a:r>
                      <a:r>
                        <a:rPr lang="en-US" sz="2400" b="1" smtClean="0">
                          <a:latin typeface="Cambria Math" pitchFamily="18" charset="0"/>
                          <a:ea typeface="Cambria Math" pitchFamily="18" charset="0"/>
                        </a:rPr>
                        <a:t> (Q</a:t>
                      </a:r>
                      <a:r>
                        <a:rPr lang="en-US" sz="2400" b="1" baseline="-25000" smtClean="0">
                          <a:latin typeface="Cambria Math" pitchFamily="18" charset="0"/>
                          <a:ea typeface="Cambria Math" pitchFamily="18" charset="0"/>
                        </a:rPr>
                        <a:t>x</a:t>
                      </a:r>
                      <a:r>
                        <a:rPr lang="en-US" sz="2400" b="1" smtClean="0">
                          <a:latin typeface="Cambria Math" pitchFamily="18" charset="0"/>
                          <a:ea typeface="Cambria Math" pitchFamily="18" charset="0"/>
                        </a:rPr>
                        <a:t>)</a:t>
                      </a:r>
                      <a:endParaRPr lang="en-US" sz="2400" b="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z1</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Q</a:t>
                      </a:r>
                      <a:r>
                        <a:rPr lang="en-US" sz="2400" b="1" baseline="-25000" dirty="0" err="1" smtClean="0">
                          <a:latin typeface="Cambria Math" pitchFamily="18" charset="0"/>
                          <a:ea typeface="Cambria Math" pitchFamily="18" charset="0"/>
                        </a:rPr>
                        <a:t>y</a:t>
                      </a:r>
                      <a:r>
                        <a:rPr lang="en-US" sz="2400" b="1" dirty="0" smtClean="0">
                          <a:latin typeface="Cambria Math" pitchFamily="18" charset="0"/>
                          <a:ea typeface="Cambria Math"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x</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y</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336600"/>
                          </a:solidFill>
                          <a:effectLst/>
                          <a:uLnTx/>
                          <a:uFillTx/>
                          <a:latin typeface="Cambria Math" pitchFamily="18" charset="0"/>
                          <a:ea typeface="Cambria Math" pitchFamily="18" charset="0"/>
                          <a:cs typeface="+mn-cs"/>
                        </a:rPr>
                        <a:t>FINAL STATE</a:t>
                      </a:r>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endParaRPr lang="en-US" dirty="0"/>
                    </a:p>
                  </a:txBody>
                  <a:tcPr/>
                </a:tc>
                <a:tc>
                  <a:txBody>
                    <a:bodyPr/>
                    <a:lstStyle/>
                    <a:p>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err="1"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err="1" smtClean="0">
                          <a:ln>
                            <a:noFill/>
                          </a:ln>
                          <a:solidFill>
                            <a:srgbClr val="292934"/>
                          </a:solidFill>
                          <a:effectLst/>
                          <a:uLnTx/>
                          <a:uFillTx/>
                          <a:latin typeface="Cambria Math" pitchFamily="18" charset="0"/>
                          <a:ea typeface="Cambria Math" pitchFamily="18" charset="0"/>
                          <a:cs typeface="+mn-cs"/>
                        </a:rPr>
                        <a:t>z</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endParaRPr lang="en-US" dirty="0"/>
                    </a:p>
                  </a:txBody>
                  <a:tcPr/>
                </a:tc>
              </a:tr>
            </a:tbl>
          </a:graphicData>
        </a:graphic>
      </p:graphicFrame>
      <p:sp>
        <p:nvSpPr>
          <p:cNvPr id="11" name="Text Box 12"/>
          <p:cNvSpPr txBox="1">
            <a:spLocks noChangeArrowheads="1"/>
          </p:cNvSpPr>
          <p:nvPr/>
        </p:nvSpPr>
        <p:spPr bwMode="auto">
          <a:xfrm>
            <a:off x="1695951" y="5024735"/>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24" name="Text Box 12"/>
          <p:cNvSpPr txBox="1">
            <a:spLocks noChangeArrowheads="1"/>
          </p:cNvSpPr>
          <p:nvPr/>
        </p:nvSpPr>
        <p:spPr bwMode="auto">
          <a:xfrm>
            <a:off x="9658105" y="6283200"/>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25" name="Text Box 12"/>
          <p:cNvSpPr txBox="1">
            <a:spLocks noChangeArrowheads="1"/>
          </p:cNvSpPr>
          <p:nvPr/>
        </p:nvSpPr>
        <p:spPr bwMode="auto">
          <a:xfrm>
            <a:off x="11144214" y="4540228"/>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sp>
        <p:nvSpPr>
          <p:cNvPr id="5" name="Oval 2"/>
          <p:cNvSpPr>
            <a:spLocks noChangeArrowheads="1"/>
          </p:cNvSpPr>
          <p:nvPr/>
        </p:nvSpPr>
        <p:spPr bwMode="auto">
          <a:xfrm>
            <a:off x="1389582" y="5865416"/>
            <a:ext cx="1018915" cy="519351"/>
          </a:xfrm>
          <a:prstGeom prst="ellipse">
            <a:avLst/>
          </a:prstGeom>
          <a:noFill/>
          <a:ln w="38100" algn="ctr">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b="1" dirty="0" smtClean="0"/>
              <a:t>Qz0</a:t>
            </a:r>
            <a:endParaRPr lang="en-US" b="1" dirty="0"/>
          </a:p>
        </p:txBody>
      </p:sp>
      <p:sp>
        <p:nvSpPr>
          <p:cNvPr id="6" name="Line 3"/>
          <p:cNvSpPr>
            <a:spLocks noChangeShapeType="1"/>
          </p:cNvSpPr>
          <p:nvPr/>
        </p:nvSpPr>
        <p:spPr bwMode="auto">
          <a:xfrm>
            <a:off x="668657" y="6096854"/>
            <a:ext cx="720925" cy="28238"/>
          </a:xfrm>
          <a:prstGeom prst="line">
            <a:avLst/>
          </a:prstGeom>
          <a:noFill/>
          <a:ln w="7620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8" name="Line 20"/>
          <p:cNvSpPr>
            <a:spLocks noChangeShapeType="1"/>
          </p:cNvSpPr>
          <p:nvPr/>
        </p:nvSpPr>
        <p:spPr bwMode="auto">
          <a:xfrm flipH="1">
            <a:off x="2452493" y="6174842"/>
            <a:ext cx="1965519" cy="22395"/>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10" name="AutoShape 4"/>
          <p:cNvSpPr>
            <a:spLocks noChangeArrowheads="1"/>
          </p:cNvSpPr>
          <p:nvPr/>
        </p:nvSpPr>
        <p:spPr bwMode="auto">
          <a:xfrm>
            <a:off x="1646958" y="5392688"/>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13" name="Text Box 12"/>
          <p:cNvSpPr txBox="1">
            <a:spLocks noChangeArrowheads="1"/>
          </p:cNvSpPr>
          <p:nvPr/>
        </p:nvSpPr>
        <p:spPr bwMode="auto">
          <a:xfrm>
            <a:off x="3303099" y="5749935"/>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sp>
        <p:nvSpPr>
          <p:cNvPr id="14" name="AutoShape 4"/>
          <p:cNvSpPr>
            <a:spLocks noChangeArrowheads="1"/>
          </p:cNvSpPr>
          <p:nvPr/>
        </p:nvSpPr>
        <p:spPr bwMode="auto">
          <a:xfrm>
            <a:off x="4722812" y="5104400"/>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16" name="Line 20"/>
          <p:cNvSpPr>
            <a:spLocks noChangeShapeType="1"/>
          </p:cNvSpPr>
          <p:nvPr/>
        </p:nvSpPr>
        <p:spPr bwMode="auto">
          <a:xfrm flipH="1">
            <a:off x="5534477" y="6110973"/>
            <a:ext cx="1931535" cy="63870"/>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17" name="Text Box 12"/>
          <p:cNvSpPr txBox="1">
            <a:spLocks noChangeArrowheads="1"/>
          </p:cNvSpPr>
          <p:nvPr/>
        </p:nvSpPr>
        <p:spPr bwMode="auto">
          <a:xfrm>
            <a:off x="6206979" y="5645497"/>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19" name="Line 20"/>
          <p:cNvSpPr>
            <a:spLocks noChangeShapeType="1"/>
          </p:cNvSpPr>
          <p:nvPr/>
        </p:nvSpPr>
        <p:spPr bwMode="auto">
          <a:xfrm flipH="1">
            <a:off x="8580697" y="5903497"/>
            <a:ext cx="2268932" cy="38691"/>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21" name="AutoShape 4"/>
          <p:cNvSpPr>
            <a:spLocks noChangeArrowheads="1"/>
          </p:cNvSpPr>
          <p:nvPr/>
        </p:nvSpPr>
        <p:spPr bwMode="auto">
          <a:xfrm>
            <a:off x="11078863" y="4978610"/>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22" name="Line 20"/>
          <p:cNvSpPr>
            <a:spLocks noChangeShapeType="1"/>
          </p:cNvSpPr>
          <p:nvPr/>
        </p:nvSpPr>
        <p:spPr bwMode="auto">
          <a:xfrm flipV="1">
            <a:off x="8580696" y="6211796"/>
            <a:ext cx="2268933" cy="0"/>
          </a:xfrm>
          <a:prstGeom prst="line">
            <a:avLst/>
          </a:prstGeom>
          <a:noFill/>
          <a:ln w="76200">
            <a:solidFill>
              <a:srgbClr val="3366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sp>
        <p:nvSpPr>
          <p:cNvPr id="26" name="Text Box 12"/>
          <p:cNvSpPr txBox="1">
            <a:spLocks noChangeArrowheads="1"/>
          </p:cNvSpPr>
          <p:nvPr/>
        </p:nvSpPr>
        <p:spPr bwMode="auto">
          <a:xfrm>
            <a:off x="9715163" y="5351583"/>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sp>
        <p:nvSpPr>
          <p:cNvPr id="30" name="Oval 29"/>
          <p:cNvSpPr/>
          <p:nvPr/>
        </p:nvSpPr>
        <p:spPr>
          <a:xfrm>
            <a:off x="10824068" y="5444018"/>
            <a:ext cx="1143000" cy="107349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971212" y="5562600"/>
            <a:ext cx="877192" cy="750839"/>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Qz3</a:t>
            </a:r>
            <a:endParaRPr lang="en-US" b="1" dirty="0">
              <a:solidFill>
                <a:schemeClr val="tx1"/>
              </a:solidFill>
            </a:endParaRPr>
          </a:p>
        </p:txBody>
      </p:sp>
      <p:sp>
        <p:nvSpPr>
          <p:cNvPr id="31" name="Text Box 12"/>
          <p:cNvSpPr txBox="1">
            <a:spLocks noChangeArrowheads="1"/>
          </p:cNvSpPr>
          <p:nvPr/>
        </p:nvSpPr>
        <p:spPr bwMode="auto">
          <a:xfrm>
            <a:off x="7778143" y="4692628"/>
            <a:ext cx="37221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b</a:t>
            </a:r>
            <a:endParaRPr lang="en-US" dirty="0"/>
          </a:p>
        </p:txBody>
      </p:sp>
      <p:sp>
        <p:nvSpPr>
          <p:cNvPr id="32" name="AutoShape 4"/>
          <p:cNvSpPr>
            <a:spLocks noChangeArrowheads="1"/>
          </p:cNvSpPr>
          <p:nvPr/>
        </p:nvSpPr>
        <p:spPr bwMode="auto">
          <a:xfrm>
            <a:off x="7720807" y="5131010"/>
            <a:ext cx="504162" cy="710009"/>
          </a:xfrm>
          <a:custGeom>
            <a:avLst/>
            <a:gdLst>
              <a:gd name="G0" fmla="+- 219534 0 0"/>
              <a:gd name="G1" fmla="+- 9977963 0 0"/>
              <a:gd name="G2" fmla="+- 219534 0 9977963"/>
              <a:gd name="G3" fmla="+- 10800 0 0"/>
              <a:gd name="G4" fmla="+- 0 0 219534"/>
              <a:gd name="T0" fmla="*/ 360 256 1"/>
              <a:gd name="T1" fmla="*/ 0 256 1"/>
              <a:gd name="G5" fmla="+- G2 T0 T1"/>
              <a:gd name="G6" fmla="?: G2 G2 G5"/>
              <a:gd name="G7" fmla="+- 0 0 G6"/>
              <a:gd name="G8" fmla="+- 8899 0 0"/>
              <a:gd name="G9" fmla="+- 0 0 9977963"/>
              <a:gd name="G10" fmla="+- 8899 0 2700"/>
              <a:gd name="G11" fmla="cos G10 219534"/>
              <a:gd name="G12" fmla="sin G10 219534"/>
              <a:gd name="G13" fmla="cos 13500 219534"/>
              <a:gd name="G14" fmla="sin 13500 219534"/>
              <a:gd name="G15" fmla="+- G11 10800 0"/>
              <a:gd name="G16" fmla="+- G12 10800 0"/>
              <a:gd name="G17" fmla="+- G13 10800 0"/>
              <a:gd name="G18" fmla="+- G14 10800 0"/>
              <a:gd name="G19" fmla="*/ 8899 1 2"/>
              <a:gd name="G20" fmla="+- G19 5400 0"/>
              <a:gd name="G21" fmla="cos G20 219534"/>
              <a:gd name="G22" fmla="sin G20 219534"/>
              <a:gd name="G23" fmla="+- G21 10800 0"/>
              <a:gd name="G24" fmla="+- G12 G23 G22"/>
              <a:gd name="G25" fmla="+- G22 G23 G11"/>
              <a:gd name="G26" fmla="cos 10800 219534"/>
              <a:gd name="G27" fmla="sin 10800 219534"/>
              <a:gd name="G28" fmla="cos 8899 219534"/>
              <a:gd name="G29" fmla="sin 8899 219534"/>
              <a:gd name="G30" fmla="+- G26 10800 0"/>
              <a:gd name="G31" fmla="+- G27 10800 0"/>
              <a:gd name="G32" fmla="+- G28 10800 0"/>
              <a:gd name="G33" fmla="+- G29 10800 0"/>
              <a:gd name="G34" fmla="+- G19 5400 0"/>
              <a:gd name="G35" fmla="cos G34 9977963"/>
              <a:gd name="G36" fmla="sin G34 9977963"/>
              <a:gd name="G37" fmla="+/ 9977963 219534 2"/>
              <a:gd name="T2" fmla="*/ 180 256 1"/>
              <a:gd name="T3" fmla="*/ 0 256 1"/>
              <a:gd name="G38" fmla="+- G37 T2 T3"/>
              <a:gd name="G39" fmla="?: G2 G37 G38"/>
              <a:gd name="G40" fmla="cos 10800 G39"/>
              <a:gd name="G41" fmla="sin 10800 G39"/>
              <a:gd name="G42" fmla="cos 8899 G39"/>
              <a:gd name="G43" fmla="sin 8899 G39"/>
              <a:gd name="G44" fmla="+- G40 10800 0"/>
              <a:gd name="G45" fmla="+- G41 10800 0"/>
              <a:gd name="G46" fmla="+- G42 10800 0"/>
              <a:gd name="G47" fmla="+- G43 10800 0"/>
              <a:gd name="G48" fmla="+- G35 10800 0"/>
              <a:gd name="G49" fmla="+- G36 10800 0"/>
              <a:gd name="T4" fmla="*/ 8517 w 21600"/>
              <a:gd name="T5" fmla="*/ 243 h 21600"/>
              <a:gd name="T6" fmla="*/ 2082 w 21600"/>
              <a:gd name="T7" fmla="*/ 15386 h 21600"/>
              <a:gd name="T8" fmla="*/ 8919 w 21600"/>
              <a:gd name="T9" fmla="*/ 2101 h 21600"/>
              <a:gd name="T10" fmla="*/ 24276 w 21600"/>
              <a:gd name="T11" fmla="*/ 11588 h 21600"/>
              <a:gd name="T12" fmla="*/ 20420 w 21600"/>
              <a:gd name="T13" fmla="*/ 15020 h 21600"/>
              <a:gd name="T14" fmla="*/ 16988 w 21600"/>
              <a:gd name="T15" fmla="*/ 1116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002060"/>
          </a:solidFill>
          <a:ln w="12700" algn="ctr">
            <a:solidFill>
              <a:srgbClr val="C00000"/>
            </a:solidFill>
            <a:miter lim="800000"/>
            <a:headEnd/>
            <a:tailEnd/>
          </a:ln>
          <a:effectLst/>
        </p:spPr>
        <p:txBody>
          <a:bodyPr wrap="square" anchor="ctr">
            <a:spAutoFit/>
          </a:bodyPr>
          <a:lstStyle/>
          <a:p>
            <a:endParaRPr lang="en-US"/>
          </a:p>
        </p:txBody>
      </p:sp>
      <p:sp>
        <p:nvSpPr>
          <p:cNvPr id="33" name="Oval 32"/>
          <p:cNvSpPr/>
          <p:nvPr/>
        </p:nvSpPr>
        <p:spPr>
          <a:xfrm>
            <a:off x="7466012" y="5596418"/>
            <a:ext cx="1143000" cy="107349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Qz2</a:t>
            </a:r>
            <a:endParaRPr lang="en-US" sz="2400" b="1" dirty="0">
              <a:solidFill>
                <a:schemeClr val="tx1"/>
              </a:solidFill>
            </a:endParaRPr>
          </a:p>
        </p:txBody>
      </p:sp>
      <p:sp>
        <p:nvSpPr>
          <p:cNvPr id="35" name="Text Box 12"/>
          <p:cNvSpPr txBox="1">
            <a:spLocks noChangeArrowheads="1"/>
          </p:cNvSpPr>
          <p:nvPr/>
        </p:nvSpPr>
        <p:spPr bwMode="auto">
          <a:xfrm>
            <a:off x="4738158" y="4692628"/>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sp>
        <p:nvSpPr>
          <p:cNvPr id="37" name="Oval 36"/>
          <p:cNvSpPr/>
          <p:nvPr/>
        </p:nvSpPr>
        <p:spPr>
          <a:xfrm>
            <a:off x="4418012" y="5596418"/>
            <a:ext cx="1143000" cy="107349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Qz1</a:t>
            </a:r>
            <a:endParaRPr lang="en-US" sz="2400" b="1" dirty="0">
              <a:solidFill>
                <a:schemeClr val="tx1"/>
              </a:solidFill>
            </a:endParaRPr>
          </a:p>
        </p:txBody>
      </p:sp>
    </p:spTree>
    <p:extLst>
      <p:ext uri="{BB962C8B-B14F-4D97-AF65-F5344CB8AC3E}">
        <p14:creationId xmlns:p14="http://schemas.microsoft.com/office/powerpoint/2010/main" xmlns="" val="42588216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smtClean="0">
                <a:solidFill>
                  <a:srgbClr val="C00000"/>
                </a:solidFill>
                <a:latin typeface="Cambria Math" pitchFamily="18" charset="0"/>
                <a:ea typeface="Cambria Math" pitchFamily="18" charset="0"/>
              </a:rPr>
              <a:t>FA for </a:t>
            </a:r>
            <a:r>
              <a:rPr lang="en-US" sz="3200" dirty="0">
                <a:solidFill>
                  <a:srgbClr val="C00000"/>
                </a:solidFill>
                <a:latin typeface="Cambria Math" pitchFamily="18" charset="0"/>
                <a:ea typeface="Cambria Math" pitchFamily="18" charset="0"/>
              </a:rPr>
              <a:t>Concatenation </a:t>
            </a:r>
            <a:r>
              <a:rPr lang="en-US" sz="3200" dirty="0" smtClean="0">
                <a:solidFill>
                  <a:srgbClr val="C00000"/>
                </a:solidFill>
                <a:latin typeface="Cambria Math" pitchFamily="18" charset="0"/>
                <a:ea typeface="Cambria Math" pitchFamily="18" charset="0"/>
              </a:rPr>
              <a:t>of FA</a:t>
            </a:r>
            <a:r>
              <a:rPr lang="en-US" sz="3200" b="1" baseline="-25000" dirty="0" smtClean="0">
                <a:solidFill>
                  <a:srgbClr val="7030A0"/>
                </a:solidFill>
              </a:rPr>
              <a:t>1</a:t>
            </a:r>
            <a:r>
              <a:rPr lang="en-US" sz="3200" dirty="0" smtClean="0">
                <a:solidFill>
                  <a:srgbClr val="C00000"/>
                </a:solidFill>
                <a:latin typeface="Cambria Math" pitchFamily="18" charset="0"/>
                <a:ea typeface="Cambria Math" pitchFamily="18" charset="0"/>
              </a:rPr>
              <a:t> &amp; FA</a:t>
            </a:r>
            <a:r>
              <a:rPr lang="en-US" sz="3200" b="1" baseline="-25000" dirty="0">
                <a:solidFill>
                  <a:srgbClr val="7030A0"/>
                </a:solidFill>
              </a:rPr>
              <a:t>2</a:t>
            </a:r>
            <a:r>
              <a:rPr lang="en-US" sz="3200" dirty="0" smtClean="0">
                <a:solidFill>
                  <a:srgbClr val="C00000"/>
                </a:solidFill>
                <a:latin typeface="Cambria Math" pitchFamily="18" charset="0"/>
                <a:ea typeface="Cambria Math" pitchFamily="18" charset="0"/>
              </a:rPr>
              <a:t> from Transition Table</a:t>
            </a:r>
            <a:endParaRPr lang="en-US" sz="3200" dirty="0">
              <a:solidFill>
                <a:srgbClr val="C00000"/>
              </a:solidFill>
              <a:latin typeface="Cambria Math" pitchFamily="18" charset="0"/>
              <a:ea typeface="Cambria Math" pitchFamily="18" charset="0"/>
            </a:endParaRPr>
          </a:p>
        </p:txBody>
      </p:sp>
      <p:sp>
        <p:nvSpPr>
          <p:cNvPr id="28" name="Text Box 3"/>
          <p:cNvSpPr txBox="1">
            <a:spLocks noChangeArrowheads="1"/>
          </p:cNvSpPr>
          <p:nvPr/>
        </p:nvSpPr>
        <p:spPr bwMode="auto">
          <a:xfrm>
            <a:off x="529029" y="1066800"/>
            <a:ext cx="11431256" cy="2850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Same method should be followed to get FA for Intersection of two FAs</a:t>
            </a:r>
          </a:p>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Above method proves that there is always FA available for Concatenation of two FAs (FAs for any arbitrary regular languages)</a:t>
            </a:r>
          </a:p>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Since every language that can be accepted by FA is regular, hence Concatenation language of any two regular language is always a Regular Language</a:t>
            </a:r>
          </a:p>
        </p:txBody>
      </p:sp>
    </p:spTree>
    <p:extLst>
      <p:ext uri="{BB962C8B-B14F-4D97-AF65-F5344CB8AC3E}">
        <p14:creationId xmlns:p14="http://schemas.microsoft.com/office/powerpoint/2010/main" xmlns="" val="19030552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ext Box 2"/>
          <p:cNvSpPr txBox="1">
            <a:spLocks noChangeArrowheads="1"/>
          </p:cNvSpPr>
          <p:nvPr/>
        </p:nvSpPr>
        <p:spPr bwMode="auto">
          <a:xfrm>
            <a:off x="518732" y="266700"/>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err="1" smtClean="0">
                <a:solidFill>
                  <a:srgbClr val="C00000"/>
                </a:solidFill>
                <a:latin typeface="Cambria Math" pitchFamily="18" charset="0"/>
                <a:ea typeface="Cambria Math" pitchFamily="18" charset="0"/>
              </a:rPr>
              <a:t>Kleene’s</a:t>
            </a:r>
            <a:r>
              <a:rPr lang="en-US" sz="3200" dirty="0" smtClean="0">
                <a:solidFill>
                  <a:srgbClr val="C00000"/>
                </a:solidFill>
                <a:latin typeface="Cambria Math" pitchFamily="18" charset="0"/>
                <a:ea typeface="Cambria Math" pitchFamily="18" charset="0"/>
              </a:rPr>
              <a:t> (of languages) Theorem</a:t>
            </a:r>
            <a:endParaRPr lang="en-US" sz="3200" dirty="0">
              <a:solidFill>
                <a:srgbClr val="C00000"/>
              </a:solidFill>
              <a:latin typeface="Cambria Math" pitchFamily="18" charset="0"/>
              <a:ea typeface="Cambria Math" pitchFamily="18" charset="0"/>
            </a:endParaRPr>
          </a:p>
        </p:txBody>
      </p:sp>
      <p:sp>
        <p:nvSpPr>
          <p:cNvPr id="455683" name="Text Box 3"/>
          <p:cNvSpPr txBox="1">
            <a:spLocks noChangeArrowheads="1"/>
          </p:cNvSpPr>
          <p:nvPr/>
        </p:nvSpPr>
        <p:spPr bwMode="auto">
          <a:xfrm>
            <a:off x="529029" y="1431925"/>
            <a:ext cx="11431256"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a:latin typeface="Cambria Math" pitchFamily="18" charset="0"/>
                <a:ea typeface="Cambria Math" pitchFamily="18" charset="0"/>
              </a:rPr>
              <a:t>Proof Sketch: Let </a:t>
            </a:r>
          </a:p>
          <a:p>
            <a:pPr>
              <a:spcAft>
                <a:spcPct val="20000"/>
              </a:spcAft>
            </a:pPr>
            <a:r>
              <a:rPr lang="en-US" sz="2800" dirty="0">
                <a:latin typeface="Cambria Math" pitchFamily="18" charset="0"/>
                <a:ea typeface="Cambria Math" pitchFamily="18" charset="0"/>
              </a:rPr>
              <a:t>F</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 (Q</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l-GR" sz="2800" dirty="0">
                <a:latin typeface="Cambria Math" pitchFamily="18" charset="0"/>
                <a:ea typeface="Cambria Math" pitchFamily="18" charset="0"/>
              </a:rPr>
              <a:t>Σ</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Symbol" pitchFamily="18" charset="2"/>
              </a:rPr>
              <a:t>F</a:t>
            </a:r>
            <a:r>
              <a:rPr lang="en-US" sz="2800" baseline="-25000" dirty="0">
                <a:latin typeface="Cambria Math" pitchFamily="18" charset="0"/>
                <a:ea typeface="Cambria Math" pitchFamily="18" charset="0"/>
                <a:sym typeface="Symbol" pitchFamily="18" charset="2"/>
              </a:rPr>
              <a:t>1</a:t>
            </a:r>
            <a:r>
              <a:rPr lang="en-US" sz="2800" dirty="0">
                <a:latin typeface="Cambria Math" pitchFamily="18" charset="0"/>
                <a:ea typeface="Cambria Math" pitchFamily="18" charset="0"/>
                <a:sym typeface="Symbol" pitchFamily="18" charset="2"/>
              </a:rPr>
              <a:t>)  be finite automaton for </a:t>
            </a:r>
            <a:r>
              <a:rPr lang="en-US" sz="2800" dirty="0" smtClean="0">
                <a:latin typeface="Cambria Math" pitchFamily="18" charset="0"/>
                <a:ea typeface="Cambria Math" pitchFamily="18" charset="0"/>
                <a:sym typeface="Symbol" pitchFamily="18" charset="2"/>
              </a:rPr>
              <a:t>L</a:t>
            </a:r>
            <a:r>
              <a:rPr lang="en-US" sz="2800" baseline="-25000" dirty="0" smtClean="0">
                <a:latin typeface="Cambria Math" pitchFamily="18" charset="0"/>
                <a:ea typeface="Cambria Math" pitchFamily="18" charset="0"/>
                <a:sym typeface="Symbol" pitchFamily="18" charset="2"/>
              </a:rPr>
              <a:t>1</a:t>
            </a:r>
            <a:endParaRPr lang="en-US" sz="2800" dirty="0">
              <a:latin typeface="Cambria Math" pitchFamily="18" charset="0"/>
              <a:ea typeface="Cambria Math" pitchFamily="18" charset="0"/>
              <a:sym typeface="Symbol" pitchFamily="18" charset="2"/>
            </a:endParaRPr>
          </a:p>
        </p:txBody>
      </p:sp>
      <p:sp>
        <p:nvSpPr>
          <p:cNvPr id="455684" name="Text Box 4"/>
          <p:cNvSpPr txBox="1">
            <a:spLocks noChangeArrowheads="1"/>
          </p:cNvSpPr>
          <p:nvPr/>
        </p:nvSpPr>
        <p:spPr bwMode="auto">
          <a:xfrm>
            <a:off x="518732" y="3200400"/>
            <a:ext cx="1066945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a:solidFill>
                  <a:srgbClr val="C00000"/>
                </a:solidFill>
                <a:latin typeface="Cambria Math" pitchFamily="18" charset="0"/>
                <a:ea typeface="Cambria Math" pitchFamily="18" charset="0"/>
              </a:rPr>
              <a:t>What do we want to get?</a:t>
            </a:r>
            <a:endParaRPr lang="en-US" sz="2800" dirty="0">
              <a:solidFill>
                <a:srgbClr val="C00000"/>
              </a:solidFill>
              <a:latin typeface="Cambria Math" pitchFamily="18" charset="0"/>
              <a:ea typeface="Cambria Math" pitchFamily="18" charset="0"/>
              <a:sym typeface="Symbol" pitchFamily="18" charset="2"/>
            </a:endParaRPr>
          </a:p>
        </p:txBody>
      </p:sp>
      <p:sp>
        <p:nvSpPr>
          <p:cNvPr id="8" name="Text Box 3"/>
          <p:cNvSpPr txBox="1">
            <a:spLocks noChangeArrowheads="1"/>
          </p:cNvSpPr>
          <p:nvPr/>
        </p:nvSpPr>
        <p:spPr bwMode="auto">
          <a:xfrm>
            <a:off x="658070" y="3850983"/>
            <a:ext cx="1143125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latin typeface="Cambria Math" pitchFamily="18" charset="0"/>
                <a:ea typeface="Cambria Math" pitchFamily="18" charset="0"/>
              </a:rPr>
              <a:t>We want to create FA that accepts all words resulted by applying </a:t>
            </a:r>
            <a:r>
              <a:rPr lang="en-US" sz="2800" dirty="0" err="1" smtClean="0">
                <a:latin typeface="Cambria Math" pitchFamily="18" charset="0"/>
                <a:ea typeface="Cambria Math" pitchFamily="18" charset="0"/>
              </a:rPr>
              <a:t>Kleene</a:t>
            </a:r>
            <a:r>
              <a:rPr lang="en-US" sz="2800" dirty="0" smtClean="0">
                <a:latin typeface="Cambria Math" pitchFamily="18" charset="0"/>
                <a:ea typeface="Cambria Math" pitchFamily="18" charset="0"/>
              </a:rPr>
              <a:t> Star on all words from language </a:t>
            </a:r>
            <a:r>
              <a:rPr lang="en-US" sz="2800" dirty="0" smtClean="0">
                <a:solidFill>
                  <a:srgbClr val="C00000"/>
                </a:solidFill>
                <a:latin typeface="Cambria Math" pitchFamily="18" charset="0"/>
                <a:ea typeface="Cambria Math" pitchFamily="18" charset="0"/>
                <a:sym typeface="Symbol" pitchFamily="18" charset="2"/>
              </a:rPr>
              <a:t>L</a:t>
            </a:r>
            <a:r>
              <a:rPr lang="en-US" sz="2800" baseline="-25000" dirty="0" smtClean="0">
                <a:solidFill>
                  <a:srgbClr val="C00000"/>
                </a:solidFill>
                <a:latin typeface="Cambria Math" pitchFamily="18" charset="0"/>
                <a:ea typeface="Cambria Math" pitchFamily="18" charset="0"/>
                <a:sym typeface="Symbol" pitchFamily="18" charset="2"/>
              </a:rPr>
              <a:t>1</a:t>
            </a:r>
            <a:endParaRPr lang="en-US" sz="2800" baseline="-25000" dirty="0">
              <a:latin typeface="Cambria Math" pitchFamily="18" charset="0"/>
              <a:ea typeface="Cambria Math" pitchFamily="18" charset="0"/>
              <a:sym typeface="Symbol" pitchFamily="18" charset="2"/>
            </a:endParaRPr>
          </a:p>
        </p:txBody>
      </p:sp>
      <p:sp>
        <p:nvSpPr>
          <p:cNvPr id="9" name="Text Box 4"/>
          <p:cNvSpPr txBox="1">
            <a:spLocks noChangeArrowheads="1"/>
          </p:cNvSpPr>
          <p:nvPr/>
        </p:nvSpPr>
        <p:spPr bwMode="auto">
          <a:xfrm>
            <a:off x="658070" y="5181600"/>
            <a:ext cx="571562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Aft>
                <a:spcPct val="20000"/>
              </a:spcAft>
            </a:pPr>
            <a:r>
              <a:rPr lang="en-US" sz="2800" dirty="0" smtClean="0">
                <a:solidFill>
                  <a:srgbClr val="C00000"/>
                </a:solidFill>
                <a:latin typeface="Cambria Math" pitchFamily="18" charset="0"/>
                <a:ea typeface="Cambria Math" pitchFamily="18" charset="0"/>
              </a:rPr>
              <a:t>How should we proceed?</a:t>
            </a:r>
            <a:endParaRPr lang="en-US" sz="2800" dirty="0">
              <a:solidFill>
                <a:srgbClr val="C00000"/>
              </a:solidFill>
              <a:latin typeface="Cambria Math" pitchFamily="18" charset="0"/>
              <a:ea typeface="Cambria Math" pitchFamily="18" charset="0"/>
              <a:sym typeface="Symbol" pitchFamily="18" charset="2"/>
            </a:endParaRPr>
          </a:p>
        </p:txBody>
      </p:sp>
      <p:sp>
        <p:nvSpPr>
          <p:cNvPr id="10" name="Text Box 3"/>
          <p:cNvSpPr txBox="1">
            <a:spLocks noChangeArrowheads="1"/>
          </p:cNvSpPr>
          <p:nvPr/>
        </p:nvSpPr>
        <p:spPr bwMode="auto">
          <a:xfrm>
            <a:off x="676076" y="5704820"/>
            <a:ext cx="61237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Aft>
                <a:spcPct val="20000"/>
              </a:spcAft>
            </a:pPr>
            <a:r>
              <a:rPr lang="en-US" sz="2800" dirty="0" smtClean="0">
                <a:latin typeface="Cambria Math" pitchFamily="18" charset="0"/>
                <a:ea typeface="Cambria Math" pitchFamily="18" charset="0"/>
              </a:rPr>
              <a:t>Ideas are welcome</a:t>
            </a:r>
            <a:endParaRPr lang="en-US" sz="2800" baseline="-25000" dirty="0">
              <a:latin typeface="Cambria Math" pitchFamily="18" charset="0"/>
              <a:ea typeface="Cambria Math" pitchFamily="18" charset="0"/>
              <a:sym typeface="Symbol" pitchFamily="18" charset="2"/>
            </a:endParaRPr>
          </a:p>
        </p:txBody>
      </p:sp>
    </p:spTree>
    <p:extLst>
      <p:ext uri="{BB962C8B-B14F-4D97-AF65-F5344CB8AC3E}">
        <p14:creationId xmlns:p14="http://schemas.microsoft.com/office/powerpoint/2010/main" xmlns="" val="3671860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5683"/>
                                        </p:tgtEl>
                                        <p:attrNameLst>
                                          <p:attrName>style.visibility</p:attrName>
                                        </p:attrNameLst>
                                      </p:cBhvr>
                                      <p:to>
                                        <p:strVal val="visible"/>
                                      </p:to>
                                    </p:set>
                                    <p:animEffect transition="in" filter="fade">
                                      <p:cBhvr>
                                        <p:cTn id="7" dur="500"/>
                                        <p:tgtEl>
                                          <p:spTgt spid="455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55684"/>
                                        </p:tgtEl>
                                        <p:attrNameLst>
                                          <p:attrName>style.visibility</p:attrName>
                                        </p:attrNameLst>
                                      </p:cBhvr>
                                      <p:to>
                                        <p:strVal val="visible"/>
                                      </p:to>
                                    </p:set>
                                    <p:animEffect transition="in" filter="circle(in)">
                                      <p:cBhvr>
                                        <p:cTn id="12" dur="2000"/>
                                        <p:tgtEl>
                                          <p:spTgt spid="4556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p:bldP spid="455684" grpId="0"/>
      <p:bldP spid="8" grpId="0"/>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547555" y="1192852"/>
            <a:ext cx="948589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a:t>Idea: Run </a:t>
            </a:r>
            <a:r>
              <a:rPr lang="en-US" sz="3200" dirty="0" smtClean="0"/>
              <a:t>words on </a:t>
            </a:r>
            <a:r>
              <a:rPr lang="en-US" sz="3200" dirty="0" smtClean="0">
                <a:solidFill>
                  <a:srgbClr val="C00000"/>
                </a:solidFill>
              </a:rPr>
              <a:t>F</a:t>
            </a:r>
            <a:r>
              <a:rPr lang="en-US" sz="3200" baseline="-25000" dirty="0" smtClean="0">
                <a:solidFill>
                  <a:srgbClr val="C00000"/>
                </a:solidFill>
              </a:rPr>
              <a:t>1</a:t>
            </a:r>
            <a:endParaRPr lang="en-US" sz="3200" dirty="0"/>
          </a:p>
        </p:txBody>
      </p:sp>
      <p:sp>
        <p:nvSpPr>
          <p:cNvPr id="456708" name="Text Box 4"/>
          <p:cNvSpPr txBox="1">
            <a:spLocks noChangeArrowheads="1"/>
          </p:cNvSpPr>
          <p:nvPr/>
        </p:nvSpPr>
        <p:spPr bwMode="auto">
          <a:xfrm>
            <a:off x="393596" y="2078936"/>
            <a:ext cx="1095861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b="1" dirty="0" smtClean="0">
                <a:solidFill>
                  <a:srgbClr val="C00000"/>
                </a:solidFill>
                <a:latin typeface="Cambria Math" pitchFamily="18" charset="0"/>
                <a:ea typeface="Cambria Math" pitchFamily="18" charset="0"/>
              </a:rPr>
              <a:t>Rule 1:</a:t>
            </a:r>
          </a:p>
          <a:p>
            <a:r>
              <a:rPr lang="en-US" sz="3200" dirty="0" smtClean="0">
                <a:latin typeface="Cambria Math" pitchFamily="18" charset="0"/>
                <a:ea typeface="Cambria Math" pitchFamily="18" charset="0"/>
              </a:rPr>
              <a:t>Q = Any state of resulting FA will correspond to state of one FA(</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1</a:t>
            </a:r>
            <a:r>
              <a:rPr lang="en-US" sz="3200" dirty="0" smtClean="0">
                <a:latin typeface="Cambria Math" pitchFamily="18" charset="0"/>
                <a:ea typeface="Cambria Math" pitchFamily="18" charset="0"/>
              </a:rPr>
              <a:t>)</a:t>
            </a:r>
          </a:p>
        </p:txBody>
      </p:sp>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r>
              <a:rPr lang="en-US" sz="3200" dirty="0" err="1" smtClean="0">
                <a:solidFill>
                  <a:srgbClr val="C00000"/>
                </a:solidFill>
                <a:latin typeface="Cambria Math" pitchFamily="18" charset="0"/>
                <a:ea typeface="Cambria Math" pitchFamily="18" charset="0"/>
              </a:rPr>
              <a:t>Kleene</a:t>
            </a:r>
            <a:r>
              <a:rPr lang="en-US" sz="3200" dirty="0" smtClean="0">
                <a:solidFill>
                  <a:srgbClr val="C00000"/>
                </a:solidFill>
                <a:latin typeface="Cambria Math" pitchFamily="18" charset="0"/>
                <a:ea typeface="Cambria Math" pitchFamily="18" charset="0"/>
              </a:rPr>
              <a:t> (of languages) Theorem</a:t>
            </a:r>
            <a:endParaRPr lang="en-US" sz="3200" dirty="0">
              <a:solidFill>
                <a:srgbClr val="C00000"/>
              </a:solidFill>
              <a:latin typeface="Cambria Math" pitchFamily="18" charset="0"/>
              <a:ea typeface="Cambria Math" pitchFamily="18" charset="0"/>
            </a:endParaRPr>
          </a:p>
        </p:txBody>
      </p:sp>
      <p:sp>
        <p:nvSpPr>
          <p:cNvPr id="10" name="Text Box 4"/>
          <p:cNvSpPr txBox="1">
            <a:spLocks noChangeArrowheads="1"/>
          </p:cNvSpPr>
          <p:nvPr/>
        </p:nvSpPr>
        <p:spPr bwMode="auto">
          <a:xfrm>
            <a:off x="388058" y="3681253"/>
            <a:ext cx="11720068"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b="1" dirty="0" smtClean="0">
                <a:solidFill>
                  <a:srgbClr val="C00000"/>
                </a:solidFill>
                <a:latin typeface="Cambria Math" pitchFamily="18" charset="0"/>
                <a:ea typeface="Cambria Math" pitchFamily="18" charset="0"/>
              </a:rPr>
              <a:t>Rule 2:</a:t>
            </a:r>
          </a:p>
          <a:p>
            <a:r>
              <a:rPr lang="en-US" sz="3200" dirty="0" smtClean="0">
                <a:latin typeface="Cambria Math" pitchFamily="18" charset="0"/>
                <a:ea typeface="Cambria Math" pitchFamily="18" charset="0"/>
              </a:rPr>
              <a:t>Starting state for resulting FA </a:t>
            </a:r>
            <a:r>
              <a:rPr lang="en-US" sz="3200" dirty="0" smtClean="0">
                <a:solidFill>
                  <a:srgbClr val="C00000"/>
                </a:solidFill>
                <a:latin typeface="Cambria Math" pitchFamily="18" charset="0"/>
                <a:ea typeface="Cambria Math" pitchFamily="18" charset="0"/>
              </a:rPr>
              <a:t>q</a:t>
            </a:r>
            <a:r>
              <a:rPr lang="en-US" sz="3200" baseline="-25000" dirty="0" smtClean="0">
                <a:solidFill>
                  <a:srgbClr val="C00000"/>
                </a:solidFill>
                <a:latin typeface="Cambria Math" pitchFamily="18" charset="0"/>
                <a:ea typeface="Cambria Math" pitchFamily="18" charset="0"/>
              </a:rPr>
              <a:t>0</a:t>
            </a:r>
            <a:r>
              <a:rPr lang="en-US" sz="3200" baseline="-25000" dirty="0" smtClean="0">
                <a:latin typeface="Cambria Math" pitchFamily="18" charset="0"/>
                <a:ea typeface="Cambria Math" pitchFamily="18" charset="0"/>
              </a:rPr>
              <a:t> </a:t>
            </a:r>
            <a:r>
              <a:rPr lang="en-US" sz="3200" dirty="0" smtClean="0">
                <a:latin typeface="Cambria Math" pitchFamily="18" charset="0"/>
                <a:ea typeface="Cambria Math" pitchFamily="18" charset="0"/>
              </a:rPr>
              <a:t>is corresponding to starting state </a:t>
            </a:r>
          </a:p>
          <a:p>
            <a:r>
              <a:rPr lang="en-US" sz="3200" dirty="0" smtClean="0">
                <a:latin typeface="Cambria Math" pitchFamily="18" charset="0"/>
                <a:ea typeface="Cambria Math" pitchFamily="18" charset="0"/>
              </a:rPr>
              <a:t>of one FA </a:t>
            </a:r>
            <a:r>
              <a:rPr lang="en-US" sz="3200" dirty="0" smtClean="0">
                <a:solidFill>
                  <a:srgbClr val="C00000"/>
                </a:solidFill>
                <a:latin typeface="Cambria Math" pitchFamily="18" charset="0"/>
                <a:ea typeface="Cambria Math" pitchFamily="18" charset="0"/>
              </a:rPr>
              <a:t>(</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1</a:t>
            </a:r>
            <a:r>
              <a:rPr lang="en-US" sz="3200" dirty="0" smtClean="0">
                <a:solidFill>
                  <a:srgbClr val="C00000"/>
                </a:solidFill>
                <a:latin typeface="Cambria Math" pitchFamily="18" charset="0"/>
                <a:ea typeface="Cambria Math" pitchFamily="18" charset="0"/>
              </a:rPr>
              <a:t>)  </a:t>
            </a:r>
            <a:r>
              <a:rPr lang="en-US" sz="3200" dirty="0" smtClean="0">
                <a:latin typeface="Cambria Math" pitchFamily="18" charset="0"/>
                <a:ea typeface="Cambria Math" pitchFamily="18" charset="0"/>
              </a:rPr>
              <a:t>only</a:t>
            </a:r>
          </a:p>
        </p:txBody>
      </p:sp>
      <p:sp>
        <p:nvSpPr>
          <p:cNvPr id="11" name="Text Box 4"/>
          <p:cNvSpPr txBox="1">
            <a:spLocks noChangeArrowheads="1"/>
          </p:cNvSpPr>
          <p:nvPr/>
        </p:nvSpPr>
        <p:spPr bwMode="auto">
          <a:xfrm>
            <a:off x="399265" y="5319250"/>
            <a:ext cx="11838497"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b="1" dirty="0" smtClean="0">
                <a:solidFill>
                  <a:srgbClr val="C00000"/>
                </a:solidFill>
                <a:latin typeface="Cambria Math" pitchFamily="18" charset="0"/>
                <a:ea typeface="Cambria Math" pitchFamily="18" charset="0"/>
              </a:rPr>
              <a:t>Rule 3:</a:t>
            </a:r>
          </a:p>
          <a:p>
            <a:r>
              <a:rPr lang="en-US" sz="3200" dirty="0" smtClean="0">
                <a:latin typeface="Cambria Math" pitchFamily="18" charset="0"/>
                <a:ea typeface="Cambria Math" pitchFamily="18" charset="0"/>
              </a:rPr>
              <a:t>Any state in resulting FA is considered to be final state if it matches</a:t>
            </a:r>
          </a:p>
          <a:p>
            <a:r>
              <a:rPr lang="en-US" sz="3200" dirty="0" smtClean="0">
                <a:latin typeface="Cambria Math" pitchFamily="18" charset="0"/>
                <a:ea typeface="Cambria Math" pitchFamily="18" charset="0"/>
              </a:rPr>
              <a:t>with final state of FA </a:t>
            </a:r>
            <a:r>
              <a:rPr lang="en-US" sz="3200" dirty="0">
                <a:solidFill>
                  <a:srgbClr val="C00000"/>
                </a:solidFill>
                <a:latin typeface="Cambria Math" pitchFamily="18" charset="0"/>
                <a:ea typeface="Cambria Math" pitchFamily="18" charset="0"/>
              </a:rPr>
              <a:t>(</a:t>
            </a:r>
            <a:r>
              <a:rPr lang="en-US" sz="3200" dirty="0" smtClean="0">
                <a:solidFill>
                  <a:srgbClr val="C00000"/>
                </a:solidFill>
                <a:latin typeface="Cambria Math" pitchFamily="18" charset="0"/>
                <a:ea typeface="Cambria Math" pitchFamily="18" charset="0"/>
                <a:sym typeface="Symbol" pitchFamily="18" charset="2"/>
              </a:rPr>
              <a:t>F</a:t>
            </a:r>
            <a:r>
              <a:rPr lang="en-US" sz="3200" baseline="-25000" dirty="0" smtClean="0">
                <a:solidFill>
                  <a:srgbClr val="C00000"/>
                </a:solidFill>
                <a:latin typeface="Cambria Math" pitchFamily="18" charset="0"/>
                <a:ea typeface="Cambria Math" pitchFamily="18" charset="0"/>
                <a:sym typeface="Symbol" pitchFamily="18" charset="2"/>
              </a:rPr>
              <a:t>1</a:t>
            </a:r>
            <a:r>
              <a:rPr lang="en-US" sz="3200" dirty="0" smtClean="0">
                <a:solidFill>
                  <a:srgbClr val="C00000"/>
                </a:solidFill>
                <a:latin typeface="Cambria Math" pitchFamily="18" charset="0"/>
                <a:ea typeface="Cambria Math" pitchFamily="18" charset="0"/>
              </a:rPr>
              <a:t>)  </a:t>
            </a:r>
            <a:r>
              <a:rPr lang="en-US" sz="3200" dirty="0" smtClean="0">
                <a:latin typeface="Cambria Math" pitchFamily="18" charset="0"/>
                <a:ea typeface="Cambria Math" pitchFamily="18" charset="0"/>
              </a:rPr>
              <a:t>only</a:t>
            </a:r>
          </a:p>
        </p:txBody>
      </p:sp>
    </p:spTree>
    <p:extLst>
      <p:ext uri="{BB962C8B-B14F-4D97-AF65-F5344CB8AC3E}">
        <p14:creationId xmlns:p14="http://schemas.microsoft.com/office/powerpoint/2010/main" xmlns="" val="30775750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613210" y="882589"/>
            <a:ext cx="10566872"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smtClean="0"/>
              <a:t>Let L</a:t>
            </a:r>
            <a:r>
              <a:rPr lang="en-US" sz="3200" baseline="-25000" dirty="0" smtClean="0"/>
              <a:t>1 </a:t>
            </a:r>
            <a:r>
              <a:rPr lang="en-US" sz="3200" dirty="0" smtClean="0"/>
              <a:t>be a language over such that </a:t>
            </a:r>
            <a:r>
              <a:rPr lang="el-GR" sz="3200" b="1" dirty="0">
                <a:latin typeface="Cambria Math" pitchFamily="18" charset="0"/>
                <a:ea typeface="Cambria Math" pitchFamily="18" charset="0"/>
              </a:rPr>
              <a:t>Σ</a:t>
            </a:r>
            <a:r>
              <a:rPr lang="en-US" sz="3200" b="1" dirty="0">
                <a:latin typeface="Cambria Math" pitchFamily="18" charset="0"/>
                <a:ea typeface="Cambria Math" pitchFamily="18" charset="0"/>
              </a:rPr>
              <a:t> = {</a:t>
            </a:r>
            <a:r>
              <a:rPr lang="en-US" sz="3200" b="1" dirty="0" err="1">
                <a:latin typeface="Cambria Math" pitchFamily="18" charset="0"/>
                <a:ea typeface="Cambria Math" pitchFamily="18" charset="0"/>
              </a:rPr>
              <a:t>a,b</a:t>
            </a:r>
            <a:r>
              <a:rPr lang="en-US" sz="3200" b="1" dirty="0" smtClean="0">
                <a:latin typeface="Cambria Math" pitchFamily="18" charset="0"/>
                <a:ea typeface="Cambria Math" pitchFamily="18" charset="0"/>
              </a:rPr>
              <a:t>}</a:t>
            </a:r>
            <a:endParaRPr lang="en-US" sz="3200" dirty="0" smtClean="0"/>
          </a:p>
          <a:p>
            <a:r>
              <a:rPr lang="en-US" sz="3200" dirty="0" smtClean="0"/>
              <a:t>L</a:t>
            </a:r>
            <a:r>
              <a:rPr lang="en-US" sz="3200" baseline="-25000" dirty="0" smtClean="0"/>
              <a:t>1 </a:t>
            </a:r>
            <a:r>
              <a:rPr lang="en-US" sz="3200" dirty="0" smtClean="0"/>
              <a:t>= </a:t>
            </a:r>
            <a:r>
              <a:rPr lang="en-US" sz="3200" dirty="0"/>
              <a:t>“Language of all words </a:t>
            </a:r>
            <a:r>
              <a:rPr lang="en-US" sz="3200" dirty="0" smtClean="0"/>
              <a:t>exactly three b”</a:t>
            </a:r>
          </a:p>
          <a:p>
            <a:r>
              <a:rPr lang="en-US" sz="3200" dirty="0" smtClean="0"/>
              <a:t>Corresponding FA is as follows</a:t>
            </a:r>
            <a:endParaRPr lang="en-US" sz="3200" dirty="0"/>
          </a:p>
        </p:txBody>
      </p:sp>
      <p:sp>
        <p:nvSpPr>
          <p:cNvPr id="9" name="Text Box 2"/>
          <p:cNvSpPr txBox="1">
            <a:spLocks noChangeArrowheads="1"/>
          </p:cNvSpPr>
          <p:nvPr/>
        </p:nvSpPr>
        <p:spPr bwMode="auto">
          <a:xfrm>
            <a:off x="636568" y="291195"/>
            <a:ext cx="1117284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err="1" smtClean="0">
                <a:solidFill>
                  <a:srgbClr val="C00000"/>
                </a:solidFill>
                <a:latin typeface="Cambria Math" pitchFamily="18" charset="0"/>
                <a:ea typeface="Cambria Math" pitchFamily="18" charset="0"/>
              </a:rPr>
              <a:t>Kleene’s</a:t>
            </a:r>
            <a:r>
              <a:rPr lang="en-US" sz="3200" dirty="0" smtClean="0">
                <a:solidFill>
                  <a:srgbClr val="C00000"/>
                </a:solidFill>
                <a:latin typeface="Cambria Math" pitchFamily="18" charset="0"/>
                <a:ea typeface="Cambria Math" pitchFamily="18" charset="0"/>
              </a:rPr>
              <a:t> Star Theorem: (Demonstration)</a:t>
            </a:r>
            <a:endParaRPr lang="en-US" sz="3200" dirty="0">
              <a:solidFill>
                <a:srgbClr val="C00000"/>
              </a:solidFill>
              <a:latin typeface="Cambria Math" pitchFamily="18" charset="0"/>
              <a:ea typeface="Cambria Math" pitchFamily="18" charset="0"/>
            </a:endParaRPr>
          </a:p>
        </p:txBody>
      </p:sp>
      <p:sp>
        <p:nvSpPr>
          <p:cNvPr id="55" name="Text Box 3"/>
          <p:cNvSpPr txBox="1">
            <a:spLocks noChangeArrowheads="1"/>
          </p:cNvSpPr>
          <p:nvPr/>
        </p:nvSpPr>
        <p:spPr bwMode="auto">
          <a:xfrm>
            <a:off x="589851" y="5486400"/>
            <a:ext cx="1143125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err="1" smtClean="0">
                <a:latin typeface="Cambria Math" pitchFamily="18" charset="0"/>
                <a:ea typeface="Cambria Math" pitchFamily="18" charset="0"/>
              </a:rPr>
              <a:t>Kleene</a:t>
            </a:r>
            <a:r>
              <a:rPr lang="en-US" sz="2800" dirty="0" smtClean="0">
                <a:latin typeface="Cambria Math" pitchFamily="18" charset="0"/>
                <a:ea typeface="Cambria Math" pitchFamily="18" charset="0"/>
              </a:rPr>
              <a:t> Star of above language is </a:t>
            </a:r>
            <a:r>
              <a:rPr lang="en-US" sz="2800" b="1" dirty="0" smtClean="0">
                <a:solidFill>
                  <a:srgbClr val="336600"/>
                </a:solidFill>
                <a:latin typeface="Cambria Math" pitchFamily="18" charset="0"/>
                <a:ea typeface="Cambria Math" pitchFamily="18" charset="0"/>
              </a:rPr>
              <a:t>a language that contains all words containing any multiple of three b i.e. 0 b, 3 b, 6 b, 9 b </a:t>
            </a:r>
            <a:r>
              <a:rPr lang="en-US" sz="2800" b="1" dirty="0" err="1" smtClean="0">
                <a:solidFill>
                  <a:srgbClr val="336600"/>
                </a:solidFill>
                <a:latin typeface="Cambria Math" pitchFamily="18" charset="0"/>
                <a:ea typeface="Cambria Math" pitchFamily="18" charset="0"/>
              </a:rPr>
              <a:t>etc</a:t>
            </a:r>
            <a:endParaRPr lang="en-US" sz="2800" b="1" baseline="-25000" dirty="0">
              <a:solidFill>
                <a:srgbClr val="336600"/>
              </a:solidFill>
              <a:latin typeface="Cambria Math" pitchFamily="18" charset="0"/>
              <a:ea typeface="Cambria Math" pitchFamily="18" charset="0"/>
              <a:sym typeface="Symbol" pitchFamily="18" charset="2"/>
            </a:endParaRPr>
          </a:p>
        </p:txBody>
      </p:sp>
      <p:pic>
        <p:nvPicPr>
          <p:cNvPr id="37" name="Picture 3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5612" y="3124200"/>
            <a:ext cx="8328216" cy="1800953"/>
          </a:xfrm>
          <a:prstGeom prst="rect">
            <a:avLst/>
          </a:prstGeom>
        </p:spPr>
      </p:pic>
    </p:spTree>
    <p:extLst>
      <p:ext uri="{BB962C8B-B14F-4D97-AF65-F5344CB8AC3E}">
        <p14:creationId xmlns:p14="http://schemas.microsoft.com/office/powerpoint/2010/main" xmlns="" val="11098339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smtClean="0">
                <a:solidFill>
                  <a:srgbClr val="C00000"/>
                </a:solidFill>
                <a:latin typeface="Cambria Math" pitchFamily="18" charset="0"/>
                <a:ea typeface="Cambria Math" pitchFamily="18" charset="0"/>
              </a:rPr>
              <a:t>Creating FA for </a:t>
            </a:r>
            <a:r>
              <a:rPr lang="en-US" sz="3200" dirty="0">
                <a:solidFill>
                  <a:srgbClr val="C00000"/>
                </a:solidFill>
                <a:latin typeface="Cambria Math" pitchFamily="18" charset="0"/>
                <a:ea typeface="Cambria Math" pitchFamily="18" charset="0"/>
              </a:rPr>
              <a:t>Concatenation </a:t>
            </a:r>
            <a:r>
              <a:rPr lang="en-US" sz="3200" dirty="0" smtClean="0">
                <a:solidFill>
                  <a:srgbClr val="C00000"/>
                </a:solidFill>
                <a:latin typeface="Cambria Math" pitchFamily="18" charset="0"/>
                <a:ea typeface="Cambria Math" pitchFamily="18" charset="0"/>
              </a:rPr>
              <a:t>of FA</a:t>
            </a:r>
            <a:r>
              <a:rPr lang="en-US" sz="3200" b="1" baseline="-25000" dirty="0" smtClean="0">
                <a:solidFill>
                  <a:srgbClr val="7030A0"/>
                </a:solidFill>
              </a:rPr>
              <a:t>1</a:t>
            </a:r>
            <a:r>
              <a:rPr lang="en-US" sz="3200" dirty="0" smtClean="0">
                <a:solidFill>
                  <a:srgbClr val="C00000"/>
                </a:solidFill>
                <a:latin typeface="Cambria Math" pitchFamily="18" charset="0"/>
                <a:ea typeface="Cambria Math" pitchFamily="18" charset="0"/>
              </a:rPr>
              <a:t> &amp; FA</a:t>
            </a:r>
            <a:r>
              <a:rPr lang="en-US" sz="3200" b="1" baseline="-25000" dirty="0">
                <a:solidFill>
                  <a:srgbClr val="7030A0"/>
                </a:solidFill>
              </a:rPr>
              <a:t>2</a:t>
            </a:r>
            <a:r>
              <a:rPr lang="en-US" sz="3200" dirty="0" smtClean="0">
                <a:solidFill>
                  <a:srgbClr val="C00000"/>
                </a:solidFill>
                <a:latin typeface="Cambria Math" pitchFamily="18" charset="0"/>
                <a:ea typeface="Cambria Math" pitchFamily="18" charset="0"/>
              </a:rPr>
              <a:t> </a:t>
            </a:r>
            <a:endParaRPr lang="en-US" sz="3200" dirty="0">
              <a:solidFill>
                <a:srgbClr val="C00000"/>
              </a:solidFill>
              <a:latin typeface="Cambria Math" pitchFamily="18" charset="0"/>
              <a:ea typeface="Cambria Math"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221324930"/>
              </p:ext>
            </p:extLst>
          </p:nvPr>
        </p:nvGraphicFramePr>
        <p:xfrm>
          <a:off x="204144" y="990600"/>
          <a:ext cx="11148069" cy="3810000"/>
        </p:xfrm>
        <a:graphic>
          <a:graphicData uri="http://schemas.openxmlformats.org/drawingml/2006/table">
            <a:tbl>
              <a:tblPr firstRow="1" bandRow="1">
                <a:tableStyleId>{5C22544A-7EE6-4342-B048-85BDC9FD1C3A}</a:tableStyleId>
              </a:tblPr>
              <a:tblGrid>
                <a:gridCol w="4671068"/>
                <a:gridCol w="3276600"/>
                <a:gridCol w="3200401"/>
              </a:tblGrid>
              <a:tr h="576204">
                <a:tc>
                  <a:txBody>
                    <a:bodyPr/>
                    <a:lstStyle/>
                    <a:p>
                      <a:r>
                        <a:rPr lang="en-US" sz="2400" dirty="0" smtClean="0"/>
                        <a:t>Current State</a:t>
                      </a:r>
                      <a:endParaRPr lang="en-US" sz="2400" dirty="0"/>
                    </a:p>
                  </a:txBody>
                  <a:tcPr/>
                </a:tc>
                <a:tc>
                  <a:txBody>
                    <a:bodyPr/>
                    <a:lstStyle/>
                    <a:p>
                      <a:r>
                        <a:rPr lang="en-US" sz="2000" dirty="0" smtClean="0"/>
                        <a:t>New State on Input = a</a:t>
                      </a:r>
                      <a:endParaRPr lang="en-US" sz="2000" dirty="0"/>
                    </a:p>
                  </a:txBody>
                  <a:tcPr/>
                </a:tc>
                <a:tc>
                  <a:txBody>
                    <a:bodyPr/>
                    <a:lstStyle/>
                    <a:p>
                      <a:r>
                        <a:rPr lang="en-US" sz="2000" dirty="0" smtClean="0"/>
                        <a:t>New State on Input = b</a:t>
                      </a:r>
                      <a:endParaRPr lang="en-US" sz="2000" dirty="0"/>
                    </a:p>
                  </a:txBody>
                  <a:tcPr/>
                </a:tc>
              </a:tr>
              <a:tr h="490596">
                <a:tc>
                  <a:txBody>
                    <a:bodyPr/>
                    <a:lstStyle/>
                    <a:p>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z0</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Q</a:t>
                      </a:r>
                      <a:r>
                        <a:rPr lang="en-US" sz="2400" b="1" baseline="-25000" dirty="0" err="1" smtClean="0">
                          <a:latin typeface="Cambria Math" pitchFamily="18" charset="0"/>
                          <a:ea typeface="Cambria Math" pitchFamily="18" charset="0"/>
                        </a:rPr>
                        <a:t>x</a:t>
                      </a:r>
                      <a:r>
                        <a:rPr lang="en-US" sz="2400" b="1" dirty="0" smtClean="0">
                          <a:latin typeface="Cambria Math" pitchFamily="18" charset="0"/>
                          <a:ea typeface="Cambria Math" pitchFamily="18" charset="0"/>
                        </a:rPr>
                        <a:t>) </a:t>
                      </a:r>
                      <a:r>
                        <a:rPr lang="en-US" sz="2400" b="1" dirty="0" smtClean="0">
                          <a:solidFill>
                            <a:srgbClr val="336600"/>
                          </a:solidFill>
                          <a:latin typeface="Cambria Math" pitchFamily="18" charset="0"/>
                          <a:ea typeface="Cambria Math" pitchFamily="18" charset="0"/>
                        </a:rPr>
                        <a:t>FINAL STATE</a:t>
                      </a:r>
                      <a:endParaRPr lang="en-US" sz="2400" b="1" dirty="0">
                        <a:solidFill>
                          <a:srgbClr val="336600"/>
                        </a:solidFill>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z0</a:t>
                      </a:r>
                      <a:r>
                        <a:rPr lang="en-US" sz="2400" b="1" dirty="0" smtClean="0">
                          <a:latin typeface="Cambria Math" pitchFamily="18" charset="0"/>
                          <a:ea typeface="Cambria Math" pitchFamily="18" charset="0"/>
                        </a:rPr>
                        <a:t> (Q</a:t>
                      </a:r>
                      <a:r>
                        <a:rPr lang="en-US" sz="2400" b="1" baseline="-25000" dirty="0" smtClean="0">
                          <a:latin typeface="Cambria Math" pitchFamily="18" charset="0"/>
                          <a:ea typeface="Cambria Math" pitchFamily="18" charset="0"/>
                        </a:rPr>
                        <a:t>0</a:t>
                      </a:r>
                      <a:r>
                        <a:rPr lang="en-US" sz="2400" b="1" dirty="0" smtClean="0">
                          <a:latin typeface="Cambria Math" pitchFamily="18" charset="0"/>
                          <a:ea typeface="Cambria Math"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smtClean="0">
                          <a:ln>
                            <a:noFill/>
                          </a:ln>
                          <a:solidFill>
                            <a:srgbClr val="292934"/>
                          </a:solidFill>
                          <a:effectLst/>
                          <a:uLnTx/>
                          <a:uFillTx/>
                          <a:latin typeface="Cambria Math" pitchFamily="18" charset="0"/>
                          <a:ea typeface="Cambria Math" pitchFamily="18" charset="0"/>
                          <a:cs typeface="+mn-cs"/>
                        </a:rPr>
                        <a:t>)</a:t>
                      </a:r>
                      <a:endPar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r>
                        <a:rPr lang="en-US" sz="2400" b="1" dirty="0" smtClean="0">
                          <a:latin typeface="Cambria Math" pitchFamily="18" charset="0"/>
                          <a:ea typeface="Cambria Math" pitchFamily="18" charset="0"/>
                        </a:rPr>
                        <a:t> </a:t>
                      </a:r>
                      <a:r>
                        <a:rPr lang="en-US" sz="2400" b="1" dirty="0" smtClean="0">
                          <a:solidFill>
                            <a:srgbClr val="336600"/>
                          </a:solidFill>
                          <a:latin typeface="Cambria Math" pitchFamily="18" charset="0"/>
                          <a:ea typeface="Cambria Math" pitchFamily="18" charset="0"/>
                        </a:rPr>
                        <a:t>FINAL STATE</a:t>
                      </a:r>
                      <a:endPar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z4</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z4</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z4</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z5</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z5</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z5</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z6</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z6</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lang="en-US" sz="2400" b="1" dirty="0" smtClean="0">
                          <a:solidFill>
                            <a:srgbClr val="336600"/>
                          </a:solidFill>
                          <a:latin typeface="Cambria Math" pitchFamily="18" charset="0"/>
                          <a:ea typeface="Cambria Math" pitchFamily="18" charset="0"/>
                        </a:rPr>
                        <a:t>FINAL STATE</a:t>
                      </a:r>
                      <a:endPar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z6</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z4</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56012" y="4953000"/>
            <a:ext cx="8328216" cy="1800953"/>
          </a:xfrm>
          <a:prstGeom prst="rect">
            <a:avLst/>
          </a:prstGeom>
        </p:spPr>
      </p:pic>
    </p:spTree>
    <p:extLst>
      <p:ext uri="{BB962C8B-B14F-4D97-AF65-F5344CB8AC3E}">
        <p14:creationId xmlns:p14="http://schemas.microsoft.com/office/powerpoint/2010/main" xmlns="" val="42484656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303212" y="291195"/>
            <a:ext cx="1154519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smtClean="0">
                <a:solidFill>
                  <a:srgbClr val="C00000"/>
                </a:solidFill>
                <a:latin typeface="Cambria Math" pitchFamily="18" charset="0"/>
                <a:ea typeface="Cambria Math" pitchFamily="18" charset="0"/>
              </a:rPr>
              <a:t>Creating FA for </a:t>
            </a:r>
            <a:r>
              <a:rPr lang="en-US" sz="3200" dirty="0" err="1" smtClean="0">
                <a:solidFill>
                  <a:srgbClr val="C00000"/>
                </a:solidFill>
                <a:latin typeface="Cambria Math" pitchFamily="18" charset="0"/>
                <a:ea typeface="Cambria Math" pitchFamily="18" charset="0"/>
              </a:rPr>
              <a:t>Kleene</a:t>
            </a:r>
            <a:r>
              <a:rPr lang="en-US" sz="3200" dirty="0" smtClean="0">
                <a:solidFill>
                  <a:srgbClr val="C00000"/>
                </a:solidFill>
                <a:latin typeface="Cambria Math" pitchFamily="18" charset="0"/>
                <a:ea typeface="Cambria Math" pitchFamily="18" charset="0"/>
              </a:rPr>
              <a:t> </a:t>
            </a:r>
            <a:r>
              <a:rPr lang="en-US" sz="3200" dirty="0" err="1" smtClean="0">
                <a:solidFill>
                  <a:srgbClr val="C00000"/>
                </a:solidFill>
                <a:latin typeface="Cambria Math" pitchFamily="18" charset="0"/>
                <a:ea typeface="Cambria Math" pitchFamily="18" charset="0"/>
              </a:rPr>
              <a:t>Starof</a:t>
            </a:r>
            <a:r>
              <a:rPr lang="en-US" sz="3200" dirty="0" smtClean="0">
                <a:solidFill>
                  <a:srgbClr val="C00000"/>
                </a:solidFill>
                <a:latin typeface="Cambria Math" pitchFamily="18" charset="0"/>
                <a:ea typeface="Cambria Math" pitchFamily="18" charset="0"/>
              </a:rPr>
              <a:t> FA</a:t>
            </a:r>
            <a:r>
              <a:rPr lang="en-US" sz="3200" b="1" baseline="-25000" dirty="0" smtClean="0">
                <a:solidFill>
                  <a:srgbClr val="7030A0"/>
                </a:solidFill>
              </a:rPr>
              <a:t>1</a:t>
            </a:r>
            <a:r>
              <a:rPr lang="en-US" sz="3200" dirty="0" smtClean="0">
                <a:solidFill>
                  <a:srgbClr val="C00000"/>
                </a:solidFill>
                <a:latin typeface="Cambria Math" pitchFamily="18" charset="0"/>
                <a:ea typeface="Cambria Math" pitchFamily="18" charset="0"/>
              </a:rPr>
              <a:t> from Transition Table</a:t>
            </a:r>
            <a:endParaRPr lang="en-US" sz="3200" dirty="0">
              <a:solidFill>
                <a:srgbClr val="C00000"/>
              </a:solidFill>
              <a:latin typeface="Cambria Math" pitchFamily="18" charset="0"/>
              <a:ea typeface="Cambria Math" pitchFamily="18" charset="0"/>
            </a:endParaRPr>
          </a:p>
        </p:txBody>
      </p:sp>
      <p:sp>
        <p:nvSpPr>
          <p:cNvPr id="25" name="Text Box 12"/>
          <p:cNvSpPr txBox="1">
            <a:spLocks noChangeArrowheads="1"/>
          </p:cNvSpPr>
          <p:nvPr/>
        </p:nvSpPr>
        <p:spPr bwMode="auto">
          <a:xfrm>
            <a:off x="11144214" y="4540228"/>
            <a:ext cx="356188" cy="461665"/>
          </a:xfrm>
          <a:prstGeom prst="rect">
            <a:avLst/>
          </a:prstGeom>
          <a:noFill/>
          <a:ln w="9525" algn="ctr">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ctr">
              <a:defRPr sz="2400" b="1"/>
            </a:lvl1pPr>
          </a:lstStyle>
          <a:p>
            <a:r>
              <a:rPr lang="en-US" dirty="0" smtClean="0"/>
              <a:t>a</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xmlns="" val="669605140"/>
              </p:ext>
            </p:extLst>
          </p:nvPr>
        </p:nvGraphicFramePr>
        <p:xfrm>
          <a:off x="204144" y="990600"/>
          <a:ext cx="11148069" cy="3810000"/>
        </p:xfrm>
        <a:graphic>
          <a:graphicData uri="http://schemas.openxmlformats.org/drawingml/2006/table">
            <a:tbl>
              <a:tblPr firstRow="1" bandRow="1">
                <a:tableStyleId>{5C22544A-7EE6-4342-B048-85BDC9FD1C3A}</a:tableStyleId>
              </a:tblPr>
              <a:tblGrid>
                <a:gridCol w="4671068"/>
                <a:gridCol w="3276600"/>
                <a:gridCol w="3200401"/>
              </a:tblGrid>
              <a:tr h="576204">
                <a:tc>
                  <a:txBody>
                    <a:bodyPr/>
                    <a:lstStyle/>
                    <a:p>
                      <a:r>
                        <a:rPr lang="en-US" sz="2400" dirty="0" smtClean="0"/>
                        <a:t>Current State</a:t>
                      </a:r>
                      <a:endParaRPr lang="en-US" sz="2400" dirty="0"/>
                    </a:p>
                  </a:txBody>
                  <a:tcPr/>
                </a:tc>
                <a:tc>
                  <a:txBody>
                    <a:bodyPr/>
                    <a:lstStyle/>
                    <a:p>
                      <a:r>
                        <a:rPr lang="en-US" sz="2000" dirty="0" smtClean="0"/>
                        <a:t>New State on Input = a</a:t>
                      </a:r>
                      <a:endParaRPr lang="en-US" sz="2000" dirty="0"/>
                    </a:p>
                  </a:txBody>
                  <a:tcPr/>
                </a:tc>
                <a:tc>
                  <a:txBody>
                    <a:bodyPr/>
                    <a:lstStyle/>
                    <a:p>
                      <a:r>
                        <a:rPr lang="en-US" sz="2000" dirty="0" smtClean="0"/>
                        <a:t>New State on Input = b</a:t>
                      </a:r>
                      <a:endParaRPr lang="en-US" sz="2000" dirty="0"/>
                    </a:p>
                  </a:txBody>
                  <a:tcPr/>
                </a:tc>
              </a:tr>
              <a:tr h="490596">
                <a:tc>
                  <a:txBody>
                    <a:bodyPr/>
                    <a:lstStyle/>
                    <a:p>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z0</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Q</a:t>
                      </a:r>
                      <a:r>
                        <a:rPr lang="en-US" sz="2400" b="1" baseline="-25000" dirty="0" err="1" smtClean="0">
                          <a:latin typeface="Cambria Math" pitchFamily="18" charset="0"/>
                          <a:ea typeface="Cambria Math" pitchFamily="18" charset="0"/>
                        </a:rPr>
                        <a:t>x</a:t>
                      </a:r>
                      <a:r>
                        <a:rPr lang="en-US" sz="2400" b="1" dirty="0" smtClean="0">
                          <a:latin typeface="Cambria Math" pitchFamily="18" charset="0"/>
                          <a:ea typeface="Cambria Math" pitchFamily="18" charset="0"/>
                        </a:rPr>
                        <a:t>) </a:t>
                      </a:r>
                      <a:r>
                        <a:rPr lang="en-US" sz="2400" b="1" dirty="0" smtClean="0">
                          <a:solidFill>
                            <a:srgbClr val="336600"/>
                          </a:solidFill>
                          <a:latin typeface="Cambria Math" pitchFamily="18" charset="0"/>
                          <a:ea typeface="Cambria Math" pitchFamily="18" charset="0"/>
                        </a:rPr>
                        <a:t>FINAL STATE</a:t>
                      </a:r>
                      <a:endParaRPr lang="en-US" sz="2400" b="1" dirty="0">
                        <a:solidFill>
                          <a:srgbClr val="336600"/>
                        </a:solidFill>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ambria Math" pitchFamily="18" charset="0"/>
                          <a:ea typeface="Cambria Math" pitchFamily="18" charset="0"/>
                        </a:rPr>
                        <a:t>Q</a:t>
                      </a:r>
                      <a:r>
                        <a:rPr lang="en-US" sz="2400" b="1" baseline="-25000" dirty="0" smtClean="0">
                          <a:latin typeface="Cambria Math" pitchFamily="18" charset="0"/>
                          <a:ea typeface="Cambria Math" pitchFamily="18" charset="0"/>
                        </a:rPr>
                        <a:t>z0</a:t>
                      </a:r>
                      <a:r>
                        <a:rPr lang="en-US" sz="2400" b="1" dirty="0" smtClean="0">
                          <a:latin typeface="Cambria Math" pitchFamily="18" charset="0"/>
                          <a:ea typeface="Cambria Math" pitchFamily="18" charset="0"/>
                        </a:rPr>
                        <a:t> (Q</a:t>
                      </a:r>
                      <a:r>
                        <a:rPr lang="en-US" sz="2400" b="1" baseline="-25000" dirty="0" smtClean="0">
                          <a:latin typeface="Cambria Math" pitchFamily="18" charset="0"/>
                          <a:ea typeface="Cambria Math" pitchFamily="18" charset="0"/>
                        </a:rPr>
                        <a:t>0</a:t>
                      </a:r>
                      <a:r>
                        <a:rPr lang="en-US" sz="2400" b="1" dirty="0" smtClean="0">
                          <a:latin typeface="Cambria Math" pitchFamily="18" charset="0"/>
                          <a:ea typeface="Cambria Math"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smtClean="0">
                          <a:ln>
                            <a:noFill/>
                          </a:ln>
                          <a:solidFill>
                            <a:srgbClr val="292934"/>
                          </a:solidFill>
                          <a:effectLst/>
                          <a:uLnTx/>
                          <a:uFillTx/>
                          <a:latin typeface="Cambria Math" pitchFamily="18" charset="0"/>
                          <a:ea typeface="Cambria Math" pitchFamily="18" charset="0"/>
                          <a:cs typeface="+mn-cs"/>
                        </a:rPr>
                        <a:t>)</a:t>
                      </a:r>
                      <a:endPar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r>
                        <a:rPr lang="en-US" sz="2400" b="1" dirty="0" smtClean="0">
                          <a:latin typeface="Cambria Math" pitchFamily="18" charset="0"/>
                          <a:ea typeface="Cambria Math" pitchFamily="18" charset="0"/>
                        </a:rPr>
                        <a:t> </a:t>
                      </a:r>
                      <a:r>
                        <a:rPr lang="en-US" sz="2400" b="1" dirty="0" smtClean="0">
                          <a:solidFill>
                            <a:srgbClr val="336600"/>
                          </a:solidFill>
                          <a:latin typeface="Cambria Math" pitchFamily="18" charset="0"/>
                          <a:ea typeface="Cambria Math" pitchFamily="18" charset="0"/>
                        </a:rPr>
                        <a:t>FINAL STATE</a:t>
                      </a:r>
                      <a:endPar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z3</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z4</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z4</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z4</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z5</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z5</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z5</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2</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z6</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r h="40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z6</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a:t>
                      </a:r>
                      <a:r>
                        <a:rPr lang="en-US" sz="2400" b="1" dirty="0" smtClean="0">
                          <a:solidFill>
                            <a:srgbClr val="336600"/>
                          </a:solidFill>
                          <a:latin typeface="Cambria Math" pitchFamily="18" charset="0"/>
                          <a:ea typeface="Cambria Math" pitchFamily="18" charset="0"/>
                        </a:rPr>
                        <a:t>FINAL STATE</a:t>
                      </a:r>
                      <a:endPar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z6</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3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0</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z4</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4 </a:t>
                      </a:r>
                      <a:r>
                        <a:rPr kumimoji="0" lang="en-US" sz="2400" b="1" i="0" u="none" strike="noStrike" kern="1200" cap="none" spc="0" normalizeH="0" baseline="0" noProof="0" dirty="0" smtClean="0">
                          <a:ln>
                            <a:noFill/>
                          </a:ln>
                          <a:solidFill>
                            <a:srgbClr val="C00000"/>
                          </a:solidFill>
                          <a:effectLst/>
                          <a:uLnTx/>
                          <a:uFillTx/>
                          <a:latin typeface="Cambria Math" pitchFamily="18" charset="0"/>
                          <a:ea typeface="Cambria Math" pitchFamily="18" charset="0"/>
                          <a:cs typeface="+mn-cs"/>
                        </a:rPr>
                        <a:t>OR</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 Q</a:t>
                      </a:r>
                      <a:r>
                        <a:rPr kumimoji="0" lang="en-US" sz="2400" b="1" i="0" u="none" strike="noStrike" kern="1200" cap="none" spc="0" normalizeH="0" baseline="-25000" noProof="0" dirty="0" smtClean="0">
                          <a:ln>
                            <a:noFill/>
                          </a:ln>
                          <a:solidFill>
                            <a:srgbClr val="292934"/>
                          </a:solidFill>
                          <a:effectLst/>
                          <a:uLnTx/>
                          <a:uFillTx/>
                          <a:latin typeface="Cambria Math" pitchFamily="18" charset="0"/>
                          <a:ea typeface="Cambria Math" pitchFamily="18" charset="0"/>
                          <a:cs typeface="+mn-cs"/>
                        </a:rPr>
                        <a:t>1</a:t>
                      </a:r>
                      <a:r>
                        <a:rPr kumimoji="0" lang="en-US" sz="2400" b="1" i="0" u="none" strike="noStrike" kern="1200" cap="none" spc="0" normalizeH="0" baseline="0" noProof="0" dirty="0" smtClean="0">
                          <a:ln>
                            <a:noFill/>
                          </a:ln>
                          <a:solidFill>
                            <a:srgbClr val="292934"/>
                          </a:solidFill>
                          <a:effectLst/>
                          <a:uLnTx/>
                          <a:uFillTx/>
                          <a:latin typeface="Cambria Math" pitchFamily="18" charset="0"/>
                          <a:ea typeface="Cambria Math" pitchFamily="18" charset="0"/>
                          <a:cs typeface="+mn-cs"/>
                        </a:rPr>
                        <a:t>)</a:t>
                      </a:r>
                    </a:p>
                  </a:txBody>
                  <a:tcPr/>
                </a:tc>
              </a:tr>
            </a:tbl>
          </a:graphicData>
        </a:graphic>
      </p:graphicFrame>
      <p:sp>
        <p:nvSpPr>
          <p:cNvPr id="28" name="Text Box 3"/>
          <p:cNvSpPr txBox="1">
            <a:spLocks noChangeArrowheads="1"/>
          </p:cNvSpPr>
          <p:nvPr/>
        </p:nvSpPr>
        <p:spPr bwMode="auto">
          <a:xfrm>
            <a:off x="589851" y="5486400"/>
            <a:ext cx="1143125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Aft>
                <a:spcPct val="20000"/>
              </a:spcAft>
            </a:pPr>
            <a:r>
              <a:rPr lang="en-US" sz="2800" dirty="0" smtClean="0">
                <a:solidFill>
                  <a:srgbClr val="FF0000"/>
                </a:solidFill>
                <a:latin typeface="Cambria Math" pitchFamily="18" charset="0"/>
                <a:ea typeface="Cambria Math" pitchFamily="18" charset="0"/>
              </a:rPr>
              <a:t>Please create FA by using above Transition Table</a:t>
            </a:r>
            <a:endParaRPr lang="en-US" sz="2800" b="1" baseline="-25000" dirty="0">
              <a:solidFill>
                <a:srgbClr val="FF0000"/>
              </a:solidFill>
              <a:latin typeface="Cambria Math" pitchFamily="18" charset="0"/>
              <a:ea typeface="Cambria Math" pitchFamily="18" charset="0"/>
              <a:sym typeface="Symbol" pitchFamily="18" charset="2"/>
            </a:endParaRPr>
          </a:p>
        </p:txBody>
      </p:sp>
    </p:spTree>
    <p:extLst>
      <p:ext uri="{BB962C8B-B14F-4D97-AF65-F5344CB8AC3E}">
        <p14:creationId xmlns:p14="http://schemas.microsoft.com/office/powerpoint/2010/main" xmlns="" val="24717233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636569" y="291195"/>
            <a:ext cx="999528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3200" dirty="0" smtClean="0">
                <a:solidFill>
                  <a:srgbClr val="C00000"/>
                </a:solidFill>
                <a:latin typeface="Cambria Math" pitchFamily="18" charset="0"/>
                <a:ea typeface="Cambria Math" pitchFamily="18" charset="0"/>
              </a:rPr>
              <a:t>FA for </a:t>
            </a:r>
            <a:r>
              <a:rPr lang="en-US" sz="3200" dirty="0" err="1" smtClean="0">
                <a:solidFill>
                  <a:srgbClr val="C00000"/>
                </a:solidFill>
                <a:latin typeface="Cambria Math" pitchFamily="18" charset="0"/>
                <a:ea typeface="Cambria Math" pitchFamily="18" charset="0"/>
              </a:rPr>
              <a:t>Kleene</a:t>
            </a:r>
            <a:r>
              <a:rPr lang="en-US" sz="3200" dirty="0" smtClean="0">
                <a:solidFill>
                  <a:srgbClr val="C00000"/>
                </a:solidFill>
                <a:latin typeface="Cambria Math" pitchFamily="18" charset="0"/>
                <a:ea typeface="Cambria Math" pitchFamily="18" charset="0"/>
              </a:rPr>
              <a:t> Star of </a:t>
            </a:r>
            <a:r>
              <a:rPr lang="en-US" sz="3200" smtClean="0">
                <a:solidFill>
                  <a:srgbClr val="C00000"/>
                </a:solidFill>
                <a:latin typeface="Cambria Math" pitchFamily="18" charset="0"/>
                <a:ea typeface="Cambria Math" pitchFamily="18" charset="0"/>
              </a:rPr>
              <a:t>FA</a:t>
            </a:r>
            <a:r>
              <a:rPr lang="en-US" sz="3200" b="1" baseline="-25000" smtClean="0">
                <a:solidFill>
                  <a:srgbClr val="7030A0"/>
                </a:solidFill>
              </a:rPr>
              <a:t>1</a:t>
            </a:r>
            <a:r>
              <a:rPr lang="en-US" sz="3200" smtClean="0">
                <a:solidFill>
                  <a:srgbClr val="C00000"/>
                </a:solidFill>
                <a:latin typeface="Cambria Math" pitchFamily="18" charset="0"/>
                <a:ea typeface="Cambria Math" pitchFamily="18" charset="0"/>
              </a:rPr>
              <a:t> from </a:t>
            </a:r>
            <a:r>
              <a:rPr lang="en-US" sz="3200" dirty="0" smtClean="0">
                <a:solidFill>
                  <a:srgbClr val="C00000"/>
                </a:solidFill>
                <a:latin typeface="Cambria Math" pitchFamily="18" charset="0"/>
                <a:ea typeface="Cambria Math" pitchFamily="18" charset="0"/>
              </a:rPr>
              <a:t>Transition Table</a:t>
            </a:r>
            <a:endParaRPr lang="en-US" sz="3200" dirty="0">
              <a:solidFill>
                <a:srgbClr val="C00000"/>
              </a:solidFill>
              <a:latin typeface="Cambria Math" pitchFamily="18" charset="0"/>
              <a:ea typeface="Cambria Math" pitchFamily="18" charset="0"/>
            </a:endParaRPr>
          </a:p>
        </p:txBody>
      </p:sp>
      <p:sp>
        <p:nvSpPr>
          <p:cNvPr id="28" name="Text Box 3"/>
          <p:cNvSpPr txBox="1">
            <a:spLocks noChangeArrowheads="1"/>
          </p:cNvSpPr>
          <p:nvPr/>
        </p:nvSpPr>
        <p:spPr bwMode="auto">
          <a:xfrm>
            <a:off x="529029" y="1066800"/>
            <a:ext cx="11431256" cy="2850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Same method should be followed to get FA for Intersection of two FAs</a:t>
            </a:r>
          </a:p>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Above method proves that there is always FA available for </a:t>
            </a:r>
            <a:r>
              <a:rPr lang="en-US" sz="2800" dirty="0" err="1" smtClean="0">
                <a:latin typeface="Cambria Math" pitchFamily="18" charset="0"/>
                <a:ea typeface="Cambria Math" pitchFamily="18" charset="0"/>
              </a:rPr>
              <a:t>Kleene</a:t>
            </a:r>
            <a:r>
              <a:rPr lang="en-US" sz="2800" dirty="0" smtClean="0">
                <a:latin typeface="Cambria Math" pitchFamily="18" charset="0"/>
                <a:ea typeface="Cambria Math" pitchFamily="18" charset="0"/>
              </a:rPr>
              <a:t> Star of one FA (FA for any arbitrary regular languages)</a:t>
            </a:r>
          </a:p>
          <a:p>
            <a:pPr marL="457200" indent="-457200" eaLnBrk="1" hangingPunct="1">
              <a:spcAft>
                <a:spcPct val="20000"/>
              </a:spcAft>
              <a:buFont typeface="Wingdings" pitchFamily="2" charset="2"/>
              <a:buChar char="Ø"/>
            </a:pPr>
            <a:r>
              <a:rPr lang="en-US" sz="2800" dirty="0" smtClean="0">
                <a:latin typeface="Cambria Math" pitchFamily="18" charset="0"/>
                <a:ea typeface="Cambria Math" pitchFamily="18" charset="0"/>
              </a:rPr>
              <a:t>Since every language that can be accepted by FA is regular, hence </a:t>
            </a:r>
            <a:r>
              <a:rPr lang="en-US" sz="2800" dirty="0" err="1" smtClean="0">
                <a:latin typeface="Cambria Math" pitchFamily="18" charset="0"/>
                <a:ea typeface="Cambria Math" pitchFamily="18" charset="0"/>
              </a:rPr>
              <a:t>Kleene</a:t>
            </a:r>
            <a:r>
              <a:rPr lang="en-US" sz="2800" dirty="0" smtClean="0">
                <a:latin typeface="Cambria Math" pitchFamily="18" charset="0"/>
                <a:ea typeface="Cambria Math" pitchFamily="18" charset="0"/>
              </a:rPr>
              <a:t> Star language of any regular language is always a Regular Language</a:t>
            </a:r>
          </a:p>
        </p:txBody>
      </p:sp>
    </p:spTree>
    <p:extLst>
      <p:ext uri="{BB962C8B-B14F-4D97-AF65-F5344CB8AC3E}">
        <p14:creationId xmlns:p14="http://schemas.microsoft.com/office/powerpoint/2010/main" xmlns="" val="37670917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latin typeface="Cambria Math" pitchFamily="18" charset="0"/>
                <a:ea typeface="Cambria Math" pitchFamily="18" charset="0"/>
              </a:rPr>
              <a:t>Finite Languages</a:t>
            </a:r>
            <a:endParaRPr lang="en-US" dirty="0">
              <a:latin typeface="Cambria Math" pitchFamily="18" charset="0"/>
              <a:ea typeface="Cambria Math" pitchFamily="18" charset="0"/>
            </a:endParaRPr>
          </a:p>
        </p:txBody>
      </p:sp>
      <p:sp>
        <p:nvSpPr>
          <p:cNvPr id="4" name="Content Placeholder 3"/>
          <p:cNvSpPr>
            <a:spLocks noGrp="1"/>
          </p:cNvSpPr>
          <p:nvPr>
            <p:ph idx="1"/>
          </p:nvPr>
        </p:nvSpPr>
        <p:spPr>
          <a:xfrm>
            <a:off x="608012" y="990600"/>
            <a:ext cx="10591800" cy="5181600"/>
          </a:xfrm>
        </p:spPr>
        <p:txBody>
          <a:bodyPr>
            <a:normAutofit/>
          </a:bodyPr>
          <a:lstStyle/>
          <a:p>
            <a:pPr marL="0" indent="0">
              <a:buNone/>
            </a:pPr>
            <a:r>
              <a:rPr lang="en-US" sz="3200" b="1" dirty="0" smtClean="0">
                <a:solidFill>
                  <a:srgbClr val="002060"/>
                </a:solidFill>
                <a:latin typeface="Cambria Math" pitchFamily="18" charset="0"/>
                <a:ea typeface="Cambria Math" pitchFamily="18" charset="0"/>
              </a:rPr>
              <a:t>A language is said to be a finite language if it contains finite words into it</a:t>
            </a:r>
          </a:p>
          <a:p>
            <a:pPr>
              <a:buNone/>
            </a:pPr>
            <a:endParaRPr lang="en-US" sz="3200" b="1"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e.g. Language (L1) of all words of length 2 over alphabet </a:t>
            </a:r>
            <a:r>
              <a:rPr lang="el-GR" dirty="0" smtClean="0">
                <a:latin typeface="Cambria Math" pitchFamily="18" charset="0"/>
                <a:ea typeface="Cambria Math" pitchFamily="18" charset="0"/>
              </a:rPr>
              <a:t>Σ</a:t>
            </a:r>
            <a:r>
              <a:rPr lang="en-US" dirty="0" smtClean="0">
                <a:latin typeface="Cambria Math" pitchFamily="18" charset="0"/>
                <a:ea typeface="Cambria Math" pitchFamily="18" charset="0"/>
              </a:rPr>
              <a:t> = {</a:t>
            </a:r>
            <a:r>
              <a:rPr lang="en-US" dirty="0" err="1" smtClean="0">
                <a:latin typeface="Cambria Math" pitchFamily="18" charset="0"/>
                <a:ea typeface="Cambria Math" pitchFamily="18" charset="0"/>
              </a:rPr>
              <a:t>a,b</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Total Number of words in L1 are?</a:t>
            </a:r>
          </a:p>
          <a:p>
            <a:pPr>
              <a:buNone/>
            </a:pPr>
            <a:endParaRPr lang="en-US" sz="3200" dirty="0" smtClean="0">
              <a:latin typeface="Cambria Math" pitchFamily="18" charset="0"/>
              <a:ea typeface="Cambria Math" pitchFamily="18" charset="0"/>
            </a:endParaRPr>
          </a:p>
          <a:p>
            <a:pPr>
              <a:buNone/>
            </a:pPr>
            <a:r>
              <a:rPr lang="en-US" sz="3200" dirty="0" smtClean="0">
                <a:latin typeface="Cambria Math" pitchFamily="18" charset="0"/>
                <a:ea typeface="Cambria Math" pitchFamily="18" charset="0"/>
              </a:rPr>
              <a:t>Few examples to be quoted:::::</a:t>
            </a:r>
          </a:p>
          <a:p>
            <a:pPr marL="457200" lvl="0" indent="-457200" fontAlgn="base">
              <a:buNone/>
            </a:pPr>
            <a:endParaRPr lang="en-US" sz="3200" dirty="0">
              <a:latin typeface="Cambria Math" pitchFamily="18" charset="0"/>
              <a:ea typeface="Cambria Math" pitchFamily="18" charset="0"/>
            </a:endParaRP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t>Regular Languages; R1+R2</a:t>
            </a:r>
            <a:endParaRPr lang="en-US" dirty="0"/>
          </a:p>
        </p:txBody>
      </p:sp>
      <p:sp>
        <p:nvSpPr>
          <p:cNvPr id="4" name="Content Placeholder 3"/>
          <p:cNvSpPr>
            <a:spLocks noGrp="1"/>
          </p:cNvSpPr>
          <p:nvPr>
            <p:ph idx="1"/>
          </p:nvPr>
        </p:nvSpPr>
        <p:spPr>
          <a:xfrm>
            <a:off x="608012" y="990600"/>
            <a:ext cx="11201400" cy="2286000"/>
          </a:xfrm>
        </p:spPr>
        <p:txBody>
          <a:bodyPr>
            <a:noAutofit/>
          </a:bodyPr>
          <a:lstStyle/>
          <a:p>
            <a:pPr>
              <a:buNone/>
            </a:pPr>
            <a:r>
              <a:rPr lang="en-US" sz="3200" b="1" dirty="0" smtClean="0">
                <a:solidFill>
                  <a:srgbClr val="002060"/>
                </a:solidFill>
                <a:latin typeface="Cambria Math" pitchFamily="18" charset="0"/>
                <a:ea typeface="Cambria Math" pitchFamily="18" charset="0"/>
              </a:rPr>
              <a:t>If r</a:t>
            </a:r>
            <a:r>
              <a:rPr lang="en-US" sz="3200" b="1" baseline="-25000" dirty="0" smtClean="0">
                <a:solidFill>
                  <a:srgbClr val="002060"/>
                </a:solidFill>
                <a:latin typeface="Cambria Math" pitchFamily="18" charset="0"/>
                <a:ea typeface="Cambria Math" pitchFamily="18" charset="0"/>
              </a:rPr>
              <a:t>1</a:t>
            </a:r>
            <a:r>
              <a:rPr lang="en-US" sz="3200" b="1" dirty="0" smtClean="0">
                <a:solidFill>
                  <a:srgbClr val="002060"/>
                </a:solidFill>
                <a:latin typeface="Cambria Math" pitchFamily="18" charset="0"/>
                <a:ea typeface="Cambria Math" pitchFamily="18" charset="0"/>
              </a:rPr>
              <a:t> &amp; r</a:t>
            </a:r>
            <a:r>
              <a:rPr lang="en-US" sz="3200" b="1" baseline="-25000" dirty="0" smtClean="0">
                <a:solidFill>
                  <a:srgbClr val="002060"/>
                </a:solidFill>
                <a:latin typeface="Cambria Math" pitchFamily="18" charset="0"/>
                <a:ea typeface="Cambria Math" pitchFamily="18" charset="0"/>
              </a:rPr>
              <a:t>2</a:t>
            </a:r>
            <a:r>
              <a:rPr lang="en-US" sz="3200" b="1" dirty="0" smtClean="0">
                <a:solidFill>
                  <a:srgbClr val="002060"/>
                </a:solidFill>
                <a:latin typeface="Cambria Math" pitchFamily="18" charset="0"/>
                <a:ea typeface="Cambria Math" pitchFamily="18" charset="0"/>
              </a:rPr>
              <a:t> be two regular expressions of languages L1 &amp; L2 respectively then “Is r</a:t>
            </a:r>
            <a:r>
              <a:rPr lang="en-US" sz="3200" b="1" baseline="-25000" dirty="0" smtClean="0">
                <a:solidFill>
                  <a:srgbClr val="002060"/>
                </a:solidFill>
                <a:latin typeface="Cambria Math" pitchFamily="18" charset="0"/>
                <a:ea typeface="Cambria Math" pitchFamily="18" charset="0"/>
              </a:rPr>
              <a:t>1</a:t>
            </a:r>
            <a:r>
              <a:rPr lang="en-US" sz="3200" b="1" dirty="0" smtClean="0">
                <a:solidFill>
                  <a:srgbClr val="002060"/>
                </a:solidFill>
                <a:latin typeface="Cambria Math" pitchFamily="18" charset="0"/>
                <a:ea typeface="Cambria Math" pitchFamily="18" charset="0"/>
              </a:rPr>
              <a:t> + r</a:t>
            </a:r>
            <a:r>
              <a:rPr lang="en-US" sz="3200" b="1" baseline="-25000" dirty="0" smtClean="0">
                <a:solidFill>
                  <a:srgbClr val="002060"/>
                </a:solidFill>
                <a:latin typeface="Cambria Math" pitchFamily="18" charset="0"/>
                <a:ea typeface="Cambria Math" pitchFamily="18" charset="0"/>
              </a:rPr>
              <a:t>2</a:t>
            </a:r>
            <a:r>
              <a:rPr lang="en-US" sz="3200" b="1" dirty="0" smtClean="0">
                <a:solidFill>
                  <a:srgbClr val="002060"/>
                </a:solidFill>
                <a:latin typeface="Cambria Math" pitchFamily="18" charset="0"/>
                <a:ea typeface="Cambria Math" pitchFamily="18" charset="0"/>
              </a:rPr>
              <a:t> a regular Expression?”</a:t>
            </a:r>
          </a:p>
        </p:txBody>
      </p:sp>
      <p:sp>
        <p:nvSpPr>
          <p:cNvPr id="5" name="TextBox 4"/>
          <p:cNvSpPr txBox="1"/>
          <p:nvPr/>
        </p:nvSpPr>
        <p:spPr>
          <a:xfrm>
            <a:off x="684212" y="4188869"/>
            <a:ext cx="10972800" cy="535531"/>
          </a:xfrm>
          <a:prstGeom prst="rect">
            <a:avLst/>
          </a:prstGeom>
          <a:noFill/>
        </p:spPr>
        <p:txBody>
          <a:bodyPr wrap="square" rtlCol="0">
            <a:spAutoFit/>
          </a:bodyPr>
          <a:lstStyle/>
          <a:p>
            <a:pPr>
              <a:lnSpc>
                <a:spcPct val="90000"/>
              </a:lnSpc>
            </a:pPr>
            <a:r>
              <a:rPr lang="en-US" sz="3200" b="1" dirty="0" smtClean="0">
                <a:latin typeface="Cambria Math" pitchFamily="18" charset="0"/>
                <a:ea typeface="Cambria Math" pitchFamily="18" charset="0"/>
              </a:rPr>
              <a:t>According to set theory: </a:t>
            </a:r>
            <a:r>
              <a:rPr lang="en-US" sz="3200" b="1" dirty="0" smtClean="0">
                <a:solidFill>
                  <a:srgbClr val="FF0000"/>
                </a:solidFill>
                <a:latin typeface="Cambria Math" pitchFamily="18" charset="0"/>
                <a:ea typeface="Cambria Math" pitchFamily="18" charset="0"/>
              </a:rPr>
              <a:t>L1UL2 (Union of both L1 &amp; L2)</a:t>
            </a:r>
            <a:endParaRPr lang="en-US" sz="3200" b="1" dirty="0">
              <a:solidFill>
                <a:srgbClr val="FF0000"/>
              </a:solidFill>
              <a:latin typeface="Cambria Math" pitchFamily="18" charset="0"/>
              <a:ea typeface="Cambria Math" pitchFamily="18" charset="0"/>
            </a:endParaRPr>
          </a:p>
        </p:txBody>
      </p:sp>
      <p:sp>
        <p:nvSpPr>
          <p:cNvPr id="6" name="TextBox 5"/>
          <p:cNvSpPr txBox="1"/>
          <p:nvPr/>
        </p:nvSpPr>
        <p:spPr>
          <a:xfrm>
            <a:off x="684212" y="2741069"/>
            <a:ext cx="1066800" cy="535531"/>
          </a:xfrm>
          <a:prstGeom prst="rect">
            <a:avLst/>
          </a:prstGeom>
          <a:noFill/>
        </p:spPr>
        <p:txBody>
          <a:bodyPr wrap="square" rtlCol="0">
            <a:spAutoFit/>
          </a:bodyPr>
          <a:lstStyle/>
          <a:p>
            <a:pPr>
              <a:lnSpc>
                <a:spcPct val="90000"/>
              </a:lnSpc>
            </a:pPr>
            <a:r>
              <a:rPr lang="en-US" sz="3200" dirty="0" smtClean="0"/>
              <a:t>YES</a:t>
            </a:r>
            <a:endParaRPr lang="en-US" sz="3200" dirty="0">
              <a:solidFill>
                <a:srgbClr val="FF0000"/>
              </a:solidFill>
            </a:endParaRPr>
          </a:p>
        </p:txBody>
      </p:sp>
      <p:sp>
        <p:nvSpPr>
          <p:cNvPr id="7" name="TextBox 6"/>
          <p:cNvSpPr txBox="1"/>
          <p:nvPr/>
        </p:nvSpPr>
        <p:spPr>
          <a:xfrm>
            <a:off x="684212" y="3429000"/>
            <a:ext cx="9982200" cy="535531"/>
          </a:xfrm>
          <a:prstGeom prst="rect">
            <a:avLst/>
          </a:prstGeom>
          <a:noFill/>
        </p:spPr>
        <p:txBody>
          <a:bodyPr wrap="square" rtlCol="0">
            <a:spAutoFit/>
          </a:bodyPr>
          <a:lstStyle/>
          <a:p>
            <a:pPr>
              <a:lnSpc>
                <a:spcPct val="90000"/>
              </a:lnSpc>
            </a:pPr>
            <a:r>
              <a:rPr lang="en-US" sz="3200" b="1" dirty="0" smtClean="0">
                <a:solidFill>
                  <a:srgbClr val="002060"/>
                </a:solidFill>
              </a:rPr>
              <a:t>What language is represented by r1+r2?</a:t>
            </a:r>
            <a:endParaRPr lang="en-US" sz="3200" b="1" dirty="0">
              <a:solidFill>
                <a:srgbClr val="002060"/>
              </a:solidFill>
            </a:endParaRPr>
          </a:p>
        </p:txBody>
      </p:sp>
      <p:sp>
        <p:nvSpPr>
          <p:cNvPr id="8" name="TextBox 7"/>
          <p:cNvSpPr txBox="1"/>
          <p:nvPr/>
        </p:nvSpPr>
        <p:spPr>
          <a:xfrm>
            <a:off x="608012" y="4876800"/>
            <a:ext cx="9982200" cy="1865126"/>
          </a:xfrm>
          <a:prstGeom prst="rect">
            <a:avLst/>
          </a:prstGeom>
          <a:noFill/>
        </p:spPr>
        <p:txBody>
          <a:bodyPr wrap="square" rtlCol="0">
            <a:spAutoFit/>
          </a:bodyPr>
          <a:lstStyle/>
          <a:p>
            <a:pPr>
              <a:lnSpc>
                <a:spcPct val="90000"/>
              </a:lnSpc>
            </a:pPr>
            <a:r>
              <a:rPr lang="en-US" sz="3200" b="1" dirty="0" smtClean="0">
                <a:solidFill>
                  <a:srgbClr val="002060"/>
                </a:solidFill>
                <a:latin typeface="Cambria Math" pitchFamily="18" charset="0"/>
                <a:ea typeface="Cambria Math" pitchFamily="18" charset="0"/>
              </a:rPr>
              <a:t>Example: if r</a:t>
            </a:r>
            <a:r>
              <a:rPr lang="en-US" sz="3200" b="1" baseline="-25000" dirty="0" smtClean="0">
                <a:solidFill>
                  <a:srgbClr val="002060"/>
                </a:solidFill>
                <a:latin typeface="Cambria Math" pitchFamily="18" charset="0"/>
                <a:ea typeface="Cambria Math" pitchFamily="18" charset="0"/>
              </a:rPr>
              <a:t>1</a:t>
            </a:r>
            <a:r>
              <a:rPr lang="en-US" sz="3200" b="1" dirty="0" smtClean="0">
                <a:solidFill>
                  <a:srgbClr val="002060"/>
                </a:solidFill>
                <a:latin typeface="Cambria Math" pitchFamily="18" charset="0"/>
                <a:ea typeface="Cambria Math" pitchFamily="18" charset="0"/>
              </a:rPr>
              <a:t> = (</a:t>
            </a:r>
            <a:r>
              <a:rPr lang="en-US" sz="3200" b="1" dirty="0" err="1" smtClean="0">
                <a:solidFill>
                  <a:srgbClr val="002060"/>
                </a:solidFill>
                <a:latin typeface="Cambria Math" pitchFamily="18" charset="0"/>
                <a:ea typeface="Cambria Math" pitchFamily="18" charset="0"/>
              </a:rPr>
              <a:t>a+b</a:t>
            </a:r>
            <a:r>
              <a:rPr lang="en-US" sz="3200" b="1" dirty="0" smtClean="0">
                <a:solidFill>
                  <a:srgbClr val="002060"/>
                </a:solidFill>
                <a:latin typeface="Cambria Math" pitchFamily="18" charset="0"/>
                <a:ea typeface="Cambria Math" pitchFamily="18" charset="0"/>
              </a:rPr>
              <a:t>)(</a:t>
            </a:r>
            <a:r>
              <a:rPr lang="en-US" sz="3200" b="1" dirty="0" err="1" smtClean="0">
                <a:solidFill>
                  <a:srgbClr val="002060"/>
                </a:solidFill>
                <a:latin typeface="Cambria Math" pitchFamily="18" charset="0"/>
                <a:ea typeface="Cambria Math" pitchFamily="18" charset="0"/>
              </a:rPr>
              <a:t>a+b</a:t>
            </a:r>
            <a:r>
              <a:rPr lang="en-US" sz="3200" b="1" dirty="0" smtClean="0">
                <a:solidFill>
                  <a:srgbClr val="002060"/>
                </a:solidFill>
                <a:latin typeface="Cambria Math" pitchFamily="18" charset="0"/>
                <a:ea typeface="Cambria Math" pitchFamily="18" charset="0"/>
              </a:rPr>
              <a:t>) and r</a:t>
            </a:r>
            <a:r>
              <a:rPr lang="en-US" sz="3200" b="1" baseline="-25000" dirty="0" smtClean="0">
                <a:solidFill>
                  <a:srgbClr val="002060"/>
                </a:solidFill>
                <a:latin typeface="Cambria Math" pitchFamily="18" charset="0"/>
                <a:ea typeface="Cambria Math" pitchFamily="18" charset="0"/>
              </a:rPr>
              <a:t>2</a:t>
            </a:r>
            <a:r>
              <a:rPr lang="en-US" sz="3200" b="1" dirty="0" smtClean="0">
                <a:solidFill>
                  <a:srgbClr val="002060"/>
                </a:solidFill>
                <a:latin typeface="Cambria Math" pitchFamily="18" charset="0"/>
                <a:ea typeface="Cambria Math" pitchFamily="18" charset="0"/>
              </a:rPr>
              <a:t> = (</a:t>
            </a:r>
            <a:r>
              <a:rPr lang="en-US" sz="3200" b="1" dirty="0" err="1" smtClean="0">
                <a:solidFill>
                  <a:srgbClr val="002060"/>
                </a:solidFill>
                <a:latin typeface="Cambria Math" pitchFamily="18" charset="0"/>
                <a:ea typeface="Cambria Math" pitchFamily="18" charset="0"/>
              </a:rPr>
              <a:t>a+b</a:t>
            </a:r>
            <a:r>
              <a:rPr lang="en-US" sz="3200" b="1" dirty="0" smtClean="0">
                <a:solidFill>
                  <a:srgbClr val="002060"/>
                </a:solidFill>
                <a:latin typeface="Cambria Math" pitchFamily="18" charset="0"/>
                <a:ea typeface="Cambria Math" pitchFamily="18" charset="0"/>
              </a:rPr>
              <a:t>)</a:t>
            </a:r>
          </a:p>
          <a:p>
            <a:pPr>
              <a:lnSpc>
                <a:spcPct val="90000"/>
              </a:lnSpc>
            </a:pPr>
            <a:r>
              <a:rPr lang="en-US" sz="3200" b="1" dirty="0" smtClean="0">
                <a:solidFill>
                  <a:srgbClr val="002060"/>
                </a:solidFill>
                <a:latin typeface="Cambria Math" pitchFamily="18" charset="0"/>
                <a:ea typeface="Cambria Math" pitchFamily="18" charset="0"/>
              </a:rPr>
              <a:t>Then </a:t>
            </a:r>
          </a:p>
          <a:p>
            <a:pPr>
              <a:lnSpc>
                <a:spcPct val="90000"/>
              </a:lnSpc>
            </a:pPr>
            <a:r>
              <a:rPr lang="en-US" sz="3200" b="1" dirty="0" smtClean="0">
                <a:solidFill>
                  <a:srgbClr val="002060"/>
                </a:solidFill>
                <a:latin typeface="Cambria Math" pitchFamily="18" charset="0"/>
                <a:ea typeface="Cambria Math" pitchFamily="18" charset="0"/>
              </a:rPr>
              <a:t>r</a:t>
            </a:r>
            <a:r>
              <a:rPr lang="en-US" sz="3200" b="1" baseline="-25000" dirty="0" smtClean="0">
                <a:solidFill>
                  <a:srgbClr val="002060"/>
                </a:solidFill>
                <a:latin typeface="Cambria Math" pitchFamily="18" charset="0"/>
                <a:ea typeface="Cambria Math" pitchFamily="18" charset="0"/>
              </a:rPr>
              <a:t>1</a:t>
            </a:r>
            <a:r>
              <a:rPr lang="en-US" sz="3200" b="1" dirty="0" smtClean="0">
                <a:solidFill>
                  <a:srgbClr val="002060"/>
                </a:solidFill>
                <a:latin typeface="Cambria Math" pitchFamily="18" charset="0"/>
                <a:ea typeface="Cambria Math" pitchFamily="18" charset="0"/>
              </a:rPr>
              <a:t> + r</a:t>
            </a:r>
            <a:r>
              <a:rPr lang="en-US" sz="3200" b="1" baseline="-25000" dirty="0" smtClean="0">
                <a:solidFill>
                  <a:srgbClr val="002060"/>
                </a:solidFill>
                <a:latin typeface="Cambria Math" pitchFamily="18" charset="0"/>
                <a:ea typeface="Cambria Math" pitchFamily="18" charset="0"/>
              </a:rPr>
              <a:t>2</a:t>
            </a:r>
            <a:r>
              <a:rPr lang="en-US" sz="3200" b="1" dirty="0" smtClean="0">
                <a:solidFill>
                  <a:srgbClr val="002060"/>
                </a:solidFill>
                <a:latin typeface="Cambria Math" pitchFamily="18" charset="0"/>
                <a:ea typeface="Cambria Math" pitchFamily="18" charset="0"/>
              </a:rPr>
              <a:t> = (</a:t>
            </a:r>
            <a:r>
              <a:rPr lang="en-US" sz="3200" b="1" dirty="0" err="1" smtClean="0">
                <a:solidFill>
                  <a:srgbClr val="002060"/>
                </a:solidFill>
                <a:latin typeface="Cambria Math" pitchFamily="18" charset="0"/>
                <a:ea typeface="Cambria Math" pitchFamily="18" charset="0"/>
              </a:rPr>
              <a:t>a+b</a:t>
            </a:r>
            <a:r>
              <a:rPr lang="en-US" sz="3200" b="1" dirty="0" smtClean="0">
                <a:solidFill>
                  <a:srgbClr val="002060"/>
                </a:solidFill>
                <a:latin typeface="Cambria Math" pitchFamily="18" charset="0"/>
                <a:ea typeface="Cambria Math" pitchFamily="18" charset="0"/>
              </a:rPr>
              <a:t>)(</a:t>
            </a:r>
            <a:r>
              <a:rPr lang="en-US" sz="3200" b="1" dirty="0" err="1" smtClean="0">
                <a:solidFill>
                  <a:srgbClr val="002060"/>
                </a:solidFill>
                <a:latin typeface="Cambria Math" pitchFamily="18" charset="0"/>
                <a:ea typeface="Cambria Math" pitchFamily="18" charset="0"/>
              </a:rPr>
              <a:t>a+b</a:t>
            </a:r>
            <a:r>
              <a:rPr lang="en-US" sz="3200" b="1" dirty="0" smtClean="0">
                <a:solidFill>
                  <a:srgbClr val="002060"/>
                </a:solidFill>
                <a:latin typeface="Cambria Math" pitchFamily="18" charset="0"/>
                <a:ea typeface="Cambria Math" pitchFamily="18" charset="0"/>
              </a:rPr>
              <a:t>) +(</a:t>
            </a:r>
            <a:r>
              <a:rPr lang="en-US" sz="3200" b="1" dirty="0" err="1" smtClean="0">
                <a:solidFill>
                  <a:srgbClr val="002060"/>
                </a:solidFill>
                <a:latin typeface="Cambria Math" pitchFamily="18" charset="0"/>
                <a:ea typeface="Cambria Math" pitchFamily="18" charset="0"/>
              </a:rPr>
              <a:t>a+b</a:t>
            </a:r>
            <a:r>
              <a:rPr lang="en-US" sz="3200" b="1" dirty="0" smtClean="0">
                <a:solidFill>
                  <a:srgbClr val="002060"/>
                </a:solidFill>
                <a:latin typeface="Cambria Math" pitchFamily="18" charset="0"/>
                <a:ea typeface="Cambria Math" pitchFamily="18" charset="0"/>
              </a:rPr>
              <a:t>)</a:t>
            </a:r>
          </a:p>
          <a:p>
            <a:pPr>
              <a:lnSpc>
                <a:spcPct val="90000"/>
              </a:lnSpc>
            </a:pPr>
            <a:r>
              <a:rPr lang="en-US" sz="3200" dirty="0" smtClean="0">
                <a:solidFill>
                  <a:srgbClr val="002060"/>
                </a:solidFill>
                <a:latin typeface="Cambria Math" pitchFamily="18" charset="0"/>
                <a:ea typeface="Cambria Math" pitchFamily="18" charset="0"/>
              </a:rPr>
              <a:t>i.e. r</a:t>
            </a:r>
            <a:r>
              <a:rPr lang="en-US" sz="3200" baseline="-25000" dirty="0" smtClean="0">
                <a:solidFill>
                  <a:srgbClr val="002060"/>
                </a:solidFill>
                <a:latin typeface="Cambria Math" pitchFamily="18" charset="0"/>
                <a:ea typeface="Cambria Math" pitchFamily="18" charset="0"/>
              </a:rPr>
              <a:t>1</a:t>
            </a:r>
            <a:r>
              <a:rPr lang="en-US" sz="3200" dirty="0" smtClean="0">
                <a:solidFill>
                  <a:srgbClr val="002060"/>
                </a:solidFill>
                <a:latin typeface="Cambria Math" pitchFamily="18" charset="0"/>
                <a:ea typeface="Cambria Math" pitchFamily="18" charset="0"/>
              </a:rPr>
              <a:t> + r</a:t>
            </a:r>
            <a:r>
              <a:rPr lang="en-US" sz="3200" baseline="-25000" dirty="0" smtClean="0">
                <a:solidFill>
                  <a:srgbClr val="002060"/>
                </a:solidFill>
                <a:latin typeface="Cambria Math" pitchFamily="18" charset="0"/>
                <a:ea typeface="Cambria Math" pitchFamily="18" charset="0"/>
              </a:rPr>
              <a:t>2</a:t>
            </a:r>
            <a:r>
              <a:rPr lang="en-US" sz="3200" dirty="0" smtClean="0">
                <a:solidFill>
                  <a:srgbClr val="002060"/>
                </a:solidFill>
                <a:latin typeface="Cambria Math" pitchFamily="18" charset="0"/>
                <a:ea typeface="Cambria Math" pitchFamily="18" charset="0"/>
              </a:rPr>
              <a:t> = </a:t>
            </a:r>
            <a:r>
              <a:rPr lang="en-US" sz="3200" dirty="0" err="1" smtClean="0">
                <a:solidFill>
                  <a:srgbClr val="002060"/>
                </a:solidFill>
                <a:latin typeface="Cambria Math" pitchFamily="18" charset="0"/>
                <a:ea typeface="Cambria Math" pitchFamily="18" charset="0"/>
              </a:rPr>
              <a:t>aa</a:t>
            </a:r>
            <a:r>
              <a:rPr lang="en-US" sz="3200" dirty="0" smtClean="0">
                <a:solidFill>
                  <a:srgbClr val="002060"/>
                </a:solidFill>
                <a:latin typeface="Cambria Math" pitchFamily="18" charset="0"/>
                <a:ea typeface="Cambria Math" pitchFamily="18" charset="0"/>
              </a:rPr>
              <a:t> + </a:t>
            </a:r>
            <a:r>
              <a:rPr lang="en-US" sz="3200" dirty="0" err="1" smtClean="0">
                <a:solidFill>
                  <a:srgbClr val="002060"/>
                </a:solidFill>
                <a:latin typeface="Cambria Math" pitchFamily="18" charset="0"/>
                <a:ea typeface="Cambria Math" pitchFamily="18" charset="0"/>
              </a:rPr>
              <a:t>ab</a:t>
            </a:r>
            <a:r>
              <a:rPr lang="en-US" sz="3200" dirty="0" smtClean="0">
                <a:solidFill>
                  <a:srgbClr val="002060"/>
                </a:solidFill>
                <a:latin typeface="Cambria Math" pitchFamily="18" charset="0"/>
                <a:ea typeface="Cambria Math" pitchFamily="18" charset="0"/>
              </a:rPr>
              <a:t> + </a:t>
            </a:r>
            <a:r>
              <a:rPr lang="en-US" sz="3200" dirty="0" err="1" smtClean="0">
                <a:solidFill>
                  <a:srgbClr val="002060"/>
                </a:solidFill>
                <a:latin typeface="Cambria Math" pitchFamily="18" charset="0"/>
                <a:ea typeface="Cambria Math" pitchFamily="18" charset="0"/>
              </a:rPr>
              <a:t>ba</a:t>
            </a:r>
            <a:r>
              <a:rPr lang="en-US" sz="3200" dirty="0" smtClean="0">
                <a:solidFill>
                  <a:srgbClr val="002060"/>
                </a:solidFill>
                <a:latin typeface="Cambria Math" pitchFamily="18" charset="0"/>
                <a:ea typeface="Cambria Math" pitchFamily="18" charset="0"/>
              </a:rPr>
              <a:t> + bb + a + b</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latin typeface="Cambria Math" pitchFamily="18" charset="0"/>
                <a:ea typeface="Cambria Math" pitchFamily="18" charset="0"/>
              </a:rPr>
              <a:t>Regular Languages; R</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R</a:t>
            </a:r>
            <a:r>
              <a:rPr lang="en-US" baseline="-25000" dirty="0" smtClean="0">
                <a:latin typeface="Cambria Math" pitchFamily="18" charset="0"/>
                <a:ea typeface="Cambria Math" pitchFamily="18" charset="0"/>
              </a:rPr>
              <a:t>2</a:t>
            </a:r>
            <a:endParaRPr lang="en-US" baseline="-25000" dirty="0">
              <a:latin typeface="Cambria Math" pitchFamily="18" charset="0"/>
              <a:ea typeface="Cambria Math" pitchFamily="18" charset="0"/>
            </a:endParaRPr>
          </a:p>
        </p:txBody>
      </p:sp>
      <p:sp>
        <p:nvSpPr>
          <p:cNvPr id="4" name="Content Placeholder 3"/>
          <p:cNvSpPr>
            <a:spLocks noGrp="1"/>
          </p:cNvSpPr>
          <p:nvPr>
            <p:ph idx="1"/>
          </p:nvPr>
        </p:nvSpPr>
        <p:spPr>
          <a:xfrm>
            <a:off x="608012" y="990600"/>
            <a:ext cx="11201400" cy="1295400"/>
          </a:xfrm>
        </p:spPr>
        <p:txBody>
          <a:bodyPr>
            <a:noAutofit/>
          </a:bodyPr>
          <a:lstStyle/>
          <a:p>
            <a:pPr>
              <a:buNone/>
            </a:pPr>
            <a:r>
              <a:rPr lang="en-US" sz="3200" b="1" dirty="0" smtClean="0">
                <a:solidFill>
                  <a:srgbClr val="002060"/>
                </a:solidFill>
              </a:rPr>
              <a:t>If r</a:t>
            </a:r>
            <a:r>
              <a:rPr lang="en-US" sz="3200" b="1" baseline="-25000" dirty="0" smtClean="0">
                <a:solidFill>
                  <a:srgbClr val="002060"/>
                </a:solidFill>
              </a:rPr>
              <a:t>1</a:t>
            </a:r>
            <a:r>
              <a:rPr lang="en-US" sz="3200" b="1" dirty="0" smtClean="0">
                <a:solidFill>
                  <a:srgbClr val="002060"/>
                </a:solidFill>
              </a:rPr>
              <a:t> &amp; r</a:t>
            </a:r>
            <a:r>
              <a:rPr lang="en-US" sz="3200" b="1" baseline="-25000" dirty="0">
                <a:solidFill>
                  <a:srgbClr val="002060"/>
                </a:solidFill>
              </a:rPr>
              <a:t>2</a:t>
            </a:r>
            <a:r>
              <a:rPr lang="en-US" sz="3200" b="1" dirty="0" smtClean="0">
                <a:solidFill>
                  <a:srgbClr val="002060"/>
                </a:solidFill>
              </a:rPr>
              <a:t> be two regular expressions of languages L</a:t>
            </a:r>
            <a:r>
              <a:rPr lang="en-US" sz="3200" b="1" baseline="-25000" dirty="0">
                <a:solidFill>
                  <a:srgbClr val="002060"/>
                </a:solidFill>
              </a:rPr>
              <a:t>1</a:t>
            </a:r>
            <a:r>
              <a:rPr lang="en-US" sz="3200" b="1" dirty="0" smtClean="0">
                <a:solidFill>
                  <a:srgbClr val="002060"/>
                </a:solidFill>
              </a:rPr>
              <a:t> &amp; L</a:t>
            </a:r>
            <a:r>
              <a:rPr lang="en-US" sz="3200" b="1" baseline="-25000" dirty="0">
                <a:solidFill>
                  <a:srgbClr val="002060"/>
                </a:solidFill>
              </a:rPr>
              <a:t>2</a:t>
            </a:r>
            <a:r>
              <a:rPr lang="en-US" sz="3200" b="1" dirty="0" smtClean="0">
                <a:solidFill>
                  <a:srgbClr val="002060"/>
                </a:solidFill>
              </a:rPr>
              <a:t> respectively then “Is r</a:t>
            </a:r>
            <a:r>
              <a:rPr lang="en-US" sz="3200" b="1" baseline="-25000" dirty="0" smtClean="0">
                <a:solidFill>
                  <a:srgbClr val="002060"/>
                </a:solidFill>
              </a:rPr>
              <a:t>1</a:t>
            </a:r>
            <a:r>
              <a:rPr lang="en-US" sz="3200" b="1" dirty="0" smtClean="0">
                <a:solidFill>
                  <a:srgbClr val="002060"/>
                </a:solidFill>
              </a:rPr>
              <a:t>r</a:t>
            </a:r>
            <a:r>
              <a:rPr lang="en-US" sz="3200" b="1" baseline="-25000" dirty="0">
                <a:solidFill>
                  <a:srgbClr val="002060"/>
                </a:solidFill>
              </a:rPr>
              <a:t>2</a:t>
            </a:r>
            <a:r>
              <a:rPr lang="en-US" sz="3200" b="1" dirty="0" smtClean="0">
                <a:solidFill>
                  <a:srgbClr val="002060"/>
                </a:solidFill>
              </a:rPr>
              <a:t> a regular Expression?”</a:t>
            </a:r>
          </a:p>
        </p:txBody>
      </p:sp>
      <p:sp>
        <p:nvSpPr>
          <p:cNvPr id="5" name="TextBox 4"/>
          <p:cNvSpPr txBox="1"/>
          <p:nvPr/>
        </p:nvSpPr>
        <p:spPr>
          <a:xfrm>
            <a:off x="608012" y="4191000"/>
            <a:ext cx="9982200" cy="1421928"/>
          </a:xfrm>
          <a:prstGeom prst="rect">
            <a:avLst/>
          </a:prstGeom>
          <a:noFill/>
        </p:spPr>
        <p:txBody>
          <a:bodyPr wrap="square" rtlCol="0">
            <a:spAutoFit/>
          </a:bodyPr>
          <a:lstStyle/>
          <a:p>
            <a:pPr>
              <a:lnSpc>
                <a:spcPct val="90000"/>
              </a:lnSpc>
            </a:pPr>
            <a:r>
              <a:rPr lang="en-US" sz="3200" dirty="0" smtClean="0">
                <a:solidFill>
                  <a:srgbClr val="002060"/>
                </a:solidFill>
              </a:rPr>
              <a:t>Language of all words formed by concatenation of words from L</a:t>
            </a:r>
            <a:r>
              <a:rPr lang="en-US" sz="3200" b="1" baseline="-25000" dirty="0">
                <a:solidFill>
                  <a:srgbClr val="002060"/>
                </a:solidFill>
              </a:rPr>
              <a:t>1</a:t>
            </a:r>
            <a:r>
              <a:rPr lang="en-US" sz="3200" dirty="0" smtClean="0">
                <a:solidFill>
                  <a:srgbClr val="002060"/>
                </a:solidFill>
              </a:rPr>
              <a:t> &amp; L</a:t>
            </a:r>
            <a:r>
              <a:rPr lang="en-US" sz="3200" b="1" baseline="-25000" dirty="0">
                <a:solidFill>
                  <a:srgbClr val="002060"/>
                </a:solidFill>
              </a:rPr>
              <a:t>2</a:t>
            </a:r>
            <a:r>
              <a:rPr lang="en-US" sz="3200" dirty="0" smtClean="0">
                <a:solidFill>
                  <a:srgbClr val="002060"/>
                </a:solidFill>
              </a:rPr>
              <a:t> </a:t>
            </a:r>
          </a:p>
          <a:p>
            <a:pPr>
              <a:lnSpc>
                <a:spcPct val="90000"/>
              </a:lnSpc>
            </a:pPr>
            <a:r>
              <a:rPr lang="en-US" sz="3200" dirty="0" smtClean="0">
                <a:solidFill>
                  <a:srgbClr val="FF0000"/>
                </a:solidFill>
              </a:rPr>
              <a:t>Examples to be discussed</a:t>
            </a:r>
            <a:endParaRPr lang="en-US" sz="3200" dirty="0">
              <a:solidFill>
                <a:srgbClr val="FF0000"/>
              </a:solidFill>
            </a:endParaRPr>
          </a:p>
        </p:txBody>
      </p:sp>
      <p:sp>
        <p:nvSpPr>
          <p:cNvPr id="6" name="TextBox 5"/>
          <p:cNvSpPr txBox="1"/>
          <p:nvPr/>
        </p:nvSpPr>
        <p:spPr>
          <a:xfrm>
            <a:off x="684212" y="2895600"/>
            <a:ext cx="1066800" cy="535531"/>
          </a:xfrm>
          <a:prstGeom prst="rect">
            <a:avLst/>
          </a:prstGeom>
          <a:noFill/>
        </p:spPr>
        <p:txBody>
          <a:bodyPr wrap="square" rtlCol="0">
            <a:spAutoFit/>
          </a:bodyPr>
          <a:lstStyle/>
          <a:p>
            <a:pPr>
              <a:lnSpc>
                <a:spcPct val="90000"/>
              </a:lnSpc>
            </a:pPr>
            <a:r>
              <a:rPr lang="en-US" sz="3200" dirty="0" smtClean="0"/>
              <a:t>YES</a:t>
            </a:r>
            <a:endParaRPr lang="en-US" sz="3200" dirty="0">
              <a:solidFill>
                <a:srgbClr val="FF0000"/>
              </a:solidFill>
            </a:endParaRPr>
          </a:p>
        </p:txBody>
      </p:sp>
      <p:sp>
        <p:nvSpPr>
          <p:cNvPr id="7" name="TextBox 6"/>
          <p:cNvSpPr txBox="1"/>
          <p:nvPr/>
        </p:nvSpPr>
        <p:spPr>
          <a:xfrm>
            <a:off x="684212" y="3429000"/>
            <a:ext cx="9982200" cy="535531"/>
          </a:xfrm>
          <a:prstGeom prst="rect">
            <a:avLst/>
          </a:prstGeom>
          <a:noFill/>
        </p:spPr>
        <p:txBody>
          <a:bodyPr wrap="square" rtlCol="0">
            <a:spAutoFit/>
          </a:bodyPr>
          <a:lstStyle/>
          <a:p>
            <a:pPr>
              <a:lnSpc>
                <a:spcPct val="90000"/>
              </a:lnSpc>
            </a:pPr>
            <a:r>
              <a:rPr lang="en-US" sz="3200" b="1" dirty="0" smtClean="0">
                <a:solidFill>
                  <a:srgbClr val="002060"/>
                </a:solidFill>
              </a:rPr>
              <a:t>What language is represented by r</a:t>
            </a:r>
            <a:r>
              <a:rPr lang="en-US" sz="3200" b="1" baseline="-25000" dirty="0">
                <a:solidFill>
                  <a:srgbClr val="002060"/>
                </a:solidFill>
              </a:rPr>
              <a:t>1</a:t>
            </a:r>
            <a:r>
              <a:rPr lang="en-US" sz="3200" b="1" dirty="0" smtClean="0">
                <a:solidFill>
                  <a:srgbClr val="002060"/>
                </a:solidFill>
              </a:rPr>
              <a:t>r</a:t>
            </a:r>
            <a:r>
              <a:rPr lang="en-US" sz="3200" b="1" baseline="-25000" dirty="0">
                <a:solidFill>
                  <a:srgbClr val="002060"/>
                </a:solidFill>
              </a:rPr>
              <a:t>2</a:t>
            </a:r>
            <a:r>
              <a:rPr lang="en-US" sz="3200" b="1" dirty="0" smtClean="0">
                <a:solidFill>
                  <a:srgbClr val="002060"/>
                </a:solidFill>
              </a:rPr>
              <a:t>?</a:t>
            </a:r>
            <a:endParaRPr lang="en-US" sz="3200" b="1" dirty="0">
              <a:solidFill>
                <a:srgbClr val="002060"/>
              </a:solidFill>
            </a:endParaRP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
            <a:ext cx="10773401" cy="914400"/>
          </a:xfrm>
        </p:spPr>
        <p:txBody>
          <a:bodyPr/>
          <a:lstStyle/>
          <a:p>
            <a:r>
              <a:rPr lang="en-US" dirty="0" smtClean="0"/>
              <a:t>Regular Languages; R1R2</a:t>
            </a:r>
            <a:endParaRPr lang="en-US" dirty="0"/>
          </a:p>
        </p:txBody>
      </p:sp>
      <p:sp>
        <p:nvSpPr>
          <p:cNvPr id="4" name="Content Placeholder 3"/>
          <p:cNvSpPr>
            <a:spLocks noGrp="1"/>
          </p:cNvSpPr>
          <p:nvPr>
            <p:ph idx="1"/>
          </p:nvPr>
        </p:nvSpPr>
        <p:spPr>
          <a:xfrm>
            <a:off x="608012" y="990600"/>
            <a:ext cx="11201400" cy="3505200"/>
          </a:xfrm>
        </p:spPr>
        <p:txBody>
          <a:bodyPr>
            <a:noAutofit/>
          </a:bodyPr>
          <a:lstStyle/>
          <a:p>
            <a:pPr>
              <a:buNone/>
            </a:pPr>
            <a:r>
              <a:rPr lang="en-US" sz="3200" b="1" dirty="0" smtClean="0">
                <a:solidFill>
                  <a:srgbClr val="002060"/>
                </a:solidFill>
              </a:rPr>
              <a:t>For Example:</a:t>
            </a:r>
          </a:p>
          <a:p>
            <a:pPr>
              <a:buNone/>
            </a:pPr>
            <a:r>
              <a:rPr lang="en-US" sz="3200" b="1" dirty="0" smtClean="0">
                <a:solidFill>
                  <a:srgbClr val="002060"/>
                </a:solidFill>
              </a:rPr>
              <a:t>If r</a:t>
            </a:r>
            <a:r>
              <a:rPr lang="en-US" sz="3200" b="1" baseline="-25000" dirty="0">
                <a:solidFill>
                  <a:srgbClr val="002060"/>
                </a:solidFill>
              </a:rPr>
              <a:t>1</a:t>
            </a:r>
            <a:r>
              <a:rPr lang="en-US" sz="3200" b="1" dirty="0" smtClean="0">
                <a:solidFill>
                  <a:srgbClr val="002060"/>
                </a:solidFill>
              </a:rPr>
              <a:t> = (</a:t>
            </a:r>
            <a:r>
              <a:rPr lang="en-US" sz="3200" b="1" dirty="0" err="1" smtClean="0">
                <a:solidFill>
                  <a:srgbClr val="002060"/>
                </a:solidFill>
              </a:rPr>
              <a:t>a+b</a:t>
            </a:r>
            <a:r>
              <a:rPr lang="en-US" sz="3200" b="1" dirty="0" smtClean="0">
                <a:solidFill>
                  <a:srgbClr val="002060"/>
                </a:solidFill>
              </a:rPr>
              <a:t>)(</a:t>
            </a:r>
            <a:r>
              <a:rPr lang="en-US" sz="3200" b="1" dirty="0" err="1" smtClean="0">
                <a:solidFill>
                  <a:srgbClr val="002060"/>
                </a:solidFill>
              </a:rPr>
              <a:t>a+b</a:t>
            </a:r>
            <a:r>
              <a:rPr lang="en-US" sz="3200" b="1" dirty="0" smtClean="0">
                <a:solidFill>
                  <a:srgbClr val="002060"/>
                </a:solidFill>
              </a:rPr>
              <a:t>), r</a:t>
            </a:r>
            <a:r>
              <a:rPr lang="en-US" sz="3200" b="1" baseline="-25000" dirty="0">
                <a:solidFill>
                  <a:srgbClr val="002060"/>
                </a:solidFill>
              </a:rPr>
              <a:t>2</a:t>
            </a:r>
            <a:r>
              <a:rPr lang="en-US" sz="3200" b="1" dirty="0" smtClean="0">
                <a:solidFill>
                  <a:srgbClr val="002060"/>
                </a:solidFill>
              </a:rPr>
              <a:t> = (</a:t>
            </a:r>
            <a:r>
              <a:rPr lang="en-US" sz="3200" b="1" dirty="0" err="1" smtClean="0">
                <a:solidFill>
                  <a:srgbClr val="002060"/>
                </a:solidFill>
              </a:rPr>
              <a:t>a+b</a:t>
            </a:r>
            <a:r>
              <a:rPr lang="en-US" sz="3200" b="1" dirty="0" smtClean="0">
                <a:solidFill>
                  <a:srgbClr val="002060"/>
                </a:solidFill>
              </a:rPr>
              <a:t>)</a:t>
            </a:r>
          </a:p>
          <a:p>
            <a:pPr>
              <a:buNone/>
            </a:pPr>
            <a:r>
              <a:rPr lang="en-US" sz="3200" b="1" dirty="0" smtClean="0">
                <a:solidFill>
                  <a:srgbClr val="002060"/>
                </a:solidFill>
              </a:rPr>
              <a:t>Then r</a:t>
            </a:r>
            <a:r>
              <a:rPr lang="en-US" sz="3200" b="1" baseline="-25000" dirty="0">
                <a:solidFill>
                  <a:srgbClr val="002060"/>
                </a:solidFill>
              </a:rPr>
              <a:t>1</a:t>
            </a:r>
            <a:r>
              <a:rPr lang="en-US" sz="3200" b="1" dirty="0" smtClean="0">
                <a:solidFill>
                  <a:srgbClr val="002060"/>
                </a:solidFill>
              </a:rPr>
              <a:t>r</a:t>
            </a:r>
            <a:r>
              <a:rPr lang="en-US" sz="3200" b="1" baseline="-25000" dirty="0">
                <a:solidFill>
                  <a:srgbClr val="002060"/>
                </a:solidFill>
              </a:rPr>
              <a:t>2</a:t>
            </a:r>
            <a:r>
              <a:rPr lang="en-US" sz="3200" b="1" dirty="0" smtClean="0">
                <a:solidFill>
                  <a:srgbClr val="002060"/>
                </a:solidFill>
              </a:rPr>
              <a:t> = (</a:t>
            </a:r>
            <a:r>
              <a:rPr lang="en-US" sz="3200" b="1" dirty="0" err="1" smtClean="0">
                <a:solidFill>
                  <a:srgbClr val="002060"/>
                </a:solidFill>
              </a:rPr>
              <a:t>a+b</a:t>
            </a:r>
            <a:r>
              <a:rPr lang="en-US" sz="3200" b="1" dirty="0" smtClean="0">
                <a:solidFill>
                  <a:srgbClr val="002060"/>
                </a:solidFill>
              </a:rPr>
              <a:t>)(</a:t>
            </a:r>
            <a:r>
              <a:rPr lang="en-US" sz="3200" b="1" dirty="0" err="1" smtClean="0">
                <a:solidFill>
                  <a:srgbClr val="002060"/>
                </a:solidFill>
              </a:rPr>
              <a:t>a+b</a:t>
            </a:r>
            <a:r>
              <a:rPr lang="en-US" sz="3200" b="1" dirty="0" smtClean="0">
                <a:solidFill>
                  <a:srgbClr val="002060"/>
                </a:solidFill>
              </a:rPr>
              <a:t>)(</a:t>
            </a:r>
            <a:r>
              <a:rPr lang="en-US" sz="3200" b="1" dirty="0" err="1" smtClean="0">
                <a:solidFill>
                  <a:srgbClr val="002060"/>
                </a:solidFill>
              </a:rPr>
              <a:t>a+b</a:t>
            </a:r>
            <a:r>
              <a:rPr lang="en-US" sz="3200" b="1" dirty="0" smtClean="0">
                <a:solidFill>
                  <a:srgbClr val="002060"/>
                </a:solidFill>
              </a:rPr>
              <a:t>)</a:t>
            </a:r>
          </a:p>
          <a:p>
            <a:pPr>
              <a:buNone/>
            </a:pPr>
            <a:r>
              <a:rPr lang="en-US" sz="3200" b="1" dirty="0" smtClean="0">
                <a:solidFill>
                  <a:srgbClr val="002060"/>
                </a:solidFill>
              </a:rPr>
              <a:t>i.e. r</a:t>
            </a:r>
            <a:r>
              <a:rPr lang="en-US" sz="3200" b="1" baseline="-25000" dirty="0">
                <a:solidFill>
                  <a:srgbClr val="002060"/>
                </a:solidFill>
              </a:rPr>
              <a:t>1</a:t>
            </a:r>
            <a:r>
              <a:rPr lang="en-US" sz="3200" b="1" dirty="0" smtClean="0">
                <a:solidFill>
                  <a:srgbClr val="002060"/>
                </a:solidFill>
              </a:rPr>
              <a:t>r</a:t>
            </a:r>
            <a:r>
              <a:rPr lang="en-US" sz="3200" b="1" baseline="-25000" dirty="0">
                <a:solidFill>
                  <a:srgbClr val="002060"/>
                </a:solidFill>
              </a:rPr>
              <a:t>2</a:t>
            </a:r>
            <a:r>
              <a:rPr lang="en-US" sz="3200" b="1" dirty="0" smtClean="0">
                <a:solidFill>
                  <a:srgbClr val="002060"/>
                </a:solidFill>
              </a:rPr>
              <a:t>=(</a:t>
            </a:r>
            <a:r>
              <a:rPr lang="en-US" sz="3200" b="1" dirty="0" err="1" smtClean="0">
                <a:solidFill>
                  <a:srgbClr val="002060"/>
                </a:solidFill>
              </a:rPr>
              <a:t>aa+ab+ba+bb</a:t>
            </a:r>
            <a:r>
              <a:rPr lang="en-US" sz="3200" b="1" dirty="0" smtClean="0">
                <a:solidFill>
                  <a:srgbClr val="002060"/>
                </a:solidFill>
              </a:rPr>
              <a:t>)(</a:t>
            </a:r>
            <a:r>
              <a:rPr lang="en-US" sz="3200" b="1" dirty="0" err="1" smtClean="0">
                <a:solidFill>
                  <a:srgbClr val="002060"/>
                </a:solidFill>
              </a:rPr>
              <a:t>a+b</a:t>
            </a:r>
            <a:r>
              <a:rPr lang="en-US" sz="3200" b="1" dirty="0" smtClean="0">
                <a:solidFill>
                  <a:srgbClr val="002060"/>
                </a:solidFill>
              </a:rPr>
              <a:t>)</a:t>
            </a:r>
          </a:p>
          <a:p>
            <a:pPr>
              <a:buNone/>
            </a:pPr>
            <a:r>
              <a:rPr lang="en-US" sz="3200" b="1" dirty="0" smtClean="0">
                <a:solidFill>
                  <a:srgbClr val="002060"/>
                </a:solidFill>
              </a:rPr>
              <a:t>= (</a:t>
            </a:r>
            <a:r>
              <a:rPr lang="en-US" sz="3200" b="1" dirty="0" err="1" smtClean="0">
                <a:solidFill>
                  <a:srgbClr val="002060"/>
                </a:solidFill>
              </a:rPr>
              <a:t>aaa+aba+baa+bba+aab+abb+bab+bbb</a:t>
            </a:r>
            <a:r>
              <a:rPr lang="en-US" sz="3200" b="1" dirty="0" smtClean="0">
                <a:solidFill>
                  <a:srgbClr val="002060"/>
                </a:solidFill>
              </a:rPr>
              <a:t>)</a:t>
            </a:r>
          </a:p>
        </p:txBody>
      </p:sp>
      <p:sp>
        <p:nvSpPr>
          <p:cNvPr id="8" name="TextBox 7"/>
          <p:cNvSpPr txBox="1"/>
          <p:nvPr/>
        </p:nvSpPr>
        <p:spPr>
          <a:xfrm>
            <a:off x="684212" y="5105400"/>
            <a:ext cx="11261416" cy="867930"/>
          </a:xfrm>
          <a:prstGeom prst="rect">
            <a:avLst/>
          </a:prstGeom>
          <a:noFill/>
        </p:spPr>
        <p:txBody>
          <a:bodyPr wrap="none" rtlCol="0">
            <a:spAutoFit/>
          </a:bodyPr>
          <a:lstStyle/>
          <a:p>
            <a:pPr lvl="0">
              <a:lnSpc>
                <a:spcPct val="90000"/>
              </a:lnSpc>
            </a:pPr>
            <a:r>
              <a:rPr lang="en-US" sz="2800" b="1" dirty="0" smtClean="0">
                <a:solidFill>
                  <a:srgbClr val="002060"/>
                </a:solidFill>
              </a:rPr>
              <a:t>r</a:t>
            </a:r>
            <a:r>
              <a:rPr lang="en-US" sz="2800" b="1" baseline="-25000" dirty="0" smtClean="0">
                <a:solidFill>
                  <a:srgbClr val="002060"/>
                </a:solidFill>
              </a:rPr>
              <a:t>1</a:t>
            </a:r>
            <a:r>
              <a:rPr lang="en-US" sz="2800" b="1" dirty="0" smtClean="0">
                <a:solidFill>
                  <a:srgbClr val="002060"/>
                </a:solidFill>
              </a:rPr>
              <a:t>r</a:t>
            </a:r>
            <a:r>
              <a:rPr lang="en-US" sz="2800" b="1" baseline="-25000" dirty="0" smtClean="0">
                <a:solidFill>
                  <a:srgbClr val="002060"/>
                </a:solidFill>
              </a:rPr>
              <a:t>2</a:t>
            </a:r>
            <a:r>
              <a:rPr lang="en-US" sz="2800" b="1" dirty="0" smtClean="0">
                <a:solidFill>
                  <a:srgbClr val="002060"/>
                </a:solidFill>
              </a:rPr>
              <a:t>, , is the language L</a:t>
            </a:r>
            <a:r>
              <a:rPr lang="en-US" sz="2800" b="1" baseline="-25000" dirty="0" smtClean="0">
                <a:solidFill>
                  <a:srgbClr val="002060"/>
                </a:solidFill>
              </a:rPr>
              <a:t>1</a:t>
            </a:r>
            <a:r>
              <a:rPr lang="en-US" sz="2800" b="1" dirty="0" smtClean="0">
                <a:solidFill>
                  <a:srgbClr val="002060"/>
                </a:solidFill>
              </a:rPr>
              <a:t>L</a:t>
            </a:r>
            <a:r>
              <a:rPr lang="en-US" sz="2800" b="1" baseline="-25000" dirty="0" smtClean="0">
                <a:solidFill>
                  <a:srgbClr val="002060"/>
                </a:solidFill>
              </a:rPr>
              <a:t>2</a:t>
            </a:r>
            <a:r>
              <a:rPr lang="en-US" sz="2800" b="1" dirty="0" smtClean="0">
                <a:solidFill>
                  <a:srgbClr val="002060"/>
                </a:solidFill>
              </a:rPr>
              <a:t>, of strings obtained by prefixing every </a:t>
            </a:r>
          </a:p>
          <a:p>
            <a:pPr lvl="0">
              <a:lnSpc>
                <a:spcPct val="90000"/>
              </a:lnSpc>
            </a:pPr>
            <a:r>
              <a:rPr lang="en-US" sz="2800" b="1" dirty="0" smtClean="0">
                <a:solidFill>
                  <a:srgbClr val="002060"/>
                </a:solidFill>
              </a:rPr>
              <a:t>string of L</a:t>
            </a:r>
            <a:r>
              <a:rPr lang="en-US" sz="2800" b="1" baseline="-25000" dirty="0" smtClean="0">
                <a:solidFill>
                  <a:srgbClr val="002060"/>
                </a:solidFill>
              </a:rPr>
              <a:t>1</a:t>
            </a:r>
            <a:r>
              <a:rPr lang="en-US" sz="2800" b="1" dirty="0" smtClean="0">
                <a:solidFill>
                  <a:srgbClr val="002060"/>
                </a:solidFill>
              </a:rPr>
              <a:t> with every string of L</a:t>
            </a:r>
            <a:r>
              <a:rPr lang="en-US" sz="2800" b="1" baseline="-25000" dirty="0" smtClean="0">
                <a:solidFill>
                  <a:srgbClr val="002060"/>
                </a:solidFill>
              </a:rPr>
              <a:t>2</a:t>
            </a:r>
            <a:endParaRPr lang="en-US" sz="2800" b="1" dirty="0" smtClean="0">
              <a:solidFill>
                <a:srgbClr val="002060"/>
              </a:solidFill>
            </a:endParaRP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722232B-9DED-49EA-BCCA-813199E056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Clarity</Template>
  <TotalTime>0</TotalTime>
  <Words>4192</Words>
  <Application>Microsoft Office PowerPoint</Application>
  <PresentationFormat>Custom</PresentationFormat>
  <Paragraphs>553</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Clarity</vt:lpstr>
      <vt:lpstr>Theory of Automata</vt:lpstr>
      <vt:lpstr>Lecture Contents</vt:lpstr>
      <vt:lpstr>Regular Expressions</vt:lpstr>
      <vt:lpstr>Regular Languages</vt:lpstr>
      <vt:lpstr>Regular Languages</vt:lpstr>
      <vt:lpstr>Finite Languages</vt:lpstr>
      <vt:lpstr>Regular Languages; R1+R2</vt:lpstr>
      <vt:lpstr>Regular Languages; R1R2</vt:lpstr>
      <vt:lpstr>Regular Languages; R1R2</vt:lpstr>
      <vt:lpstr>Regular Languages;  (R)*</vt:lpstr>
      <vt:lpstr>Regular Languages; (R)*</vt:lpstr>
      <vt:lpstr>All Finite Languages Are Finite</vt:lpstr>
      <vt:lpstr>Introduction to Finite Automaton</vt:lpstr>
      <vt:lpstr>Finite Automaton: Definition</vt:lpstr>
      <vt:lpstr>Slide 15</vt:lpstr>
      <vt:lpstr>Slide 16</vt:lpstr>
      <vt:lpstr>Slide 17</vt:lpstr>
      <vt:lpstr>Slide 18</vt:lpstr>
      <vt:lpstr>Slide 19</vt:lpstr>
      <vt:lpstr>Slide 20</vt:lpstr>
      <vt:lpstr>Finite Automaton</vt:lpstr>
      <vt:lpstr>Finite Automaton Transitions: Transition Table</vt:lpstr>
      <vt:lpstr>Finite Automaton Transitions</vt:lpstr>
      <vt:lpstr>Finite Automaton Transitions</vt:lpstr>
      <vt:lpstr>Finite Automaton: Exercises</vt:lpstr>
      <vt:lpstr>Finite Automaton: Exercises</vt:lpstr>
      <vt:lpstr>Finite Automaton: Exercises</vt:lpstr>
      <vt:lpstr>FA corresponding to Finite Languages</vt:lpstr>
      <vt:lpstr>FA corresponding to Finite Languages</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Automata</dc:title>
  <dc:subject>Theory of Automata</dc:subject>
  <dc:creator/>
  <cp:lastModifiedBy/>
  <cp:revision>1</cp:revision>
  <dcterms:created xsi:type="dcterms:W3CDTF">2014-02-05T17:07:58Z</dcterms:created>
  <dcterms:modified xsi:type="dcterms:W3CDTF">2018-09-24T06:32:10Z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TC034605279991</vt:lpwstr>
  </property>
</Properties>
</file>