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4" r:id="rId2"/>
  </p:sldMasterIdLst>
  <p:notesMasterIdLst>
    <p:notesMasterId r:id="rId31"/>
  </p:notesMasterIdLst>
  <p:handoutMasterIdLst>
    <p:handoutMasterId r:id="rId32"/>
  </p:handoutMasterIdLst>
  <p:sldIdLst>
    <p:sldId id="258" r:id="rId3"/>
    <p:sldId id="302" r:id="rId4"/>
    <p:sldId id="259" r:id="rId5"/>
    <p:sldId id="264" r:id="rId6"/>
    <p:sldId id="277" r:id="rId7"/>
    <p:sldId id="286" r:id="rId8"/>
    <p:sldId id="303" r:id="rId9"/>
    <p:sldId id="287" r:id="rId10"/>
    <p:sldId id="288" r:id="rId11"/>
    <p:sldId id="278" r:id="rId12"/>
    <p:sldId id="279" r:id="rId13"/>
    <p:sldId id="289" r:id="rId14"/>
    <p:sldId id="290" r:id="rId15"/>
    <p:sldId id="296" r:id="rId16"/>
    <p:sldId id="291" r:id="rId17"/>
    <p:sldId id="292" r:id="rId18"/>
    <p:sldId id="294" r:id="rId19"/>
    <p:sldId id="293" r:id="rId20"/>
    <p:sldId id="295" r:id="rId21"/>
    <p:sldId id="280" r:id="rId22"/>
    <p:sldId id="281" r:id="rId23"/>
    <p:sldId id="297" r:id="rId24"/>
    <p:sldId id="298" r:id="rId25"/>
    <p:sldId id="299" r:id="rId26"/>
    <p:sldId id="300" r:id="rId27"/>
    <p:sldId id="301" r:id="rId28"/>
    <p:sldId id="282" r:id="rId29"/>
    <p:sldId id="283" r:id="rId3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321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  <p15:guide id="7" pos="71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663300"/>
    <a:srgbClr val="C8B20E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6043" autoAdjust="0"/>
    <p:restoredTop sz="94660"/>
  </p:normalViewPr>
  <p:slideViewPr>
    <p:cSldViewPr showGuides="1">
      <p:cViewPr varScale="1">
        <p:scale>
          <a:sx n="73" d="100"/>
          <a:sy n="73" d="100"/>
        </p:scale>
        <p:origin x="-570" y="-102"/>
      </p:cViewPr>
      <p:guideLst>
        <p:guide orient="horz" pos="2160"/>
        <p:guide orient="horz" pos="1008"/>
        <p:guide orient="horz" pos="3888"/>
        <p:guide orient="horz" pos="321"/>
        <p:guide pos="3839"/>
        <p:guide pos="1007"/>
        <p:guide pos="7173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3264" y="9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  <a:pPr/>
              <a:t>9/27/2018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  <a:pPr/>
              <a:t>9/27/2018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1pPr>
            <a:lvl2pPr marL="702756" indent="-270291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2pPr>
            <a:lvl3pPr marL="1081164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3pPr>
            <a:lvl4pPr marL="1513629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4pPr>
            <a:lvl5pPr marL="1946095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9pPr>
          </a:lstStyle>
          <a:p>
            <a:r>
              <a:rPr lang="en-US" sz="1200"/>
              <a:t>Cpt S 317: Spring 2009</a:t>
            </a:r>
          </a:p>
        </p:txBody>
      </p:sp>
      <p:sp>
        <p:nvSpPr>
          <p:cNvPr id="2253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1pPr>
            <a:lvl2pPr marL="702756" indent="-270291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2pPr>
            <a:lvl3pPr marL="1081164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3pPr>
            <a:lvl4pPr marL="1513629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4pPr>
            <a:lvl5pPr marL="1946095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9pPr>
          </a:lstStyle>
          <a:p>
            <a:r>
              <a:rPr lang="en-US" sz="1200"/>
              <a:t>School of EECS, WSU</a:t>
            </a:r>
          </a:p>
        </p:txBody>
      </p:sp>
      <p:sp>
        <p:nvSpPr>
          <p:cNvPr id="225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1pPr>
            <a:lvl2pPr marL="702756" indent="-270291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2pPr>
            <a:lvl3pPr marL="1081164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3pPr>
            <a:lvl4pPr marL="1513629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4pPr>
            <a:lvl5pPr marL="1946095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9pPr>
          </a:lstStyle>
          <a:p>
            <a:fld id="{E490451D-6902-4846-9D65-1FDEC4A64A1A}" type="slidenum">
              <a:rPr lang="en-US" sz="1200"/>
              <a:pPr/>
              <a:t>22</a:t>
            </a:fld>
            <a:endParaRPr lang="en-US" sz="1200"/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06287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1pPr>
            <a:lvl2pPr marL="702756" indent="-270291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2pPr>
            <a:lvl3pPr marL="1081164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3pPr>
            <a:lvl4pPr marL="1513629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4pPr>
            <a:lvl5pPr marL="1946095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9pPr>
          </a:lstStyle>
          <a:p>
            <a:r>
              <a:rPr lang="en-US" sz="1200"/>
              <a:t>Cpt S 317: Spring 2009</a:t>
            </a:r>
          </a:p>
        </p:txBody>
      </p:sp>
      <p:sp>
        <p:nvSpPr>
          <p:cNvPr id="2867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1pPr>
            <a:lvl2pPr marL="702756" indent="-270291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2pPr>
            <a:lvl3pPr marL="1081164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3pPr>
            <a:lvl4pPr marL="1513629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4pPr>
            <a:lvl5pPr marL="1946095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9pPr>
          </a:lstStyle>
          <a:p>
            <a:r>
              <a:rPr lang="en-US" sz="1200"/>
              <a:t>School of EECS, WSU</a:t>
            </a:r>
          </a:p>
        </p:txBody>
      </p:sp>
      <p:sp>
        <p:nvSpPr>
          <p:cNvPr id="2867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1pPr>
            <a:lvl2pPr marL="702756" indent="-270291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2pPr>
            <a:lvl3pPr marL="1081164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3pPr>
            <a:lvl4pPr marL="1513629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4pPr>
            <a:lvl5pPr marL="1946095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9pPr>
          </a:lstStyle>
          <a:p>
            <a:fld id="{B1AF0BEC-5908-4CED-99CB-E8151435C050}" type="slidenum">
              <a:rPr lang="en-US" sz="1200"/>
              <a:pPr/>
              <a:t>23</a:t>
            </a:fld>
            <a:endParaRPr lang="en-US" sz="1200"/>
          </a:p>
        </p:txBody>
      </p:sp>
      <p:sp>
        <p:nvSpPr>
          <p:cNvPr id="286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817716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1pPr>
            <a:lvl2pPr marL="702756" indent="-270291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2pPr>
            <a:lvl3pPr marL="1081164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3pPr>
            <a:lvl4pPr marL="1513629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4pPr>
            <a:lvl5pPr marL="1946095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9pPr>
          </a:lstStyle>
          <a:p>
            <a:r>
              <a:rPr lang="en-US" sz="1200"/>
              <a:t>Cpt S 317: Spring 2009</a:t>
            </a:r>
          </a:p>
        </p:txBody>
      </p:sp>
      <p:sp>
        <p:nvSpPr>
          <p:cNvPr id="3277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1pPr>
            <a:lvl2pPr marL="702756" indent="-270291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2pPr>
            <a:lvl3pPr marL="1081164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3pPr>
            <a:lvl4pPr marL="1513629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4pPr>
            <a:lvl5pPr marL="1946095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9pPr>
          </a:lstStyle>
          <a:p>
            <a:r>
              <a:rPr lang="en-US" sz="1200"/>
              <a:t>School of EECS, WSU</a:t>
            </a:r>
          </a:p>
        </p:txBody>
      </p:sp>
      <p:sp>
        <p:nvSpPr>
          <p:cNvPr id="3277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1pPr>
            <a:lvl2pPr marL="702756" indent="-270291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2pPr>
            <a:lvl3pPr marL="1081164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3pPr>
            <a:lvl4pPr marL="1513629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4pPr>
            <a:lvl5pPr marL="1946095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9pPr>
          </a:lstStyle>
          <a:p>
            <a:fld id="{F547C12A-4DEA-4005-AD81-3F16D14C9BAF}" type="slidenum">
              <a:rPr lang="en-US" sz="1200"/>
              <a:pPr/>
              <a:t>24</a:t>
            </a:fld>
            <a:endParaRPr lang="en-US" sz="1200"/>
          </a:p>
        </p:txBody>
      </p:sp>
      <p:sp>
        <p:nvSpPr>
          <p:cNvPr id="327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242202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1pPr>
            <a:lvl2pPr marL="702756" indent="-270291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2pPr>
            <a:lvl3pPr marL="1081164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3pPr>
            <a:lvl4pPr marL="1513629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4pPr>
            <a:lvl5pPr marL="1946095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9pPr>
          </a:lstStyle>
          <a:p>
            <a:r>
              <a:rPr lang="en-US" sz="1200"/>
              <a:t>Cpt S 317: Spring 2009</a:t>
            </a:r>
          </a:p>
        </p:txBody>
      </p:sp>
      <p:sp>
        <p:nvSpPr>
          <p:cNvPr id="3379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1pPr>
            <a:lvl2pPr marL="702756" indent="-270291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2pPr>
            <a:lvl3pPr marL="1081164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3pPr>
            <a:lvl4pPr marL="1513629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4pPr>
            <a:lvl5pPr marL="1946095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9pPr>
          </a:lstStyle>
          <a:p>
            <a:r>
              <a:rPr lang="en-US" sz="1200"/>
              <a:t>School of EECS, WSU</a:t>
            </a:r>
          </a:p>
        </p:txBody>
      </p:sp>
      <p:sp>
        <p:nvSpPr>
          <p:cNvPr id="3379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1pPr>
            <a:lvl2pPr marL="702756" indent="-270291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2pPr>
            <a:lvl3pPr marL="1081164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3pPr>
            <a:lvl4pPr marL="1513629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4pPr>
            <a:lvl5pPr marL="1946095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9pPr>
          </a:lstStyle>
          <a:p>
            <a:fld id="{B2C3E6B0-781D-4D2C-BD6A-CA86625320E3}" type="slidenum">
              <a:rPr lang="en-US" sz="1200"/>
              <a:pPr/>
              <a:t>25</a:t>
            </a:fld>
            <a:endParaRPr lang="en-US" sz="1200"/>
          </a:p>
        </p:txBody>
      </p:sp>
      <p:sp>
        <p:nvSpPr>
          <p:cNvPr id="337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053392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1pPr>
            <a:lvl2pPr marL="702756" indent="-270291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2pPr>
            <a:lvl3pPr marL="1081164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3pPr>
            <a:lvl4pPr marL="1513629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4pPr>
            <a:lvl5pPr marL="1946095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9pPr>
          </a:lstStyle>
          <a:p>
            <a:r>
              <a:rPr lang="en-US" sz="1200"/>
              <a:t>Cpt S 317: Spring 2009</a:t>
            </a:r>
          </a:p>
        </p:txBody>
      </p:sp>
      <p:sp>
        <p:nvSpPr>
          <p:cNvPr id="3481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1pPr>
            <a:lvl2pPr marL="702756" indent="-270291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2pPr>
            <a:lvl3pPr marL="1081164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3pPr>
            <a:lvl4pPr marL="1513629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4pPr>
            <a:lvl5pPr marL="1946095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9pPr>
          </a:lstStyle>
          <a:p>
            <a:r>
              <a:rPr lang="en-US" sz="1200"/>
              <a:t>School of EECS, WSU</a:t>
            </a:r>
          </a:p>
        </p:txBody>
      </p:sp>
      <p:sp>
        <p:nvSpPr>
          <p:cNvPr id="3482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1pPr>
            <a:lvl2pPr marL="702756" indent="-270291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2pPr>
            <a:lvl3pPr marL="1081164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3pPr>
            <a:lvl4pPr marL="1513629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4pPr>
            <a:lvl5pPr marL="1946095" indent="-216233" defTabSz="914485"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9pPr>
          </a:lstStyle>
          <a:p>
            <a:fld id="{F52BB66C-BE8A-4B96-B996-34CA0D0B80FA}" type="slidenum">
              <a:rPr lang="en-US" sz="1200"/>
              <a:pPr/>
              <a:t>26</a:t>
            </a:fld>
            <a:endParaRPr lang="en-US" sz="1200"/>
          </a:p>
        </p:txBody>
      </p:sp>
      <p:sp>
        <p:nvSpPr>
          <p:cNvPr id="348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55818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1371601"/>
            <a:ext cx="10462075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162" y="3505200"/>
            <a:ext cx="8532178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1D24A-EF38-4949-81EA-C39AA50871C5}" type="datetime1">
              <a:rPr lang="en-US" smtClean="0"/>
              <a:pPr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914162" y="3398520"/>
            <a:ext cx="10462075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9A895-DC24-4A80-9E4B-77E8C98B8261}" type="datetime1">
              <a:rPr lang="en-US" smtClean="0"/>
              <a:pPr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600"/>
            <a:ext cx="2742486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609600"/>
            <a:ext cx="802431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1491E-4104-40E9-885C-6629BDFE1DBB}" type="datetime1">
              <a:rPr lang="en-US" smtClean="0"/>
              <a:pPr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9F328-D78C-4AE3-9BD5-6819CFE7241A}" type="datetime1">
              <a:rPr lang="en-US" smtClean="0"/>
              <a:pPr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2362201"/>
            <a:ext cx="10360501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4626865"/>
            <a:ext cx="10360501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83FD6-3C14-4BAD-B096-2ECF8D7D1C88}" type="datetime1">
              <a:rPr lang="en-US" smtClean="0"/>
              <a:pPr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975106" y="4599432"/>
            <a:ext cx="10462075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73352"/>
            <a:ext cx="5383398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73352"/>
            <a:ext cx="5383398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95541-7853-4DCC-906F-39CE0BB88B8E}" type="datetime1">
              <a:rPr lang="en-US" smtClean="0"/>
              <a:pPr/>
              <a:t>9/27/2018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676400"/>
            <a:ext cx="5241195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438400"/>
            <a:ext cx="524119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8189" y="1676400"/>
            <a:ext cx="5241195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189" y="2438400"/>
            <a:ext cx="524119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790FE-2B5A-46A8-B4F6-76CB6FDA68AC}" type="datetime1">
              <a:rPr lang="en-US" smtClean="0"/>
              <a:pPr/>
              <a:t>9/27/2018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0362" y="4045691"/>
            <a:ext cx="4709160" cy="105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C2738-2C3A-4E5B-A4DB-9708318E767B}" type="datetime1">
              <a:rPr lang="en-US" smtClean="0"/>
              <a:pPr/>
              <a:t>9/27/2018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1C49-F74B-47FE-8050-CE9AAF0717AC}" type="datetime1">
              <a:rPr lang="en-US" smtClean="0"/>
              <a:pPr/>
              <a:t>9/27/2018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792080"/>
            <a:ext cx="2852185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1368" y="792080"/>
            <a:ext cx="7618016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2130553"/>
            <a:ext cx="2852185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F57B2-B504-486D-85D3-4C584AEF2C6C}" type="datetime1">
              <a:rPr lang="en-US" smtClean="0"/>
              <a:pPr/>
              <a:t>9/27/2018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11188" y="3579942"/>
            <a:ext cx="5577840" cy="21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792480"/>
            <a:ext cx="2856163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0487" y="838201"/>
            <a:ext cx="787047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1" y="2133600"/>
            <a:ext cx="2852185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5C8C5-A9A9-4B3A-B134-0E3A713D185C}" type="datetime1">
              <a:rPr lang="en-US" smtClean="0"/>
              <a:pPr/>
              <a:t>9/27/2018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12188825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533400"/>
            <a:ext cx="10969943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600200"/>
            <a:ext cx="10969943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88825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18288"/>
            <a:ext cx="3859795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5A4F0574-43A3-46A0-8870-1B2305CBE5B3}" type="datetime1">
              <a:rPr lang="en-US" smtClean="0"/>
              <a:pPr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0810" y="18288"/>
            <a:ext cx="5484971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57354" y="18288"/>
            <a:ext cx="142203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8012" y="177801"/>
            <a:ext cx="10768225" cy="965200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Lecture Contents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08012" y="1066800"/>
            <a:ext cx="10768225" cy="5791200"/>
          </a:xfrm>
        </p:spPr>
        <p:txBody>
          <a:bodyPr>
            <a:norm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ecursive definition of languages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Languages defined through recursive definition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RE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Recursive definition of RE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defining languages by RE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{ x}*, { x}+, {</a:t>
            </a:r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a+b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}*</a:t>
            </a:r>
          </a:p>
        </p:txBody>
      </p:sp>
    </p:spTree>
    <p:extLst>
      <p:ext uri="{BB962C8B-B14F-4D97-AF65-F5344CB8AC3E}">
        <p14:creationId xmlns:p14="http://schemas.microsoft.com/office/powerpoint/2010/main" xmlns="" val="33069240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8012" y="177801"/>
            <a:ext cx="10768225" cy="889000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Regular Expression (RE)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8012" y="1066800"/>
            <a:ext cx="11277600" cy="5105400"/>
          </a:xfrm>
        </p:spPr>
        <p:txBody>
          <a:bodyPr/>
          <a:lstStyle/>
          <a:p>
            <a:pPr marL="0">
              <a:buNone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Before defining RE, we must know following for a language L defined over alphabet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Σ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If x is some string defined over </a:t>
            </a:r>
            <a:r>
              <a:rPr lang="el-GR" sz="28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Σ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 then </a:t>
            </a:r>
            <a:r>
              <a:rPr lang="en-US" sz="28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(x)</a:t>
            </a:r>
            <a:r>
              <a:rPr lang="en-US" sz="2800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means same as x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If x</a:t>
            </a:r>
            <a:r>
              <a:rPr lang="en-US" sz="2800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1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, x</a:t>
            </a:r>
            <a:r>
              <a:rPr lang="en-US" sz="2800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2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 are define over </a:t>
            </a:r>
            <a:r>
              <a:rPr lang="el-GR" sz="28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Σ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 then </a:t>
            </a:r>
            <a:r>
              <a:rPr lang="en-US" sz="28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x</a:t>
            </a:r>
            <a:r>
              <a:rPr lang="en-US" sz="2800" baseline="-25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1</a:t>
            </a:r>
            <a:r>
              <a:rPr lang="en-US" sz="28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x</a:t>
            </a:r>
            <a:r>
              <a:rPr lang="en-US" sz="2800" baseline="-25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2</a:t>
            </a:r>
            <a:r>
              <a:rPr lang="en-US" sz="2800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means x</a:t>
            </a:r>
            <a:r>
              <a:rPr lang="en-US" sz="2800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1 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followed by x</a:t>
            </a:r>
            <a:r>
              <a:rPr lang="en-US" sz="2800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2 </a:t>
            </a:r>
            <a:r>
              <a:rPr lang="en-US" sz="2800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(concatenation)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If x</a:t>
            </a:r>
            <a:r>
              <a:rPr lang="en-US" sz="2800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1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, x</a:t>
            </a:r>
            <a:r>
              <a:rPr lang="en-US" sz="2800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2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 are define over </a:t>
            </a:r>
            <a:r>
              <a:rPr lang="el-GR" sz="28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Σ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 then </a:t>
            </a:r>
            <a:r>
              <a:rPr lang="en-US" sz="28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x</a:t>
            </a:r>
            <a:r>
              <a:rPr lang="en-US" sz="2800" baseline="-25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1 </a:t>
            </a:r>
            <a:r>
              <a:rPr lang="en-US" sz="28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+ x</a:t>
            </a:r>
            <a:r>
              <a:rPr lang="en-US" sz="2800" baseline="-25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2 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means any one of both x</a:t>
            </a:r>
            <a:r>
              <a:rPr lang="en-US" sz="2800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1 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and  x</a:t>
            </a:r>
            <a:r>
              <a:rPr lang="en-US" sz="2800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2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If x is some string defined over </a:t>
            </a:r>
            <a:r>
              <a:rPr lang="el-GR" sz="28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Σ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 then </a:t>
            </a:r>
            <a:r>
              <a:rPr lang="en-US" sz="28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x*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 means </a:t>
            </a:r>
            <a:r>
              <a:rPr lang="en-US" sz="2800" dirty="0" err="1"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Kleen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 Star Closure of x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8012" y="177801"/>
            <a:ext cx="10768225" cy="889000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Regular Expression (RE) Definition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8012" y="1066800"/>
            <a:ext cx="11277600" cy="4876800"/>
          </a:xfrm>
        </p:spPr>
        <p:txBody>
          <a:bodyPr>
            <a:normAutofit/>
          </a:bodyPr>
          <a:lstStyle/>
          <a:p>
            <a:pPr marL="0">
              <a:buNone/>
            </a:pPr>
            <a:r>
              <a:rPr lang="en-US" dirty="0">
                <a:latin typeface="Cambria Math" pitchFamily="18" charset="0"/>
                <a:ea typeface="Cambria Math" pitchFamily="18" charset="0"/>
              </a:rPr>
              <a:t>Regular Expression or RE can be defined recursively as:</a:t>
            </a:r>
            <a:endParaRPr lang="en-US" dirty="0"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Step 1: Every letter of Σ including Λ is a regular expression</a:t>
            </a:r>
          </a:p>
          <a:p>
            <a:pPr>
              <a:buNone/>
            </a:pPr>
            <a:r>
              <a:rPr lang="en-US" dirty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Step 2: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If r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and r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are regular expressions then </a:t>
            </a:r>
          </a:p>
          <a:p>
            <a:pPr lvl="0">
              <a:buNone/>
            </a:pPr>
            <a:r>
              <a:rPr lang="en-US" dirty="0">
                <a:latin typeface="Cambria Math" pitchFamily="18" charset="0"/>
                <a:ea typeface="Cambria Math" pitchFamily="18" charset="0"/>
              </a:rPr>
              <a:t>(r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)</a:t>
            </a:r>
          </a:p>
          <a:p>
            <a:pPr lvl="0">
              <a:buNone/>
            </a:pPr>
            <a:r>
              <a:rPr lang="en-US" dirty="0">
                <a:latin typeface="Cambria Math" pitchFamily="18" charset="0"/>
                <a:ea typeface="Cambria Math" pitchFamily="18" charset="0"/>
              </a:rPr>
              <a:t>r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r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endParaRPr lang="en-US" dirty="0">
              <a:latin typeface="Cambria Math" pitchFamily="18" charset="0"/>
              <a:ea typeface="Cambria Math" pitchFamily="18" charset="0"/>
            </a:endParaRPr>
          </a:p>
          <a:p>
            <a:pPr lvl="0">
              <a:buNone/>
            </a:pPr>
            <a:r>
              <a:rPr lang="en-US" dirty="0">
                <a:latin typeface="Cambria Math" pitchFamily="18" charset="0"/>
                <a:ea typeface="Cambria Math" pitchFamily="18" charset="0"/>
              </a:rPr>
              <a:t>r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+ r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and</a:t>
            </a:r>
          </a:p>
          <a:p>
            <a:pPr lvl="0">
              <a:buNone/>
            </a:pPr>
            <a:r>
              <a:rPr lang="en-US" dirty="0">
                <a:latin typeface="Cambria Math" pitchFamily="18" charset="0"/>
                <a:ea typeface="Cambria Math" pitchFamily="18" charset="0"/>
              </a:rPr>
              <a:t>r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*</a:t>
            </a:r>
          </a:p>
          <a:p>
            <a:pPr>
              <a:buNone/>
            </a:pPr>
            <a:r>
              <a:rPr lang="en-US" dirty="0">
                <a:latin typeface="Cambria Math" pitchFamily="18" charset="0"/>
                <a:ea typeface="Cambria Math" pitchFamily="18" charset="0"/>
              </a:rPr>
              <a:t>are also regular expressions</a:t>
            </a:r>
          </a:p>
          <a:p>
            <a:pPr>
              <a:buNone/>
            </a:pPr>
            <a:r>
              <a:rPr lang="en-US" dirty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Step 3: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Nothing else is a regular expression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6612" y="177801"/>
            <a:ext cx="10539625" cy="812800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Regular Expression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6612" y="990600"/>
            <a:ext cx="10539625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ambria Math" pitchFamily="18" charset="0"/>
                <a:ea typeface="Cambria Math" pitchFamily="18" charset="0"/>
              </a:rPr>
              <a:t>Consider the language  L={Λ, x, xx, xxx,…} of strings, defined over Σ = {x}.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Cambria Math" pitchFamily="18" charset="0"/>
                <a:ea typeface="Cambria Math" pitchFamily="18" charset="0"/>
              </a:rPr>
              <a:t>We can write this language as the </a:t>
            </a:r>
            <a:r>
              <a:rPr lang="en-US" dirty="0" err="1">
                <a:latin typeface="Cambria Math" pitchFamily="18" charset="0"/>
                <a:ea typeface="Cambria Math" pitchFamily="18" charset="0"/>
              </a:rPr>
              <a:t>Kleene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star closure of alphabet Σ or L=Σ*={x}* 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Cambria Math" pitchFamily="18" charset="0"/>
                <a:ea typeface="Cambria Math" pitchFamily="18" charset="0"/>
              </a:rPr>
              <a:t>This language can also be expressed by the regular expression x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*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Cambria Math" pitchFamily="18" charset="0"/>
                <a:ea typeface="Cambria Math" pitchFamily="18" charset="0"/>
              </a:rPr>
              <a:t>Similarly the language  </a:t>
            </a:r>
            <a:r>
              <a:rPr lang="en-US" dirty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L={x, xx, xxx,…},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defined over Σ = {x}, can be expressed by the regular expression </a:t>
            </a:r>
            <a:r>
              <a:rPr lang="en-US" dirty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x</a:t>
            </a:r>
            <a:r>
              <a:rPr lang="en-US" baseline="30000" dirty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+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i.e. (</a:t>
            </a:r>
            <a:r>
              <a:rPr lang="en-US" dirty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xx</a:t>
            </a:r>
            <a:r>
              <a:rPr lang="en-US" baseline="30000" dirty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*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xmlns="" val="37058773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6612" y="177801"/>
            <a:ext cx="10539625" cy="812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Regular Expression (Use of *)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6613" y="990600"/>
            <a:ext cx="10134599" cy="175260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>
                <a:latin typeface="Cambria Math" pitchFamily="18" charset="0"/>
                <a:ea typeface="Cambria Math" pitchFamily="18" charset="0"/>
              </a:rPr>
              <a:t>Now consider another language L, consisting of all possible strings, defined over Σ = {a, b}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Cambria Math" pitchFamily="18" charset="0"/>
                <a:ea typeface="Cambria Math" pitchFamily="18" charset="0"/>
              </a:rPr>
              <a:t>This language can also be expressed by the regular expression </a:t>
            </a:r>
            <a:r>
              <a:rPr lang="en-US" sz="3200" b="1" dirty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(a + b)*</a:t>
            </a:r>
          </a:p>
        </p:txBody>
      </p:sp>
    </p:spTree>
    <p:extLst>
      <p:ext uri="{BB962C8B-B14F-4D97-AF65-F5344CB8AC3E}">
        <p14:creationId xmlns:p14="http://schemas.microsoft.com/office/powerpoint/2010/main" xmlns="" val="29824327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7972" y="177801"/>
            <a:ext cx="10848266" cy="812800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Regular Expression, (Use of +)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6613" y="990600"/>
            <a:ext cx="10134599" cy="121920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>
                <a:latin typeface="Cambria Math" pitchFamily="18" charset="0"/>
                <a:ea typeface="Cambria Math" pitchFamily="18" charset="0"/>
              </a:rPr>
              <a:t>Now consider another language L, consisting of words (a, b, </a:t>
            </a:r>
            <a:r>
              <a:rPr lang="en-US" dirty="0" err="1">
                <a:latin typeface="Cambria Math" pitchFamily="18" charset="0"/>
                <a:ea typeface="Cambria Math" pitchFamily="18" charset="0"/>
              </a:rPr>
              <a:t>ab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, </a:t>
            </a:r>
            <a:r>
              <a:rPr lang="en-US" dirty="0" err="1">
                <a:latin typeface="Cambria Math" pitchFamily="18" charset="0"/>
                <a:ea typeface="Cambria Math" pitchFamily="18" charset="0"/>
              </a:rPr>
              <a:t>ba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, </a:t>
            </a:r>
            <a:r>
              <a:rPr lang="en-US" dirty="0" err="1">
                <a:latin typeface="Cambria Math" pitchFamily="18" charset="0"/>
                <a:ea typeface="Cambria Math" pitchFamily="18" charset="0"/>
              </a:rPr>
              <a:t>bba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, </a:t>
            </a:r>
            <a:r>
              <a:rPr lang="en-US" dirty="0" err="1">
                <a:latin typeface="Cambria Math" pitchFamily="18" charset="0"/>
                <a:ea typeface="Cambria Math" pitchFamily="18" charset="0"/>
              </a:rPr>
              <a:t>abb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), defined over Σ = {a, b}</a:t>
            </a:r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836613" y="2514600"/>
            <a:ext cx="10058398" cy="144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Ø"/>
            </a:pPr>
            <a:r>
              <a:rPr lang="en-US" dirty="0">
                <a:latin typeface="Cambria Math" pitchFamily="18" charset="0"/>
                <a:ea typeface="Cambria Math" pitchFamily="18" charset="0"/>
              </a:rPr>
              <a:t>Regular Expression for above language:</a:t>
            </a:r>
          </a:p>
          <a:p>
            <a:pPr marL="0" indent="0">
              <a:buNone/>
            </a:pPr>
            <a:r>
              <a:rPr lang="en-US" sz="3200" b="1" dirty="0" err="1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a+b+ab+ba+bba+abb</a:t>
            </a:r>
            <a:endParaRPr lang="en-US" sz="3200" b="1" dirty="0">
              <a:solidFill>
                <a:srgbClr val="C00000"/>
              </a:solidFill>
              <a:latin typeface="Cambria Math" pitchFamily="18" charset="0"/>
              <a:ea typeface="Cambria Math" pitchFamily="18" charset="0"/>
            </a:endParaRPr>
          </a:p>
          <a:p>
            <a:pPr marL="0" indent="0">
              <a:buNone/>
            </a:pPr>
            <a:endParaRPr lang="en-US" sz="3200" b="1" dirty="0">
              <a:solidFill>
                <a:srgbClr val="C00000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836613" y="4114800"/>
            <a:ext cx="10230982" cy="144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Note: </a:t>
            </a:r>
            <a:r>
              <a:rPr lang="en-US" sz="2800" b="1" dirty="0">
                <a:latin typeface="Cambria Math" pitchFamily="18" charset="0"/>
                <a:ea typeface="Cambria Math" pitchFamily="18" charset="0"/>
              </a:rPr>
              <a:t>If a language consists of (finite number) words that have no matching pattern, simply write them separated by ‘+’ will result RE for that language</a:t>
            </a:r>
          </a:p>
        </p:txBody>
      </p:sp>
    </p:spTree>
    <p:extLst>
      <p:ext uri="{BB962C8B-B14F-4D97-AF65-F5344CB8AC3E}">
        <p14:creationId xmlns:p14="http://schemas.microsoft.com/office/powerpoint/2010/main" xmlns="" val="10779904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6612" y="177801"/>
            <a:ext cx="10539625" cy="812800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Regular Expression Exercises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6613" y="990600"/>
            <a:ext cx="10134599" cy="15240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ambria Math" pitchFamily="18" charset="0"/>
                <a:ea typeface="Cambria Math" pitchFamily="18" charset="0"/>
              </a:rPr>
              <a:t>Now consider another language L</a:t>
            </a:r>
            <a:r>
              <a:rPr lang="en-US" baseline="-25000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1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, of strings having exactly one a, defined over Σ = {a, b}, then it’s regular expression may be:</a:t>
            </a:r>
            <a:endParaRPr lang="en-US" dirty="0">
              <a:solidFill>
                <a:srgbClr val="C00000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912812" y="2590800"/>
            <a:ext cx="10134599" cy="16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2"/>
            </a:pPr>
            <a:r>
              <a:rPr lang="en-US" dirty="0">
                <a:latin typeface="Cambria Math" pitchFamily="18" charset="0"/>
                <a:ea typeface="Cambria Math" pitchFamily="18" charset="0"/>
              </a:rPr>
              <a:t>Now consider another language L</a:t>
            </a:r>
            <a:r>
              <a:rPr lang="en-US" baseline="-25000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2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, of even length, defined over Σ = {a, b}, then it’s regular expression may be:</a:t>
            </a:r>
            <a:endParaRPr lang="en-US" dirty="0">
              <a:solidFill>
                <a:srgbClr val="C00000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912812" y="4223657"/>
            <a:ext cx="10134599" cy="12627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3"/>
            </a:pPr>
            <a:r>
              <a:rPr lang="en-US" dirty="0">
                <a:latin typeface="Cambria Math" pitchFamily="18" charset="0"/>
                <a:ea typeface="Cambria Math" pitchFamily="18" charset="0"/>
              </a:rPr>
              <a:t>Now consider another language L</a:t>
            </a:r>
            <a:r>
              <a:rPr lang="en-US" baseline="-25000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3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, of odd length, defined over Σ = {a, b}, then it’s regular expression may be:</a:t>
            </a:r>
            <a:endParaRPr lang="en-US" dirty="0">
              <a:solidFill>
                <a:srgbClr val="C00000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8775699" y="1752600"/>
            <a:ext cx="1343025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b*</a:t>
            </a:r>
            <a:r>
              <a:rPr lang="en-US" sz="3200" b="1" dirty="0" err="1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ab</a:t>
            </a:r>
            <a:r>
              <a:rPr lang="en-US" sz="3200" b="1" dirty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*</a:t>
            </a:r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8380412" y="3438072"/>
            <a:ext cx="3476625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((</a:t>
            </a:r>
            <a:r>
              <a:rPr lang="en-US" sz="3600" b="1" dirty="0" err="1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a+b</a:t>
            </a:r>
            <a:r>
              <a:rPr lang="en-US" sz="3600" b="1" dirty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)(</a:t>
            </a:r>
            <a:r>
              <a:rPr lang="en-US" sz="3600" b="1" dirty="0" err="1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a+b</a:t>
            </a:r>
            <a:r>
              <a:rPr lang="en-US" sz="3600" b="1" dirty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))*</a:t>
            </a:r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3732212" y="5204637"/>
            <a:ext cx="8124825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sz="3200" b="1" dirty="0" err="1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a+b</a:t>
            </a:r>
            <a:r>
              <a:rPr lang="en-US" sz="3200" b="1" dirty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)((</a:t>
            </a:r>
            <a:r>
              <a:rPr lang="en-US" sz="3200" b="1" dirty="0" err="1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a+b</a:t>
            </a:r>
            <a:r>
              <a:rPr lang="en-US" sz="3200" b="1" dirty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)(</a:t>
            </a:r>
            <a:r>
              <a:rPr lang="en-US" sz="3200" b="1" dirty="0" err="1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a+b</a:t>
            </a:r>
            <a:r>
              <a:rPr lang="en-US" sz="3200" b="1" dirty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))* </a:t>
            </a:r>
            <a:r>
              <a:rPr lang="en-US" sz="3200" b="1" dirty="0">
                <a:latin typeface="Cambria Math" pitchFamily="18" charset="0"/>
                <a:ea typeface="Cambria Math" pitchFamily="18" charset="0"/>
              </a:rPr>
              <a:t>or </a:t>
            </a:r>
            <a:r>
              <a:rPr lang="en-US" sz="3200" b="1" dirty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((</a:t>
            </a:r>
            <a:r>
              <a:rPr lang="en-US" sz="3200" b="1" dirty="0" err="1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a+b</a:t>
            </a:r>
            <a:r>
              <a:rPr lang="en-US" sz="3200" b="1" dirty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)(</a:t>
            </a:r>
            <a:r>
              <a:rPr lang="en-US" sz="3200" b="1" dirty="0" err="1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a+b</a:t>
            </a:r>
            <a:r>
              <a:rPr lang="en-US" sz="3200" b="1" dirty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))*(</a:t>
            </a:r>
            <a:r>
              <a:rPr lang="en-US" sz="3200" b="1" dirty="0" err="1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a+b</a:t>
            </a:r>
            <a:r>
              <a:rPr lang="en-US" sz="3200" b="1" dirty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xmlns="" val="33731422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6612" y="177801"/>
            <a:ext cx="10539625" cy="812800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Regular Expression Examples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6613" y="990600"/>
            <a:ext cx="10134599" cy="16764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latin typeface="Cambria Math" pitchFamily="18" charset="0"/>
                <a:ea typeface="Cambria Math" pitchFamily="18" charset="0"/>
              </a:rPr>
              <a:t>Consider the language, defined over Σ = {a ,  b} of </a:t>
            </a:r>
            <a:r>
              <a:rPr lang="en-US" dirty="0">
                <a:solidFill>
                  <a:srgbClr val="663300"/>
                </a:solidFill>
                <a:latin typeface="Cambria Math" pitchFamily="18" charset="0"/>
                <a:ea typeface="Cambria Math" pitchFamily="18" charset="0"/>
              </a:rPr>
              <a:t>words having at least one a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, may be expressed by a  regular expression RE where RE=?</a:t>
            </a:r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6704012" y="2133600"/>
            <a:ext cx="5578021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sz="3600" b="1" dirty="0" err="1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a+b</a:t>
            </a:r>
            <a:r>
              <a:rPr lang="en-US" sz="3600" b="1" dirty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)*a(</a:t>
            </a:r>
            <a:r>
              <a:rPr lang="en-US" sz="3600" b="1" dirty="0" err="1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a+b</a:t>
            </a:r>
            <a:r>
              <a:rPr lang="en-US" sz="3600" b="1" dirty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)*</a:t>
            </a:r>
          </a:p>
        </p:txBody>
      </p:sp>
    </p:spTree>
    <p:extLst>
      <p:ext uri="{BB962C8B-B14F-4D97-AF65-F5344CB8AC3E}">
        <p14:creationId xmlns:p14="http://schemas.microsoft.com/office/powerpoint/2010/main" xmlns="" val="27650743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6612" y="177801"/>
            <a:ext cx="10539625" cy="812800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Regular Expression Examples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6613" y="990600"/>
            <a:ext cx="10134599" cy="51816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latin typeface="Cambria Math" pitchFamily="18" charset="0"/>
                <a:ea typeface="Cambria Math" pitchFamily="18" charset="0"/>
              </a:rPr>
              <a:t>Consider the language, defined over Σ = {a, b} of words having at least one a and one b, may be expressed by a  regular expression (</a:t>
            </a:r>
            <a:r>
              <a:rPr lang="en-US" dirty="0" err="1">
                <a:latin typeface="Cambria Math" pitchFamily="18" charset="0"/>
                <a:ea typeface="Cambria Math" pitchFamily="18" charset="0"/>
              </a:rPr>
              <a:t>a+b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)*a(</a:t>
            </a:r>
            <a:r>
              <a:rPr lang="en-US" dirty="0" err="1">
                <a:latin typeface="Cambria Math" pitchFamily="18" charset="0"/>
                <a:ea typeface="Cambria Math" pitchFamily="18" charset="0"/>
              </a:rPr>
              <a:t>a+b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)*b(</a:t>
            </a:r>
            <a:r>
              <a:rPr lang="en-US" dirty="0" err="1">
                <a:latin typeface="Cambria Math" pitchFamily="18" charset="0"/>
                <a:ea typeface="Cambria Math" pitchFamily="18" charset="0"/>
              </a:rPr>
              <a:t>a+b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)*+ (</a:t>
            </a:r>
            <a:r>
              <a:rPr lang="en-US" dirty="0" err="1">
                <a:latin typeface="Cambria Math" pitchFamily="18" charset="0"/>
                <a:ea typeface="Cambria Math" pitchFamily="18" charset="0"/>
              </a:rPr>
              <a:t>a+b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)*b(</a:t>
            </a:r>
            <a:r>
              <a:rPr lang="en-US" dirty="0" err="1">
                <a:latin typeface="Cambria Math" pitchFamily="18" charset="0"/>
                <a:ea typeface="Cambria Math" pitchFamily="18" charset="0"/>
              </a:rPr>
              <a:t>a+b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)*a(</a:t>
            </a:r>
            <a:r>
              <a:rPr lang="en-US" dirty="0" err="1">
                <a:latin typeface="Cambria Math" pitchFamily="18" charset="0"/>
                <a:ea typeface="Cambria Math" pitchFamily="18" charset="0"/>
              </a:rPr>
              <a:t>a+b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)*</a:t>
            </a:r>
          </a:p>
        </p:txBody>
      </p:sp>
    </p:spTree>
    <p:extLst>
      <p:ext uri="{BB962C8B-B14F-4D97-AF65-F5344CB8AC3E}">
        <p14:creationId xmlns:p14="http://schemas.microsoft.com/office/powerpoint/2010/main" xmlns="" val="10386483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6612" y="177801"/>
            <a:ext cx="10539625" cy="812800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Regular Expression Examples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6613" y="990600"/>
            <a:ext cx="10134599" cy="51816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latin typeface="Cambria Math" pitchFamily="18" charset="0"/>
                <a:ea typeface="Cambria Math" pitchFamily="18" charset="0"/>
              </a:rPr>
              <a:t>Consider the language, defined over Σ ={a, b}, of words starting with double a and ending in double b then its regular expression may be  </a:t>
            </a:r>
            <a:r>
              <a:rPr lang="en-US" dirty="0" err="1">
                <a:latin typeface="Cambria Math" pitchFamily="18" charset="0"/>
                <a:ea typeface="Cambria Math" pitchFamily="18" charset="0"/>
              </a:rPr>
              <a:t>aa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dirty="0" err="1">
                <a:latin typeface="Cambria Math" pitchFamily="18" charset="0"/>
                <a:ea typeface="Cambria Math" pitchFamily="18" charset="0"/>
              </a:rPr>
              <a:t>a+b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)*bb</a:t>
            </a:r>
          </a:p>
        </p:txBody>
      </p:sp>
    </p:spTree>
    <p:extLst>
      <p:ext uri="{BB962C8B-B14F-4D97-AF65-F5344CB8AC3E}">
        <p14:creationId xmlns:p14="http://schemas.microsoft.com/office/powerpoint/2010/main" xmlns="" val="10386483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6612" y="177801"/>
            <a:ext cx="10539625" cy="812800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Regular Expression Examples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6613" y="990600"/>
            <a:ext cx="10134599" cy="51816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latin typeface="Cambria Math" pitchFamily="18" charset="0"/>
                <a:ea typeface="Cambria Math" pitchFamily="18" charset="0"/>
              </a:rPr>
              <a:t>Consider the language, defined over Σ ={a, b} of words starting with a  and ending in b OR starting with b and ending in a, then its regular expression may be  a(</a:t>
            </a:r>
            <a:r>
              <a:rPr lang="en-US" dirty="0" err="1">
                <a:latin typeface="Cambria Math" pitchFamily="18" charset="0"/>
                <a:ea typeface="Cambria Math" pitchFamily="18" charset="0"/>
              </a:rPr>
              <a:t>a+b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)*</a:t>
            </a:r>
            <a:r>
              <a:rPr lang="en-US" dirty="0" err="1">
                <a:latin typeface="Cambria Math" pitchFamily="18" charset="0"/>
                <a:ea typeface="Cambria Math" pitchFamily="18" charset="0"/>
              </a:rPr>
              <a:t>b+b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dirty="0" err="1">
                <a:latin typeface="Cambria Math" pitchFamily="18" charset="0"/>
                <a:ea typeface="Cambria Math" pitchFamily="18" charset="0"/>
              </a:rPr>
              <a:t>a+b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)*a</a:t>
            </a:r>
          </a:p>
        </p:txBody>
      </p:sp>
    </p:spTree>
    <p:extLst>
      <p:ext uri="{BB962C8B-B14F-4D97-AF65-F5344CB8AC3E}">
        <p14:creationId xmlns:p14="http://schemas.microsoft.com/office/powerpoint/2010/main" xmlns="" val="23245383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C101A49-CC66-4B5C-8864-D93795EB7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2" y="382772"/>
            <a:ext cx="10969943" cy="60782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Recursive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9C1F614-AFAB-46BC-AEE0-0BB8A0177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41" y="1143000"/>
            <a:ext cx="10969943" cy="53340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It is a way of defining a set (a language) recursively. </a:t>
            </a:r>
          </a:p>
          <a:p>
            <a:pPr marL="0" indent="0">
              <a:buNone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Process: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Basic elements are identified and listed in rule 1. These elements are the ones that cannot be defined recursively.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Rule 2 defines the way new elements are built based on existing elements</a:t>
            </a:r>
          </a:p>
          <a:p>
            <a:pPr marL="457200" indent="-457200">
              <a:buFont typeface="+mj-lt"/>
              <a:buAutoNum type="arabicPeriod"/>
            </a:pP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217480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1812" y="177801"/>
            <a:ext cx="10844425" cy="965200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Languages Defined Through RE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1812" y="1143000"/>
            <a:ext cx="10844425" cy="54102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latin typeface="Cambria Math" pitchFamily="18" charset="0"/>
                <a:ea typeface="Cambria Math" pitchFamily="18" charset="0"/>
              </a:rPr>
              <a:t>All languages below are defined over </a:t>
            </a:r>
            <a:r>
              <a:rPr lang="el-GR" dirty="0">
                <a:latin typeface="Cambria Math" pitchFamily="18" charset="0"/>
                <a:ea typeface="Cambria Math" pitchFamily="18" charset="0"/>
              </a:rPr>
              <a:t>Σ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= {</a:t>
            </a:r>
            <a:r>
              <a:rPr lang="en-US" dirty="0" err="1">
                <a:latin typeface="Cambria Math" pitchFamily="18" charset="0"/>
                <a:ea typeface="Cambria Math" pitchFamily="18" charset="0"/>
              </a:rPr>
              <a:t>a,b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}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>
                <a:latin typeface="Cambria Math" pitchFamily="18" charset="0"/>
                <a:ea typeface="Cambria Math" pitchFamily="18" charset="0"/>
              </a:rPr>
              <a:t>Language containing no word at all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>
                <a:latin typeface="Cambria Math" pitchFamily="18" charset="0"/>
                <a:ea typeface="Cambria Math" pitchFamily="18" charset="0"/>
              </a:rPr>
              <a:t>Languages containing only words </a:t>
            </a:r>
            <a:r>
              <a:rPr lang="en-US" dirty="0" err="1">
                <a:latin typeface="Cambria Math" pitchFamily="18" charset="0"/>
                <a:ea typeface="Cambria Math" pitchFamily="18" charset="0"/>
              </a:rPr>
              <a:t>aa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, </a:t>
            </a:r>
            <a:r>
              <a:rPr lang="en-US" dirty="0" err="1">
                <a:latin typeface="Cambria Math" pitchFamily="18" charset="0"/>
                <a:ea typeface="Cambria Math" pitchFamily="18" charset="0"/>
              </a:rPr>
              <a:t>aba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, </a:t>
            </a:r>
            <a:r>
              <a:rPr lang="en-US" dirty="0" err="1">
                <a:latin typeface="Cambria Math" pitchFamily="18" charset="0"/>
                <a:ea typeface="Cambria Math" pitchFamily="18" charset="0"/>
              </a:rPr>
              <a:t>bab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, </a:t>
            </a:r>
            <a:r>
              <a:rPr lang="en-US" dirty="0" err="1">
                <a:latin typeface="Cambria Math" pitchFamily="18" charset="0"/>
                <a:ea typeface="Cambria Math" pitchFamily="18" charset="0"/>
              </a:rPr>
              <a:t>baba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, baa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>
                <a:latin typeface="Cambria Math" pitchFamily="18" charset="0"/>
                <a:ea typeface="Cambria Math" pitchFamily="18" charset="0"/>
              </a:rPr>
              <a:t>Language of all words containing any combination </a:t>
            </a:r>
            <a:r>
              <a:rPr lang="en-US" dirty="0" err="1">
                <a:latin typeface="Cambria Math" pitchFamily="18" charset="0"/>
                <a:ea typeface="Cambria Math" pitchFamily="18" charset="0"/>
              </a:rPr>
              <a:t>a’s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only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>
                <a:latin typeface="Cambria Math" pitchFamily="18" charset="0"/>
                <a:ea typeface="Cambria Math" pitchFamily="18" charset="0"/>
              </a:rPr>
              <a:t>Language of all words or length two or less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>
                <a:latin typeface="Cambria Math" pitchFamily="18" charset="0"/>
                <a:ea typeface="Cambria Math" pitchFamily="18" charset="0"/>
              </a:rPr>
              <a:t>Language of all words of length four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>
                <a:latin typeface="Cambria Math" pitchFamily="18" charset="0"/>
                <a:ea typeface="Cambria Math" pitchFamily="18" charset="0"/>
              </a:rPr>
              <a:t>Language of all words with count of </a:t>
            </a:r>
            <a:r>
              <a:rPr lang="en-US" dirty="0" err="1">
                <a:latin typeface="Cambria Math" pitchFamily="18" charset="0"/>
                <a:ea typeface="Cambria Math" pitchFamily="18" charset="0"/>
              </a:rPr>
              <a:t>a’s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three or more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>
                <a:latin typeface="Cambria Math" pitchFamily="18" charset="0"/>
                <a:ea typeface="Cambria Math" pitchFamily="18" charset="0"/>
              </a:rPr>
              <a:t>Language of all words of even length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>
                <a:latin typeface="Cambria Math" pitchFamily="18" charset="0"/>
                <a:ea typeface="Cambria Math" pitchFamily="18" charset="0"/>
              </a:rPr>
              <a:t>Language of all words ending on b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1812" y="177801"/>
            <a:ext cx="10844425" cy="965200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Languages Defined Through RE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5612" y="1143000"/>
            <a:ext cx="11125200" cy="54102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latin typeface="Cambria Math" pitchFamily="18" charset="0"/>
                <a:ea typeface="Cambria Math" pitchFamily="18" charset="0"/>
              </a:rPr>
              <a:t>All languages below are defined over </a:t>
            </a:r>
            <a:r>
              <a:rPr lang="el-GR" dirty="0">
                <a:latin typeface="Cambria Math" pitchFamily="18" charset="0"/>
                <a:ea typeface="Cambria Math" pitchFamily="18" charset="0"/>
              </a:rPr>
              <a:t>Σ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= {a, b}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>
                <a:latin typeface="Cambria Math" pitchFamily="18" charset="0"/>
                <a:ea typeface="Cambria Math" pitchFamily="18" charset="0"/>
              </a:rPr>
              <a:t>Language containing no words starting and ending on </a:t>
            </a:r>
            <a:r>
              <a:rPr lang="en-US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a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>
                <a:latin typeface="Cambria Math" pitchFamily="18" charset="0"/>
                <a:ea typeface="Cambria Math" pitchFamily="18" charset="0"/>
              </a:rPr>
              <a:t>Languages containing only words starting and ending on same letter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>
                <a:latin typeface="Cambria Math" pitchFamily="18" charset="0"/>
                <a:ea typeface="Cambria Math" pitchFamily="18" charset="0"/>
              </a:rPr>
              <a:t>Language of all words with </a:t>
            </a:r>
            <a:r>
              <a:rPr lang="en-US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a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appears in pairs only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>
                <a:latin typeface="Cambria Math" pitchFamily="18" charset="0"/>
                <a:ea typeface="Cambria Math" pitchFamily="18" charset="0"/>
              </a:rPr>
              <a:t>Language of all words not ending on </a:t>
            </a:r>
            <a:r>
              <a:rPr lang="en-US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b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>
                <a:latin typeface="Cambria Math" pitchFamily="18" charset="0"/>
                <a:ea typeface="Cambria Math" pitchFamily="18" charset="0"/>
              </a:rPr>
              <a:t>Language of all words  with count of </a:t>
            </a:r>
            <a:r>
              <a:rPr lang="en-US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a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as multiple of three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>
                <a:latin typeface="Cambria Math" pitchFamily="18" charset="0"/>
                <a:ea typeface="Cambria Math" pitchFamily="18" charset="0"/>
              </a:rPr>
              <a:t>EVEN-EVEN</a:t>
            </a:r>
          </a:p>
          <a:p>
            <a:pPr marL="514350" indent="-514350">
              <a:buFont typeface="+mj-lt"/>
              <a:buAutoNum type="arabicPeriod" startAt="9"/>
            </a:pPr>
            <a:endParaRPr lang="en-US" sz="2000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9pPr>
          </a:lstStyle>
          <a:p>
            <a:fld id="{1D36FB1A-158C-4C32-B357-65E7344B72DF}" type="slidenum">
              <a:rPr lang="en-US" sz="1400" smtClean="0"/>
              <a:pPr/>
              <a:t>22</a:t>
            </a:fld>
            <a:endParaRPr lang="en-US" sz="140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346500" y="86383"/>
            <a:ext cx="10969943" cy="990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Regular Expressions</a:t>
            </a:r>
          </a:p>
        </p:txBody>
      </p:sp>
      <p:sp>
        <p:nvSpPr>
          <p:cNvPr id="5124" name="AutoShape 4"/>
          <p:cNvSpPr>
            <a:spLocks noChangeArrowheads="1"/>
          </p:cNvSpPr>
          <p:nvPr/>
        </p:nvSpPr>
        <p:spPr bwMode="auto">
          <a:xfrm>
            <a:off x="2234618" y="2286000"/>
            <a:ext cx="2234618" cy="685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Regular </a:t>
            </a:r>
            <a:br>
              <a:rPr lang="en-US"/>
            </a:br>
            <a:r>
              <a:rPr lang="en-US"/>
              <a:t>expressions</a:t>
            </a:r>
          </a:p>
        </p:txBody>
      </p:sp>
      <p:sp>
        <p:nvSpPr>
          <p:cNvPr id="5125" name="AutoShape 6"/>
          <p:cNvSpPr>
            <a:spLocks noChangeArrowheads="1"/>
          </p:cNvSpPr>
          <p:nvPr/>
        </p:nvSpPr>
        <p:spPr bwMode="auto">
          <a:xfrm>
            <a:off x="6500707" y="2286000"/>
            <a:ext cx="3047206" cy="685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Finite Automata</a:t>
            </a:r>
            <a:br>
              <a:rPr lang="en-US"/>
            </a:br>
            <a:r>
              <a:rPr lang="en-US"/>
              <a:t>(DFA, NFA, </a:t>
            </a:r>
            <a:r>
              <a:rPr lang="en-US">
                <a:sym typeface="Symbol" pitchFamily="28" charset="2"/>
              </a:rPr>
              <a:t></a:t>
            </a:r>
            <a:r>
              <a:rPr lang="en-US"/>
              <a:t>-NFA)</a:t>
            </a:r>
            <a:endParaRPr lang="ru-RU"/>
          </a:p>
        </p:txBody>
      </p:sp>
      <p:sp>
        <p:nvSpPr>
          <p:cNvPr id="5126" name="AutoShape 7"/>
          <p:cNvSpPr>
            <a:spLocks noChangeArrowheads="1"/>
          </p:cNvSpPr>
          <p:nvPr/>
        </p:nvSpPr>
        <p:spPr bwMode="auto">
          <a:xfrm>
            <a:off x="4164515" y="4419600"/>
            <a:ext cx="2234618" cy="685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Regular</a:t>
            </a:r>
            <a:br>
              <a:rPr lang="en-US"/>
            </a:br>
            <a:r>
              <a:rPr lang="en-US"/>
              <a:t>Languages</a:t>
            </a:r>
          </a:p>
        </p:txBody>
      </p:sp>
      <p:sp>
        <p:nvSpPr>
          <p:cNvPr id="5127" name="AutoShape 9"/>
          <p:cNvSpPr>
            <a:spLocks noChangeArrowheads="1"/>
          </p:cNvSpPr>
          <p:nvPr/>
        </p:nvSpPr>
        <p:spPr bwMode="auto">
          <a:xfrm rot="-1302285">
            <a:off x="4522140" y="2947988"/>
            <a:ext cx="366087" cy="1395412"/>
          </a:xfrm>
          <a:prstGeom prst="downArrow">
            <a:avLst>
              <a:gd name="adj1" fmla="val 50000"/>
              <a:gd name="adj2" fmla="val 127023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8" name="AutoShape 10"/>
          <p:cNvSpPr>
            <a:spLocks noChangeArrowheads="1"/>
          </p:cNvSpPr>
          <p:nvPr/>
        </p:nvSpPr>
        <p:spPr bwMode="auto">
          <a:xfrm rot="1827610">
            <a:off x="5944170" y="3036888"/>
            <a:ext cx="366087" cy="1371600"/>
          </a:xfrm>
          <a:prstGeom prst="downArrow">
            <a:avLst>
              <a:gd name="adj1" fmla="val 50000"/>
              <a:gd name="adj2" fmla="val 124856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9" name="Text Box 11"/>
          <p:cNvSpPr txBox="1">
            <a:spLocks noChangeArrowheads="1"/>
          </p:cNvSpPr>
          <p:nvPr/>
        </p:nvSpPr>
        <p:spPr bwMode="auto">
          <a:xfrm>
            <a:off x="5260664" y="2225675"/>
            <a:ext cx="42511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9pPr>
          </a:lstStyle>
          <a:p>
            <a:r>
              <a:rPr lang="en-US" sz="3200">
                <a:cs typeface="Arial" charset="0"/>
              </a:rPr>
              <a:t>=</a:t>
            </a:r>
          </a:p>
        </p:txBody>
      </p:sp>
      <p:sp>
        <p:nvSpPr>
          <p:cNvPr id="5130" name="Freeform 14"/>
          <p:cNvSpPr>
            <a:spLocks/>
          </p:cNvSpPr>
          <p:nvPr/>
        </p:nvSpPr>
        <p:spPr bwMode="auto">
          <a:xfrm>
            <a:off x="3449269" y="3894139"/>
            <a:ext cx="3933859" cy="2389187"/>
          </a:xfrm>
          <a:custGeom>
            <a:avLst/>
            <a:gdLst>
              <a:gd name="T0" fmla="*/ 2147483647 w 1859"/>
              <a:gd name="T1" fmla="*/ 2147483647 h 1505"/>
              <a:gd name="T2" fmla="*/ 0 w 1859"/>
              <a:gd name="T3" fmla="*/ 2147483647 h 1505"/>
              <a:gd name="T4" fmla="*/ 2147483647 w 1859"/>
              <a:gd name="T5" fmla="*/ 2147483647 h 1505"/>
              <a:gd name="T6" fmla="*/ 2147483647 w 1859"/>
              <a:gd name="T7" fmla="*/ 2147483647 h 1505"/>
              <a:gd name="T8" fmla="*/ 2147483647 w 1859"/>
              <a:gd name="T9" fmla="*/ 2147483647 h 1505"/>
              <a:gd name="T10" fmla="*/ 2147483647 w 1859"/>
              <a:gd name="T11" fmla="*/ 2147483647 h 1505"/>
              <a:gd name="T12" fmla="*/ 2147483647 w 1859"/>
              <a:gd name="T13" fmla="*/ 2147483647 h 1505"/>
              <a:gd name="T14" fmla="*/ 2147483647 w 1859"/>
              <a:gd name="T15" fmla="*/ 2147483647 h 1505"/>
              <a:gd name="T16" fmla="*/ 2147483647 w 1859"/>
              <a:gd name="T17" fmla="*/ 2147483647 h 1505"/>
              <a:gd name="T18" fmla="*/ 2147483647 w 1859"/>
              <a:gd name="T19" fmla="*/ 2147483647 h 1505"/>
              <a:gd name="T20" fmla="*/ 2147483647 w 1859"/>
              <a:gd name="T21" fmla="*/ 2147483647 h 1505"/>
              <a:gd name="T22" fmla="*/ 2147483647 w 1859"/>
              <a:gd name="T23" fmla="*/ 2147483647 h 1505"/>
              <a:gd name="T24" fmla="*/ 2147483647 w 1859"/>
              <a:gd name="T25" fmla="*/ 2147483647 h 1505"/>
              <a:gd name="T26" fmla="*/ 2147483647 w 1859"/>
              <a:gd name="T27" fmla="*/ 2147483647 h 1505"/>
              <a:gd name="T28" fmla="*/ 2147483647 w 1859"/>
              <a:gd name="T29" fmla="*/ 2147483647 h 1505"/>
              <a:gd name="T30" fmla="*/ 2147483647 w 1859"/>
              <a:gd name="T31" fmla="*/ 2147483647 h 1505"/>
              <a:gd name="T32" fmla="*/ 2147483647 w 1859"/>
              <a:gd name="T33" fmla="*/ 2147483647 h 1505"/>
              <a:gd name="T34" fmla="*/ 2147483647 w 1859"/>
              <a:gd name="T35" fmla="*/ 2147483647 h 1505"/>
              <a:gd name="T36" fmla="*/ 2147483647 w 1859"/>
              <a:gd name="T37" fmla="*/ 2147483647 h 1505"/>
              <a:gd name="T38" fmla="*/ 2147483647 w 1859"/>
              <a:gd name="T39" fmla="*/ 2147483647 h 1505"/>
              <a:gd name="T40" fmla="*/ 2147483647 w 1859"/>
              <a:gd name="T41" fmla="*/ 2147483647 h 1505"/>
              <a:gd name="T42" fmla="*/ 2147483647 w 1859"/>
              <a:gd name="T43" fmla="*/ 2147483647 h 1505"/>
              <a:gd name="T44" fmla="*/ 2147483647 w 1859"/>
              <a:gd name="T45" fmla="*/ 2147483647 h 1505"/>
              <a:gd name="T46" fmla="*/ 2147483647 w 1859"/>
              <a:gd name="T47" fmla="*/ 2147483647 h 1505"/>
              <a:gd name="T48" fmla="*/ 2147483647 w 1859"/>
              <a:gd name="T49" fmla="*/ 2147483647 h 1505"/>
              <a:gd name="T50" fmla="*/ 2147483647 w 1859"/>
              <a:gd name="T51" fmla="*/ 2147483647 h 1505"/>
              <a:gd name="T52" fmla="*/ 2147483647 w 1859"/>
              <a:gd name="T53" fmla="*/ 2147483647 h 1505"/>
              <a:gd name="T54" fmla="*/ 2147483647 w 1859"/>
              <a:gd name="T55" fmla="*/ 2147483647 h 1505"/>
              <a:gd name="T56" fmla="*/ 2147483647 w 1859"/>
              <a:gd name="T57" fmla="*/ 2147483647 h 1505"/>
              <a:gd name="T58" fmla="*/ 2147483647 w 1859"/>
              <a:gd name="T59" fmla="*/ 2147483647 h 1505"/>
              <a:gd name="T60" fmla="*/ 2147483647 w 1859"/>
              <a:gd name="T61" fmla="*/ 2147483647 h 1505"/>
              <a:gd name="T62" fmla="*/ 2147483647 w 1859"/>
              <a:gd name="T63" fmla="*/ 2147483647 h 1505"/>
              <a:gd name="T64" fmla="*/ 2147483647 w 1859"/>
              <a:gd name="T65" fmla="*/ 0 h 1505"/>
              <a:gd name="T66" fmla="*/ 2147483647 w 1859"/>
              <a:gd name="T67" fmla="*/ 2147483647 h 1505"/>
              <a:gd name="T68" fmla="*/ 2147483647 w 1859"/>
              <a:gd name="T69" fmla="*/ 2147483647 h 1505"/>
              <a:gd name="T70" fmla="*/ 2147483647 w 1859"/>
              <a:gd name="T71" fmla="*/ 2147483647 h 1505"/>
              <a:gd name="T72" fmla="*/ 2147483647 w 1859"/>
              <a:gd name="T73" fmla="*/ 2147483647 h 1505"/>
              <a:gd name="T74" fmla="*/ 2147483647 w 1859"/>
              <a:gd name="T75" fmla="*/ 2147483647 h 1505"/>
              <a:gd name="T76" fmla="*/ 2147483647 w 1859"/>
              <a:gd name="T77" fmla="*/ 2147483647 h 1505"/>
              <a:gd name="T78" fmla="*/ 2147483647 w 1859"/>
              <a:gd name="T79" fmla="*/ 2147483647 h 1505"/>
              <a:gd name="T80" fmla="*/ 2147483647 w 1859"/>
              <a:gd name="T81" fmla="*/ 2147483647 h 1505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w 1859"/>
              <a:gd name="T124" fmla="*/ 0 h 1505"/>
              <a:gd name="T125" fmla="*/ 1859 w 1859"/>
              <a:gd name="T126" fmla="*/ 1505 h 1505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T123" t="T124" r="T125" b="T126"/>
            <a:pathLst>
              <a:path w="1859" h="1505">
                <a:moveTo>
                  <a:pt x="16" y="190"/>
                </a:moveTo>
                <a:cubicBezTo>
                  <a:pt x="8" y="267"/>
                  <a:pt x="15" y="346"/>
                  <a:pt x="0" y="422"/>
                </a:cubicBezTo>
                <a:cubicBezTo>
                  <a:pt x="2" y="472"/>
                  <a:pt x="2" y="521"/>
                  <a:pt x="5" y="571"/>
                </a:cubicBezTo>
                <a:cubicBezTo>
                  <a:pt x="8" y="614"/>
                  <a:pt x="68" y="622"/>
                  <a:pt x="93" y="643"/>
                </a:cubicBezTo>
                <a:cubicBezTo>
                  <a:pt x="128" y="673"/>
                  <a:pt x="144" y="700"/>
                  <a:pt x="185" y="720"/>
                </a:cubicBezTo>
                <a:cubicBezTo>
                  <a:pt x="202" y="742"/>
                  <a:pt x="213" y="743"/>
                  <a:pt x="232" y="761"/>
                </a:cubicBezTo>
                <a:cubicBezTo>
                  <a:pt x="240" y="786"/>
                  <a:pt x="254" y="856"/>
                  <a:pt x="268" y="869"/>
                </a:cubicBezTo>
                <a:cubicBezTo>
                  <a:pt x="276" y="894"/>
                  <a:pt x="288" y="912"/>
                  <a:pt x="314" y="921"/>
                </a:cubicBezTo>
                <a:cubicBezTo>
                  <a:pt x="341" y="948"/>
                  <a:pt x="381" y="961"/>
                  <a:pt x="401" y="993"/>
                </a:cubicBezTo>
                <a:cubicBezTo>
                  <a:pt x="424" y="1029"/>
                  <a:pt x="446" y="1075"/>
                  <a:pt x="479" y="1101"/>
                </a:cubicBezTo>
                <a:cubicBezTo>
                  <a:pt x="490" y="1146"/>
                  <a:pt x="556" y="1180"/>
                  <a:pt x="592" y="1209"/>
                </a:cubicBezTo>
                <a:cubicBezTo>
                  <a:pt x="686" y="1285"/>
                  <a:pt x="780" y="1354"/>
                  <a:pt x="885" y="1414"/>
                </a:cubicBezTo>
                <a:cubicBezTo>
                  <a:pt x="952" y="1452"/>
                  <a:pt x="1004" y="1490"/>
                  <a:pt x="1080" y="1502"/>
                </a:cubicBezTo>
                <a:cubicBezTo>
                  <a:pt x="1212" y="1500"/>
                  <a:pt x="1344" y="1505"/>
                  <a:pt x="1476" y="1497"/>
                </a:cubicBezTo>
                <a:cubicBezTo>
                  <a:pt x="1488" y="1496"/>
                  <a:pt x="1496" y="1482"/>
                  <a:pt x="1507" y="1476"/>
                </a:cubicBezTo>
                <a:cubicBezTo>
                  <a:pt x="1512" y="1473"/>
                  <a:pt x="1518" y="1473"/>
                  <a:pt x="1523" y="1471"/>
                </a:cubicBezTo>
                <a:cubicBezTo>
                  <a:pt x="1545" y="1457"/>
                  <a:pt x="1586" y="1438"/>
                  <a:pt x="1610" y="1430"/>
                </a:cubicBezTo>
                <a:cubicBezTo>
                  <a:pt x="1622" y="1416"/>
                  <a:pt x="1635" y="1404"/>
                  <a:pt x="1646" y="1389"/>
                </a:cubicBezTo>
                <a:cubicBezTo>
                  <a:pt x="1649" y="1384"/>
                  <a:pt x="1648" y="1378"/>
                  <a:pt x="1651" y="1373"/>
                </a:cubicBezTo>
                <a:cubicBezTo>
                  <a:pt x="1672" y="1342"/>
                  <a:pt x="1711" y="1313"/>
                  <a:pt x="1739" y="1286"/>
                </a:cubicBezTo>
                <a:cubicBezTo>
                  <a:pt x="1743" y="1247"/>
                  <a:pt x="1740" y="1233"/>
                  <a:pt x="1759" y="1204"/>
                </a:cubicBezTo>
                <a:cubicBezTo>
                  <a:pt x="1773" y="1161"/>
                  <a:pt x="1789" y="1119"/>
                  <a:pt x="1800" y="1075"/>
                </a:cubicBezTo>
                <a:cubicBezTo>
                  <a:pt x="1806" y="989"/>
                  <a:pt x="1817" y="904"/>
                  <a:pt x="1821" y="818"/>
                </a:cubicBezTo>
                <a:cubicBezTo>
                  <a:pt x="1830" y="594"/>
                  <a:pt x="1804" y="678"/>
                  <a:pt x="1831" y="597"/>
                </a:cubicBezTo>
                <a:cubicBezTo>
                  <a:pt x="1834" y="543"/>
                  <a:pt x="1833" y="506"/>
                  <a:pt x="1847" y="458"/>
                </a:cubicBezTo>
                <a:cubicBezTo>
                  <a:pt x="1845" y="422"/>
                  <a:pt x="1859" y="378"/>
                  <a:pt x="1836" y="350"/>
                </a:cubicBezTo>
                <a:cubicBezTo>
                  <a:pt x="1811" y="319"/>
                  <a:pt x="1760" y="268"/>
                  <a:pt x="1723" y="257"/>
                </a:cubicBezTo>
                <a:cubicBezTo>
                  <a:pt x="1702" y="243"/>
                  <a:pt x="1686" y="237"/>
                  <a:pt x="1661" y="232"/>
                </a:cubicBezTo>
                <a:cubicBezTo>
                  <a:pt x="1632" y="200"/>
                  <a:pt x="1595" y="183"/>
                  <a:pt x="1553" y="175"/>
                </a:cubicBezTo>
                <a:cubicBezTo>
                  <a:pt x="1519" y="151"/>
                  <a:pt x="1480" y="132"/>
                  <a:pt x="1440" y="124"/>
                </a:cubicBezTo>
                <a:cubicBezTo>
                  <a:pt x="1417" y="111"/>
                  <a:pt x="1377" y="86"/>
                  <a:pt x="1353" y="77"/>
                </a:cubicBezTo>
                <a:cubicBezTo>
                  <a:pt x="1242" y="35"/>
                  <a:pt x="1094" y="38"/>
                  <a:pt x="977" y="26"/>
                </a:cubicBezTo>
                <a:cubicBezTo>
                  <a:pt x="934" y="4"/>
                  <a:pt x="881" y="7"/>
                  <a:pt x="833" y="0"/>
                </a:cubicBezTo>
                <a:cubicBezTo>
                  <a:pt x="621" y="3"/>
                  <a:pt x="484" y="7"/>
                  <a:pt x="293" y="16"/>
                </a:cubicBezTo>
                <a:cubicBezTo>
                  <a:pt x="250" y="21"/>
                  <a:pt x="222" y="33"/>
                  <a:pt x="185" y="46"/>
                </a:cubicBezTo>
                <a:cubicBezTo>
                  <a:pt x="146" y="60"/>
                  <a:pt x="102" y="64"/>
                  <a:pt x="62" y="77"/>
                </a:cubicBezTo>
                <a:cubicBezTo>
                  <a:pt x="51" y="90"/>
                  <a:pt x="40" y="99"/>
                  <a:pt x="26" y="108"/>
                </a:cubicBezTo>
                <a:cubicBezTo>
                  <a:pt x="24" y="113"/>
                  <a:pt x="25" y="120"/>
                  <a:pt x="21" y="124"/>
                </a:cubicBezTo>
                <a:cubicBezTo>
                  <a:pt x="17" y="128"/>
                  <a:pt x="6" y="123"/>
                  <a:pt x="5" y="129"/>
                </a:cubicBezTo>
                <a:cubicBezTo>
                  <a:pt x="2" y="146"/>
                  <a:pt x="8" y="163"/>
                  <a:pt x="11" y="180"/>
                </a:cubicBezTo>
                <a:cubicBezTo>
                  <a:pt x="17" y="214"/>
                  <a:pt x="16" y="196"/>
                  <a:pt x="16" y="190"/>
                </a:cubicBezTo>
                <a:close/>
              </a:path>
            </a:pathLst>
          </a:custGeom>
          <a:solidFill>
            <a:srgbClr val="FFCC99">
              <a:alpha val="16078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1" name="Freeform 15"/>
          <p:cNvSpPr>
            <a:spLocks/>
          </p:cNvSpPr>
          <p:nvPr/>
        </p:nvSpPr>
        <p:spPr bwMode="auto">
          <a:xfrm>
            <a:off x="5992839" y="1752601"/>
            <a:ext cx="3993111" cy="1851025"/>
          </a:xfrm>
          <a:custGeom>
            <a:avLst/>
            <a:gdLst>
              <a:gd name="T0" fmla="*/ 2147483647 w 1887"/>
              <a:gd name="T1" fmla="*/ 2147483647 h 1166"/>
              <a:gd name="T2" fmla="*/ 2147483647 w 1887"/>
              <a:gd name="T3" fmla="*/ 2147483647 h 1166"/>
              <a:gd name="T4" fmla="*/ 2147483647 w 1887"/>
              <a:gd name="T5" fmla="*/ 2147483647 h 1166"/>
              <a:gd name="T6" fmla="*/ 0 w 1887"/>
              <a:gd name="T7" fmla="*/ 2147483647 h 1166"/>
              <a:gd name="T8" fmla="*/ 2147483647 w 1887"/>
              <a:gd name="T9" fmla="*/ 2147483647 h 1166"/>
              <a:gd name="T10" fmla="*/ 2147483647 w 1887"/>
              <a:gd name="T11" fmla="*/ 2147483647 h 1166"/>
              <a:gd name="T12" fmla="*/ 2147483647 w 1887"/>
              <a:gd name="T13" fmla="*/ 2147483647 h 1166"/>
              <a:gd name="T14" fmla="*/ 2147483647 w 1887"/>
              <a:gd name="T15" fmla="*/ 2147483647 h 1166"/>
              <a:gd name="T16" fmla="*/ 2147483647 w 1887"/>
              <a:gd name="T17" fmla="*/ 2147483647 h 1166"/>
              <a:gd name="T18" fmla="*/ 2147483647 w 1887"/>
              <a:gd name="T19" fmla="*/ 2147483647 h 1166"/>
              <a:gd name="T20" fmla="*/ 2147483647 w 1887"/>
              <a:gd name="T21" fmla="*/ 2147483647 h 1166"/>
              <a:gd name="T22" fmla="*/ 2147483647 w 1887"/>
              <a:gd name="T23" fmla="*/ 2147483647 h 1166"/>
              <a:gd name="T24" fmla="*/ 2147483647 w 1887"/>
              <a:gd name="T25" fmla="*/ 2147483647 h 1166"/>
              <a:gd name="T26" fmla="*/ 2147483647 w 1887"/>
              <a:gd name="T27" fmla="*/ 2147483647 h 1166"/>
              <a:gd name="T28" fmla="*/ 2147483647 w 1887"/>
              <a:gd name="T29" fmla="*/ 2147483647 h 1166"/>
              <a:gd name="T30" fmla="*/ 2147483647 w 1887"/>
              <a:gd name="T31" fmla="*/ 2147483647 h 1166"/>
              <a:gd name="T32" fmla="*/ 2147483647 w 1887"/>
              <a:gd name="T33" fmla="*/ 2147483647 h 1166"/>
              <a:gd name="T34" fmla="*/ 2147483647 w 1887"/>
              <a:gd name="T35" fmla="*/ 2147483647 h 1166"/>
              <a:gd name="T36" fmla="*/ 2147483647 w 1887"/>
              <a:gd name="T37" fmla="*/ 2147483647 h 1166"/>
              <a:gd name="T38" fmla="*/ 2147483647 w 1887"/>
              <a:gd name="T39" fmla="*/ 2147483647 h 1166"/>
              <a:gd name="T40" fmla="*/ 2147483647 w 1887"/>
              <a:gd name="T41" fmla="*/ 2147483647 h 1166"/>
              <a:gd name="T42" fmla="*/ 2147483647 w 1887"/>
              <a:gd name="T43" fmla="*/ 2147483647 h 1166"/>
              <a:gd name="T44" fmla="*/ 2147483647 w 1887"/>
              <a:gd name="T45" fmla="*/ 2147483647 h 1166"/>
              <a:gd name="T46" fmla="*/ 2147483647 w 1887"/>
              <a:gd name="T47" fmla="*/ 2147483647 h 1166"/>
              <a:gd name="T48" fmla="*/ 2147483647 w 1887"/>
              <a:gd name="T49" fmla="*/ 2147483647 h 1166"/>
              <a:gd name="T50" fmla="*/ 2147483647 w 1887"/>
              <a:gd name="T51" fmla="*/ 2147483647 h 1166"/>
              <a:gd name="T52" fmla="*/ 2147483647 w 1887"/>
              <a:gd name="T53" fmla="*/ 2147483647 h 1166"/>
              <a:gd name="T54" fmla="*/ 2147483647 w 1887"/>
              <a:gd name="T55" fmla="*/ 2147483647 h 1166"/>
              <a:gd name="T56" fmla="*/ 2147483647 w 1887"/>
              <a:gd name="T57" fmla="*/ 2147483647 h 1166"/>
              <a:gd name="T58" fmla="*/ 2147483647 w 1887"/>
              <a:gd name="T59" fmla="*/ 2147483647 h 1166"/>
              <a:gd name="T60" fmla="*/ 2147483647 w 1887"/>
              <a:gd name="T61" fmla="*/ 2147483647 h 1166"/>
              <a:gd name="T62" fmla="*/ 2147483647 w 1887"/>
              <a:gd name="T63" fmla="*/ 2147483647 h 1166"/>
              <a:gd name="T64" fmla="*/ 2147483647 w 1887"/>
              <a:gd name="T65" fmla="*/ 2147483647 h 1166"/>
              <a:gd name="T66" fmla="*/ 2147483647 w 1887"/>
              <a:gd name="T67" fmla="*/ 2147483647 h 1166"/>
              <a:gd name="T68" fmla="*/ 2147483647 w 1887"/>
              <a:gd name="T69" fmla="*/ 2147483647 h 1166"/>
              <a:gd name="T70" fmla="*/ 2147483647 w 1887"/>
              <a:gd name="T71" fmla="*/ 2147483647 h 1166"/>
              <a:gd name="T72" fmla="*/ 2147483647 w 1887"/>
              <a:gd name="T73" fmla="*/ 2147483647 h 1166"/>
              <a:gd name="T74" fmla="*/ 2147483647 w 1887"/>
              <a:gd name="T75" fmla="*/ 2147483647 h 1166"/>
              <a:gd name="T76" fmla="*/ 2147483647 w 1887"/>
              <a:gd name="T77" fmla="*/ 2147483647 h 1166"/>
              <a:gd name="T78" fmla="*/ 2147483647 w 1887"/>
              <a:gd name="T79" fmla="*/ 2147483647 h 1166"/>
              <a:gd name="T80" fmla="*/ 2147483647 w 1887"/>
              <a:gd name="T81" fmla="*/ 2147483647 h 1166"/>
              <a:gd name="T82" fmla="*/ 2147483647 w 1887"/>
              <a:gd name="T83" fmla="*/ 2147483647 h 1166"/>
              <a:gd name="T84" fmla="*/ 2147483647 w 1887"/>
              <a:gd name="T85" fmla="*/ 2147483647 h 1166"/>
              <a:gd name="T86" fmla="*/ 2147483647 w 1887"/>
              <a:gd name="T87" fmla="*/ 2147483647 h 1166"/>
              <a:gd name="T88" fmla="*/ 2147483647 w 1887"/>
              <a:gd name="T89" fmla="*/ 2147483647 h 116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1887"/>
              <a:gd name="T136" fmla="*/ 0 h 1166"/>
              <a:gd name="T137" fmla="*/ 1887 w 1887"/>
              <a:gd name="T138" fmla="*/ 1166 h 116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1887" h="1166">
                <a:moveTo>
                  <a:pt x="267" y="45"/>
                </a:moveTo>
                <a:cubicBezTo>
                  <a:pt x="188" y="47"/>
                  <a:pt x="122" y="39"/>
                  <a:pt x="51" y="66"/>
                </a:cubicBezTo>
                <a:cubicBezTo>
                  <a:pt x="35" y="90"/>
                  <a:pt x="37" y="109"/>
                  <a:pt x="31" y="138"/>
                </a:cubicBezTo>
                <a:cubicBezTo>
                  <a:pt x="26" y="160"/>
                  <a:pt x="12" y="186"/>
                  <a:pt x="0" y="204"/>
                </a:cubicBezTo>
                <a:cubicBezTo>
                  <a:pt x="3" y="278"/>
                  <a:pt x="7" y="319"/>
                  <a:pt x="20" y="384"/>
                </a:cubicBezTo>
                <a:cubicBezTo>
                  <a:pt x="22" y="401"/>
                  <a:pt x="21" y="419"/>
                  <a:pt x="25" y="436"/>
                </a:cubicBezTo>
                <a:cubicBezTo>
                  <a:pt x="26" y="442"/>
                  <a:pt x="34" y="445"/>
                  <a:pt x="36" y="451"/>
                </a:cubicBezTo>
                <a:cubicBezTo>
                  <a:pt x="47" y="487"/>
                  <a:pt x="42" y="529"/>
                  <a:pt x="56" y="564"/>
                </a:cubicBezTo>
                <a:cubicBezTo>
                  <a:pt x="66" y="589"/>
                  <a:pt x="92" y="601"/>
                  <a:pt x="108" y="621"/>
                </a:cubicBezTo>
                <a:cubicBezTo>
                  <a:pt x="126" y="644"/>
                  <a:pt x="136" y="658"/>
                  <a:pt x="154" y="678"/>
                </a:cubicBezTo>
                <a:cubicBezTo>
                  <a:pt x="168" y="720"/>
                  <a:pt x="144" y="658"/>
                  <a:pt x="180" y="708"/>
                </a:cubicBezTo>
                <a:cubicBezTo>
                  <a:pt x="184" y="714"/>
                  <a:pt x="181" y="723"/>
                  <a:pt x="185" y="729"/>
                </a:cubicBezTo>
                <a:cubicBezTo>
                  <a:pt x="193" y="740"/>
                  <a:pt x="208" y="744"/>
                  <a:pt x="216" y="755"/>
                </a:cubicBezTo>
                <a:cubicBezTo>
                  <a:pt x="229" y="773"/>
                  <a:pt x="231" y="791"/>
                  <a:pt x="247" y="806"/>
                </a:cubicBezTo>
                <a:cubicBezTo>
                  <a:pt x="251" y="820"/>
                  <a:pt x="258" y="833"/>
                  <a:pt x="262" y="847"/>
                </a:cubicBezTo>
                <a:cubicBezTo>
                  <a:pt x="263" y="852"/>
                  <a:pt x="266" y="885"/>
                  <a:pt x="272" y="894"/>
                </a:cubicBezTo>
                <a:cubicBezTo>
                  <a:pt x="282" y="910"/>
                  <a:pt x="326" y="941"/>
                  <a:pt x="344" y="950"/>
                </a:cubicBezTo>
                <a:cubicBezTo>
                  <a:pt x="367" y="981"/>
                  <a:pt x="414" y="1008"/>
                  <a:pt x="452" y="1017"/>
                </a:cubicBezTo>
                <a:cubicBezTo>
                  <a:pt x="466" y="1024"/>
                  <a:pt x="479" y="1032"/>
                  <a:pt x="493" y="1038"/>
                </a:cubicBezTo>
                <a:cubicBezTo>
                  <a:pt x="513" y="1046"/>
                  <a:pt x="535" y="1049"/>
                  <a:pt x="555" y="1058"/>
                </a:cubicBezTo>
                <a:cubicBezTo>
                  <a:pt x="617" y="1086"/>
                  <a:pt x="627" y="1112"/>
                  <a:pt x="689" y="1120"/>
                </a:cubicBezTo>
                <a:cubicBezTo>
                  <a:pt x="715" y="1126"/>
                  <a:pt x="754" y="1154"/>
                  <a:pt x="776" y="1156"/>
                </a:cubicBezTo>
                <a:cubicBezTo>
                  <a:pt x="877" y="1165"/>
                  <a:pt x="1080" y="1166"/>
                  <a:pt x="1080" y="1166"/>
                </a:cubicBezTo>
                <a:cubicBezTo>
                  <a:pt x="1322" y="1160"/>
                  <a:pt x="1219" y="1162"/>
                  <a:pt x="1352" y="1140"/>
                </a:cubicBezTo>
                <a:cubicBezTo>
                  <a:pt x="1381" y="1122"/>
                  <a:pt x="1417" y="1110"/>
                  <a:pt x="1450" y="1099"/>
                </a:cubicBezTo>
                <a:cubicBezTo>
                  <a:pt x="1507" y="1045"/>
                  <a:pt x="1537" y="1022"/>
                  <a:pt x="1620" y="1002"/>
                </a:cubicBezTo>
                <a:cubicBezTo>
                  <a:pt x="1649" y="984"/>
                  <a:pt x="1677" y="972"/>
                  <a:pt x="1702" y="950"/>
                </a:cubicBezTo>
                <a:cubicBezTo>
                  <a:pt x="1718" y="936"/>
                  <a:pt x="1736" y="905"/>
                  <a:pt x="1753" y="894"/>
                </a:cubicBezTo>
                <a:cubicBezTo>
                  <a:pt x="1813" y="856"/>
                  <a:pt x="1756" y="910"/>
                  <a:pt x="1810" y="868"/>
                </a:cubicBezTo>
                <a:cubicBezTo>
                  <a:pt x="1820" y="860"/>
                  <a:pt x="1827" y="850"/>
                  <a:pt x="1836" y="842"/>
                </a:cubicBezTo>
                <a:cubicBezTo>
                  <a:pt x="1842" y="836"/>
                  <a:pt x="1849" y="832"/>
                  <a:pt x="1856" y="827"/>
                </a:cubicBezTo>
                <a:cubicBezTo>
                  <a:pt x="1865" y="789"/>
                  <a:pt x="1879" y="753"/>
                  <a:pt x="1887" y="714"/>
                </a:cubicBezTo>
                <a:cubicBezTo>
                  <a:pt x="1884" y="608"/>
                  <a:pt x="1883" y="509"/>
                  <a:pt x="1872" y="405"/>
                </a:cubicBezTo>
                <a:cubicBezTo>
                  <a:pt x="1868" y="370"/>
                  <a:pt x="1862" y="362"/>
                  <a:pt x="1841" y="338"/>
                </a:cubicBezTo>
                <a:cubicBezTo>
                  <a:pt x="1833" y="329"/>
                  <a:pt x="1820" y="307"/>
                  <a:pt x="1820" y="307"/>
                </a:cubicBezTo>
                <a:cubicBezTo>
                  <a:pt x="1808" y="272"/>
                  <a:pt x="1784" y="239"/>
                  <a:pt x="1748" y="230"/>
                </a:cubicBezTo>
                <a:cubicBezTo>
                  <a:pt x="1693" y="193"/>
                  <a:pt x="1624" y="187"/>
                  <a:pt x="1558" y="174"/>
                </a:cubicBezTo>
                <a:cubicBezTo>
                  <a:pt x="1528" y="162"/>
                  <a:pt x="1504" y="154"/>
                  <a:pt x="1471" y="148"/>
                </a:cubicBezTo>
                <a:cubicBezTo>
                  <a:pt x="1441" y="123"/>
                  <a:pt x="1414" y="114"/>
                  <a:pt x="1378" y="102"/>
                </a:cubicBezTo>
                <a:cubicBezTo>
                  <a:pt x="1328" y="47"/>
                  <a:pt x="1257" y="56"/>
                  <a:pt x="1188" y="50"/>
                </a:cubicBezTo>
                <a:cubicBezTo>
                  <a:pt x="1174" y="49"/>
                  <a:pt x="1161" y="46"/>
                  <a:pt x="1147" y="45"/>
                </a:cubicBezTo>
                <a:cubicBezTo>
                  <a:pt x="1113" y="43"/>
                  <a:pt x="1078" y="42"/>
                  <a:pt x="1044" y="40"/>
                </a:cubicBezTo>
                <a:cubicBezTo>
                  <a:pt x="816" y="13"/>
                  <a:pt x="989" y="30"/>
                  <a:pt x="524" y="24"/>
                </a:cubicBezTo>
                <a:cubicBezTo>
                  <a:pt x="441" y="12"/>
                  <a:pt x="352" y="0"/>
                  <a:pt x="272" y="30"/>
                </a:cubicBezTo>
                <a:cubicBezTo>
                  <a:pt x="261" y="46"/>
                  <a:pt x="256" y="45"/>
                  <a:pt x="267" y="45"/>
                </a:cubicBezTo>
                <a:close/>
              </a:path>
            </a:pathLst>
          </a:custGeom>
          <a:solidFill>
            <a:srgbClr val="FFCC99">
              <a:alpha val="10196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2" name="Freeform 16"/>
          <p:cNvSpPr>
            <a:spLocks/>
          </p:cNvSpPr>
          <p:nvPr/>
        </p:nvSpPr>
        <p:spPr bwMode="auto">
          <a:xfrm>
            <a:off x="1409333" y="2041526"/>
            <a:ext cx="3836518" cy="1395413"/>
          </a:xfrm>
          <a:custGeom>
            <a:avLst/>
            <a:gdLst>
              <a:gd name="T0" fmla="*/ 2147483647 w 1813"/>
              <a:gd name="T1" fmla="*/ 2147483647 h 879"/>
              <a:gd name="T2" fmla="*/ 2147483647 w 1813"/>
              <a:gd name="T3" fmla="*/ 2147483647 h 879"/>
              <a:gd name="T4" fmla="*/ 2147483647 w 1813"/>
              <a:gd name="T5" fmla="*/ 2147483647 h 879"/>
              <a:gd name="T6" fmla="*/ 2147483647 w 1813"/>
              <a:gd name="T7" fmla="*/ 2147483647 h 879"/>
              <a:gd name="T8" fmla="*/ 2147483647 w 1813"/>
              <a:gd name="T9" fmla="*/ 2147483647 h 879"/>
              <a:gd name="T10" fmla="*/ 2147483647 w 1813"/>
              <a:gd name="T11" fmla="*/ 2147483647 h 879"/>
              <a:gd name="T12" fmla="*/ 2147483647 w 1813"/>
              <a:gd name="T13" fmla="*/ 2147483647 h 879"/>
              <a:gd name="T14" fmla="*/ 2147483647 w 1813"/>
              <a:gd name="T15" fmla="*/ 2147483647 h 879"/>
              <a:gd name="T16" fmla="*/ 2147483647 w 1813"/>
              <a:gd name="T17" fmla="*/ 2147483647 h 879"/>
              <a:gd name="T18" fmla="*/ 2147483647 w 1813"/>
              <a:gd name="T19" fmla="*/ 2147483647 h 879"/>
              <a:gd name="T20" fmla="*/ 2147483647 w 1813"/>
              <a:gd name="T21" fmla="*/ 2147483647 h 879"/>
              <a:gd name="T22" fmla="*/ 2147483647 w 1813"/>
              <a:gd name="T23" fmla="*/ 2147483647 h 879"/>
              <a:gd name="T24" fmla="*/ 2147483647 w 1813"/>
              <a:gd name="T25" fmla="*/ 2147483647 h 879"/>
              <a:gd name="T26" fmla="*/ 2147483647 w 1813"/>
              <a:gd name="T27" fmla="*/ 2147483647 h 879"/>
              <a:gd name="T28" fmla="*/ 2147483647 w 1813"/>
              <a:gd name="T29" fmla="*/ 2147483647 h 879"/>
              <a:gd name="T30" fmla="*/ 2147483647 w 1813"/>
              <a:gd name="T31" fmla="*/ 2147483647 h 879"/>
              <a:gd name="T32" fmla="*/ 2147483647 w 1813"/>
              <a:gd name="T33" fmla="*/ 2147483647 h 879"/>
              <a:gd name="T34" fmla="*/ 2147483647 w 1813"/>
              <a:gd name="T35" fmla="*/ 2147483647 h 879"/>
              <a:gd name="T36" fmla="*/ 2147483647 w 1813"/>
              <a:gd name="T37" fmla="*/ 2147483647 h 879"/>
              <a:gd name="T38" fmla="*/ 2147483647 w 1813"/>
              <a:gd name="T39" fmla="*/ 2147483647 h 879"/>
              <a:gd name="T40" fmla="*/ 2147483647 w 1813"/>
              <a:gd name="T41" fmla="*/ 2147483647 h 879"/>
              <a:gd name="T42" fmla="*/ 2147483647 w 1813"/>
              <a:gd name="T43" fmla="*/ 2147483647 h 879"/>
              <a:gd name="T44" fmla="*/ 2147483647 w 1813"/>
              <a:gd name="T45" fmla="*/ 2147483647 h 879"/>
              <a:gd name="T46" fmla="*/ 2147483647 w 1813"/>
              <a:gd name="T47" fmla="*/ 2147483647 h 879"/>
              <a:gd name="T48" fmla="*/ 2147483647 w 1813"/>
              <a:gd name="T49" fmla="*/ 2147483647 h 879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1813"/>
              <a:gd name="T76" fmla="*/ 0 h 879"/>
              <a:gd name="T77" fmla="*/ 1813 w 1813"/>
              <a:gd name="T78" fmla="*/ 879 h 879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1813" h="879">
                <a:moveTo>
                  <a:pt x="568" y="36"/>
                </a:moveTo>
                <a:cubicBezTo>
                  <a:pt x="541" y="6"/>
                  <a:pt x="481" y="9"/>
                  <a:pt x="445" y="5"/>
                </a:cubicBezTo>
                <a:cubicBezTo>
                  <a:pt x="400" y="12"/>
                  <a:pt x="355" y="16"/>
                  <a:pt x="311" y="25"/>
                </a:cubicBezTo>
                <a:cubicBezTo>
                  <a:pt x="297" y="28"/>
                  <a:pt x="270" y="41"/>
                  <a:pt x="270" y="41"/>
                </a:cubicBezTo>
                <a:cubicBezTo>
                  <a:pt x="233" y="73"/>
                  <a:pt x="203" y="97"/>
                  <a:pt x="167" y="133"/>
                </a:cubicBezTo>
                <a:cubicBezTo>
                  <a:pt x="161" y="139"/>
                  <a:pt x="159" y="149"/>
                  <a:pt x="152" y="154"/>
                </a:cubicBezTo>
                <a:cubicBezTo>
                  <a:pt x="104" y="193"/>
                  <a:pt x="43" y="214"/>
                  <a:pt x="8" y="267"/>
                </a:cubicBezTo>
                <a:cubicBezTo>
                  <a:pt x="0" y="303"/>
                  <a:pt x="17" y="334"/>
                  <a:pt x="23" y="370"/>
                </a:cubicBezTo>
                <a:cubicBezTo>
                  <a:pt x="25" y="447"/>
                  <a:pt x="21" y="524"/>
                  <a:pt x="28" y="601"/>
                </a:cubicBezTo>
                <a:cubicBezTo>
                  <a:pt x="29" y="607"/>
                  <a:pt x="39" y="604"/>
                  <a:pt x="44" y="607"/>
                </a:cubicBezTo>
                <a:cubicBezTo>
                  <a:pt x="63" y="617"/>
                  <a:pt x="82" y="626"/>
                  <a:pt x="100" y="637"/>
                </a:cubicBezTo>
                <a:cubicBezTo>
                  <a:pt x="158" y="673"/>
                  <a:pt x="265" y="661"/>
                  <a:pt x="327" y="663"/>
                </a:cubicBezTo>
                <a:cubicBezTo>
                  <a:pt x="499" y="697"/>
                  <a:pt x="683" y="686"/>
                  <a:pt x="856" y="689"/>
                </a:cubicBezTo>
                <a:cubicBezTo>
                  <a:pt x="942" y="694"/>
                  <a:pt x="1028" y="695"/>
                  <a:pt x="1113" y="704"/>
                </a:cubicBezTo>
                <a:cubicBezTo>
                  <a:pt x="1129" y="706"/>
                  <a:pt x="1171" y="724"/>
                  <a:pt x="1191" y="730"/>
                </a:cubicBezTo>
                <a:cubicBezTo>
                  <a:pt x="1201" y="733"/>
                  <a:pt x="1221" y="740"/>
                  <a:pt x="1221" y="740"/>
                </a:cubicBezTo>
                <a:cubicBezTo>
                  <a:pt x="1419" y="738"/>
                  <a:pt x="1703" y="879"/>
                  <a:pt x="1813" y="715"/>
                </a:cubicBezTo>
                <a:cubicBezTo>
                  <a:pt x="1805" y="623"/>
                  <a:pt x="1754" y="530"/>
                  <a:pt x="1695" y="457"/>
                </a:cubicBezTo>
                <a:cubicBezTo>
                  <a:pt x="1693" y="445"/>
                  <a:pt x="1691" y="433"/>
                  <a:pt x="1689" y="421"/>
                </a:cubicBezTo>
                <a:cubicBezTo>
                  <a:pt x="1686" y="404"/>
                  <a:pt x="1679" y="370"/>
                  <a:pt x="1679" y="370"/>
                </a:cubicBezTo>
                <a:cubicBezTo>
                  <a:pt x="1678" y="309"/>
                  <a:pt x="1734" y="135"/>
                  <a:pt x="1638" y="103"/>
                </a:cubicBezTo>
                <a:cubicBezTo>
                  <a:pt x="1594" y="71"/>
                  <a:pt x="1495" y="57"/>
                  <a:pt x="1443" y="56"/>
                </a:cubicBezTo>
                <a:cubicBezTo>
                  <a:pt x="1210" y="53"/>
                  <a:pt x="976" y="53"/>
                  <a:pt x="743" y="51"/>
                </a:cubicBezTo>
                <a:cubicBezTo>
                  <a:pt x="654" y="44"/>
                  <a:pt x="689" y="49"/>
                  <a:pt x="635" y="15"/>
                </a:cubicBezTo>
                <a:cubicBezTo>
                  <a:pt x="546" y="20"/>
                  <a:pt x="534" y="0"/>
                  <a:pt x="568" y="36"/>
                </a:cubicBezTo>
                <a:close/>
              </a:path>
            </a:pathLst>
          </a:custGeom>
          <a:solidFill>
            <a:srgbClr val="FFCC99">
              <a:alpha val="12157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b="1" dirty="0"/>
          </a:p>
        </p:txBody>
      </p:sp>
      <p:sp>
        <p:nvSpPr>
          <p:cNvPr id="5133" name="Text Box 17"/>
          <p:cNvSpPr txBox="1">
            <a:spLocks noChangeArrowheads="1"/>
          </p:cNvSpPr>
          <p:nvPr/>
        </p:nvSpPr>
        <p:spPr bwMode="auto">
          <a:xfrm>
            <a:off x="8206296" y="3211514"/>
            <a:ext cx="28193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9pPr>
          </a:lstStyle>
          <a:p>
            <a:r>
              <a:rPr lang="en-US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Automata/machines</a:t>
            </a:r>
          </a:p>
        </p:txBody>
      </p:sp>
      <p:sp>
        <p:nvSpPr>
          <p:cNvPr id="5134" name="Text Box 19"/>
          <p:cNvSpPr txBox="1">
            <a:spLocks noChangeArrowheads="1"/>
          </p:cNvSpPr>
          <p:nvPr/>
        </p:nvSpPr>
        <p:spPr bwMode="auto">
          <a:xfrm>
            <a:off x="812589" y="2971801"/>
            <a:ext cx="171226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9pPr>
          </a:lstStyle>
          <a:p>
            <a:r>
              <a:rPr lang="en-US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Syntactical </a:t>
            </a:r>
            <a:br>
              <a:rPr lang="en-US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expressions</a:t>
            </a:r>
          </a:p>
        </p:txBody>
      </p:sp>
      <p:sp>
        <p:nvSpPr>
          <p:cNvPr id="5135" name="Text Box 20"/>
          <p:cNvSpPr txBox="1">
            <a:spLocks noChangeArrowheads="1"/>
          </p:cNvSpPr>
          <p:nvPr/>
        </p:nvSpPr>
        <p:spPr bwMode="auto">
          <a:xfrm>
            <a:off x="5971678" y="5345114"/>
            <a:ext cx="239277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9pPr>
          </a:lstStyle>
          <a:p>
            <a:r>
              <a:rPr lang="en-US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Formal language </a:t>
            </a:r>
            <a:br>
              <a:rPr lang="en-US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classes</a:t>
            </a:r>
          </a:p>
        </p:txBody>
      </p:sp>
    </p:spTree>
    <p:extLst>
      <p:ext uri="{BB962C8B-B14F-4D97-AF65-F5344CB8AC3E}">
        <p14:creationId xmlns:p14="http://schemas.microsoft.com/office/powerpoint/2010/main" xmlns="" val="39434353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9pPr>
          </a:lstStyle>
          <a:p>
            <a:fld id="{2624B37C-837A-4536-8C86-7419BB4CBBDE}" type="slidenum">
              <a:rPr lang="en-US" sz="1400" smtClean="0"/>
              <a:pPr/>
              <a:t>23</a:t>
            </a:fld>
            <a:endParaRPr lang="en-US" sz="140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379412" y="184652"/>
            <a:ext cx="10969943" cy="990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Precedence of Operators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Char char="ü"/>
            </a:pPr>
            <a:r>
              <a:rPr lang="en-US" dirty="0">
                <a:latin typeface="Cambria Math" pitchFamily="18" charset="0"/>
                <a:ea typeface="Cambria Math" pitchFamily="18" charset="0"/>
              </a:rPr>
              <a:t>Highest to lowest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US" sz="2400" dirty="0">
                <a:latin typeface="Cambria Math" pitchFamily="18" charset="0"/>
                <a:ea typeface="Cambria Math" pitchFamily="18" charset="0"/>
              </a:rPr>
              <a:t>* operator (star)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US" sz="2400" dirty="0">
                <a:latin typeface="Cambria Math" pitchFamily="18" charset="0"/>
                <a:ea typeface="Cambria Math" pitchFamily="18" charset="0"/>
              </a:rPr>
              <a:t>. (concatenation) 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US" sz="2400" dirty="0">
                <a:latin typeface="Cambria Math" pitchFamily="18" charset="0"/>
                <a:ea typeface="Cambria Math" pitchFamily="18" charset="0"/>
              </a:rPr>
              <a:t>+ operator</a:t>
            </a:r>
          </a:p>
          <a:p>
            <a:pPr lvl="1" eaLnBrk="1" hangingPunct="1"/>
            <a:endParaRPr lang="en-US" sz="2400" dirty="0">
              <a:latin typeface="Cambria Math" pitchFamily="18" charset="0"/>
              <a:ea typeface="Cambria Math" pitchFamily="18" charset="0"/>
            </a:endParaRPr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en-US" dirty="0">
                <a:latin typeface="Cambria Math" pitchFamily="18" charset="0"/>
                <a:ea typeface="Cambria Math" pitchFamily="18" charset="0"/>
              </a:rPr>
              <a:t>Example: 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US" sz="2400" dirty="0">
                <a:latin typeface="Cambria Math" pitchFamily="18" charset="0"/>
                <a:ea typeface="Cambria Math" pitchFamily="18" charset="0"/>
              </a:rPr>
              <a:t>01* + 1 	= 	( 0 . ((1)*) ) +  1</a:t>
            </a:r>
          </a:p>
        </p:txBody>
      </p:sp>
    </p:spTree>
    <p:extLst>
      <p:ext uri="{BB962C8B-B14F-4D97-AF65-F5344CB8AC3E}">
        <p14:creationId xmlns:p14="http://schemas.microsoft.com/office/powerpoint/2010/main" xmlns="" val="34107174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9pPr>
          </a:lstStyle>
          <a:p>
            <a:fld id="{7B6A5DD0-EFCF-4B4E-B6CC-B9085DC1A9C8}" type="slidenum">
              <a:rPr lang="en-US" sz="1400" smtClean="0"/>
              <a:pPr/>
              <a:t>24</a:t>
            </a:fld>
            <a:endParaRPr lang="en-US" sz="140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Algebraic Laws of Regular Expressions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u="sng" dirty="0">
                <a:latin typeface="Cambria Math" pitchFamily="18" charset="0"/>
                <a:ea typeface="Cambria Math" pitchFamily="18" charset="0"/>
              </a:rPr>
              <a:t>Commutative: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</a:t>
            </a:r>
          </a:p>
          <a:p>
            <a:pPr marL="274320" lvl="1" indent="0" eaLnBrk="1" hangingPunct="1">
              <a:lnSpc>
                <a:spcPct val="90000"/>
              </a:lnSpc>
              <a:buNone/>
            </a:pPr>
            <a:r>
              <a:rPr lang="en-US" sz="2400" b="1" dirty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E+F = F+E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u="sng" dirty="0">
                <a:latin typeface="Cambria Math" pitchFamily="18" charset="0"/>
                <a:ea typeface="Cambria Math" pitchFamily="18" charset="0"/>
              </a:rPr>
              <a:t>Associative: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</a:t>
            </a:r>
          </a:p>
          <a:p>
            <a:pPr marL="274320" lvl="1" indent="0" eaLnBrk="1" hangingPunct="1">
              <a:lnSpc>
                <a:spcPct val="90000"/>
              </a:lnSpc>
              <a:buNone/>
            </a:pPr>
            <a:r>
              <a:rPr lang="en-US" sz="2400" b="1" dirty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(E+F)+G = E+(F+G)</a:t>
            </a:r>
          </a:p>
          <a:p>
            <a:pPr marL="274320" lvl="1" indent="0" eaLnBrk="1" hangingPunct="1">
              <a:lnSpc>
                <a:spcPct val="90000"/>
              </a:lnSpc>
              <a:buNone/>
            </a:pPr>
            <a:r>
              <a:rPr lang="en-US" sz="2400" b="1" dirty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(EF)G = E(FG)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u="sng" dirty="0">
                <a:latin typeface="Cambria Math" pitchFamily="18" charset="0"/>
                <a:ea typeface="Cambria Math" pitchFamily="18" charset="0"/>
              </a:rPr>
              <a:t>Identity: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</a:t>
            </a:r>
          </a:p>
          <a:p>
            <a:pPr marL="274320" lvl="1" indent="0" eaLnBrk="1" hangingPunct="1">
              <a:lnSpc>
                <a:spcPct val="90000"/>
              </a:lnSpc>
              <a:buNone/>
            </a:pPr>
            <a:r>
              <a:rPr lang="en-US" sz="2400" b="1" dirty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E+</a:t>
            </a:r>
            <a:r>
              <a:rPr lang="el-GR" sz="2400" b="1" dirty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Φ = E</a:t>
            </a:r>
          </a:p>
          <a:p>
            <a:pPr marL="274320" lvl="1" indent="0" eaLnBrk="1" hangingPunct="1">
              <a:lnSpc>
                <a:spcPct val="90000"/>
              </a:lnSpc>
              <a:buNone/>
            </a:pPr>
            <a:r>
              <a:rPr lang="en-US" sz="2400" b="1" dirty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  <a:sym typeface="Symbol" pitchFamily="28" charset="2"/>
              </a:rPr>
              <a:t>^</a:t>
            </a:r>
            <a:r>
              <a:rPr lang="en-US" sz="2400" b="1" dirty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 E = E </a:t>
            </a:r>
            <a:r>
              <a:rPr lang="en-US" sz="2400" b="1" dirty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  <a:sym typeface="Symbol" pitchFamily="28" charset="2"/>
              </a:rPr>
              <a:t>^</a:t>
            </a:r>
            <a:r>
              <a:rPr lang="en-US" sz="2400" b="1" dirty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 = E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l-GR" u="sng" dirty="0">
                <a:latin typeface="Cambria Math" pitchFamily="18" charset="0"/>
                <a:ea typeface="Cambria Math" pitchFamily="18" charset="0"/>
              </a:rPr>
              <a:t>Annihilator:</a:t>
            </a:r>
            <a:r>
              <a:rPr lang="el-GR" dirty="0">
                <a:latin typeface="Cambria Math" pitchFamily="18" charset="0"/>
                <a:ea typeface="Cambria Math" pitchFamily="18" charset="0"/>
              </a:rPr>
              <a:t> </a:t>
            </a:r>
          </a:p>
          <a:p>
            <a:pPr marL="274320" lvl="1" indent="0" eaLnBrk="1" hangingPunct="1">
              <a:lnSpc>
                <a:spcPct val="90000"/>
              </a:lnSpc>
              <a:buNone/>
            </a:pPr>
            <a:r>
              <a:rPr lang="el-GR" sz="2400" b="1" dirty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ΦE = EΦ = Φ</a:t>
            </a:r>
            <a:endParaRPr lang="en-US" sz="2400" b="1" dirty="0">
              <a:solidFill>
                <a:srgbClr val="C00000"/>
              </a:solidFill>
              <a:latin typeface="Cambria Math" pitchFamily="18" charset="0"/>
              <a:ea typeface="Cambria Math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443092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0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9pPr>
          </a:lstStyle>
          <a:p>
            <a:fld id="{C28AAB1F-A6A8-402C-8808-2633DD183E43}" type="slidenum">
              <a:rPr lang="en-US" sz="1400" smtClean="0"/>
              <a:pPr/>
              <a:t>25</a:t>
            </a:fld>
            <a:endParaRPr lang="en-US" sz="140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597220" y="347472"/>
            <a:ext cx="10969943" cy="64312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Algebraic Laws…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441" y="1143000"/>
            <a:ext cx="10969943" cy="53340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l-GR" u="sng" dirty="0">
                <a:latin typeface="Cambria Math" panose="02040503050406030204" pitchFamily="18" charset="0"/>
                <a:ea typeface="Cambria Math" panose="02040503050406030204" pitchFamily="18" charset="0"/>
              </a:rPr>
              <a:t>Distributive:</a:t>
            </a:r>
            <a:endParaRPr lang="el-G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74320" lvl="1" indent="0">
              <a:lnSpc>
                <a:spcPct val="90000"/>
              </a:lnSpc>
              <a:buNone/>
            </a:pPr>
            <a:r>
              <a:rPr lang="el-GR" sz="2400" b="1" dirty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E(F+G) = EF + EG </a:t>
            </a:r>
          </a:p>
          <a:p>
            <a:pPr marL="274320" lvl="1" indent="0">
              <a:lnSpc>
                <a:spcPct val="90000"/>
              </a:lnSpc>
              <a:buNone/>
            </a:pPr>
            <a:r>
              <a:rPr lang="el-GR" sz="2400" b="1" dirty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(F+G)E = FE+GE</a:t>
            </a:r>
          </a:p>
          <a:p>
            <a:pPr marL="274320" lvl="1" indent="0">
              <a:lnSpc>
                <a:spcPct val="90000"/>
              </a:lnSpc>
              <a:buNone/>
            </a:pPr>
            <a:r>
              <a:rPr lang="el-GR" sz="2400" u="sng" dirty="0">
                <a:latin typeface="Cambria Math" panose="02040503050406030204" pitchFamily="18" charset="0"/>
                <a:ea typeface="Cambria Math" panose="02040503050406030204" pitchFamily="18" charset="0"/>
              </a:rPr>
              <a:t>Idempotent:</a:t>
            </a:r>
            <a:r>
              <a:rPr lang="el-G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l-GR" sz="2400" b="1" dirty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E + E = E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u="sng" dirty="0">
                <a:latin typeface="Cambria Math" panose="02040503050406030204" pitchFamily="18" charset="0"/>
                <a:ea typeface="Cambria Math" panose="02040503050406030204" pitchFamily="18" charset="0"/>
              </a:rPr>
              <a:t>Involving </a:t>
            </a:r>
            <a:r>
              <a:rPr lang="en-US" u="sng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Kleene</a:t>
            </a:r>
            <a:r>
              <a:rPr lang="en-US" u="sng" dirty="0">
                <a:latin typeface="Cambria Math" panose="02040503050406030204" pitchFamily="18" charset="0"/>
                <a:ea typeface="Cambria Math" panose="02040503050406030204" pitchFamily="18" charset="0"/>
              </a:rPr>
              <a:t> closures: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74320" lvl="1" indent="0">
              <a:lnSpc>
                <a:spcPct val="90000"/>
              </a:lnSpc>
              <a:buNone/>
            </a:pPr>
            <a:r>
              <a:rPr lang="en-US" sz="2400" b="1" dirty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(E*)* 	= E* </a:t>
            </a:r>
          </a:p>
          <a:p>
            <a:pPr marL="274320" lvl="1" indent="0">
              <a:lnSpc>
                <a:spcPct val="90000"/>
              </a:lnSpc>
              <a:buNone/>
            </a:pPr>
            <a:r>
              <a:rPr lang="el-GR" sz="2400" b="1" dirty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Φ* 	= </a:t>
            </a:r>
            <a:r>
              <a:rPr lang="en-US" sz="2400" b="1" dirty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  <a:sym typeface="Symbol" pitchFamily="28" charset="2"/>
              </a:rPr>
              <a:t></a:t>
            </a:r>
            <a:r>
              <a:rPr lang="en-US" sz="2400" b="1" dirty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 </a:t>
            </a:r>
          </a:p>
          <a:p>
            <a:pPr marL="274320" lvl="1" indent="0">
              <a:lnSpc>
                <a:spcPct val="90000"/>
              </a:lnSpc>
              <a:buNone/>
            </a:pPr>
            <a:r>
              <a:rPr lang="en-US" sz="2400" b="1" dirty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  <a:sym typeface="Symbol" pitchFamily="28" charset="2"/>
              </a:rPr>
              <a:t></a:t>
            </a:r>
            <a:r>
              <a:rPr lang="en-US" sz="2400" b="1" dirty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*	= </a:t>
            </a:r>
            <a:r>
              <a:rPr lang="en-US" sz="2400" b="1" dirty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  <a:sym typeface="Symbol" pitchFamily="28" charset="2"/>
              </a:rPr>
              <a:t></a:t>
            </a:r>
            <a:endParaRPr lang="en-US" sz="2400" b="1" dirty="0">
              <a:solidFill>
                <a:srgbClr val="C00000"/>
              </a:solidFill>
              <a:latin typeface="Cambria Math" pitchFamily="18" charset="0"/>
              <a:ea typeface="Cambria Math" pitchFamily="18" charset="0"/>
            </a:endParaRPr>
          </a:p>
          <a:p>
            <a:pPr marL="274320" lvl="1" indent="0">
              <a:lnSpc>
                <a:spcPct val="90000"/>
              </a:lnSpc>
              <a:buNone/>
            </a:pPr>
            <a:r>
              <a:rPr lang="en-US" sz="2400" b="1" dirty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E</a:t>
            </a:r>
            <a:r>
              <a:rPr lang="en-US" sz="2400" b="1" baseline="30000" dirty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+</a:t>
            </a:r>
            <a:r>
              <a:rPr lang="en-US" sz="2400" b="1" dirty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	=EE*</a:t>
            </a:r>
          </a:p>
        </p:txBody>
      </p:sp>
    </p:spTree>
    <p:extLst>
      <p:ext uri="{BB962C8B-B14F-4D97-AF65-F5344CB8AC3E}">
        <p14:creationId xmlns:p14="http://schemas.microsoft.com/office/powerpoint/2010/main" xmlns="" val="5498173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1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28" charset="-128"/>
              </a:defRPr>
            </a:lvl9pPr>
          </a:lstStyle>
          <a:p>
            <a:fld id="{4DE1FF91-1234-4C04-93C2-D4DA50B78CA5}" type="slidenum">
              <a:rPr lang="en-US" sz="1400" smtClean="0"/>
              <a:pPr/>
              <a:t>26</a:t>
            </a:fld>
            <a:endParaRPr lang="en-US" sz="140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440" y="182880"/>
            <a:ext cx="10969943" cy="990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True or False?</a:t>
            </a:r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441" y="1338072"/>
            <a:ext cx="10969943" cy="5138928"/>
          </a:xfrm>
        </p:spPr>
        <p:txBody>
          <a:bodyPr>
            <a:normAutofit/>
          </a:bodyPr>
          <a:lstStyle/>
          <a:p>
            <a:pPr marL="609600" indent="-609600" eaLnBrk="1" hangingPunct="1">
              <a:lnSpc>
                <a:spcPct val="90000"/>
              </a:lnSpc>
              <a:buFont typeface="Arial" charset="0"/>
              <a:buNone/>
            </a:pPr>
            <a:r>
              <a:rPr lang="en-US" dirty="0">
                <a:latin typeface="Cambria Math" pitchFamily="18" charset="0"/>
                <a:ea typeface="Cambria Math" pitchFamily="18" charset="0"/>
              </a:rPr>
              <a:t>Let R and S be two regular expressions. Then:</a:t>
            </a:r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sz="2400" dirty="0">
                <a:latin typeface="Cambria Math" pitchFamily="18" charset="0"/>
                <a:ea typeface="Cambria Math" pitchFamily="18" charset="0"/>
              </a:rPr>
              <a:t>((R*)*)* = R*				</a:t>
            </a:r>
            <a:r>
              <a:rPr lang="en-US" sz="2400" dirty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?</a:t>
            </a:r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sz="2400" dirty="0">
                <a:latin typeface="Cambria Math" pitchFamily="18" charset="0"/>
                <a:ea typeface="Cambria Math" pitchFamily="18" charset="0"/>
              </a:rPr>
              <a:t>(R+S)* = R* + S*				</a:t>
            </a:r>
            <a:r>
              <a:rPr lang="en-US" sz="2400" dirty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?</a:t>
            </a:r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sz="2400" dirty="0">
                <a:latin typeface="Cambria Math" pitchFamily="18" charset="0"/>
                <a:ea typeface="Cambria Math" pitchFamily="18" charset="0"/>
              </a:rPr>
              <a:t>(RS + R)* RS = (RR*S)*			</a:t>
            </a:r>
            <a:r>
              <a:rPr lang="en-US" sz="2400" dirty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?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609600" indent="-609600" eaLnBrk="1" hangingPunct="1">
              <a:lnSpc>
                <a:spcPct val="90000"/>
              </a:lnSpc>
              <a:buFont typeface="Arial" charset="0"/>
              <a:buAutoNum type="arabicPeriod"/>
            </a:pP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826003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6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86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86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86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71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1812" y="177801"/>
            <a:ext cx="10844425" cy="965200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Difference between a*+b* AND (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a+b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)*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5612" y="1143000"/>
            <a:ext cx="11125200" cy="609600"/>
          </a:xfrm>
        </p:spPr>
        <p:txBody>
          <a:bodyPr/>
          <a:lstStyle/>
          <a:p>
            <a:pPr marL="514350" indent="-514350">
              <a:buNone/>
            </a:pPr>
            <a:r>
              <a:rPr lang="en-US" b="1" dirty="0"/>
              <a:t>Discuss the difference  between two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1812" y="177801"/>
            <a:ext cx="10844425" cy="9652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Equivalent REs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5612" y="1143000"/>
            <a:ext cx="11125200" cy="5410200"/>
          </a:xfrm>
        </p:spPr>
        <p:txBody>
          <a:bodyPr/>
          <a:lstStyle/>
          <a:p>
            <a:pPr marL="0" indent="-514350">
              <a:buNone/>
            </a:pPr>
            <a:r>
              <a:rPr lang="en-US" b="1" dirty="0"/>
              <a:t>Two regular expressions are said to be equivalent if they generate the same language</a:t>
            </a:r>
          </a:p>
          <a:p>
            <a:pPr marL="0" indent="-514350">
              <a:buNone/>
            </a:pPr>
            <a:endParaRPr lang="en-US" b="1" dirty="0"/>
          </a:p>
          <a:p>
            <a:pPr marL="0" indent="-514350">
              <a:buNone/>
            </a:pPr>
            <a:r>
              <a:rPr lang="en-US" b="1" dirty="0"/>
              <a:t>Consider the two regular expressions r1 &amp; r2 as</a:t>
            </a:r>
          </a:p>
          <a:p>
            <a:pPr marL="0" indent="-514350">
              <a:buNone/>
            </a:pPr>
            <a:r>
              <a:rPr lang="en-US" b="1" dirty="0"/>
              <a:t>R1 = </a:t>
            </a:r>
            <a:r>
              <a:rPr lang="en-US" dirty="0"/>
              <a:t>(a + b)* (</a:t>
            </a:r>
            <a:r>
              <a:rPr lang="en-US" dirty="0" err="1"/>
              <a:t>aa</a:t>
            </a:r>
            <a:r>
              <a:rPr lang="en-US" dirty="0"/>
              <a:t> + bb)</a:t>
            </a:r>
          </a:p>
          <a:p>
            <a:pPr marL="0" indent="-514350">
              <a:buNone/>
            </a:pPr>
            <a:r>
              <a:rPr lang="en-US" b="1" dirty="0"/>
              <a:t>R2 = </a:t>
            </a:r>
            <a:r>
              <a:rPr lang="en-US" dirty="0"/>
              <a:t>(a + b)* </a:t>
            </a:r>
            <a:r>
              <a:rPr lang="en-US" dirty="0" err="1"/>
              <a:t>aa</a:t>
            </a:r>
            <a:r>
              <a:rPr lang="en-US" dirty="0"/>
              <a:t> + (a + b)* bb</a:t>
            </a:r>
            <a:endParaRPr lang="en-US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2" y="1"/>
            <a:ext cx="10773401" cy="914400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Recursive Definition of a Language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4212" y="762000"/>
            <a:ext cx="11201400" cy="5410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The following three steps are used in recursive definition</a:t>
            </a:r>
          </a:p>
          <a:p>
            <a:pPr marL="457200" lvl="0" indent="-457200" fontAlgn="base">
              <a:buFont typeface="+mj-lt"/>
              <a:buAutoNum type="arabicPeriod"/>
            </a:pP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Some basic words are specified in the language</a:t>
            </a:r>
          </a:p>
          <a:p>
            <a:pPr marL="457200" lvl="0" indent="-457200" fontAlgn="base">
              <a:buFont typeface="+mj-lt"/>
              <a:buAutoNum type="arabicPeriod"/>
            </a:pP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Rules for constructing more words are defined in the language</a:t>
            </a:r>
          </a:p>
          <a:p>
            <a:pPr marL="457200" lvl="0" indent="-457200" fontAlgn="base">
              <a:buFont typeface="+mj-lt"/>
              <a:buAutoNum type="arabicPeriod"/>
            </a:pP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No strings except those constructed in above, are allowed to be in the language</a:t>
            </a:r>
          </a:p>
          <a:p>
            <a:pPr marL="457200" lvl="0" indent="-457200" fontAlgn="base">
              <a:buFont typeface="+mj-lt"/>
              <a:buAutoNum type="arabicPeriod"/>
            </a:pP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>
              <a:buNone/>
            </a:pPr>
            <a:r>
              <a:rPr lang="en-US" sz="2400" b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</a:t>
            </a:r>
            <a:endParaRPr lang="en-US" sz="24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>
              <a:buNone/>
            </a:pP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Defining language of INTEGER</a:t>
            </a:r>
            <a:endParaRPr lang="en-US" sz="24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>
              <a:buNone/>
            </a:pPr>
            <a:r>
              <a:rPr lang="en-US" sz="2400" u="sng" dirty="0">
                <a:latin typeface="Cambria Math" panose="02040503050406030204" pitchFamily="18" charset="0"/>
                <a:ea typeface="Cambria Math" panose="02040503050406030204" pitchFamily="18" charset="0"/>
              </a:rPr>
              <a:t>Step 1: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		1 is in </a:t>
            </a:r>
            <a:r>
              <a:rPr lang="en-US" sz="2400" b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INTEGER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</a:p>
          <a:p>
            <a:pPr marL="0">
              <a:buNone/>
            </a:pPr>
            <a:r>
              <a:rPr lang="en-US" sz="2400" u="sng" dirty="0">
                <a:latin typeface="Cambria Math" panose="02040503050406030204" pitchFamily="18" charset="0"/>
                <a:ea typeface="Cambria Math" panose="02040503050406030204" pitchFamily="18" charset="0"/>
              </a:rPr>
              <a:t>Step 2: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		If x is in </a:t>
            </a:r>
            <a:r>
              <a:rPr lang="en-US" sz="2400" b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INTEGER</a:t>
            </a:r>
            <a:r>
              <a:rPr lang="en-US" sz="24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then x+1 and x-1 are also in </a:t>
            </a:r>
            <a:r>
              <a:rPr lang="en-US" sz="2400" b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INTEGER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</a:p>
          <a:p>
            <a:pPr marL="0">
              <a:buNone/>
            </a:pPr>
            <a:r>
              <a:rPr lang="en-US" sz="2400" u="sng" dirty="0">
                <a:latin typeface="Cambria Math" panose="02040503050406030204" pitchFamily="18" charset="0"/>
                <a:ea typeface="Cambria Math" panose="02040503050406030204" pitchFamily="18" charset="0"/>
              </a:rPr>
              <a:t>Step 3: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		No strings except those constructed in above, are allowed to be in </a:t>
            </a:r>
            <a:r>
              <a:rPr lang="en-US" sz="2400" b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INTEGER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11462535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2" y="1"/>
            <a:ext cx="10773401" cy="914400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Recursive Definition of a Language …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8012" y="990600"/>
            <a:ext cx="11201400" cy="5638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</a:t>
            </a:r>
            <a:endParaRPr lang="en-US" sz="24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buNone/>
            </a:pP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Defining language of EVEN</a:t>
            </a:r>
          </a:p>
          <a:p>
            <a:pPr>
              <a:buNone/>
            </a:pP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Step 1:		2 is in </a:t>
            </a:r>
            <a:r>
              <a:rPr lang="en-US" sz="2400" b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EVEN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</a:p>
          <a:p>
            <a:pPr>
              <a:buNone/>
            </a:pP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Step 2:		If x is in </a:t>
            </a:r>
            <a:r>
              <a:rPr lang="en-US" sz="2400" b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EVEN</a:t>
            </a:r>
            <a:r>
              <a:rPr lang="en-US" sz="24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then x+2 and x-2 are also in </a:t>
            </a:r>
            <a:r>
              <a:rPr lang="en-US" sz="2400" b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EVEN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. </a:t>
            </a:r>
          </a:p>
          <a:p>
            <a:pPr>
              <a:buNone/>
            </a:pP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Step 3:		No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values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except those constructed in above, are allowed to be in </a:t>
            </a:r>
            <a:r>
              <a:rPr lang="en-US" sz="2400" b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EVEN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</a:p>
          <a:p>
            <a:pPr>
              <a:buNone/>
            </a:pP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 </a:t>
            </a:r>
          </a:p>
          <a:p>
            <a:pPr>
              <a:buNone/>
            </a:pPr>
            <a:r>
              <a:rPr lang="en-US" sz="2400" b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</a:t>
            </a:r>
          </a:p>
          <a:p>
            <a:pPr>
              <a:buNone/>
            </a:pP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Defining the language factorial</a:t>
            </a:r>
            <a:endParaRPr lang="en-US" sz="24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buNone/>
            </a:pP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Step 1:		As 0!=1, so 1 is in </a:t>
            </a:r>
            <a:r>
              <a:rPr lang="en-US" sz="2400" b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factorial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</a:p>
          <a:p>
            <a:pPr>
              <a:buNone/>
            </a:pP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Step 2:		if x! is in factorial then (x+1)*x! is also in </a:t>
            </a:r>
            <a:r>
              <a:rPr lang="en-US" sz="2400" b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factorial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</a:p>
          <a:p>
            <a:pPr>
              <a:buNone/>
            </a:pP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Step 3:		No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values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except those constructed in above, are allowed to be in </a:t>
            </a:r>
            <a:r>
              <a:rPr lang="en-US" sz="2400" b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factorial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11462535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2" y="86833"/>
            <a:ext cx="10773401" cy="914400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Recursive Definition of a Language …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8012" y="990600"/>
            <a:ext cx="11201400" cy="5638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</a:t>
            </a:r>
            <a:endParaRPr lang="en-US" sz="24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>
              <a:buNone/>
            </a:pPr>
            <a:r>
              <a:rPr lang="en-US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Defining the language </a:t>
            </a:r>
            <a:r>
              <a:rPr lang="en-US" sz="2400" b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PALINDROME</a:t>
            </a:r>
            <a:r>
              <a:rPr lang="en-US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, defined over </a:t>
            </a:r>
            <a:r>
              <a:rPr lang="el-GR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Σ</a:t>
            </a:r>
            <a:r>
              <a:rPr lang="en-US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= {a, b} </a:t>
            </a: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>
              <a:buNone/>
            </a:pP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Step 1:		</a:t>
            </a:r>
            <a:r>
              <a:rPr lang="en-US" dirty="0">
                <a:latin typeface="Cambria Math" pitchFamily="18" charset="0"/>
                <a:ea typeface="Cambria Math" pitchFamily="18" charset="0"/>
                <a:sym typeface="Math1"/>
              </a:rPr>
              <a:t>^, 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a and b are in </a:t>
            </a:r>
            <a:r>
              <a:rPr lang="en-US" sz="2400" b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PALINDROME</a:t>
            </a:r>
            <a:endParaRPr lang="en-US" sz="24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>
              <a:buNone/>
            </a:pP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Step 2:		if x is in </a:t>
            </a:r>
            <a:r>
              <a:rPr lang="en-US" b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PALINDROME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, so are </a:t>
            </a:r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axa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bxb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pPr marL="0">
              <a:buNone/>
            </a:pP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Step 3:		No strings except those constructed in above, are allowed to be in palindrome</a:t>
            </a:r>
          </a:p>
          <a:p>
            <a:pPr>
              <a:buNone/>
            </a:pP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 </a:t>
            </a:r>
          </a:p>
          <a:p>
            <a:pPr>
              <a:buNone/>
            </a:pPr>
            <a:r>
              <a:rPr lang="en-US" sz="2400" b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</a:t>
            </a:r>
          </a:p>
          <a:p>
            <a:pPr>
              <a:buNone/>
            </a:pPr>
            <a:r>
              <a:rPr lang="en-US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Defining the language {</a:t>
            </a:r>
            <a:r>
              <a:rPr lang="en-US" sz="2400" b="1" dirty="0" err="1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en-US" sz="2400" b="1" baseline="30000" dirty="0" err="1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en-US" sz="2400" b="1" dirty="0" err="1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r>
              <a:rPr lang="en-US" sz="2400" b="1" baseline="30000" dirty="0" err="1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en-US" sz="2400" b="1" baseline="30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}, n=1,2,3,… , of strings defined over </a:t>
            </a:r>
            <a:r>
              <a:rPr lang="el-GR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Σ</a:t>
            </a:r>
            <a:r>
              <a:rPr lang="en-US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={</a:t>
            </a:r>
            <a:r>
              <a:rPr lang="en-US" sz="2400" b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a,b</a:t>
            </a:r>
            <a:r>
              <a:rPr lang="en-US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}</a:t>
            </a: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buNone/>
            </a:pP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Step 1:		</a:t>
            </a:r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ab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is in {</a:t>
            </a:r>
            <a:r>
              <a:rPr lang="en-US" sz="2400" b="1" dirty="0" err="1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en-US" sz="2400" b="1" baseline="30000" dirty="0" err="1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en-US" sz="2400" b="1" dirty="0" err="1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r>
              <a:rPr lang="en-US" sz="2400" b="1" baseline="30000" dirty="0" err="1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}</a:t>
            </a:r>
            <a:r>
              <a:rPr lang="en-US" sz="2400" b="1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buNone/>
            </a:pP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Step 2:		if x is in {</a:t>
            </a:r>
            <a:r>
              <a:rPr lang="en-US" sz="2400" b="1" dirty="0" err="1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en-US" sz="2400" b="1" baseline="30000" dirty="0" err="1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en-US" sz="2400" b="1" dirty="0" err="1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r>
              <a:rPr lang="en-US" sz="2400" b="1" baseline="30000" dirty="0" err="1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}, then </a:t>
            </a:r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axb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is in {</a:t>
            </a:r>
            <a:r>
              <a:rPr lang="en-US" sz="2400" b="1" dirty="0" err="1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en-US" sz="2400" b="1" baseline="30000" dirty="0" err="1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en-US" sz="2400" b="1" dirty="0" err="1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r>
              <a:rPr lang="en-US" sz="2400" b="1" baseline="30000" dirty="0" err="1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} </a:t>
            </a:r>
          </a:p>
          <a:p>
            <a:pPr>
              <a:buNone/>
            </a:pP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Step 3:		No strings except those constructed in above, are allowed to be in {</a:t>
            </a:r>
            <a:r>
              <a:rPr lang="en-US" sz="2400" b="1" dirty="0" err="1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en-US" sz="2400" b="1" baseline="30000" dirty="0" err="1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en-US" sz="2400" b="1" dirty="0" err="1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r>
              <a:rPr lang="en-US" sz="2400" b="1" baseline="30000" dirty="0" err="1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}.</a:t>
            </a:r>
          </a:p>
        </p:txBody>
      </p:sp>
    </p:spTree>
    <p:extLst>
      <p:ext uri="{BB962C8B-B14F-4D97-AF65-F5344CB8AC3E}">
        <p14:creationId xmlns:p14="http://schemas.microsoft.com/office/powerpoint/2010/main" xmlns="" val="11462535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2" y="1"/>
            <a:ext cx="10773401" cy="914400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Recursive Definition of a Language …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8012" y="990600"/>
            <a:ext cx="10972800" cy="5638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</a:t>
            </a:r>
            <a:endParaRPr lang="en-US" sz="24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>
              <a:buNone/>
            </a:pPr>
            <a:r>
              <a:rPr lang="en-US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Defining the language L, of strings ending in a , defined over  Σ={</a:t>
            </a:r>
            <a:r>
              <a:rPr lang="en-US" sz="2400" b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a,b</a:t>
            </a:r>
            <a:r>
              <a:rPr lang="en-US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}</a:t>
            </a: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>
              <a:buNone/>
            </a:pP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Step 1:		a is in L </a:t>
            </a:r>
          </a:p>
          <a:p>
            <a:pPr marL="0">
              <a:buNone/>
            </a:pP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Step 2:		if x is in L then s(x) is also in L, where s belongs to Σ*</a:t>
            </a:r>
          </a:p>
          <a:p>
            <a:pPr marL="0">
              <a:buNone/>
            </a:pP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Step 3:		No strings except those constructed in above, are allowed to be in L</a:t>
            </a:r>
          </a:p>
          <a:p>
            <a:pPr marL="0" algn="ctr">
              <a:buNone/>
            </a:pPr>
            <a:r>
              <a:rPr lang="en-US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OR</a:t>
            </a:r>
          </a:p>
          <a:p>
            <a:pPr marL="0">
              <a:buNone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Step 1:		a is in L </a:t>
            </a:r>
          </a:p>
          <a:p>
            <a:pPr marL="0">
              <a:buNone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Step 2:		if x is in L, so are ax, 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bx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>
              <a:buNone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Step 3:		No strings except those constructed in above, are allowed to be in L</a:t>
            </a:r>
          </a:p>
          <a:p>
            <a:pPr marL="0">
              <a:buNone/>
            </a:pP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>
              <a:buNone/>
            </a:pP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>
              <a:buNone/>
            </a:pP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xmlns="" val="27335830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3ADF14-5A95-4A76-84ED-7BA513AD4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Recursive Definition of a Language 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9C8B67B-D0FA-462C-BCCA-1F7B3FC4E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</a:t>
            </a:r>
          </a:p>
          <a:p>
            <a:pPr marL="0" indent="0">
              <a:buNone/>
            </a:pPr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Defining the language L, of strings beginning and ending in same letters , defined over  Σ={a, b}</a:t>
            </a:r>
          </a:p>
          <a:p>
            <a:pPr>
              <a:buNone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Step 1:		a and b are in L </a:t>
            </a:r>
          </a:p>
          <a:p>
            <a:pPr>
              <a:buNone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Step 2:		(a)s(a) and (b)s(b) are also in L, where s belongs to Σ*</a:t>
            </a:r>
          </a:p>
          <a:p>
            <a:pPr>
              <a:buNone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Step 3:		No strings except those constructed in above, are allowed to be in 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754305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2" y="1"/>
            <a:ext cx="10773401" cy="914400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Recursive Definition of a Language …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8012" y="990600"/>
            <a:ext cx="10972800" cy="5638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</a:t>
            </a:r>
            <a:endParaRPr lang="en-US" sz="24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>
              <a:buNone/>
            </a:pPr>
            <a:r>
              <a:rPr lang="en-US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Defining the language L, of strings containing aa or bb , defined over Σ={a, b}</a:t>
            </a:r>
          </a:p>
          <a:p>
            <a:pPr marL="0">
              <a:buNone/>
            </a:pP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Step 1:		</a:t>
            </a:r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aa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and bb are in L </a:t>
            </a:r>
          </a:p>
          <a:p>
            <a:pPr marL="0">
              <a:buNone/>
            </a:pP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Step 2:		s(</a:t>
            </a:r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aa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)s and s(bb)s are also in L, where s belongs to Σ*</a:t>
            </a:r>
          </a:p>
          <a:p>
            <a:pPr marL="0">
              <a:buNone/>
            </a:pP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Step 3:		No strings except those constructed in above, are allowed to be in L </a:t>
            </a:r>
          </a:p>
          <a:p>
            <a:pPr>
              <a:buNone/>
            </a:pPr>
            <a:r>
              <a:rPr lang="en-US" sz="2400" b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</a:t>
            </a:r>
          </a:p>
          <a:p>
            <a:pPr marL="0" indent="0">
              <a:buNone/>
            </a:pPr>
            <a:r>
              <a:rPr lang="en-US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Defining the language L, of strings containing exactly one a, defined over Σ={a, b}</a:t>
            </a:r>
          </a:p>
          <a:p>
            <a:pPr marL="0" indent="0">
              <a:buNone/>
            </a:pPr>
            <a:r>
              <a:rPr lang="en-US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Step 1:		a is in L </a:t>
            </a:r>
          </a:p>
          <a:p>
            <a:pPr marL="0" indent="0">
              <a:buNone/>
            </a:pPr>
            <a:r>
              <a:rPr lang="en-US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Step 2:		s(a)s is also in L, where s belongs to b*</a:t>
            </a:r>
          </a:p>
          <a:p>
            <a:pPr marL="0" indent="0">
              <a:buNone/>
            </a:pPr>
            <a:r>
              <a:rPr lang="en-US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Step 3:		No strings except those constructed in above, are allowed to be in L</a:t>
            </a:r>
          </a:p>
        </p:txBody>
      </p:sp>
    </p:spTree>
    <p:extLst>
      <p:ext uri="{BB962C8B-B14F-4D97-AF65-F5344CB8AC3E}">
        <p14:creationId xmlns:p14="http://schemas.microsoft.com/office/powerpoint/2010/main" xmlns="" val="1523945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4212" y="177801"/>
            <a:ext cx="10692025" cy="9652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Regular Expression (RE)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4212" y="1066800"/>
            <a:ext cx="10692025" cy="54864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As discussed earlier  that a* generates Λ, a, 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aa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aaa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, … and a</a:t>
            </a:r>
            <a:r>
              <a:rPr lang="en-US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 generates  a, 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aa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aaa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aaaa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, …, so the language L</a:t>
            </a:r>
            <a:r>
              <a:rPr 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= {Λ, a, 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aa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aaa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, …} and L</a:t>
            </a:r>
            <a:r>
              <a:rPr 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= {a, 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aa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aaa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aaaa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, …} can simply be expressed by a* and a</a:t>
            </a:r>
            <a:r>
              <a:rPr lang="en-US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, respectively.</a:t>
            </a:r>
          </a:p>
          <a:p>
            <a:pPr marL="0" indent="0">
              <a:buNone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a* and a</a:t>
            </a:r>
            <a:r>
              <a:rPr lang="en-US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are called the regular expressions   (RE) for L</a:t>
            </a:r>
            <a:r>
              <a:rPr 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and L</a:t>
            </a:r>
            <a:r>
              <a:rPr 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respectively.</a:t>
            </a:r>
          </a:p>
          <a:p>
            <a:pPr marL="0" indent="0">
              <a:buNone/>
            </a:pP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Note	 a</a:t>
            </a:r>
            <a:r>
              <a:rPr lang="en-US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aa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* and a*a generate L2.</a:t>
            </a:r>
          </a:p>
          <a:p>
            <a:pPr marL="0" indent="0">
              <a:buNone/>
            </a:pP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90050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722232B-9DED-49EA-BCCA-813199E0565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0</TotalTime>
  <Words>1403</Words>
  <Application>Microsoft Office PowerPoint</Application>
  <PresentationFormat>Custom</PresentationFormat>
  <Paragraphs>215</Paragraphs>
  <Slides>28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Clarity</vt:lpstr>
      <vt:lpstr>Lecture Contents</vt:lpstr>
      <vt:lpstr>Recursive Definition</vt:lpstr>
      <vt:lpstr>Recursive Definition of a Language</vt:lpstr>
      <vt:lpstr>Recursive Definition of a Language …</vt:lpstr>
      <vt:lpstr>Recursive Definition of a Language …</vt:lpstr>
      <vt:lpstr>Recursive Definition of a Language …</vt:lpstr>
      <vt:lpstr>Recursive Definition of a Language …</vt:lpstr>
      <vt:lpstr>Recursive Definition of a Language …</vt:lpstr>
      <vt:lpstr>Regular Expression (RE)</vt:lpstr>
      <vt:lpstr>Regular Expression (RE)</vt:lpstr>
      <vt:lpstr>Regular Expression (RE) Definition</vt:lpstr>
      <vt:lpstr>Regular Expression</vt:lpstr>
      <vt:lpstr>Regular Expression (Use of *)</vt:lpstr>
      <vt:lpstr>Regular Expression, (Use of +)</vt:lpstr>
      <vt:lpstr>Regular Expression Exercises</vt:lpstr>
      <vt:lpstr>Regular Expression Examples</vt:lpstr>
      <vt:lpstr>Regular Expression Examples</vt:lpstr>
      <vt:lpstr>Regular Expression Examples</vt:lpstr>
      <vt:lpstr>Regular Expression Examples</vt:lpstr>
      <vt:lpstr>Languages Defined Through RE</vt:lpstr>
      <vt:lpstr>Languages Defined Through RE</vt:lpstr>
      <vt:lpstr>Regular Expressions</vt:lpstr>
      <vt:lpstr>Precedence of Operators</vt:lpstr>
      <vt:lpstr>Algebraic Laws of Regular Expressions</vt:lpstr>
      <vt:lpstr>Algebraic Laws…</vt:lpstr>
      <vt:lpstr>True or False?</vt:lpstr>
      <vt:lpstr>Difference between a*+b* AND (a+b)*</vt:lpstr>
      <vt:lpstr>Equivalent REs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Theory of Automata</dc:title>
  <dc:subject>Theory of Automata</dc:subject>
  <dc:creator/>
  <cp:lastModifiedBy/>
  <cp:revision>1</cp:revision>
  <dcterms:created xsi:type="dcterms:W3CDTF">2014-02-05T17:07:58Z</dcterms:created>
  <dcterms:modified xsi:type="dcterms:W3CDTF">2018-09-27T06:10:35Z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TC034605279991</vt:lpwstr>
  </property>
</Properties>
</file>