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0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499"/>
    <a:srgbClr val="993300"/>
    <a:srgbClr val="00800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4686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4533-BEA3-2545-A94F-B7234F27640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B93693-98B9-BC43-85D8-215E76AA7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5D8FF-3C0C-AB40-AA9F-7357EBEA47F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F8EC0-6E05-8042-B706-54E3D8C34BE1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C989FA-C593-C74A-B261-67A1BABE34B7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BC42EA-C13E-2B4A-AA3B-4305DCC677DF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57C3683-FE74-144E-83EC-75BD1EB9FAD2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B2673C-9F27-9A4E-B2BF-8640DA086C03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3A0837-2CFF-A248-8899-9542DCE3CA51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CE7688-21D1-A840-A219-59958C9C1FCE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52C6FA-E311-7444-8C79-950A530E7871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EB9FD98-F49A-0B41-9ED8-B6F728AFFABD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759D3A-A02D-124E-A495-00FF827BA46B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CE7B6E-2143-7F41-9A21-ADA2ECCE5A94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0E7158-55B2-F54E-88E5-279B4C983B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2841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489C-4037-5045-A156-6B7216765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1001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126D7-6B05-DA4A-BB5C-DB7B7D7A17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33713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1321-946E-CB4A-BE81-725BB7DDEC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1530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F77EF-7FC9-6A4F-BE21-9612BE1A84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1159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131A9-DC17-D646-968D-D60016C468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4208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98201-120E-8C46-853E-29013A034D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8349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A048E-449D-534D-A967-A65A900837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8873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3A8C-872B-884D-85B9-2C3AA775BA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20715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2D69C-676D-1E41-ADB9-9F239996C4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8383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AF78B-7464-4D4B-B5BA-F55117FB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1855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01D5-7DA6-BE40-8DC5-60FDA0BDD9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7055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929611-FF21-DA45-9253-DDDAC8C3946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DC5C78-6D79-3142-B0AC-40BAA62D9BCB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Reading: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255336-2E15-8848-94AB-E72D31ED51C6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Finite Automata (FA) &amp; Regular Expressions (Reg Ex)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800" dirty="0" smtClean="0"/>
              <a:t>To show that they are interchangeable, consider the following theorems: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hlink"/>
                </a:solidFill>
              </a:rPr>
              <a:t>Theorem 1</a:t>
            </a:r>
            <a:r>
              <a:rPr lang="en-US" sz="2400" i="1" u="sng" dirty="0" smtClean="0">
                <a:solidFill>
                  <a:srgbClr val="FF0000"/>
                </a:solidFill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</a:rPr>
              <a:t> For every DFA A there exists a regular expression R such that L(R)=L(A)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Theorem 2: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 every regular expression R there exists an 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-N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 E such that L(E)=L(R)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400" dirty="0" smtClean="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590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 sz="2200"/>
              <a:t> </a:t>
            </a:r>
            <a:r>
              <a:rPr lang="en-US" altLang="x-none"/>
              <a:t>-NFA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495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NFA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495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590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9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2578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3962400" y="60198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200400" y="5105400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505200" y="5105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 flipV="1">
            <a:off x="3810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084388" y="5268913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Theorem 2</a:t>
            </a: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3962400" y="6172200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152400" y="3276600"/>
            <a:ext cx="1427163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Proofs </a:t>
            </a:r>
            <a:br>
              <a:rPr lang="en-US" altLang="x-none"/>
            </a:br>
            <a:r>
              <a:rPr lang="en-US" altLang="x-none"/>
              <a:t>in the book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384925" y="5124450"/>
            <a:ext cx="2160588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/>
              <a:t>Kleene</a:t>
            </a:r>
            <a:r>
              <a:rPr lang="en-US" b="1" dirty="0"/>
              <a:t> Theorem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9E01A1-BBCA-1D41-967A-BB5850F4AE5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DFA to RE construction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71600" y="32448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286000" y="40227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2667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0</a:t>
            </a:r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2971800" y="4022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4"/>
          <p:cNvSpPr>
            <a:spLocks noChangeArrowheads="1"/>
          </p:cNvSpPr>
          <p:nvPr/>
        </p:nvSpPr>
        <p:spPr bwMode="auto">
          <a:xfrm>
            <a:off x="38100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1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4935538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2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4859338" y="3794125"/>
            <a:ext cx="457200" cy="457200"/>
          </a:xfrm>
          <a:prstGeom prst="ellipse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4114800" y="4022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2"/>
          <p:cNvSpPr>
            <a:spLocks/>
          </p:cNvSpPr>
          <p:nvPr/>
        </p:nvSpPr>
        <p:spPr bwMode="auto">
          <a:xfrm>
            <a:off x="2654300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23"/>
          <p:cNvSpPr txBox="1">
            <a:spLocks noChangeArrowheads="1"/>
          </p:cNvSpPr>
          <p:nvPr/>
        </p:nvSpPr>
        <p:spPr bwMode="auto">
          <a:xfrm>
            <a:off x="3284538" y="3767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0" name="Text Box 24"/>
          <p:cNvSpPr txBox="1">
            <a:spLocks noChangeArrowheads="1"/>
          </p:cNvSpPr>
          <p:nvPr/>
        </p:nvSpPr>
        <p:spPr bwMode="auto">
          <a:xfrm>
            <a:off x="4351338" y="3762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1" name="Text Box 25"/>
          <p:cNvSpPr txBox="1">
            <a:spLocks noChangeArrowheads="1"/>
          </p:cNvSpPr>
          <p:nvPr/>
        </p:nvSpPr>
        <p:spPr bwMode="auto">
          <a:xfrm>
            <a:off x="2667000" y="3336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2" name="Freeform 28"/>
          <p:cNvSpPr>
            <a:spLocks/>
          </p:cNvSpPr>
          <p:nvPr/>
        </p:nvSpPr>
        <p:spPr bwMode="auto">
          <a:xfrm>
            <a:off x="3805238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3817938" y="33369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4" name="Freeform 30"/>
          <p:cNvSpPr>
            <a:spLocks/>
          </p:cNvSpPr>
          <p:nvPr/>
        </p:nvSpPr>
        <p:spPr bwMode="auto">
          <a:xfrm>
            <a:off x="4930775" y="35528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4943475" y="326072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0,1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79638" y="4311650"/>
            <a:ext cx="3633787" cy="714375"/>
            <a:chOff x="1373" y="2428"/>
            <a:chExt cx="2289" cy="450"/>
          </a:xfrm>
        </p:grpSpPr>
        <p:sp>
          <p:nvSpPr>
            <p:cNvPr id="13351" name="AutoShape 32"/>
            <p:cNvSpPr>
              <a:spLocks noChangeArrowheads="1"/>
            </p:cNvSpPr>
            <p:nvPr/>
          </p:nvSpPr>
          <p:spPr bwMode="auto">
            <a:xfrm>
              <a:off x="1728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1373" y="2626"/>
              <a:ext cx="5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(1*)</a:t>
              </a:r>
            </a:p>
          </p:txBody>
        </p:sp>
        <p:sp>
          <p:nvSpPr>
            <p:cNvPr id="13353" name="AutoShape 37"/>
            <p:cNvSpPr>
              <a:spLocks noChangeArrowheads="1"/>
            </p:cNvSpPr>
            <p:nvPr/>
          </p:nvSpPr>
          <p:spPr bwMode="auto">
            <a:xfrm>
              <a:off x="2099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2003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13355" name="AutoShape 39"/>
            <p:cNvSpPr>
              <a:spLocks noChangeArrowheads="1"/>
            </p:cNvSpPr>
            <p:nvPr/>
          </p:nvSpPr>
          <p:spPr bwMode="auto">
            <a:xfrm>
              <a:off x="2515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6" name="Text Box 40"/>
            <p:cNvSpPr txBox="1">
              <a:spLocks noChangeArrowheads="1"/>
            </p:cNvSpPr>
            <p:nvPr/>
          </p:nvSpPr>
          <p:spPr bwMode="auto">
            <a:xfrm>
              <a:off x="2160" y="2616"/>
              <a:ext cx="5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(0*)</a:t>
              </a:r>
            </a:p>
          </p:txBody>
        </p:sp>
        <p:sp>
          <p:nvSpPr>
            <p:cNvPr id="13357" name="AutoShape 41"/>
            <p:cNvSpPr>
              <a:spLocks noChangeArrowheads="1"/>
            </p:cNvSpPr>
            <p:nvPr/>
          </p:nvSpPr>
          <p:spPr bwMode="auto">
            <a:xfrm>
              <a:off x="2832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8" name="Text Box 42"/>
            <p:cNvSpPr txBox="1">
              <a:spLocks noChangeArrowheads="1"/>
            </p:cNvSpPr>
            <p:nvPr/>
          </p:nvSpPr>
          <p:spPr bwMode="auto">
            <a:xfrm>
              <a:off x="2736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59" name="AutoShape 43"/>
            <p:cNvSpPr>
              <a:spLocks noChangeArrowheads="1"/>
            </p:cNvSpPr>
            <p:nvPr/>
          </p:nvSpPr>
          <p:spPr bwMode="auto">
            <a:xfrm>
              <a:off x="3235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60" name="Text Box 44"/>
            <p:cNvSpPr txBox="1">
              <a:spLocks noChangeArrowheads="1"/>
            </p:cNvSpPr>
            <p:nvPr/>
          </p:nvSpPr>
          <p:spPr bwMode="auto">
            <a:xfrm>
              <a:off x="2880" y="2626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(0 + 1)*</a:t>
              </a:r>
            </a:p>
          </p:txBody>
        </p:sp>
      </p:grp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1279525" y="1992313"/>
            <a:ext cx="7431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Informally, trace all distinct paths (traversing cycles only once) </a:t>
            </a:r>
            <a:br>
              <a:rPr lang="en-US" altLang="x-none"/>
            </a:br>
            <a:r>
              <a:rPr lang="en-US" altLang="x-none"/>
              <a:t>	from the start state to </a:t>
            </a:r>
            <a:r>
              <a:rPr lang="en-US" altLang="x-none" i="1"/>
              <a:t>each of the </a:t>
            </a:r>
            <a:r>
              <a:rPr lang="en-US" altLang="x-none"/>
              <a:t>final states </a:t>
            </a:r>
            <a:br>
              <a:rPr lang="en-US" altLang="x-none"/>
            </a:br>
            <a:r>
              <a:rPr lang="en-US" altLang="x-none"/>
              <a:t>	and enumerate all the expressions along the way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667000" y="5699125"/>
            <a:ext cx="2514600" cy="930275"/>
            <a:chOff x="1680" y="3302"/>
            <a:chExt cx="1584" cy="586"/>
          </a:xfrm>
        </p:grpSpPr>
        <p:sp>
          <p:nvSpPr>
            <p:cNvPr id="13349" name="Text Box 51"/>
            <p:cNvSpPr txBox="1">
              <a:spLocks noChangeArrowheads="1"/>
            </p:cNvSpPr>
            <p:nvPr/>
          </p:nvSpPr>
          <p:spPr bwMode="auto">
            <a:xfrm rot="10800000" flipV="1">
              <a:off x="1680" y="3638"/>
              <a:ext cx="1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1*00*1(0+1)*</a:t>
              </a:r>
            </a:p>
          </p:txBody>
        </p:sp>
        <p:sp>
          <p:nvSpPr>
            <p:cNvPr id="13350" name="AutoShape 59"/>
            <p:cNvSpPr>
              <a:spLocks noChangeArrowheads="1"/>
            </p:cNvSpPr>
            <p:nvPr/>
          </p:nvSpPr>
          <p:spPr bwMode="auto">
            <a:xfrm>
              <a:off x="2256" y="3302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133600" y="5013325"/>
            <a:ext cx="3657600" cy="609600"/>
            <a:chOff x="1344" y="2870"/>
            <a:chExt cx="2304" cy="384"/>
          </a:xfrm>
        </p:grpSpPr>
        <p:sp>
          <p:nvSpPr>
            <p:cNvPr id="13341" name="AutoShape 45"/>
            <p:cNvSpPr>
              <a:spLocks/>
            </p:cNvSpPr>
            <p:nvPr/>
          </p:nvSpPr>
          <p:spPr bwMode="auto">
            <a:xfrm rot="5400000">
              <a:off x="235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2" name="Text Box 46"/>
            <p:cNvSpPr txBox="1">
              <a:spLocks noChangeArrowheads="1"/>
            </p:cNvSpPr>
            <p:nvPr/>
          </p:nvSpPr>
          <p:spPr bwMode="auto">
            <a:xfrm rot="10800000" flipV="1">
              <a:off x="2160" y="300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00* </a:t>
              </a:r>
            </a:p>
          </p:txBody>
        </p:sp>
        <p:sp>
          <p:nvSpPr>
            <p:cNvPr id="13343" name="AutoShape 48"/>
            <p:cNvSpPr>
              <a:spLocks/>
            </p:cNvSpPr>
            <p:nvPr/>
          </p:nvSpPr>
          <p:spPr bwMode="auto">
            <a:xfrm rot="5400000">
              <a:off x="163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4" name="Text Box 49"/>
            <p:cNvSpPr txBox="1">
              <a:spLocks noChangeArrowheads="1"/>
            </p:cNvSpPr>
            <p:nvPr/>
          </p:nvSpPr>
          <p:spPr bwMode="auto">
            <a:xfrm rot="10800000" flipV="1">
              <a:off x="1584" y="296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1*</a:t>
              </a:r>
            </a:p>
          </p:txBody>
        </p:sp>
        <p:sp>
          <p:nvSpPr>
            <p:cNvPr id="13345" name="AutoShape 50"/>
            <p:cNvSpPr>
              <a:spLocks/>
            </p:cNvSpPr>
            <p:nvPr/>
          </p:nvSpPr>
          <p:spPr bwMode="auto">
            <a:xfrm rot="5400000">
              <a:off x="3264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6" name="AutoShape 52"/>
            <p:cNvSpPr>
              <a:spLocks/>
            </p:cNvSpPr>
            <p:nvPr/>
          </p:nvSpPr>
          <p:spPr bwMode="auto">
            <a:xfrm rot="5400000">
              <a:off x="2784" y="2822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7" name="Text Box 53"/>
            <p:cNvSpPr txBox="1">
              <a:spLocks noChangeArrowheads="1"/>
            </p:cNvSpPr>
            <p:nvPr/>
          </p:nvSpPr>
          <p:spPr bwMode="auto">
            <a:xfrm rot="10800000" flipV="1">
              <a:off x="2736" y="296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48" name="Text Box 63"/>
            <p:cNvSpPr txBox="1">
              <a:spLocks noChangeArrowheads="1"/>
            </p:cNvSpPr>
            <p:nvPr/>
          </p:nvSpPr>
          <p:spPr bwMode="auto">
            <a:xfrm>
              <a:off x="3062" y="2935"/>
              <a:ext cx="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(0+1)*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43600" y="5638800"/>
            <a:ext cx="3089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What is the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/>
          <p:nvPr/>
        </p:nvSpPr>
        <p:spPr bwMode="auto">
          <a:xfrm>
            <a:off x="83058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 to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</a:t>
            </a:r>
            <a:r>
              <a:rPr lang="en-US" altLang="x-none"/>
              <a:t>FA construction 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2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03325" y="21526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  <a:endParaRPr lang="en-US" altLang="x-none"/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 rot="10800000" flipV="1">
            <a:off x="2590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     (0+1)*01(0+1)*</a:t>
            </a: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609600" y="4903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676400" y="4408488"/>
            <a:ext cx="1143000" cy="1028700"/>
            <a:chOff x="1676400" y="3771900"/>
            <a:chExt cx="1143000" cy="1028700"/>
          </a:xfrm>
        </p:grpSpPr>
        <p:sp>
          <p:nvSpPr>
            <p:cNvPr id="14402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3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4" name="Line 21"/>
            <p:cNvSpPr>
              <a:spLocks noChangeShapeType="1"/>
            </p:cNvSpPr>
            <p:nvPr/>
          </p:nvSpPr>
          <p:spPr bwMode="auto">
            <a:xfrm>
              <a:off x="1981200" y="4038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Oval 22"/>
            <p:cNvSpPr>
              <a:spLocks noChangeArrowheads="1"/>
            </p:cNvSpPr>
            <p:nvPr/>
          </p:nvSpPr>
          <p:spPr bwMode="auto"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6" name="Line 23"/>
            <p:cNvSpPr>
              <a:spLocks noChangeShapeType="1"/>
            </p:cNvSpPr>
            <p:nvPr/>
          </p:nvSpPr>
          <p:spPr bwMode="auto">
            <a:xfrm>
              <a:off x="19812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Oval 24"/>
            <p:cNvSpPr>
              <a:spLocks noChangeArrowheads="1"/>
            </p:cNvSpPr>
            <p:nvPr/>
          </p:nvSpPr>
          <p:spPr bwMode="auto"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8" name="Text Box 28"/>
            <p:cNvSpPr txBox="1">
              <a:spLocks noChangeArrowheads="1"/>
            </p:cNvSpPr>
            <p:nvPr/>
          </p:nvSpPr>
          <p:spPr bwMode="auto">
            <a:xfrm>
              <a:off x="2041525" y="3771900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409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19400" y="4408488"/>
            <a:ext cx="609600" cy="1082675"/>
            <a:chOff x="2819400" y="3771900"/>
            <a:chExt cx="609600" cy="1082675"/>
          </a:xfrm>
        </p:grpSpPr>
        <p:sp>
          <p:nvSpPr>
            <p:cNvPr id="14397" name="Oval 25"/>
            <p:cNvSpPr>
              <a:spLocks noChangeArrowheads="1"/>
            </p:cNvSpPr>
            <p:nvPr/>
          </p:nvSpPr>
          <p:spPr bwMode="auto"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8" name="Line 26"/>
            <p:cNvSpPr>
              <a:spLocks noChangeShapeType="1"/>
            </p:cNvSpPr>
            <p:nvPr/>
          </p:nvSpPr>
          <p:spPr bwMode="auto">
            <a:xfrm>
              <a:off x="2819400" y="4038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27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Text Box 30"/>
            <p:cNvSpPr txBox="1">
              <a:spLocks noChangeArrowheads="1"/>
            </p:cNvSpPr>
            <p:nvPr/>
          </p:nvSpPr>
          <p:spPr bwMode="auto">
            <a:xfrm>
              <a:off x="2819400" y="37719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401" name="Text Box 31"/>
            <p:cNvSpPr txBox="1">
              <a:spLocks noChangeArrowheads="1"/>
            </p:cNvSpPr>
            <p:nvPr/>
          </p:nvSpPr>
          <p:spPr bwMode="auto">
            <a:xfrm>
              <a:off x="2895600" y="44577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14400" y="4484688"/>
            <a:ext cx="762000" cy="930275"/>
            <a:chOff x="914400" y="3848100"/>
            <a:chExt cx="762000" cy="930275"/>
          </a:xfrm>
        </p:grpSpPr>
        <p:sp>
          <p:nvSpPr>
            <p:cNvPr id="14392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3" name="Line 17"/>
            <p:cNvSpPr>
              <a:spLocks noChangeShapeType="1"/>
            </p:cNvSpPr>
            <p:nvPr/>
          </p:nvSpPr>
          <p:spPr bwMode="auto">
            <a:xfrm flipV="1">
              <a:off x="1219200" y="4038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  <p:sp>
          <p:nvSpPr>
            <p:cNvPr id="14396" name="Text Box 33"/>
            <p:cNvSpPr txBox="1">
              <a:spLocks noChangeArrowheads="1"/>
            </p:cNvSpPr>
            <p:nvPr/>
          </p:nvSpPr>
          <p:spPr bwMode="auto">
            <a:xfrm>
              <a:off x="1295400" y="43815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016000" y="5056188"/>
            <a:ext cx="2349500" cy="887412"/>
            <a:chOff x="1016000" y="4419600"/>
            <a:chExt cx="2349500" cy="887473"/>
          </a:xfrm>
        </p:grpSpPr>
        <p:sp>
          <p:nvSpPr>
            <p:cNvPr id="14390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698500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Text Box 35"/>
            <p:cNvSpPr txBox="1">
              <a:spLocks noChangeArrowheads="1"/>
            </p:cNvSpPr>
            <p:nvPr/>
          </p:nvSpPr>
          <p:spPr bwMode="auto">
            <a:xfrm>
              <a:off x="2246313" y="4906963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457200" y="3970338"/>
            <a:ext cx="2933700" cy="781050"/>
            <a:chOff x="1066800" y="3333690"/>
            <a:chExt cx="2324100" cy="781110"/>
          </a:xfrm>
        </p:grpSpPr>
        <p:sp>
          <p:nvSpPr>
            <p:cNvPr id="14388" name="Freeform 39"/>
            <p:cNvSpPr>
              <a:spLocks/>
            </p:cNvSpPr>
            <p:nvPr/>
          </p:nvSpPr>
          <p:spPr bwMode="auto">
            <a:xfrm>
              <a:off x="1066800" y="3644900"/>
              <a:ext cx="2324100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Text Box 40"/>
            <p:cNvSpPr txBox="1">
              <a:spLocks noChangeArrowheads="1"/>
            </p:cNvSpPr>
            <p:nvPr/>
          </p:nvSpPr>
          <p:spPr bwMode="auto">
            <a:xfrm>
              <a:off x="1828800" y="3333690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3429000" y="4560888"/>
            <a:ext cx="1752600" cy="495300"/>
            <a:chOff x="2160" y="2472"/>
            <a:chExt cx="1104" cy="312"/>
          </a:xfrm>
        </p:grpSpPr>
        <p:sp>
          <p:nvSpPr>
            <p:cNvPr id="14380" name="Line 36"/>
            <p:cNvSpPr>
              <a:spLocks noChangeShapeType="1"/>
            </p:cNvSpPr>
            <p:nvPr/>
          </p:nvSpPr>
          <p:spPr bwMode="auto">
            <a:xfrm>
              <a:off x="216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2" name="Text Box 38"/>
            <p:cNvSpPr txBox="1">
              <a:spLocks noChangeArrowheads="1"/>
            </p:cNvSpPr>
            <p:nvPr/>
          </p:nvSpPr>
          <p:spPr bwMode="auto">
            <a:xfrm>
              <a:off x="2183" y="2472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83" name="Line 41"/>
            <p:cNvSpPr>
              <a:spLocks noChangeShapeType="1"/>
            </p:cNvSpPr>
            <p:nvPr/>
          </p:nvSpPr>
          <p:spPr bwMode="auto">
            <a:xfrm>
              <a:off x="2592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42"/>
            <p:cNvSpPr>
              <a:spLocks noChangeArrowheads="1"/>
            </p:cNvSpPr>
            <p:nvPr/>
          </p:nvSpPr>
          <p:spPr bwMode="auto">
            <a:xfrm>
              <a:off x="2832" y="257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5" name="Text Box 43"/>
            <p:cNvSpPr txBox="1">
              <a:spLocks noChangeArrowheads="1"/>
            </p:cNvSpPr>
            <p:nvPr/>
          </p:nvSpPr>
          <p:spPr bwMode="auto">
            <a:xfrm>
              <a:off x="2615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86" name="Line 44"/>
            <p:cNvSpPr>
              <a:spLocks noChangeShapeType="1"/>
            </p:cNvSpPr>
            <p:nvPr/>
          </p:nvSpPr>
          <p:spPr bwMode="auto">
            <a:xfrm>
              <a:off x="3024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Text Box 46"/>
            <p:cNvSpPr txBox="1">
              <a:spLocks noChangeArrowheads="1"/>
            </p:cNvSpPr>
            <p:nvPr/>
          </p:nvSpPr>
          <p:spPr bwMode="auto">
            <a:xfrm>
              <a:off x="3047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181600" y="3997325"/>
            <a:ext cx="2590800" cy="1874838"/>
            <a:chOff x="3264" y="2117"/>
            <a:chExt cx="1632" cy="1181"/>
          </a:xfrm>
        </p:grpSpPr>
        <p:sp>
          <p:nvSpPr>
            <p:cNvPr id="14357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58" name="Line 48"/>
            <p:cNvSpPr>
              <a:spLocks noChangeShapeType="1"/>
            </p:cNvSpPr>
            <p:nvPr/>
          </p:nvSpPr>
          <p:spPr bwMode="auto">
            <a:xfrm flipV="1">
              <a:off x="3456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49"/>
            <p:cNvSpPr>
              <a:spLocks noChangeArrowheads="1"/>
            </p:cNvSpPr>
            <p:nvPr/>
          </p:nvSpPr>
          <p:spPr bwMode="auto"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0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1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53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4" name="Line 54"/>
            <p:cNvSpPr>
              <a:spLocks noChangeShapeType="1"/>
            </p:cNvSpPr>
            <p:nvPr/>
          </p:nvSpPr>
          <p:spPr bwMode="auto">
            <a:xfrm>
              <a:off x="393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Oval 55"/>
            <p:cNvSpPr>
              <a:spLocks noChangeArrowheads="1"/>
            </p:cNvSpPr>
            <p:nvPr/>
          </p:nvSpPr>
          <p:spPr bwMode="auto"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6" name="Oval 56"/>
            <p:cNvSpPr>
              <a:spLocks noChangeArrowheads="1"/>
            </p:cNvSpPr>
            <p:nvPr/>
          </p:nvSpPr>
          <p:spPr bwMode="auto">
            <a:xfrm>
              <a:off x="470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67" name="Line 57"/>
            <p:cNvSpPr>
              <a:spLocks noChangeShapeType="1"/>
            </p:cNvSpPr>
            <p:nvPr/>
          </p:nvSpPr>
          <p:spPr bwMode="auto">
            <a:xfrm>
              <a:off x="4464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58"/>
            <p:cNvSpPr>
              <a:spLocks noChangeShapeType="1"/>
            </p:cNvSpPr>
            <p:nvPr/>
          </p:nvSpPr>
          <p:spPr bwMode="auto">
            <a:xfrm flipV="1">
              <a:off x="4464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974" y="237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70" name="Text Box 60"/>
            <p:cNvSpPr txBox="1">
              <a:spLocks noChangeArrowheads="1"/>
            </p:cNvSpPr>
            <p:nvPr/>
          </p:nvSpPr>
          <p:spPr bwMode="auto">
            <a:xfrm>
              <a:off x="3984" y="280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  <p:sp>
          <p:nvSpPr>
            <p:cNvPr id="14371" name="Text Box 61"/>
            <p:cNvSpPr txBox="1">
              <a:spLocks noChangeArrowheads="1"/>
            </p:cNvSpPr>
            <p:nvPr/>
          </p:nvSpPr>
          <p:spPr bwMode="auto">
            <a:xfrm>
              <a:off x="4464" y="2376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2" name="Text Box 62"/>
            <p:cNvSpPr txBox="1">
              <a:spLocks noChangeArrowheads="1"/>
            </p:cNvSpPr>
            <p:nvPr/>
          </p:nvSpPr>
          <p:spPr bwMode="auto">
            <a:xfrm>
              <a:off x="4512" y="280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3" name="Text Box 63"/>
            <p:cNvSpPr txBox="1">
              <a:spLocks noChangeArrowheads="1"/>
            </p:cNvSpPr>
            <p:nvPr/>
          </p:nvSpPr>
          <p:spPr bwMode="auto">
            <a:xfrm>
              <a:off x="3504" y="2424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4" name="Text Box 64"/>
            <p:cNvSpPr txBox="1">
              <a:spLocks noChangeArrowheads="1"/>
            </p:cNvSpPr>
            <p:nvPr/>
          </p:nvSpPr>
          <p:spPr bwMode="auto">
            <a:xfrm>
              <a:off x="3504" y="2760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5" name="Freeform 65"/>
            <p:cNvSpPr>
              <a:spLocks/>
            </p:cNvSpPr>
            <p:nvPr/>
          </p:nvSpPr>
          <p:spPr bwMode="auto">
            <a:xfrm>
              <a:off x="3328" y="2784"/>
              <a:ext cx="1480" cy="440"/>
            </a:xfrm>
            <a:custGeom>
              <a:avLst/>
              <a:gdLst>
                <a:gd name="T0" fmla="*/ 1424 w 1480"/>
                <a:gd name="T1" fmla="*/ 0 h 440"/>
                <a:gd name="T2" fmla="*/ 1376 w 1480"/>
                <a:gd name="T3" fmla="*/ 288 h 440"/>
                <a:gd name="T4" fmla="*/ 800 w 1480"/>
                <a:gd name="T5" fmla="*/ 432 h 440"/>
                <a:gd name="T6" fmla="*/ 128 w 1480"/>
                <a:gd name="T7" fmla="*/ 240 h 440"/>
                <a:gd name="T8" fmla="*/ 32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Text Box 66"/>
            <p:cNvSpPr txBox="1">
              <a:spLocks noChangeArrowheads="1"/>
            </p:cNvSpPr>
            <p:nvPr/>
          </p:nvSpPr>
          <p:spPr bwMode="auto">
            <a:xfrm>
              <a:off x="4103" y="304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7" name="Freeform 67"/>
            <p:cNvSpPr>
              <a:spLocks/>
            </p:cNvSpPr>
            <p:nvPr/>
          </p:nvSpPr>
          <p:spPr bwMode="auto">
            <a:xfrm>
              <a:off x="3360" y="2296"/>
              <a:ext cx="1488" cy="296"/>
            </a:xfrm>
            <a:custGeom>
              <a:avLst/>
              <a:gdLst>
                <a:gd name="T0" fmla="*/ 0 w 1464"/>
                <a:gd name="T1" fmla="*/ 296 h 296"/>
                <a:gd name="T2" fmla="*/ 160 w 1464"/>
                <a:gd name="T3" fmla="*/ 104 h 296"/>
                <a:gd name="T4" fmla="*/ 807 w 1464"/>
                <a:gd name="T5" fmla="*/ 8 h 296"/>
                <a:gd name="T6" fmla="*/ 1506 w 1464"/>
                <a:gd name="T7" fmla="*/ 152 h 296"/>
                <a:gd name="T8" fmla="*/ 1614 w 1464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Text Box 68"/>
            <p:cNvSpPr txBox="1">
              <a:spLocks noChangeArrowheads="1"/>
            </p:cNvSpPr>
            <p:nvPr/>
          </p:nvSpPr>
          <p:spPr bwMode="auto">
            <a:xfrm>
              <a:off x="3840" y="2117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</a:p>
          </p:txBody>
        </p:sp>
      </p:grpSp>
      <p:sp>
        <p:nvSpPr>
          <p:cNvPr id="72" name="Text Box 13"/>
          <p:cNvSpPr txBox="1">
            <a:spLocks noChangeArrowheads="1"/>
          </p:cNvSpPr>
          <p:nvPr/>
        </p:nvSpPr>
        <p:spPr bwMode="auto">
          <a:xfrm rot="10800000" flipV="1">
            <a:off x="12954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   (0+1)*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 rot="10800000" flipV="1">
            <a:off x="3886200" y="3227388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   01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 rot="10800000" flipV="1">
            <a:off x="57150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  <p:grpSp>
        <p:nvGrpSpPr>
          <p:cNvPr id="75" name="Group 70"/>
          <p:cNvGrpSpPr>
            <a:grpSpLocks/>
          </p:cNvGrpSpPr>
          <p:nvPr/>
        </p:nvGrpSpPr>
        <p:grpSpPr bwMode="auto">
          <a:xfrm>
            <a:off x="314325" y="4495800"/>
            <a:ext cx="676275" cy="571500"/>
            <a:chOff x="914400" y="3848100"/>
            <a:chExt cx="676275" cy="571500"/>
          </a:xfrm>
        </p:grpSpPr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</p:grp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52"/>
          <p:cNvSpPr>
            <a:spLocks noChangeShapeType="1"/>
          </p:cNvSpPr>
          <p:nvPr/>
        </p:nvSpPr>
        <p:spPr bwMode="auto">
          <a:xfrm>
            <a:off x="77724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42"/>
          <p:cNvSpPr>
            <a:spLocks noChangeArrowheads="1"/>
          </p:cNvSpPr>
          <p:nvPr/>
        </p:nvSpPr>
        <p:spPr bwMode="auto">
          <a:xfrm>
            <a:off x="8382000" y="4724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/>
          </a:p>
        </p:txBody>
      </p:sp>
      <p:sp>
        <p:nvSpPr>
          <p:cNvPr id="83" name="Rectangle 82"/>
          <p:cNvSpPr/>
          <p:nvPr/>
        </p:nvSpPr>
        <p:spPr>
          <a:xfrm>
            <a:off x="7856524" y="4552890"/>
            <a:ext cx="296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dirty="0" smtClean="0">
                <a:sym typeface="Symbol" charset="2"/>
              </a:rPr>
              <a:t></a:t>
            </a:r>
            <a:endParaRPr lang="en-US" altLang="x-none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7E69B0-CB0C-7446-8C47-78B1FF4020C1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 of Regular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Commutative: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E+F = F+E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Associative: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(E+F)+G = E+(F+G)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(EF)G = E(FG)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Identity: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</a:t>
            </a:r>
            <a:r>
              <a:rPr lang="el-GR" altLang="x-none" sz="2400"/>
              <a:t>Φ =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E = E 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= 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Annihilator:</a:t>
            </a:r>
            <a:r>
              <a:rPr lang="el-GR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ΦE = EΦ = Φ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FD0641-1438-B242-A8F3-28537502B914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Distributive:</a:t>
            </a:r>
            <a:endParaRPr lang="el-GR" altLang="x-none" sz="2800"/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E(F+G) = EF + EG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(F+G)E = FE+GE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Idempotent:</a:t>
            </a:r>
            <a:r>
              <a:rPr lang="el-GR" altLang="x-none" sz="2800"/>
              <a:t> E + E =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Involving Kleene closures: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(E*)* 	= E*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Φ*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*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endParaRPr lang="en-US" altLang="x-none" sz="24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</a:t>
            </a:r>
            <a:r>
              <a:rPr lang="en-US" altLang="x-none" sz="2400" baseline="30000">
                <a:ea typeface="ＭＳ Ｐゴシック" charset="-128"/>
              </a:rPr>
              <a:t>+	</a:t>
            </a:r>
            <a:r>
              <a:rPr lang="en-US" altLang="x-none" sz="2400">
                <a:ea typeface="ＭＳ Ｐゴシック" charset="-128"/>
              </a:rPr>
              <a:t>=EE*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E?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+E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3668762-AE66-9B4F-B260-33CB86A9DCC5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True or False?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x-none" sz="2800"/>
              <a:t>Let R and S be two regular expressions. Then: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altLang="x-none" sz="28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((R*)*)* = R*	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(R+S)* = R* + S*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(RS + R)* RS = (RR*S)*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647F85-D353-EF4E-98F7-5C06AE340055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Equivalence to 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DFA to regular expression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 to </a:t>
            </a:r>
            <a:r>
              <a:rPr lang="en-US" altLang="x-none">
                <a:ea typeface="ＭＳ Ｐゴシック" charset="-128"/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-NFA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Algebraic laws of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Unix regular expressions and Lexical Analyzer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Regular Expressions vs. Finite Automata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Offers a declarative way to express the pattern of any string we want to accept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</a:t>
            </a:r>
            <a:r>
              <a:rPr lang="en-US" altLang="x-none" sz="2000">
                <a:solidFill>
                  <a:srgbClr val="CC3499"/>
                </a:solidFill>
              </a:rPr>
              <a:t>01*+ 10*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Automata =&gt; more machine-like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 &lt; input: string  , output: [accept/reject] 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Regular expressions =&gt; more program syntax-like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Unix environments heavily use regular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bash shell, grep, vi &amp; other editors, 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Perl scripting – good for string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Lexical analyzers such as Lex or Flex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B035BB-48E2-E141-9073-FCD19B0C6106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676400" y="22860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48768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Finite Automata</a:t>
            </a:r>
            <a:br>
              <a:rPr lang="en-US" altLang="x-none"/>
            </a:br>
            <a:r>
              <a:rPr lang="en-US" altLang="x-none"/>
              <a:t>(DFA, NFA,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-NFA)</a:t>
            </a:r>
            <a:endParaRPr lang="ru-RU" altLang="x-none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3124200" y="4419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</a:t>
            </a:r>
            <a:br>
              <a:rPr lang="en-US" altLang="x-none"/>
            </a:br>
            <a:r>
              <a:rPr lang="en-US" altLang="x-none"/>
              <a:t>Languages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1302285">
            <a:off x="3392488" y="2947988"/>
            <a:ext cx="274637" cy="1395412"/>
          </a:xfrm>
          <a:prstGeom prst="downArrow">
            <a:avLst>
              <a:gd name="adj1" fmla="val 50000"/>
              <a:gd name="adj2" fmla="val 12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rot="1827610">
            <a:off x="4459288" y="3036888"/>
            <a:ext cx="274637" cy="1371600"/>
          </a:xfrm>
          <a:prstGeom prst="downArrow">
            <a:avLst>
              <a:gd name="adj1" fmla="val 50000"/>
              <a:gd name="adj2" fmla="val 12485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3946525" y="222567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200"/>
              <a:t>=</a:t>
            </a:r>
          </a:p>
        </p:txBody>
      </p:sp>
      <p:sp>
        <p:nvSpPr>
          <p:cNvPr id="5130" name="Freeform 14"/>
          <p:cNvSpPr>
            <a:spLocks/>
          </p:cNvSpPr>
          <p:nvPr/>
        </p:nvSpPr>
        <p:spPr bwMode="auto">
          <a:xfrm>
            <a:off x="2587625" y="3894138"/>
            <a:ext cx="2951163" cy="2389187"/>
          </a:xfrm>
          <a:custGeom>
            <a:avLst/>
            <a:gdLst>
              <a:gd name="T0" fmla="*/ 2147483647 w 1859"/>
              <a:gd name="T1" fmla="*/ 2147483647 h 1505"/>
              <a:gd name="T2" fmla="*/ 0 w 1859"/>
              <a:gd name="T3" fmla="*/ 2147483647 h 1505"/>
              <a:gd name="T4" fmla="*/ 2147483647 w 1859"/>
              <a:gd name="T5" fmla="*/ 2147483647 h 1505"/>
              <a:gd name="T6" fmla="*/ 2147483647 w 1859"/>
              <a:gd name="T7" fmla="*/ 2147483647 h 1505"/>
              <a:gd name="T8" fmla="*/ 2147483647 w 1859"/>
              <a:gd name="T9" fmla="*/ 2147483647 h 1505"/>
              <a:gd name="T10" fmla="*/ 2147483647 w 1859"/>
              <a:gd name="T11" fmla="*/ 2147483647 h 1505"/>
              <a:gd name="T12" fmla="*/ 2147483647 w 1859"/>
              <a:gd name="T13" fmla="*/ 2147483647 h 1505"/>
              <a:gd name="T14" fmla="*/ 2147483647 w 1859"/>
              <a:gd name="T15" fmla="*/ 2147483647 h 1505"/>
              <a:gd name="T16" fmla="*/ 2147483647 w 1859"/>
              <a:gd name="T17" fmla="*/ 2147483647 h 1505"/>
              <a:gd name="T18" fmla="*/ 2147483647 w 1859"/>
              <a:gd name="T19" fmla="*/ 2147483647 h 1505"/>
              <a:gd name="T20" fmla="*/ 2147483647 w 1859"/>
              <a:gd name="T21" fmla="*/ 2147483647 h 1505"/>
              <a:gd name="T22" fmla="*/ 2147483647 w 1859"/>
              <a:gd name="T23" fmla="*/ 2147483647 h 1505"/>
              <a:gd name="T24" fmla="*/ 2147483647 w 1859"/>
              <a:gd name="T25" fmla="*/ 2147483647 h 1505"/>
              <a:gd name="T26" fmla="*/ 2147483647 w 1859"/>
              <a:gd name="T27" fmla="*/ 2147483647 h 1505"/>
              <a:gd name="T28" fmla="*/ 2147483647 w 1859"/>
              <a:gd name="T29" fmla="*/ 2147483647 h 1505"/>
              <a:gd name="T30" fmla="*/ 2147483647 w 1859"/>
              <a:gd name="T31" fmla="*/ 2147483647 h 1505"/>
              <a:gd name="T32" fmla="*/ 2147483647 w 1859"/>
              <a:gd name="T33" fmla="*/ 2147483647 h 1505"/>
              <a:gd name="T34" fmla="*/ 2147483647 w 1859"/>
              <a:gd name="T35" fmla="*/ 2147483647 h 1505"/>
              <a:gd name="T36" fmla="*/ 2147483647 w 1859"/>
              <a:gd name="T37" fmla="*/ 2147483647 h 1505"/>
              <a:gd name="T38" fmla="*/ 2147483647 w 1859"/>
              <a:gd name="T39" fmla="*/ 2147483647 h 1505"/>
              <a:gd name="T40" fmla="*/ 2147483647 w 1859"/>
              <a:gd name="T41" fmla="*/ 2147483647 h 1505"/>
              <a:gd name="T42" fmla="*/ 2147483647 w 1859"/>
              <a:gd name="T43" fmla="*/ 2147483647 h 1505"/>
              <a:gd name="T44" fmla="*/ 2147483647 w 1859"/>
              <a:gd name="T45" fmla="*/ 2147483647 h 1505"/>
              <a:gd name="T46" fmla="*/ 2147483647 w 1859"/>
              <a:gd name="T47" fmla="*/ 2147483647 h 1505"/>
              <a:gd name="T48" fmla="*/ 2147483647 w 1859"/>
              <a:gd name="T49" fmla="*/ 2147483647 h 1505"/>
              <a:gd name="T50" fmla="*/ 2147483647 w 1859"/>
              <a:gd name="T51" fmla="*/ 2147483647 h 1505"/>
              <a:gd name="T52" fmla="*/ 2147483647 w 1859"/>
              <a:gd name="T53" fmla="*/ 2147483647 h 1505"/>
              <a:gd name="T54" fmla="*/ 2147483647 w 1859"/>
              <a:gd name="T55" fmla="*/ 2147483647 h 1505"/>
              <a:gd name="T56" fmla="*/ 2147483647 w 1859"/>
              <a:gd name="T57" fmla="*/ 2147483647 h 1505"/>
              <a:gd name="T58" fmla="*/ 2147483647 w 1859"/>
              <a:gd name="T59" fmla="*/ 2147483647 h 1505"/>
              <a:gd name="T60" fmla="*/ 2147483647 w 1859"/>
              <a:gd name="T61" fmla="*/ 2147483647 h 1505"/>
              <a:gd name="T62" fmla="*/ 2147483647 w 1859"/>
              <a:gd name="T63" fmla="*/ 2147483647 h 1505"/>
              <a:gd name="T64" fmla="*/ 2147483647 w 1859"/>
              <a:gd name="T65" fmla="*/ 0 h 1505"/>
              <a:gd name="T66" fmla="*/ 2147483647 w 1859"/>
              <a:gd name="T67" fmla="*/ 2147483647 h 1505"/>
              <a:gd name="T68" fmla="*/ 2147483647 w 1859"/>
              <a:gd name="T69" fmla="*/ 2147483647 h 1505"/>
              <a:gd name="T70" fmla="*/ 2147483647 w 1859"/>
              <a:gd name="T71" fmla="*/ 2147483647 h 1505"/>
              <a:gd name="T72" fmla="*/ 2147483647 w 1859"/>
              <a:gd name="T73" fmla="*/ 2147483647 h 1505"/>
              <a:gd name="T74" fmla="*/ 2147483647 w 1859"/>
              <a:gd name="T75" fmla="*/ 2147483647 h 1505"/>
              <a:gd name="T76" fmla="*/ 2147483647 w 1859"/>
              <a:gd name="T77" fmla="*/ 2147483647 h 1505"/>
              <a:gd name="T78" fmla="*/ 2147483647 w 1859"/>
              <a:gd name="T79" fmla="*/ 2147483647 h 1505"/>
              <a:gd name="T80" fmla="*/ 2147483647 w 1859"/>
              <a:gd name="T81" fmla="*/ 2147483647 h 15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59"/>
              <a:gd name="T124" fmla="*/ 0 h 1505"/>
              <a:gd name="T125" fmla="*/ 1859 w 1859"/>
              <a:gd name="T126" fmla="*/ 1505 h 15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59" h="1505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5"/>
          <p:cNvSpPr>
            <a:spLocks/>
          </p:cNvSpPr>
          <p:nvPr/>
        </p:nvSpPr>
        <p:spPr bwMode="auto">
          <a:xfrm>
            <a:off x="4495800" y="1752600"/>
            <a:ext cx="2995613" cy="1851025"/>
          </a:xfrm>
          <a:custGeom>
            <a:avLst/>
            <a:gdLst>
              <a:gd name="T0" fmla="*/ 2147483647 w 1887"/>
              <a:gd name="T1" fmla="*/ 2147483647 h 1166"/>
              <a:gd name="T2" fmla="*/ 2147483647 w 1887"/>
              <a:gd name="T3" fmla="*/ 2147483647 h 1166"/>
              <a:gd name="T4" fmla="*/ 2147483647 w 1887"/>
              <a:gd name="T5" fmla="*/ 2147483647 h 1166"/>
              <a:gd name="T6" fmla="*/ 0 w 1887"/>
              <a:gd name="T7" fmla="*/ 2147483647 h 1166"/>
              <a:gd name="T8" fmla="*/ 2147483647 w 1887"/>
              <a:gd name="T9" fmla="*/ 2147483647 h 1166"/>
              <a:gd name="T10" fmla="*/ 2147483647 w 1887"/>
              <a:gd name="T11" fmla="*/ 2147483647 h 1166"/>
              <a:gd name="T12" fmla="*/ 2147483647 w 1887"/>
              <a:gd name="T13" fmla="*/ 2147483647 h 1166"/>
              <a:gd name="T14" fmla="*/ 2147483647 w 1887"/>
              <a:gd name="T15" fmla="*/ 2147483647 h 1166"/>
              <a:gd name="T16" fmla="*/ 2147483647 w 1887"/>
              <a:gd name="T17" fmla="*/ 2147483647 h 1166"/>
              <a:gd name="T18" fmla="*/ 2147483647 w 1887"/>
              <a:gd name="T19" fmla="*/ 2147483647 h 1166"/>
              <a:gd name="T20" fmla="*/ 2147483647 w 1887"/>
              <a:gd name="T21" fmla="*/ 2147483647 h 1166"/>
              <a:gd name="T22" fmla="*/ 2147483647 w 1887"/>
              <a:gd name="T23" fmla="*/ 2147483647 h 1166"/>
              <a:gd name="T24" fmla="*/ 2147483647 w 1887"/>
              <a:gd name="T25" fmla="*/ 2147483647 h 1166"/>
              <a:gd name="T26" fmla="*/ 2147483647 w 1887"/>
              <a:gd name="T27" fmla="*/ 2147483647 h 1166"/>
              <a:gd name="T28" fmla="*/ 2147483647 w 1887"/>
              <a:gd name="T29" fmla="*/ 2147483647 h 1166"/>
              <a:gd name="T30" fmla="*/ 2147483647 w 1887"/>
              <a:gd name="T31" fmla="*/ 2147483647 h 1166"/>
              <a:gd name="T32" fmla="*/ 2147483647 w 1887"/>
              <a:gd name="T33" fmla="*/ 2147483647 h 1166"/>
              <a:gd name="T34" fmla="*/ 2147483647 w 1887"/>
              <a:gd name="T35" fmla="*/ 2147483647 h 1166"/>
              <a:gd name="T36" fmla="*/ 2147483647 w 1887"/>
              <a:gd name="T37" fmla="*/ 2147483647 h 1166"/>
              <a:gd name="T38" fmla="*/ 2147483647 w 1887"/>
              <a:gd name="T39" fmla="*/ 2147483647 h 1166"/>
              <a:gd name="T40" fmla="*/ 2147483647 w 1887"/>
              <a:gd name="T41" fmla="*/ 2147483647 h 1166"/>
              <a:gd name="T42" fmla="*/ 2147483647 w 1887"/>
              <a:gd name="T43" fmla="*/ 2147483647 h 1166"/>
              <a:gd name="T44" fmla="*/ 2147483647 w 1887"/>
              <a:gd name="T45" fmla="*/ 2147483647 h 1166"/>
              <a:gd name="T46" fmla="*/ 2147483647 w 1887"/>
              <a:gd name="T47" fmla="*/ 2147483647 h 1166"/>
              <a:gd name="T48" fmla="*/ 2147483647 w 1887"/>
              <a:gd name="T49" fmla="*/ 2147483647 h 1166"/>
              <a:gd name="T50" fmla="*/ 2147483647 w 1887"/>
              <a:gd name="T51" fmla="*/ 2147483647 h 1166"/>
              <a:gd name="T52" fmla="*/ 2147483647 w 1887"/>
              <a:gd name="T53" fmla="*/ 2147483647 h 1166"/>
              <a:gd name="T54" fmla="*/ 2147483647 w 1887"/>
              <a:gd name="T55" fmla="*/ 2147483647 h 1166"/>
              <a:gd name="T56" fmla="*/ 2147483647 w 1887"/>
              <a:gd name="T57" fmla="*/ 2147483647 h 1166"/>
              <a:gd name="T58" fmla="*/ 2147483647 w 1887"/>
              <a:gd name="T59" fmla="*/ 2147483647 h 1166"/>
              <a:gd name="T60" fmla="*/ 2147483647 w 1887"/>
              <a:gd name="T61" fmla="*/ 2147483647 h 1166"/>
              <a:gd name="T62" fmla="*/ 2147483647 w 1887"/>
              <a:gd name="T63" fmla="*/ 2147483647 h 1166"/>
              <a:gd name="T64" fmla="*/ 2147483647 w 1887"/>
              <a:gd name="T65" fmla="*/ 2147483647 h 1166"/>
              <a:gd name="T66" fmla="*/ 2147483647 w 1887"/>
              <a:gd name="T67" fmla="*/ 2147483647 h 1166"/>
              <a:gd name="T68" fmla="*/ 2147483647 w 1887"/>
              <a:gd name="T69" fmla="*/ 2147483647 h 1166"/>
              <a:gd name="T70" fmla="*/ 2147483647 w 1887"/>
              <a:gd name="T71" fmla="*/ 2147483647 h 1166"/>
              <a:gd name="T72" fmla="*/ 2147483647 w 1887"/>
              <a:gd name="T73" fmla="*/ 2147483647 h 1166"/>
              <a:gd name="T74" fmla="*/ 2147483647 w 1887"/>
              <a:gd name="T75" fmla="*/ 2147483647 h 1166"/>
              <a:gd name="T76" fmla="*/ 2147483647 w 1887"/>
              <a:gd name="T77" fmla="*/ 2147483647 h 1166"/>
              <a:gd name="T78" fmla="*/ 2147483647 w 1887"/>
              <a:gd name="T79" fmla="*/ 2147483647 h 1166"/>
              <a:gd name="T80" fmla="*/ 2147483647 w 1887"/>
              <a:gd name="T81" fmla="*/ 2147483647 h 1166"/>
              <a:gd name="T82" fmla="*/ 2147483647 w 1887"/>
              <a:gd name="T83" fmla="*/ 2147483647 h 1166"/>
              <a:gd name="T84" fmla="*/ 2147483647 w 1887"/>
              <a:gd name="T85" fmla="*/ 2147483647 h 1166"/>
              <a:gd name="T86" fmla="*/ 2147483647 w 1887"/>
              <a:gd name="T87" fmla="*/ 2147483647 h 1166"/>
              <a:gd name="T88" fmla="*/ 2147483647 w 1887"/>
              <a:gd name="T89" fmla="*/ 2147483647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87"/>
              <a:gd name="T136" fmla="*/ 0 h 1166"/>
              <a:gd name="T137" fmla="*/ 1887 w 1887"/>
              <a:gd name="T138" fmla="*/ 1166 h 116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87" h="1166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6"/>
          <p:cNvSpPr>
            <a:spLocks/>
          </p:cNvSpPr>
          <p:nvPr/>
        </p:nvSpPr>
        <p:spPr bwMode="auto">
          <a:xfrm>
            <a:off x="1057275" y="2041525"/>
            <a:ext cx="2878138" cy="1395413"/>
          </a:xfrm>
          <a:custGeom>
            <a:avLst/>
            <a:gdLst>
              <a:gd name="T0" fmla="*/ 2147483647 w 1813"/>
              <a:gd name="T1" fmla="*/ 2147483647 h 879"/>
              <a:gd name="T2" fmla="*/ 2147483647 w 1813"/>
              <a:gd name="T3" fmla="*/ 2147483647 h 879"/>
              <a:gd name="T4" fmla="*/ 2147483647 w 1813"/>
              <a:gd name="T5" fmla="*/ 2147483647 h 879"/>
              <a:gd name="T6" fmla="*/ 2147483647 w 1813"/>
              <a:gd name="T7" fmla="*/ 2147483647 h 879"/>
              <a:gd name="T8" fmla="*/ 2147483647 w 1813"/>
              <a:gd name="T9" fmla="*/ 2147483647 h 879"/>
              <a:gd name="T10" fmla="*/ 2147483647 w 1813"/>
              <a:gd name="T11" fmla="*/ 2147483647 h 879"/>
              <a:gd name="T12" fmla="*/ 2147483647 w 1813"/>
              <a:gd name="T13" fmla="*/ 2147483647 h 879"/>
              <a:gd name="T14" fmla="*/ 2147483647 w 1813"/>
              <a:gd name="T15" fmla="*/ 2147483647 h 879"/>
              <a:gd name="T16" fmla="*/ 2147483647 w 1813"/>
              <a:gd name="T17" fmla="*/ 2147483647 h 879"/>
              <a:gd name="T18" fmla="*/ 2147483647 w 1813"/>
              <a:gd name="T19" fmla="*/ 2147483647 h 879"/>
              <a:gd name="T20" fmla="*/ 2147483647 w 1813"/>
              <a:gd name="T21" fmla="*/ 2147483647 h 879"/>
              <a:gd name="T22" fmla="*/ 2147483647 w 1813"/>
              <a:gd name="T23" fmla="*/ 2147483647 h 879"/>
              <a:gd name="T24" fmla="*/ 2147483647 w 1813"/>
              <a:gd name="T25" fmla="*/ 2147483647 h 879"/>
              <a:gd name="T26" fmla="*/ 2147483647 w 1813"/>
              <a:gd name="T27" fmla="*/ 2147483647 h 879"/>
              <a:gd name="T28" fmla="*/ 2147483647 w 1813"/>
              <a:gd name="T29" fmla="*/ 2147483647 h 879"/>
              <a:gd name="T30" fmla="*/ 2147483647 w 1813"/>
              <a:gd name="T31" fmla="*/ 2147483647 h 879"/>
              <a:gd name="T32" fmla="*/ 2147483647 w 1813"/>
              <a:gd name="T33" fmla="*/ 2147483647 h 879"/>
              <a:gd name="T34" fmla="*/ 2147483647 w 1813"/>
              <a:gd name="T35" fmla="*/ 2147483647 h 879"/>
              <a:gd name="T36" fmla="*/ 2147483647 w 1813"/>
              <a:gd name="T37" fmla="*/ 2147483647 h 879"/>
              <a:gd name="T38" fmla="*/ 2147483647 w 1813"/>
              <a:gd name="T39" fmla="*/ 2147483647 h 879"/>
              <a:gd name="T40" fmla="*/ 2147483647 w 1813"/>
              <a:gd name="T41" fmla="*/ 2147483647 h 879"/>
              <a:gd name="T42" fmla="*/ 2147483647 w 1813"/>
              <a:gd name="T43" fmla="*/ 2147483647 h 879"/>
              <a:gd name="T44" fmla="*/ 2147483647 w 1813"/>
              <a:gd name="T45" fmla="*/ 2147483647 h 879"/>
              <a:gd name="T46" fmla="*/ 2147483647 w 1813"/>
              <a:gd name="T47" fmla="*/ 2147483647 h 879"/>
              <a:gd name="T48" fmla="*/ 2147483647 w 1813"/>
              <a:gd name="T49" fmla="*/ 2147483647 h 8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13"/>
              <a:gd name="T76" fmla="*/ 0 h 879"/>
              <a:gd name="T77" fmla="*/ 1813 w 1813"/>
              <a:gd name="T78" fmla="*/ 879 h 8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13" h="879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6156325" y="3211513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Automata/machines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09600" y="2971800"/>
            <a:ext cx="1539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Syntactical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4479925" y="5345113"/>
            <a:ext cx="216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Formal language </a:t>
            </a:r>
            <a:br>
              <a:rPr lang="en-US" altLang="x-none"/>
            </a:br>
            <a:r>
              <a:rPr lang="en-US" altLang="x-none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73C092-B473-1A4C-B490-77380D789FC3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Operators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800" u="sng"/>
              <a:t>Union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U M</a:t>
            </a:r>
            <a:r>
              <a:rPr lang="en-US" altLang="x-none" sz="2400"/>
              <a:t> = all strings that are either in L or M</a:t>
            </a:r>
          </a:p>
          <a:p>
            <a:pPr lvl="1" eaLnBrk="1" hangingPunct="1"/>
            <a:r>
              <a:rPr lang="en-US" altLang="x-none" sz="2400" u="sng"/>
              <a:t>Note:</a:t>
            </a:r>
            <a:r>
              <a:rPr lang="en-US" altLang="x-none" sz="2400"/>
              <a:t> A union of two languages produces a third language</a:t>
            </a:r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 u="sng"/>
              <a:t>Concatenation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. M</a:t>
            </a:r>
            <a:r>
              <a:rPr lang="en-US" altLang="x-none" sz="2400"/>
              <a:t> = all strings that are of the form </a:t>
            </a:r>
            <a:r>
              <a:rPr lang="en-US" altLang="x-none" sz="2400" i="1"/>
              <a:t>xy </a:t>
            </a:r>
            <a:br>
              <a:rPr lang="en-US" altLang="x-none" sz="2400" i="1"/>
            </a:br>
            <a:r>
              <a:rPr lang="en-US" altLang="x-none" sz="2400" i="1"/>
              <a:t>	</a:t>
            </a:r>
            <a:r>
              <a:rPr lang="en-US" altLang="x-none" sz="2400"/>
              <a:t>s.t., x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L and y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M</a:t>
            </a:r>
          </a:p>
          <a:p>
            <a:pPr lvl="1" eaLnBrk="1" hangingPunct="1"/>
            <a:r>
              <a:rPr lang="en-US" altLang="x-none" sz="2400"/>
              <a:t>The </a:t>
            </a:r>
            <a:r>
              <a:rPr lang="en-US" altLang="x-none" sz="2400" i="1"/>
              <a:t>dot </a:t>
            </a:r>
            <a:r>
              <a:rPr lang="en-US" altLang="x-none" sz="2400"/>
              <a:t>operator is usually omitted </a:t>
            </a:r>
          </a:p>
          <a:p>
            <a:pPr lvl="2" eaLnBrk="1" hangingPunct="1"/>
            <a:r>
              <a:rPr lang="en-US" altLang="x-none" sz="2000"/>
              <a:t>i.e., </a:t>
            </a:r>
            <a:r>
              <a:rPr lang="en-US" altLang="x-none" sz="2000" b="1">
                <a:solidFill>
                  <a:schemeClr val="hlink"/>
                </a:solidFill>
              </a:rPr>
              <a:t>LM</a:t>
            </a:r>
            <a:r>
              <a:rPr lang="en-US" altLang="x-none" sz="2000" b="1"/>
              <a:t> </a:t>
            </a:r>
            <a:r>
              <a:rPr lang="en-US" altLang="x-none" sz="2000"/>
              <a:t>is same as L.M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5A1737-CF05-044B-AE85-6EABE644D45F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(the * operator)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000" u="sng"/>
              <a:t>Kleene Closure</a:t>
            </a:r>
            <a:r>
              <a:rPr lang="en-US" altLang="x-none" sz="2000"/>
              <a:t> of a given language 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{w | for some w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 </a:t>
            </a:r>
            <a:r>
              <a:rPr lang="en-US" altLang="x-none" sz="1800"/>
              <a:t>| w</a:t>
            </a:r>
            <a:r>
              <a:rPr lang="en-US" altLang="x-none" sz="1800" baseline="-25000"/>
              <a:t>1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L, w</a:t>
            </a:r>
            <a:r>
              <a:rPr lang="en-US" altLang="x-none" sz="1800" baseline="-25000"/>
              <a:t>2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i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</a:t>
            </a:r>
            <a:r>
              <a:rPr lang="en-US" altLang="x-none" sz="1800"/>
              <a:t>…w</a:t>
            </a:r>
            <a:r>
              <a:rPr lang="en-US" altLang="x-none" sz="1800" baseline="-25000"/>
              <a:t>i </a:t>
            </a:r>
            <a:r>
              <a:rPr lang="en-US" altLang="x-none" sz="1800"/>
              <a:t>| all w’s chosen are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(Note: the choice of each w</a:t>
            </a:r>
            <a:r>
              <a:rPr lang="en-US" altLang="x-none" sz="1800" baseline="-25000"/>
              <a:t>i</a:t>
            </a:r>
            <a:r>
              <a:rPr lang="en-US" altLang="x-none" sz="1800"/>
              <a:t> is independent)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600" baseline="-25000">
                <a:solidFill>
                  <a:schemeClr val="hlink"/>
                </a:solidFill>
              </a:rPr>
              <a:t>i</a:t>
            </a:r>
            <a:r>
              <a:rPr lang="en-US" altLang="x-none" sz="1600" baseline="-25000">
                <a:solidFill>
                  <a:schemeClr val="hlink"/>
                </a:solidFill>
                <a:ea typeface="Arial" charset="0"/>
                <a:cs typeface="Arial" charset="0"/>
              </a:rPr>
              <a:t>≥0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i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1800">
                <a:ea typeface="Arial" charset="0"/>
                <a:cs typeface="Arial" charset="0"/>
              </a:rPr>
              <a:t>(arbitrary number of concatenations)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u="sng"/>
              <a:t>Example:</a:t>
            </a:r>
            <a:r>
              <a:rPr lang="en-US" altLang="x-none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000"/>
              <a:t>Let L = { </a:t>
            </a:r>
            <a:r>
              <a:rPr lang="en-US" altLang="x-none" sz="2000">
                <a:solidFill>
                  <a:schemeClr val="hlink"/>
                </a:solidFill>
              </a:rPr>
              <a:t>1</a:t>
            </a:r>
            <a:r>
              <a:rPr lang="en-US" altLang="x-none" sz="2000"/>
              <a:t>, </a:t>
            </a:r>
            <a:r>
              <a:rPr lang="en-US" altLang="x-none" sz="2000">
                <a:solidFill>
                  <a:schemeClr val="folHlink"/>
                </a:solidFill>
              </a:rPr>
              <a:t>00</a:t>
            </a:r>
            <a:r>
              <a:rPr lang="en-US" altLang="x-none" sz="20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3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ea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</p:txBody>
      </p:sp>
      <p:sp>
        <p:nvSpPr>
          <p:cNvPr id="5" name="Line Callout 3 4"/>
          <p:cNvSpPr>
            <a:spLocks/>
          </p:cNvSpPr>
          <p:nvPr/>
        </p:nvSpPr>
        <p:spPr bwMode="auto">
          <a:xfrm>
            <a:off x="1676400" y="228600"/>
            <a:ext cx="65532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5662"/>
              <a:gd name="adj8" fmla="val 6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“i” here refers to how many strings to concatenate from the parent language L to produce strings in the language L</a:t>
            </a:r>
            <a:r>
              <a:rPr lang="en-US" altLang="x-none" sz="1600" baseline="30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F905B2-2709-AE49-89A6-CA9FA70BAC6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(special notes)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2800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L* is an infinite set </a:t>
            </a:r>
            <a:r>
              <a:rPr lang="en-US" altLang="x-none" sz="2800" dirty="0" err="1"/>
              <a:t>iff</a:t>
            </a:r>
            <a:r>
              <a:rPr lang="en-US" altLang="x-none" sz="2800" dirty="0"/>
              <a:t> |L|</a:t>
            </a:r>
            <a:r>
              <a:rPr lang="en-US" altLang="x-none" sz="2800" dirty="0">
                <a:ea typeface="Arial" charset="0"/>
                <a:cs typeface="Arial" charset="0"/>
              </a:rPr>
              <a:t>≥1 and </a:t>
            </a:r>
            <a:r>
              <a:rPr lang="en-US" altLang="x-none" sz="2800" dirty="0"/>
              <a:t> </a:t>
            </a:r>
            <a:r>
              <a:rPr lang="en-US" altLang="x-none" sz="2800" dirty="0" smtClean="0"/>
              <a:t>L ≠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If L</a:t>
            </a:r>
            <a:r>
              <a:rPr lang="en-US" altLang="x-none" sz="2800" dirty="0" smtClean="0"/>
              <a:t>=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/>
              <a:t>}, then L* =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If </a:t>
            </a:r>
            <a:r>
              <a:rPr lang="en-US" altLang="x-none" sz="2800" dirty="0" smtClean="0"/>
              <a:t>L= </a:t>
            </a:r>
            <a:r>
              <a:rPr lang="el-GR" altLang="x-none" sz="2800" dirty="0"/>
              <a:t>Φ</a:t>
            </a:r>
            <a:r>
              <a:rPr lang="en-US" altLang="x-none" sz="2800" dirty="0"/>
              <a:t>, then L* =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l-GR" altLang="x-none" sz="2800" dirty="0" smtClean="0">
                <a:ea typeface="Arial" charset="0"/>
                <a:cs typeface="Arial" charset="0"/>
              </a:rPr>
              <a:t>Σ</a:t>
            </a:r>
            <a:r>
              <a:rPr lang="en-US" altLang="x-none" sz="2800" dirty="0">
                <a:ea typeface="Arial" charset="0"/>
                <a:cs typeface="Arial" charset="0"/>
              </a:rPr>
              <a:t>* denotes the set of all words over an alphabet </a:t>
            </a:r>
            <a:r>
              <a:rPr lang="el-GR" altLang="x-none" sz="2800" dirty="0">
                <a:ea typeface="Arial" charset="0"/>
                <a:cs typeface="Arial" charset="0"/>
              </a:rPr>
              <a:t>Σ</a:t>
            </a:r>
            <a:endParaRPr lang="en-US" altLang="x-none" sz="2800" dirty="0"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>
                <a:ea typeface="Arial" charset="0"/>
                <a:cs typeface="Arial" charset="0"/>
              </a:rPr>
              <a:t>Therefore, an abbreviated way of saying there is an arbitrary language L over an alphabet </a:t>
            </a:r>
            <a:r>
              <a:rPr lang="el-GR" altLang="x-none" sz="2400" dirty="0">
                <a:ea typeface="Arial" charset="0"/>
                <a:cs typeface="Arial" charset="0"/>
              </a:rPr>
              <a:t>Σ </a:t>
            </a:r>
            <a:r>
              <a:rPr lang="en-US" altLang="x-none" sz="2400" dirty="0">
                <a:ea typeface="Arial" charset="0"/>
                <a:cs typeface="Arial" charset="0"/>
              </a:rPr>
              <a:t>is: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 dirty="0">
                <a:ea typeface="Arial" charset="0"/>
                <a:cs typeface="Arial" charset="0"/>
              </a:rPr>
              <a:t>L </a:t>
            </a:r>
            <a:r>
              <a:rPr lang="en-US" altLang="x-none" sz="2000" dirty="0">
                <a:ea typeface="Arial" charset="0"/>
                <a:cs typeface="Arial" charset="0"/>
                <a:sym typeface="Symbol" charset="2"/>
              </a:rPr>
              <a:t></a:t>
            </a:r>
            <a:r>
              <a:rPr lang="en-US" altLang="x-none" sz="2000" dirty="0">
                <a:ea typeface="Arial" charset="0"/>
                <a:cs typeface="Arial" charset="0"/>
              </a:rPr>
              <a:t> </a:t>
            </a:r>
            <a:r>
              <a:rPr lang="el-GR" altLang="x-none" sz="2000" dirty="0">
                <a:ea typeface="Arial" charset="0"/>
                <a:cs typeface="Arial" charset="0"/>
              </a:rPr>
              <a:t>Σ</a:t>
            </a:r>
            <a:r>
              <a:rPr lang="en-US" altLang="x-none" sz="2000" dirty="0">
                <a:ea typeface="Arial" charset="0"/>
                <a:cs typeface="Arial" charset="0"/>
              </a:rPr>
              <a:t>*</a:t>
            </a:r>
            <a:endParaRPr lang="el-GR" altLang="x-none" sz="2000" dirty="0"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038600"/>
            <a:ext cx="6934200" cy="25146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ea typeface="ＭＳ Ｐゴシック" pitchFamily="2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24800" y="236220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05400" y="287655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40363" y="3333750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Building Regular Expressions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 E be a regular expression and the language represented by E is L(E)</a:t>
            </a:r>
          </a:p>
          <a:p>
            <a:pPr eaLnBrk="1" hangingPunct="1"/>
            <a:r>
              <a:rPr lang="en-US" altLang="x-none"/>
              <a:t>Then:</a:t>
            </a:r>
          </a:p>
          <a:p>
            <a:pPr lvl="1" eaLnBrk="1" hangingPunct="1"/>
            <a:r>
              <a:rPr lang="en-US" altLang="x-none"/>
              <a:t>(E) = E</a:t>
            </a:r>
          </a:p>
          <a:p>
            <a:pPr lvl="1" eaLnBrk="1" hangingPunct="1"/>
            <a:r>
              <a:rPr lang="en-US" altLang="x-none"/>
              <a:t>L(E + F) = L(E) U L(F)</a:t>
            </a:r>
          </a:p>
          <a:p>
            <a:pPr lvl="1" eaLnBrk="1" hangingPunct="1"/>
            <a:r>
              <a:rPr lang="en-US" altLang="x-none"/>
              <a:t>L(E F) = L(E) L(F)</a:t>
            </a:r>
          </a:p>
          <a:p>
            <a:pPr lvl="1" eaLnBrk="1" hangingPunct="1"/>
            <a:r>
              <a:rPr lang="en-US" altLang="x-none"/>
              <a:t>L(E*) = (L(E))*</a:t>
            </a:r>
          </a:p>
          <a:p>
            <a:pPr eaLnBrk="1" hangingPunct="1"/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52D091-C9E7-8145-85D7-3ED9093DE90A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000"/>
              <a:t>Example: how to use these regular expression properties and language operators?</a:t>
            </a:r>
            <a:r>
              <a:rPr lang="en-US" altLang="x-none"/>
              <a:t>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1600" b="1" i="1">
                <a:solidFill>
                  <a:srgbClr val="CC3499"/>
                </a:solidFill>
              </a:rPr>
              <a:t>L = { w | w is a binary string which does not contain two consecutive 0s or two consecutive 1s anywhere)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E.g., w = 01010101 is in L, while w = 10010 is not in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u="sng"/>
              <a:t>Goal: </a:t>
            </a:r>
            <a:r>
              <a:rPr lang="en-US" altLang="x-none" sz="1600"/>
              <a:t>Build a regular expression for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Four cases for 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w starts with 0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 w starts with 1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 w starts with 0 and |w| is odd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w starts with 1 and |w| is odd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Regular expression for the four cases: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	(01)*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	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	0(10)*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	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Since L is the union of all 4 cases: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Reg Exp for L = </a:t>
            </a:r>
            <a:r>
              <a:rPr lang="en-US" altLang="x-none" sz="1400">
                <a:solidFill>
                  <a:schemeClr val="hlink"/>
                </a:solidFill>
              </a:rPr>
              <a:t>(01)* + (10)* + 0(10)* + 1(01)*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If we introduce </a:t>
            </a:r>
            <a:r>
              <a:rPr lang="en-US" altLang="x-none" sz="16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600">
                <a:ea typeface="Arial" charset="0"/>
                <a:cs typeface="Arial" charset="0"/>
              </a:rPr>
              <a:t> then the regular expression can be simplified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>
                <a:ea typeface="Arial" charset="0"/>
                <a:cs typeface="Arial" charset="0"/>
              </a:rPr>
              <a:t>Reg Exp for L = </a:t>
            </a:r>
            <a:r>
              <a:rPr lang="en-US" altLang="x-none" sz="1400">
                <a:solidFill>
                  <a:schemeClr val="hlink"/>
                </a:solidFill>
                <a:ea typeface="Arial" charset="0"/>
                <a:cs typeface="Arial" charset="0"/>
              </a:rPr>
              <a:t>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+1)(01)*(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+0)</a:t>
            </a:r>
            <a:endParaRPr lang="ru-RU" altLang="x-none" sz="140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eaLnBrk="1" hangingPunct="1">
              <a:lnSpc>
                <a:spcPct val="80000"/>
              </a:lnSpc>
            </a:pPr>
            <a:endParaRPr lang="en-US" altLang="x-none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18A827-B9CD-0145-9C56-4DEA6352ACCA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Precedence of Operators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Highest to lowest</a:t>
            </a:r>
          </a:p>
          <a:p>
            <a:pPr lvl="1" eaLnBrk="1" hangingPunct="1"/>
            <a:r>
              <a:rPr lang="en-US" altLang="x-none"/>
              <a:t>* operator (star)</a:t>
            </a:r>
          </a:p>
          <a:p>
            <a:pPr lvl="1" eaLnBrk="1" hangingPunct="1"/>
            <a:r>
              <a:rPr lang="en-US" altLang="x-none"/>
              <a:t> </a:t>
            </a:r>
            <a:r>
              <a:rPr lang="en-US" altLang="x-none" sz="4000"/>
              <a:t>.</a:t>
            </a:r>
            <a:r>
              <a:rPr lang="en-US" altLang="x-none"/>
              <a:t> 	(concatenation) </a:t>
            </a:r>
          </a:p>
          <a:p>
            <a:pPr lvl="1" eaLnBrk="1" hangingPunct="1"/>
            <a:r>
              <a:rPr lang="en-US" altLang="x-none"/>
              <a:t>+ operator</a:t>
            </a:r>
          </a:p>
          <a:p>
            <a:pPr lvl="1" eaLnBrk="1" hangingPunct="1"/>
            <a:endParaRPr lang="en-US" altLang="x-none"/>
          </a:p>
          <a:p>
            <a:pPr eaLnBrk="1" hangingPunct="1"/>
            <a:r>
              <a:rPr lang="en-US" altLang="x-none"/>
              <a:t>Example: </a:t>
            </a:r>
          </a:p>
          <a:p>
            <a:pPr lvl="1" eaLnBrk="1" hangingPunct="1"/>
            <a:r>
              <a:rPr lang="en-US" altLang="x-none"/>
              <a:t>01* + 1 	= 	( 0 . ((1)*) ) +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4725</TotalTime>
  <Words>1045</Words>
  <Application>Microsoft Macintosh PowerPoint</Application>
  <PresentationFormat>On-screen Show (4:3)</PresentationFormat>
  <Paragraphs>263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Blends</vt:lpstr>
      <vt:lpstr>Regular Expressions</vt:lpstr>
      <vt:lpstr>Regular Expressions vs. Finite Automata</vt:lpstr>
      <vt:lpstr>Regular Expressions</vt:lpstr>
      <vt:lpstr>Language Operators</vt:lpstr>
      <vt:lpstr>Kleene Closure (the * operator)</vt:lpstr>
      <vt:lpstr>Kleene Closure (special notes)</vt:lpstr>
      <vt:lpstr>Building Regular Expressions </vt:lpstr>
      <vt:lpstr>Example: how to use these regular expression properties and language operators? </vt:lpstr>
      <vt:lpstr>Precedence of Operators</vt:lpstr>
      <vt:lpstr>Finite Automata (FA) &amp; Regular Expressions (Reg Ex)</vt:lpstr>
      <vt:lpstr>DFA to RE construction</vt:lpstr>
      <vt:lpstr>RE to -NFA construction </vt:lpstr>
      <vt:lpstr>Algebraic Laws of Regular Expressions</vt:lpstr>
      <vt:lpstr>Algebraic Laws…</vt:lpstr>
      <vt:lpstr>True or False?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shahar.bano</cp:lastModifiedBy>
  <cp:revision>450</cp:revision>
  <cp:lastPrinted>2007-08-15T03:01:31Z</cp:lastPrinted>
  <dcterms:created xsi:type="dcterms:W3CDTF">2007-08-14T22:08:29Z</dcterms:created>
  <dcterms:modified xsi:type="dcterms:W3CDTF">2018-09-24T06:16:24Z</dcterms:modified>
</cp:coreProperties>
</file>