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0"/>
  </p:notesMasterIdLst>
  <p:handoutMasterIdLst>
    <p:handoutMasterId r:id="rId41"/>
  </p:handoutMasterIdLst>
  <p:sldIdLst>
    <p:sldId id="353" r:id="rId3"/>
    <p:sldId id="352"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51" r:id="rId3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770" userDrawn="1">
          <p15:clr>
            <a:srgbClr val="A4A3A4"/>
          </p15:clr>
        </p15:guide>
        <p15:guide id="2" pos="272" userDrawn="1">
          <p15:clr>
            <a:srgbClr val="A4A3A4"/>
          </p15:clr>
        </p15:guide>
        <p15:guide id="3" orient="horz" pos="98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8" autoAdjust="0"/>
    <p:restoredTop sz="54219" autoAdjust="0"/>
  </p:normalViewPr>
  <p:slideViewPr>
    <p:cSldViewPr snapToGrid="0" snapToObjects="1">
      <p:cViewPr>
        <p:scale>
          <a:sx n="78" d="100"/>
          <a:sy n="78" d="100"/>
        </p:scale>
        <p:origin x="1296" y="-756"/>
      </p:cViewPr>
      <p:guideLst>
        <p:guide orient="horz" pos="3770"/>
        <p:guide pos="272"/>
        <p:guide orient="horz" pos="9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2653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“Marxism is utterly vanquished, if not yet entirely extinct, as an alternative economic system. Capitalism is triumphant. The ideological conflict first joined in the mid-nineteenth century in response to the rise of industrial capitalism, the deep argument that has preoccupied political imagination for 150 years, is ended.”</a:t>
            </a:r>
          </a:p>
          <a:p>
            <a:pPr>
              <a:spcBef>
                <a:spcPct val="0"/>
              </a:spcBef>
            </a:pPr>
            <a:endParaRPr lang="en-US" dirty="0" smtClean="0"/>
          </a:p>
          <a:p>
            <a:pPr>
              <a:spcBef>
                <a:spcPct val="0"/>
              </a:spcBef>
            </a:pPr>
            <a:r>
              <a:rPr lang="en-US" dirty="0" err="1" smtClean="0"/>
              <a:t>Willian</a:t>
            </a:r>
            <a:r>
              <a:rPr lang="en-US" dirty="0" smtClean="0"/>
              <a:t> </a:t>
            </a:r>
            <a:r>
              <a:rPr lang="en-US" dirty="0" err="1" smtClean="0"/>
              <a:t>Greidner</a:t>
            </a:r>
            <a:r>
              <a:rPr lang="en-US" dirty="0" smtClean="0"/>
              <a:t>, </a:t>
            </a:r>
            <a:r>
              <a:rPr lang="en-US" i="1" dirty="0" smtClean="0"/>
              <a:t>One World, Ready or Not: the Manic Logic of Global Capitalism</a:t>
            </a:r>
          </a:p>
          <a:p>
            <a:pPr>
              <a:spcBef>
                <a:spcPct val="0"/>
              </a:spcBef>
            </a:pPr>
            <a:endParaRPr lang="en-US" i="1" dirty="0" smtClean="0">
              <a:latin typeface="Times New Roman" pitchFamily="18" charset="0"/>
              <a:ea typeface="ＭＳ Ｐゴシック" pitchFamily="34" charset="-128"/>
            </a:endParaRPr>
          </a:p>
          <a:p>
            <a:pPr marL="0" marR="0" indent="0" algn="l" defTabSz="914400" rtl="0" eaLnBrk="1" fontAlgn="base" latinLnBrk="0" hangingPunct="1">
              <a:lnSpc>
                <a:spcPct val="100000"/>
              </a:lnSpc>
              <a:spcBef>
                <a:spcPct val="0"/>
              </a:spcBef>
              <a:spcAft>
                <a:spcPct val="0"/>
              </a:spcAft>
              <a:buClrTx/>
              <a:buSzTx/>
              <a:buFontTx/>
              <a:buNone/>
              <a:tabLst/>
              <a:defRPr/>
            </a:pPr>
            <a:r>
              <a:rPr lang="en-US" sz="1200" b="0" i="0" u="none" strike="noStrike" kern="1200" cap="none" dirty="0" smtClean="0">
                <a:solidFill>
                  <a:schemeClr val="tx1"/>
                </a:solidFill>
                <a:latin typeface="Arial"/>
                <a:ea typeface="Arial"/>
                <a:cs typeface="Arial"/>
                <a:sym typeface="Arial"/>
              </a:rPr>
              <a:t>For decades, the economies of China, the former Soviet Union, and India functioned according to the tenets of centrally planned socialism. All three countries are now engaged in economic reforms characterized, in varying proportions, by increased reliance on market-allocation and private ownership. Even as China’s leaders attempt to maintain control over society, they acknowledge the importance of economic reform.</a:t>
            </a:r>
            <a:r>
              <a:rPr lang="en-US" sz="1200" b="0" i="0" u="none" strike="noStrike" kern="1200" cap="none" baseline="0" dirty="0" smtClean="0">
                <a:solidFill>
                  <a:schemeClr val="tx1"/>
                </a:solidFill>
                <a:latin typeface="Arial"/>
                <a:ea typeface="Arial"/>
                <a:cs typeface="Arial"/>
                <a:sym typeface="Arial"/>
              </a:rPr>
              <a:t> </a:t>
            </a:r>
            <a:r>
              <a:rPr lang="en-US" sz="1200" b="0" i="0" u="none" strike="noStrike" kern="1200" cap="none" dirty="0" smtClean="0">
                <a:solidFill>
                  <a:schemeClr val="tx1"/>
                </a:solidFill>
                <a:latin typeface="Arial"/>
                <a:ea typeface="Arial"/>
                <a:cs typeface="Arial"/>
                <a:sym typeface="Arial"/>
              </a:rPr>
              <a:t>At a recent assembly, the Chinese Communist Party said that reform “is an inevitable road for invigorating the country’s economy and promoting social progress, and a great pioneering undertaking without parallel in history.”</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75014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sz="1200" b="0" i="0" u="none" strike="noStrike" kern="1200" cap="none" dirty="0" smtClean="0">
                <a:solidFill>
                  <a:schemeClr val="tx1"/>
                </a:solidFill>
                <a:latin typeface="Arial"/>
                <a:ea typeface="Arial"/>
                <a:cs typeface="Arial"/>
                <a:sym typeface="Arial"/>
              </a:rPr>
              <a:t>In reality, market capitalism and centrally planned socialism do not exist in “pure” form. In most countries, to a greater or lesser degree, command and market resource allocation are practiced simultaneously, as are private and state resource ownership. The role of government in modern market economies varies widely. </a:t>
            </a:r>
            <a:endParaRPr lang="en-US" dirty="0" smtClean="0"/>
          </a:p>
          <a:p>
            <a:pPr>
              <a:spcBef>
                <a:spcPct val="0"/>
              </a:spcBef>
            </a:pPr>
            <a:endParaRPr lang="en-US" dirty="0" smtClean="0"/>
          </a:p>
          <a:p>
            <a:pPr>
              <a:spcBef>
                <a:spcPct val="0"/>
              </a:spcBef>
            </a:pPr>
            <a:r>
              <a:rPr lang="en-US" dirty="0" smtClean="0"/>
              <a:t>In Sweden, where 2/3 of all expenditures are controlled by the government, resource allocation is more “voter” oriented than “market” oriented. Sweden’s “welfare state” has a hybrid system that has elements of both centrally planned socialism and capitalism. Swedish gov’t ownership:  </a:t>
            </a:r>
            <a:r>
              <a:rPr lang="en-US" dirty="0" err="1" smtClean="0"/>
              <a:t>TeliaSonera</a:t>
            </a:r>
            <a:r>
              <a:rPr lang="en-US" dirty="0" smtClean="0"/>
              <a:t>, telecom, 45%; </a:t>
            </a:r>
            <a:r>
              <a:rPr lang="en-US" dirty="0" err="1" smtClean="0"/>
              <a:t>Nordea</a:t>
            </a:r>
            <a:r>
              <a:rPr lang="en-US" dirty="0" smtClean="0"/>
              <a:t>, banking, 20%, OMX stock exchange, 7%, SAS airline, 21%; Vin &amp; Spirit alcohol was 100% government owned until it was sold to France’s Pernod Ricard in 2008.</a:t>
            </a:r>
          </a:p>
          <a:p>
            <a:pPr>
              <a:spcBef>
                <a:spcPct val="0"/>
              </a:spcBef>
            </a:pPr>
            <a:r>
              <a:rPr lang="en-US" dirty="0" smtClean="0"/>
              <a:t> </a:t>
            </a:r>
          </a:p>
          <a:p>
            <a:pPr>
              <a:spcBef>
                <a:spcPct val="0"/>
              </a:spcBef>
            </a:pPr>
            <a:r>
              <a:rPr lang="en-US" dirty="0" smtClean="0"/>
              <a:t>China’s Guangdong Province operates within a market system. China’s private sector accounts for 75% of total national output.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15095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Although the income definition for each of the stages is arbitrary, countries within a given category generally have a number of characteristics in common. Thus, the stages provide a useful basis for global market segmentation and target marketing.</a:t>
            </a:r>
          </a:p>
          <a:p>
            <a:pPr>
              <a:spcBef>
                <a:spcPct val="0"/>
              </a:spcBef>
            </a:pPr>
            <a:r>
              <a:rPr lang="en-US" dirty="0" smtClean="0"/>
              <a:t> </a:t>
            </a:r>
          </a:p>
          <a:p>
            <a:pPr>
              <a:spcBef>
                <a:spcPct val="0"/>
              </a:spcBef>
            </a:pPr>
            <a:r>
              <a:rPr lang="en-US" dirty="0" smtClean="0"/>
              <a:t>BRICS nations are expected to be key players in global trade even as their track records on human rights, environmental protection, and other issues are scrutinized by their trading partners. The BRICS government leaders will also come under pressure at home as their developing market economies create greater income disparity.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03042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latin typeface="Times New Roman" pitchFamily="18" charset="0"/>
                <a:ea typeface="ＭＳ Ｐゴシック" pitchFamily="34" charset="-128"/>
              </a:rPr>
              <a:t>The Washington D.C. Heritage Foundation, a conservative think tank, ranks countries by the degree of economic freedom they support. There is a high correlation between the degree of economic freedom and the extent to which a nation’s mixed economy is heavily market oriented. </a:t>
            </a:r>
            <a:r>
              <a:rPr lang="en-US" dirty="0" smtClean="0"/>
              <a:t>A number of key economic variables are considered: trade policy, taxation policy, government consumption of economic output, monetary policy, capital flows and foreign investment, banking policy, wage and price controls, property rights, regulations, and the black market. Hong Kong and Singapore are ranked first and second in terms of economic freedom; Venezuela, Cuba, and North Korea are ranked lowest (see Exhibit 2-3). </a:t>
            </a:r>
            <a:endParaRPr lang="en-US" dirty="0" smtClean="0">
              <a:latin typeface="Times New Roman" pitchFamily="18" charset="0"/>
              <a:ea typeface="ＭＳ Ｐゴシック" pitchFamily="34" charset="-128"/>
            </a:endParaRPr>
          </a:p>
          <a:p>
            <a:pPr>
              <a:spcBef>
                <a:spcPct val="0"/>
              </a:spcBef>
            </a:pPr>
            <a:endParaRPr lang="en-US" dirty="0" smtClean="0">
              <a:latin typeface="Times New Roman" pitchFamily="18" charset="0"/>
              <a:ea typeface="ＭＳ Ｐゴシック" pitchFamily="34" charset="-128"/>
            </a:endParaRPr>
          </a:p>
          <a:p>
            <a:pPr>
              <a:spcBef>
                <a:spcPct val="0"/>
              </a:spcBef>
            </a:pPr>
            <a:r>
              <a:rPr lang="en-US" dirty="0" smtClean="0">
                <a:latin typeface="Times New Roman" pitchFamily="18" charset="0"/>
                <a:ea typeface="ＭＳ Ｐゴシック" pitchFamily="34" charset="-128"/>
              </a:rPr>
              <a:t>The authoritarian state capitalism of Singapore deprives the nation’s citizens of free speech, a free press, and free assembly. In 1992, the government banned the import, manufacture, and sale of chewing gum because discarded gum made a mess on public property. Even though gum is now for sale in pharmacies, consumers must register their names and addresses before making a purchase. Singapore’s citizens are comfortably provided for by a government that administers paranoid control over press and politics and they are well housed and fed, but they are not free. This example shows that some aspects of “free economies” bear little more than a passing resemblance to command-style economic systems.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24985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ea typeface="ＭＳ Ｐゴシック" pitchFamily="34" charset="-128"/>
              </a:rPr>
              <a:t>The website for The Heritage Foundation is http://www.heritage.org/index</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08427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Includes 9% of the world’s population.</a:t>
            </a:r>
          </a:p>
          <a:p>
            <a:pPr>
              <a:spcBef>
                <a:spcPct val="0"/>
              </a:spcBef>
            </a:pPr>
            <a:endParaRPr lang="en-US"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en-US" sz="1200" b="0" i="0" u="none" strike="noStrike" kern="1200" cap="none" dirty="0" smtClean="0">
                <a:solidFill>
                  <a:schemeClr val="tx1"/>
                </a:solidFill>
                <a:latin typeface="Arial"/>
                <a:ea typeface="Arial"/>
                <a:cs typeface="Arial"/>
                <a:sym typeface="Arial"/>
              </a:rPr>
              <a:t>Many low-income countries have such serious economic, social, and political problems that they represent extremely limited opportunities for investment and operations. Some are no-growth economies, such as Burundi and Rwanda, with a high percentage of the population living at the national poverty line. Others were once relatively stable countries with growing economies that have become divided by political struggles. The result is an unstable environment characterized by civil strife, flat income, and considerable danger to residents. Countries embroiled in civil wars are dangerous areas; most companies find it prudent to avoid them.</a:t>
            </a:r>
          </a:p>
          <a:p>
            <a:pPr>
              <a:spcBef>
                <a:spcPct val="0"/>
              </a:spcBef>
            </a:pPr>
            <a:endParaRPr lang="en-US" dirty="0" smtClean="0"/>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smtClean="0"/>
              <a:t> </a:t>
            </a:r>
            <a:r>
              <a:rPr lang="en-US" sz="1200" b="0" i="0" u="none" strike="noStrike" kern="1200" cap="none" dirty="0" smtClean="0">
                <a:solidFill>
                  <a:schemeClr val="tx1"/>
                </a:solidFill>
                <a:effectLst/>
                <a:latin typeface="Arial"/>
                <a:ea typeface="Arial"/>
                <a:cs typeface="Arial"/>
                <a:sym typeface="Arial"/>
              </a:rPr>
              <a:t>Other low-income countries have rebounded sharply after years of ethnic turmoil and internal strife. For example, Rwanda’s per-capita GNI increased 100 percent in the decade from 2006 to 2016. President Paul </a:t>
            </a:r>
            <a:r>
              <a:rPr lang="en-US" sz="1200" b="0" i="0" u="none" strike="noStrike" kern="1200" cap="none" dirty="0" err="1" smtClean="0">
                <a:solidFill>
                  <a:schemeClr val="tx1"/>
                </a:solidFill>
                <a:effectLst/>
                <a:latin typeface="Arial"/>
                <a:ea typeface="Arial"/>
                <a:cs typeface="Arial"/>
                <a:sym typeface="Arial"/>
              </a:rPr>
              <a:t>Kagame</a:t>
            </a:r>
            <a:r>
              <a:rPr lang="en-US" sz="1200" b="0" i="0" u="none" strike="noStrike" kern="1200" cap="none" dirty="0" smtClean="0">
                <a:solidFill>
                  <a:schemeClr val="tx1"/>
                </a:solidFill>
                <a:effectLst/>
                <a:latin typeface="Arial"/>
                <a:ea typeface="Arial"/>
                <a:cs typeface="Arial"/>
                <a:sym typeface="Arial"/>
              </a:rPr>
              <a:t> is investing heavily to bring about economic transformation. A new convention center in Kigali is designed to lure business to the capital city and increase tourism to the country overall (see Exhibit 2-4). </a:t>
            </a:r>
            <a:r>
              <a:rPr lang="en-US" sz="1200" b="0" i="0" u="none" strike="noStrike" kern="1200" cap="none" dirty="0" err="1" smtClean="0">
                <a:solidFill>
                  <a:schemeClr val="tx1"/>
                </a:solidFill>
                <a:effectLst/>
                <a:latin typeface="Arial"/>
                <a:ea typeface="Arial"/>
                <a:cs typeface="Arial"/>
                <a:sym typeface="Arial"/>
              </a:rPr>
              <a:t>Kagame</a:t>
            </a:r>
            <a:r>
              <a:rPr lang="en-US" sz="1200" b="0" i="0" u="none" strike="noStrike" kern="1200" cap="none" dirty="0" smtClean="0">
                <a:solidFill>
                  <a:schemeClr val="tx1"/>
                </a:solidFill>
                <a:effectLst/>
                <a:latin typeface="Arial"/>
                <a:ea typeface="Arial"/>
                <a:cs typeface="Arial"/>
                <a:sym typeface="Arial"/>
              </a:rPr>
              <a:t> has laid out an ambitious growth agenda dubbed Vision 2050, and he envisions raising the country’s per capita income to $4,035 by 2035. Critics have noted that government-linked businesses known as “</a:t>
            </a:r>
            <a:r>
              <a:rPr lang="en-US" sz="1200" b="0" i="0" u="none" strike="noStrike" kern="1200" cap="none" dirty="0" err="1" smtClean="0">
                <a:solidFill>
                  <a:schemeClr val="tx1"/>
                </a:solidFill>
                <a:effectLst/>
                <a:latin typeface="Arial"/>
                <a:ea typeface="Arial"/>
                <a:cs typeface="Arial"/>
                <a:sym typeface="Arial"/>
              </a:rPr>
              <a:t>partystatals</a:t>
            </a:r>
            <a:r>
              <a:rPr lang="en-US" sz="1200" b="0" i="0" u="none" strike="noStrike" kern="1200" cap="none" dirty="0" smtClean="0">
                <a:solidFill>
                  <a:schemeClr val="tx1"/>
                </a:solidFill>
                <a:effectLst/>
                <a:latin typeface="Arial"/>
                <a:ea typeface="Arial"/>
                <a:cs typeface="Arial"/>
                <a:sym typeface="Arial"/>
              </a:rPr>
              <a:t>” dominate some industry sectors in Rwanda; however, the president denies that his ruling Rwandan Patriot Front is trying to take over the economy.</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727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 With a 2009 GNI per capita of $1,680, India has transitioned out of the low-income category and now is classified as a lower-middle-income country. In 2017, India commemorated the 70th anniversary of its independence from Great Britain. For many decades, economic growth was weak. As the 1990s began, India was in the throes of an economic crisis: Inflation was high, and foreign exchange reserves were low. Country leaders opened India’s economy to trade and investment and dramatically improved market opportunities. </a:t>
            </a:r>
          </a:p>
          <a:p>
            <a:pPr>
              <a:spcBef>
                <a:spcPct val="0"/>
              </a:spcBef>
            </a:pPr>
            <a:r>
              <a:rPr lang="en-US" dirty="0" smtClean="0"/>
              <a:t> </a:t>
            </a:r>
          </a:p>
          <a:p>
            <a:pPr>
              <a:spcBef>
                <a:spcPct val="0"/>
              </a:spcBef>
            </a:pPr>
            <a:r>
              <a:rPr lang="en-US" dirty="0" smtClean="0"/>
              <a:t>Manmohan Singh, former governor of the Indian central bank and finance minister, KSA </a:t>
            </a:r>
            <a:r>
              <a:rPr lang="en-US" dirty="0" err="1" smtClean="0"/>
              <a:t>Technopak</a:t>
            </a:r>
            <a:r>
              <a:rPr lang="en-US" dirty="0" smtClean="0"/>
              <a:t>, India, believed that India had been taking the wrong road. Accordingly, he set about dismantling the planned economy by eliminating import licensing requirements for many products, reducing tariffs, making DFI easier, and liberalizing the rupee. </a:t>
            </a:r>
          </a:p>
          <a:p>
            <a:endParaRPr lang="en-US" sz="1200" b="0" i="0" u="none" strike="noStrike" kern="1200" cap="none" dirty="0" smtClean="0">
              <a:solidFill>
                <a:schemeClr val="tx1"/>
              </a:solidFill>
              <a:effectLst/>
              <a:latin typeface="Arial"/>
              <a:ea typeface="Arial"/>
              <a:cs typeface="Arial"/>
              <a:sym typeface="Arial"/>
            </a:endParaRPr>
          </a:p>
          <a:p>
            <a:r>
              <a:rPr lang="en-US" sz="1200" b="0" i="0" u="none" strike="noStrike" kern="1200" cap="none" dirty="0" smtClean="0">
                <a:solidFill>
                  <a:schemeClr val="tx1"/>
                </a:solidFill>
                <a:effectLst/>
                <a:latin typeface="Arial"/>
                <a:ea typeface="Arial"/>
                <a:cs typeface="Arial"/>
                <a:sym typeface="Arial"/>
              </a:rPr>
              <a:t>Two of the smaller countries from the former Soviet Union, Tajikistan and Uzbekistan, also fall into the lower-middle income categories. Sometimes lumped into a regional group known as “the </a:t>
            </a:r>
            <a:r>
              <a:rPr lang="en-US" sz="1200" b="0" i="0" u="none" strike="noStrike" kern="1200" cap="none" dirty="0" err="1" smtClean="0">
                <a:solidFill>
                  <a:schemeClr val="tx1"/>
                </a:solidFill>
                <a:effectLst/>
                <a:latin typeface="Arial"/>
                <a:ea typeface="Arial"/>
                <a:cs typeface="Arial"/>
                <a:sym typeface="Arial"/>
              </a:rPr>
              <a:t>Stans</a:t>
            </a:r>
            <a:r>
              <a:rPr lang="en-US" sz="1200" b="0" i="0" u="none" strike="noStrike" kern="1200" cap="none" dirty="0" smtClean="0">
                <a:solidFill>
                  <a:schemeClr val="tx1"/>
                </a:solidFill>
                <a:effectLst/>
                <a:latin typeface="Arial"/>
                <a:ea typeface="Arial"/>
                <a:cs typeface="Arial"/>
                <a:sym typeface="Arial"/>
              </a:rPr>
              <a:t>,” they invite closer study on both an individual and regional basis. Incomes in these countries are low, there is considerable economic hardship, and the potential for disruption is certainly high. Are they problem cases, or are they attractive opportunities with good potential for economic growth? These countries represent an obvious risk–reward trade-off; some  companies have taken the plunge, but many others are still assessing whether they ought to join the pioneers.</a:t>
            </a:r>
          </a:p>
          <a:p>
            <a:endParaRPr lang="en-US" sz="1200" b="0" i="0" u="none" strike="noStrike" kern="1200" cap="none" dirty="0" smtClean="0">
              <a:solidFill>
                <a:schemeClr val="tx1"/>
              </a:solidFill>
              <a:effectLst/>
              <a:latin typeface="Arial"/>
              <a:ea typeface="Arial"/>
              <a:cs typeface="Arial"/>
              <a:sym typeface="Arial"/>
            </a:endParaRPr>
          </a:p>
          <a:p>
            <a:r>
              <a:rPr lang="en-US" sz="1200" b="0" i="0" u="none" strike="noStrike" kern="1200" cap="none" dirty="0" smtClean="0">
                <a:solidFill>
                  <a:schemeClr val="tx1"/>
                </a:solidFill>
                <a:effectLst/>
                <a:latin typeface="Arial"/>
                <a:ea typeface="Arial"/>
                <a:cs typeface="Arial"/>
                <a:sym typeface="Arial"/>
              </a:rPr>
              <a:t>Table 2-3 ranks Uzbekistan quite low in terms of economic freedom. This is one indication of a risky business environment in a lower-middle-income country. Perhaps that helps explain why there are no Western fast-food chains in Uzbekistan—no Starbucks, no McDonald’s! The good news is that, in the last few years, Uzbekistan has transitioned from “repressed” in the index to “mostly unfree.” And, as befits a nation whose cities were once important trade hubs on the Silk Road, there are market opportunities here. For example, GM is the top car company in Uzbekistan; in 2013, GM Uzbekistan produced its two-millionth car. Overall, this Central Asian country is one of GM’s 10 largest markets worldwide! Moreover, Uzbekistan stands to gain from China’s infrastructure investment in neighboring Kazakhstan.</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14300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Brazil is the largest country in Latin America in terms of the size of its economy, population, and geographic territory. Brazil also boasts the richest reserves of natural resources in the hemisphere; China, Brazil’s top trading partner, has an insatiable appetite for iron ore and other commodities. Government policies aimed at stabilizing Brazil’s </a:t>
            </a:r>
            <a:r>
              <a:rPr lang="en-US" dirty="0" err="1" smtClean="0"/>
              <a:t>macroeconomy</a:t>
            </a:r>
            <a:r>
              <a:rPr lang="en-US" dirty="0" smtClean="0"/>
              <a:t> have yielded impressive results: Brazil’s GNI grew steadily between 2003 and 2013. During the same time period, tens of millions of Brazilians joined the middle class as incomes and living standards have risen.</a:t>
            </a:r>
            <a:r>
              <a:rPr lang="en-US" baseline="30000" dirty="0" smtClean="0"/>
              <a:t> </a:t>
            </a:r>
            <a:r>
              <a:rPr lang="en-US" dirty="0" smtClean="0"/>
              <a:t>Needless to say, this trend has been a boon to global companies doing business in Brazil which include Electrolux, Fiat, Ford, General Motors, Nestlé, Nokia, Raytheon, Toyota, Unilever, and Whirlpool.</a:t>
            </a:r>
          </a:p>
          <a:p>
            <a:pPr>
              <a:spcBef>
                <a:spcPct val="0"/>
              </a:spcBef>
            </a:pPr>
            <a:r>
              <a:rPr lang="en-US" dirty="0" smtClean="0"/>
              <a:t> </a:t>
            </a:r>
          </a:p>
          <a:p>
            <a:pPr>
              <a:spcBef>
                <a:spcPct val="0"/>
              </a:spcBef>
            </a:pPr>
            <a:r>
              <a:rPr lang="en-US" dirty="0" smtClean="0"/>
              <a:t>Typical of countries at this stage of development, Brazil is a study in contrasts. Grocery distribution companies use logistics software to route their trucks; meanwhile, horse-drawn carts are still a common sight on many roads. To keep pace with the volatile financial environment of the early 1990s, many local retailers invested in sophisticated computer and communications systems. They use sophisticated inventory management software to maintain financial control. Thanks to Brazil’s strength in computers, the country’s outsourcing sector is growing rapidly.</a:t>
            </a:r>
            <a:r>
              <a:rPr lang="en-US" baseline="30000" dirty="0" smtClean="0"/>
              <a:t> </a:t>
            </a:r>
            <a:r>
              <a:rPr lang="en-US" dirty="0" smtClean="0"/>
              <a:t>Former French president Jacque Chirac underscored Brazil’s importance on the world trade scene when he noted, “Geographically, Brazil is part of America. But it’s European because of its culture and global because of its interests.”</a:t>
            </a:r>
          </a:p>
          <a:p>
            <a:pPr>
              <a:spcBef>
                <a:spcPct val="0"/>
              </a:spcBef>
            </a:pPr>
            <a:endParaRPr lang="en-US" dirty="0" smtClean="0">
              <a:latin typeface="Times New Roman" pitchFamily="18" charset="0"/>
              <a:ea typeface="ＭＳ Ｐゴシック" pitchFamily="34" charset="-128"/>
            </a:endParaRPr>
          </a:p>
          <a:p>
            <a:pPr>
              <a:spcBef>
                <a:spcPct val="0"/>
              </a:spcBef>
            </a:pPr>
            <a:r>
              <a:rPr lang="en-US" sz="1200" b="0" i="0" u="none" strike="noStrike" kern="1200" cap="none" dirty="0" smtClean="0">
                <a:solidFill>
                  <a:schemeClr val="tx1"/>
                </a:solidFill>
                <a:effectLst/>
                <a:latin typeface="Arial"/>
                <a:ea typeface="Arial"/>
                <a:cs typeface="Arial"/>
                <a:sym typeface="Arial"/>
              </a:rPr>
              <a:t>China is a case study in how to jump-start a nation’s economic growth. Leveraging the country’s central planning economic model, the government poured money into infrastructure improvements such as highways, railways, and ports. Soon, China’s economy was growing at a double-digit pace. The beneficiaries of this economic boom included companies in Australia, Brazil, Indonesia, and other countries that export goods to China. Avon, Coca-Cola, Dell, Ford, General Motors, Honda, HSBC, JPMorgan Chase, McDonald’s, Motorola, Procter &amp; Gamble, Samsung, Siemens AG, Toyota, and Volkswagen were among the scores of global companies that began actively pursuing opportunities in China.</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8091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fontAlgn="auto">
              <a:spcBef>
                <a:spcPts val="0"/>
              </a:spcBef>
              <a:spcAft>
                <a:spcPts val="0"/>
              </a:spcAft>
              <a:buFont typeface="+mj-lt"/>
              <a:buAutoNum type="arabicPeriod"/>
              <a:defRPr/>
            </a:pPr>
            <a:r>
              <a:rPr lang="en-US" dirty="0" smtClean="0"/>
              <a:t>In the aggregate, the buying power of poor communities can be substantial. In rural Bangladesh, villagers spend considerable sums to use village phones operated by local entrepreneurs.</a:t>
            </a:r>
          </a:p>
          <a:p>
            <a:pPr marL="228600" indent="-228600" fontAlgn="auto">
              <a:spcBef>
                <a:spcPts val="0"/>
              </a:spcBef>
              <a:spcAft>
                <a:spcPts val="0"/>
              </a:spcAft>
              <a:buFont typeface="+mj-lt"/>
              <a:buAutoNum type="arabicPeriod"/>
              <a:defRPr/>
            </a:pPr>
            <a:r>
              <a:rPr lang="en-US" dirty="0" smtClean="0"/>
              <a:t>Poor consumers buy TVs and gas stoves to improve their lives.</a:t>
            </a:r>
          </a:p>
          <a:p>
            <a:pPr marL="228600" indent="-228600" fontAlgn="auto">
              <a:spcBef>
                <a:spcPts val="0"/>
              </a:spcBef>
              <a:spcAft>
                <a:spcPts val="0"/>
              </a:spcAft>
              <a:buFont typeface="+mj-lt"/>
              <a:buAutoNum type="arabicPeriod"/>
              <a:defRPr/>
            </a:pPr>
            <a:r>
              <a:rPr lang="en-US" dirty="0" smtClean="0"/>
              <a:t>Poor people often pay higher prices. There is an opportunity for efficient competitors to realize attractive margins by offering quality and low prices.</a:t>
            </a:r>
          </a:p>
          <a:p>
            <a:pPr marL="228600" indent="-228600" fontAlgn="auto">
              <a:spcBef>
                <a:spcPts val="0"/>
              </a:spcBef>
              <a:spcAft>
                <a:spcPts val="0"/>
              </a:spcAft>
              <a:buFont typeface="+mj-lt"/>
              <a:buAutoNum type="arabicPeriod"/>
              <a:defRPr/>
            </a:pPr>
            <a:r>
              <a:rPr lang="en-US" dirty="0" smtClean="0"/>
              <a:t>Rural residents can and do learn to use cell phones, PCs, and other devices.</a:t>
            </a:r>
          </a:p>
          <a:p>
            <a:pPr marL="228600" indent="-228600" fontAlgn="auto">
              <a:spcBef>
                <a:spcPts val="0"/>
              </a:spcBef>
              <a:spcAft>
                <a:spcPts val="0"/>
              </a:spcAft>
              <a:buFont typeface="+mj-lt"/>
              <a:buAutoNum type="arabicPeriod"/>
              <a:defRPr/>
            </a:pPr>
            <a:r>
              <a:rPr lang="en-US" dirty="0" smtClean="0"/>
              <a:t>Informal economies in many poor countries are highly exploitive. A global company can improve a country’s standard of living while earning a reasonable ROI.</a:t>
            </a:r>
          </a:p>
          <a:p>
            <a:pPr fontAlgn="auto">
              <a:spcBef>
                <a:spcPts val="0"/>
              </a:spcBef>
              <a:spcAft>
                <a:spcPts val="0"/>
              </a:spcAft>
              <a:defRPr/>
            </a:pPr>
            <a:r>
              <a:rPr lang="en-US" dirty="0" smtClean="0"/>
              <a:t> </a:t>
            </a:r>
          </a:p>
          <a:p>
            <a:pPr fontAlgn="auto">
              <a:spcBef>
                <a:spcPts val="0"/>
              </a:spcBef>
              <a:spcAft>
                <a:spcPts val="0"/>
              </a:spcAft>
              <a:defRPr/>
            </a:pPr>
            <a:r>
              <a:rPr lang="en-US" dirty="0" smtClean="0"/>
              <a:t>Ask students to think of low income areas in the U.S.—urban or rural—and apply these assumptions. Yes, the poor do buy cell phones and Air </a:t>
            </a:r>
            <a:r>
              <a:rPr lang="en-US" dirty="0" err="1" smtClean="0"/>
              <a:t>Jordans</a:t>
            </a:r>
            <a:r>
              <a:rPr lang="en-US" dirty="0" smtClean="0"/>
              <a:t> and 50” high </a:t>
            </a:r>
            <a:r>
              <a:rPr lang="en-US" dirty="0" err="1" smtClean="0"/>
              <a:t>def</a:t>
            </a:r>
            <a:r>
              <a:rPr lang="en-US" dirty="0" smtClean="0"/>
              <a:t> televisions.</a:t>
            </a:r>
          </a:p>
          <a:p>
            <a:pPr fontAlgn="auto">
              <a:spcBef>
                <a:spcPts val="0"/>
              </a:spcBef>
              <a:spcAft>
                <a:spcPts val="0"/>
              </a:spcAft>
              <a:defRPr/>
            </a:pPr>
            <a:endParaRPr lang="en-US" dirty="0" smtClean="0"/>
          </a:p>
          <a:p>
            <a:pPr fontAlgn="auto">
              <a:spcBef>
                <a:spcPts val="0"/>
              </a:spcBef>
              <a:spcAft>
                <a:spcPts val="0"/>
              </a:spcAft>
              <a:defRPr/>
            </a:pPr>
            <a:r>
              <a:rPr lang="en-US" sz="1200" b="0" i="0" u="none" strike="noStrike" kern="1200" cap="none" dirty="0" smtClean="0">
                <a:solidFill>
                  <a:schemeClr val="tx1"/>
                </a:solidFill>
                <a:latin typeface="Arial"/>
                <a:ea typeface="Arial"/>
                <a:cs typeface="Arial"/>
                <a:sym typeface="Arial"/>
              </a:rPr>
              <a:t>Despite the difficult economic conditions in parts of Southeast Asia, Latin America, Africa, and Eastern Europe, many nations in these regions will evolve into attractive markets. One of marketing’s roles in developing countries is to focus resources on the task of creating and delivering products that are best suited to local needs and incomes. Appropriate marketing communications techniques can also be applied to accelerate acceptance of these products. </a:t>
            </a:r>
          </a:p>
          <a:p>
            <a:pPr fontAlgn="auto">
              <a:spcBef>
                <a:spcPts val="0"/>
              </a:spcBef>
              <a:spcAft>
                <a:spcPts val="0"/>
              </a:spcAft>
              <a:defRPr/>
            </a:pPr>
            <a:endParaRPr lang="en-US" sz="1200" b="0" i="0" u="none" strike="noStrike" kern="1200" cap="none" dirty="0" smtClean="0">
              <a:solidFill>
                <a:schemeClr val="tx1"/>
              </a:solidFill>
              <a:latin typeface="Arial"/>
              <a:ea typeface="Arial"/>
              <a:cs typeface="Arial"/>
              <a:sym typeface="Arial"/>
            </a:endParaRPr>
          </a:p>
          <a:p>
            <a:pPr hangingPunct="0"/>
            <a:r>
              <a:rPr lang="en-US" sz="1200" b="0" i="0" u="none" strike="noStrike" kern="1200" cap="none" dirty="0" smtClean="0">
                <a:solidFill>
                  <a:schemeClr val="tx1"/>
                </a:solidFill>
                <a:latin typeface="Arial"/>
                <a:ea typeface="Arial"/>
                <a:cs typeface="Arial"/>
                <a:sym typeface="Arial"/>
              </a:rPr>
              <a:t>The role of marketing—to identify people’s needs and wants and to focus individual and organizational efforts to respond to those needs and wants—is the same in all countries, irrespective of the level of economic development. When global marketers respond to the needs of rural residents in emerging markets such as China and India, they are also more likely to gain all-important government support and approval.</a:t>
            </a:r>
          </a:p>
          <a:p>
            <a:pPr hangingPunct="0"/>
            <a:endParaRPr lang="en-US" sz="1200" b="0" i="0" u="none" strike="noStrike" kern="1200" cap="none" dirty="0" smtClean="0">
              <a:solidFill>
                <a:schemeClr val="tx1"/>
              </a:solidFill>
              <a:latin typeface="Arial"/>
              <a:ea typeface="Arial"/>
              <a:cs typeface="Arial"/>
              <a:sym typeface="Arial"/>
            </a:endParaRPr>
          </a:p>
          <a:p>
            <a:pPr hangingPunct="0"/>
            <a:r>
              <a:rPr lang="en-US" sz="1200" b="0" i="0" u="none" strike="noStrike" kern="1200" cap="none" dirty="0" smtClean="0">
                <a:solidFill>
                  <a:schemeClr val="tx1"/>
                </a:solidFill>
                <a:latin typeface="Arial"/>
                <a:ea typeface="Arial"/>
                <a:cs typeface="Arial"/>
                <a:sym typeface="Arial"/>
              </a:rPr>
              <a:t>For example, pursuing alternative energy sources is important for two reasons: the lack of coal reserves in many countries and the concerns that heavy reliance on fossil fuels contribute to global warming. Similarly, people everywhere need affordable, safe drinking water. Recognizing this fact, Nestlé launched Pure Life bottled water in Pakistan. The price was set at about 35 cents a bottle, and advertising promised, “Pure safety. Pure trust. The ideal water.” Pure Life quickly captured 50 percent of the bottled water market in Pakistan; the brand has since been rolled out in dozens of other low-income countries. The Coca-Cola Company recently began to address dietary and health needs in low-income countries by developing </a:t>
            </a:r>
            <a:r>
              <a:rPr lang="en-US" sz="1200" b="0" i="0" u="none" strike="noStrike" kern="1200" cap="none" dirty="0" err="1" smtClean="0">
                <a:solidFill>
                  <a:schemeClr val="tx1"/>
                </a:solidFill>
                <a:latin typeface="Arial"/>
                <a:ea typeface="Arial"/>
                <a:cs typeface="Arial"/>
                <a:sym typeface="Arial"/>
              </a:rPr>
              <a:t>Vitango</a:t>
            </a:r>
            <a:r>
              <a:rPr lang="en-US" sz="1200" b="0" i="0" u="none" strike="noStrike" kern="1200" cap="none" dirty="0" smtClean="0">
                <a:solidFill>
                  <a:schemeClr val="tx1"/>
                </a:solidFill>
                <a:latin typeface="Arial"/>
                <a:ea typeface="Arial"/>
                <a:cs typeface="Arial"/>
                <a:sym typeface="Arial"/>
              </a:rPr>
              <a:t>, a beverage product that can help fight anemia, blindness, and other ailments related to malnutrition.</a:t>
            </a:r>
          </a:p>
          <a:p>
            <a:pPr hangingPunct="0"/>
            <a:endParaRPr lang="en-US" sz="1200" b="0" i="0" u="none" strike="noStrike" kern="1200" cap="none" dirty="0" smtClean="0">
              <a:solidFill>
                <a:schemeClr val="tx1"/>
              </a:solidFill>
              <a:latin typeface="Arial"/>
              <a:ea typeface="Arial"/>
              <a:cs typeface="Arial"/>
              <a:sym typeface="Arial"/>
            </a:endParaRPr>
          </a:p>
          <a:p>
            <a:pPr hangingPunct="0"/>
            <a:r>
              <a:rPr lang="en-US" sz="1200" b="0" i="0" u="none" strike="noStrike" kern="1200" cap="none" dirty="0" smtClean="0">
                <a:solidFill>
                  <a:schemeClr val="tx1"/>
                </a:solidFill>
                <a:latin typeface="Arial"/>
                <a:ea typeface="Arial"/>
                <a:cs typeface="Arial"/>
                <a:sym typeface="Arial"/>
              </a:rPr>
              <a:t>There is also an opportunity to help developing countries join the Internet economy. Intel Chairman Craig Barrett has been visiting villages in China and India and launching programs to provide Internet access and computer training. One aspect of Intel’s World Ahead initiative is the development of a $550 computer that is powered by a car battery. Similarly, Hewlett-Packard engineers are working to develop solar-powered communication devices that can link remote areas to the Internet.</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56815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The phrase </a:t>
            </a:r>
            <a:r>
              <a:rPr lang="en-US" i="1" dirty="0" smtClean="0"/>
              <a:t>postindustrial countries </a:t>
            </a:r>
            <a:r>
              <a:rPr lang="en-US" dirty="0" smtClean="0"/>
              <a:t>was first used by Daniel Bell of Harvard to describe the United States, Sweden, Japan, and other advanced, high-income societies. In his 1973 book </a:t>
            </a:r>
            <a:r>
              <a:rPr lang="en-US" i="1" dirty="0" smtClean="0"/>
              <a:t>The Coming of the Post-Industrial Society</a:t>
            </a:r>
            <a:r>
              <a:rPr lang="en-US" dirty="0" smtClean="0"/>
              <a:t>, Bell drew a distinction between the industrial and the postindustrial stages of country development that went beyond mere measures of income. Bell’s thesis was that the sources of innovation in postindustrial societies are derived increasingly from the codification of theoretical knowledge rather than from “random” inventions. The service sector accounts for more than half of national output, the processing and exchange of information becomes increasingly important, and knowledge trumps capital as the key strategic resource.</a:t>
            </a:r>
          </a:p>
          <a:p>
            <a:pPr>
              <a:spcBef>
                <a:spcPct val="0"/>
              </a:spcBef>
            </a:pPr>
            <a:r>
              <a:rPr lang="en-US" dirty="0" smtClean="0"/>
              <a:t> </a:t>
            </a:r>
          </a:p>
          <a:p>
            <a:pPr>
              <a:spcBef>
                <a:spcPct val="0"/>
              </a:spcBef>
            </a:pPr>
            <a:r>
              <a:rPr lang="en-US" dirty="0" smtClean="0"/>
              <a:t>Product and market opportunities in a postindustrial society are more heavily dependent upon new products and innovations than in industrial societies. Ownership levels of basic products are extremely high in most households. When it is difficult to expand market share, companies must bring new products to market or create new markets for products.</a:t>
            </a:r>
          </a:p>
          <a:p>
            <a:pPr>
              <a:spcBef>
                <a:spcPct val="0"/>
              </a:spcBef>
            </a:pPr>
            <a:r>
              <a:rPr lang="en-US" dirty="0" smtClean="0"/>
              <a:t> </a:t>
            </a:r>
          </a:p>
          <a:p>
            <a:pPr>
              <a:spcBef>
                <a:spcPct val="0"/>
              </a:spcBef>
            </a:pPr>
            <a:r>
              <a:rPr lang="en-US" dirty="0" smtClean="0"/>
              <a:t>South Korea was upgraded in 2009 to a developed society. South Korea is home to Samsung Electronics, LG Group, Kia Motors Corporation, Daewoo Corporation, Hyundai Corporation, and other well-known global enterprises. In place of substantial barriers to free trade, South Korea has initiated major reforms in its political and economic system in response to the “Asian flu.” Even so, investors note the political risk posed by North Korea. Another concern is inconsistent treatment of foreign investors by the government. For example, authorities recently raided the local offices of French retailer Carrefour.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71363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Seventy-five years ago, the auto industry was very different. European automakers like Renault, Citroen, Peugeot, Morris, Volvo, and others produced vehicles radically different from those of American makers like Chevrolet, Ford, or Plymouth or Japanese autos made by Toyota or Nissan. Today, manufacturers make autos for home markets but are increasingly global companies with global products. In 2008, Ford Fiesta was introduced to world markets.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707982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latin typeface="Times New Roman" pitchFamily="18" charset="0"/>
                <a:ea typeface="ＭＳ Ｐゴシック" pitchFamily="34" charset="-128"/>
              </a:rPr>
              <a:t>As of 2007, the U.S. State Department website with G-8 information is http://usinfo.state.gov/ei/economic_issues/group_of_8.html </a:t>
            </a:r>
          </a:p>
          <a:p>
            <a:pPr>
              <a:spcBef>
                <a:spcPct val="0"/>
              </a:spcBef>
            </a:pPr>
            <a:endParaRPr lang="en-US" dirty="0" smtClean="0">
              <a:latin typeface="Times New Roman" pitchFamily="18" charset="0"/>
              <a:ea typeface="ＭＳ Ｐゴシック" pitchFamily="34" charset="-128"/>
            </a:endParaRPr>
          </a:p>
          <a:p>
            <a:pPr>
              <a:spcBef>
                <a:spcPct val="0"/>
              </a:spcBef>
            </a:pPr>
            <a:r>
              <a:rPr lang="en-US" dirty="0" smtClean="0">
                <a:latin typeface="Times New Roman" pitchFamily="18" charset="0"/>
                <a:ea typeface="ＭＳ Ｐゴシック" pitchFamily="34" charset="-128"/>
              </a:rPr>
              <a:t>G-7 began in 1975 and Russia joined in 1998. The EU is also represented at all meetings.</a:t>
            </a:r>
          </a:p>
          <a:p>
            <a:pPr>
              <a:spcBef>
                <a:spcPct val="0"/>
              </a:spcBef>
            </a:pPr>
            <a:endParaRPr lang="en-US" dirty="0" smtClean="0">
              <a:latin typeface="Times New Roman" pitchFamily="18" charset="0"/>
              <a:ea typeface="ＭＳ Ｐゴシック" pitchFamily="34" charset="-128"/>
            </a:endParaRPr>
          </a:p>
          <a:p>
            <a:pPr>
              <a:spcBef>
                <a:spcPct val="0"/>
              </a:spcBef>
            </a:pPr>
            <a:r>
              <a:rPr lang="en-US" dirty="0" smtClean="0">
                <a:latin typeface="Times New Roman" pitchFamily="18" charset="0"/>
                <a:ea typeface="ＭＳ Ｐゴシック" pitchFamily="34" charset="-128"/>
              </a:rPr>
              <a:t>The leader of the host country is the president of the G-8. The group meets every summer. </a:t>
            </a:r>
            <a:r>
              <a:rPr lang="en-US" dirty="0" smtClean="0">
                <a:latin typeface="Arial" charset="0"/>
                <a:ea typeface="ＭＳ Ｐゴシック" pitchFamily="34" charset="-128"/>
              </a:rPr>
              <a:t>The Presidency of the G8, and responsibility of hosting all G8 meetings, rotates each year, with the order of G8 Presidencies as follows: </a:t>
            </a:r>
            <a:endParaRPr lang="en-US" dirty="0" smtClean="0">
              <a:latin typeface="Times New Roman" pitchFamily="18" charset="0"/>
              <a:ea typeface="ＭＳ Ｐゴシック" pitchFamily="34" charset="-128"/>
            </a:endParaRPr>
          </a:p>
          <a:p>
            <a:pPr>
              <a:spcBef>
                <a:spcPct val="0"/>
              </a:spcBef>
            </a:pPr>
            <a:r>
              <a:rPr lang="en-US" dirty="0" smtClean="0">
                <a:latin typeface="Arial" charset="0"/>
                <a:ea typeface="ＭＳ Ｐゴシック" pitchFamily="34" charset="-128"/>
              </a:rPr>
              <a:t>2004 United States</a:t>
            </a:r>
            <a:br>
              <a:rPr lang="en-US" dirty="0" smtClean="0">
                <a:latin typeface="Arial" charset="0"/>
                <a:ea typeface="ＭＳ Ｐゴシック" pitchFamily="34" charset="-128"/>
              </a:rPr>
            </a:br>
            <a:r>
              <a:rPr lang="en-US" dirty="0" smtClean="0">
                <a:latin typeface="Arial" charset="0"/>
                <a:ea typeface="ＭＳ Ｐゴシック" pitchFamily="34" charset="-128"/>
              </a:rPr>
              <a:t>2005 United Kingdom</a:t>
            </a:r>
            <a:br>
              <a:rPr lang="en-US" dirty="0" smtClean="0">
                <a:latin typeface="Arial" charset="0"/>
                <a:ea typeface="ＭＳ Ｐゴシック" pitchFamily="34" charset="-128"/>
              </a:rPr>
            </a:br>
            <a:r>
              <a:rPr lang="en-US" dirty="0" smtClean="0">
                <a:latin typeface="Arial" charset="0"/>
                <a:ea typeface="ＭＳ Ｐゴシック" pitchFamily="34" charset="-128"/>
              </a:rPr>
              <a:t>2006 Russia</a:t>
            </a:r>
            <a:br>
              <a:rPr lang="en-US" dirty="0" smtClean="0">
                <a:latin typeface="Arial" charset="0"/>
                <a:ea typeface="ＭＳ Ｐゴシック" pitchFamily="34" charset="-128"/>
              </a:rPr>
            </a:br>
            <a:r>
              <a:rPr lang="en-US" dirty="0" smtClean="0">
                <a:latin typeface="Arial" charset="0"/>
                <a:ea typeface="ＭＳ Ｐゴシック" pitchFamily="34" charset="-128"/>
              </a:rPr>
              <a:t>2007 Germany</a:t>
            </a:r>
            <a:br>
              <a:rPr lang="en-US" dirty="0" smtClean="0">
                <a:latin typeface="Arial" charset="0"/>
                <a:ea typeface="ＭＳ Ｐゴシック" pitchFamily="34" charset="-128"/>
              </a:rPr>
            </a:br>
            <a:r>
              <a:rPr lang="en-US" dirty="0" smtClean="0">
                <a:latin typeface="Arial" charset="0"/>
                <a:ea typeface="ＭＳ Ｐゴシック" pitchFamily="34" charset="-128"/>
              </a:rPr>
              <a:t>2008 Japan</a:t>
            </a:r>
            <a:br>
              <a:rPr lang="en-US" dirty="0" smtClean="0">
                <a:latin typeface="Arial" charset="0"/>
                <a:ea typeface="ＭＳ Ｐゴシック" pitchFamily="34" charset="-128"/>
              </a:rPr>
            </a:br>
            <a:r>
              <a:rPr lang="en-US" dirty="0" smtClean="0">
                <a:latin typeface="Arial" charset="0"/>
                <a:ea typeface="ＭＳ Ｐゴシック" pitchFamily="34" charset="-128"/>
              </a:rPr>
              <a:t>2009 Italy</a:t>
            </a:r>
            <a:br>
              <a:rPr lang="en-US" dirty="0" smtClean="0">
                <a:latin typeface="Arial" charset="0"/>
                <a:ea typeface="ＭＳ Ｐゴシック" pitchFamily="34" charset="-128"/>
              </a:rPr>
            </a:br>
            <a:r>
              <a:rPr lang="en-US" dirty="0" smtClean="0">
                <a:latin typeface="Arial" charset="0"/>
                <a:ea typeface="ＭＳ Ｐゴシック" pitchFamily="34" charset="-128"/>
              </a:rPr>
              <a:t>2010 Canada</a:t>
            </a:r>
            <a:br>
              <a:rPr lang="en-US" dirty="0" smtClean="0">
                <a:latin typeface="Arial" charset="0"/>
                <a:ea typeface="ＭＳ Ｐゴシック" pitchFamily="34" charset="-128"/>
              </a:rPr>
            </a:br>
            <a:r>
              <a:rPr lang="en-US" dirty="0" smtClean="0">
                <a:latin typeface="Arial" charset="0"/>
                <a:ea typeface="ＭＳ Ｐゴシック" pitchFamily="34" charset="-128"/>
              </a:rPr>
              <a:t>2011 France</a:t>
            </a:r>
            <a:br>
              <a:rPr lang="en-US" dirty="0" smtClean="0">
                <a:latin typeface="Arial" charset="0"/>
                <a:ea typeface="ＭＳ Ｐゴシック" pitchFamily="34" charset="-128"/>
              </a:rPr>
            </a:br>
            <a:r>
              <a:rPr lang="en-US" dirty="0" smtClean="0">
                <a:latin typeface="Arial" charset="0"/>
                <a:ea typeface="ＭＳ Ｐゴシック" pitchFamily="34" charset="-128"/>
              </a:rPr>
              <a:t>2012 United States</a:t>
            </a:r>
          </a:p>
          <a:p>
            <a:pPr>
              <a:spcBef>
                <a:spcPct val="0"/>
              </a:spcBef>
            </a:pPr>
            <a:r>
              <a:rPr lang="en-US" dirty="0" smtClean="0">
                <a:latin typeface="Arial" charset="0"/>
                <a:ea typeface="ＭＳ Ｐゴシック" pitchFamily="34" charset="-128"/>
              </a:rPr>
              <a:t>2013  Great Britain</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66034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Member</a:t>
            </a:r>
            <a:r>
              <a:rPr lang="en-US" baseline="0" dirty="0" smtClean="0"/>
              <a:t> nations </a:t>
            </a:r>
            <a:r>
              <a:rPr lang="en-US" dirty="0" smtClean="0"/>
              <a:t>are Argentina, Australia, Brazil, Canada, China, France, Germany, India, Indonesia, Italy, Japan, the Republic of Korea, Mexico, Russia, Saudi Arabia, South Africa, Turkey, the United Kingdom, the United States of America plus the European Union, which is represented by the President of the European Council and by Head of the European Central Bank.</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66717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latin typeface="Times New Roman" pitchFamily="18" charset="0"/>
                <a:ea typeface="ＭＳ Ｐゴシック" pitchFamily="34" charset="-128"/>
              </a:rPr>
              <a:t>www.oecd.org</a:t>
            </a:r>
          </a:p>
          <a:p>
            <a:pPr>
              <a:spcBef>
                <a:spcPct val="0"/>
              </a:spcBef>
            </a:pPr>
            <a:endParaRPr lang="en-US" dirty="0" smtClean="0">
              <a:latin typeface="Times New Roman" pitchFamily="18" charset="0"/>
              <a:ea typeface="ＭＳ Ｐゴシック" pitchFamily="34" charset="-128"/>
            </a:endParaRPr>
          </a:p>
          <a:p>
            <a:pPr marL="0" marR="0" indent="0" algn="l" defTabSz="914400" rtl="0" eaLnBrk="1" fontAlgn="base" latinLnBrk="0" hangingPunct="1">
              <a:lnSpc>
                <a:spcPct val="100000"/>
              </a:lnSpc>
              <a:spcBef>
                <a:spcPct val="0"/>
              </a:spcBef>
              <a:spcAft>
                <a:spcPct val="0"/>
              </a:spcAft>
              <a:buClrTx/>
              <a:buSzTx/>
              <a:buFontTx/>
              <a:buNone/>
              <a:tabLst/>
              <a:defRPr/>
            </a:pPr>
            <a:r>
              <a:rPr lang="en-US" sz="1200" b="0" i="0" u="none" strike="noStrike" kern="1200" cap="none" dirty="0" smtClean="0">
                <a:solidFill>
                  <a:schemeClr val="tx1"/>
                </a:solidFill>
                <a:latin typeface="Arial"/>
                <a:ea typeface="Arial"/>
                <a:cs typeface="Arial"/>
                <a:sym typeface="Arial"/>
              </a:rPr>
              <a:t>The 35 nations that belong to the OECD believe in market-allocation economic systems and pluralistic democracy. The organization has been variously described as an “economic think tank” and a “rich-man’s club”; in any event, the OECD’s fundamental task is to “enable its members to achieve the highest sustainable economic growth and improve the economic and social well-being of their populations.” Today’s organization is based in Paris and evolved from a group of European nations that worked together after World War II to rebuild the region’s economy. Canada and the United States have been members since 1961; Japan joined in 1964. Evidence of the increasing importance of the BRICS group is the fact that Brazil, Russia, India, and China have all formally announced their intention to join the OECD. Applicants must demonstrate progress toward economic reform.</a:t>
            </a:r>
          </a:p>
          <a:p>
            <a:pPr marL="0" marR="0" indent="0" algn="l" defTabSz="914400" rtl="0" eaLnBrk="1" fontAlgn="base" latinLnBrk="0" hangingPunct="1">
              <a:lnSpc>
                <a:spcPct val="100000"/>
              </a:lnSpc>
              <a:spcBef>
                <a:spcPct val="0"/>
              </a:spcBef>
              <a:spcAft>
                <a:spcPct val="0"/>
              </a:spcAft>
              <a:buClrTx/>
              <a:buSzTx/>
              <a:buFontTx/>
              <a:buNone/>
              <a:tabLst/>
              <a:defRPr/>
            </a:pPr>
            <a:endParaRPr lang="en-US" sz="1200" b="0" i="0" u="none" strike="noStrike" kern="1200" cap="none" dirty="0" smtClean="0">
              <a:solidFill>
                <a:schemeClr val="tx1"/>
              </a:solidFill>
              <a:latin typeface="Arial"/>
              <a:ea typeface="Arial"/>
              <a:cs typeface="Arial"/>
              <a:sym typeface="Arial"/>
            </a:endParaRPr>
          </a:p>
          <a:p>
            <a:pPr marL="0" marR="0" indent="0" algn="l" defTabSz="914400" rtl="0" eaLnBrk="1" fontAlgn="base" latinLnBrk="0" hangingPunct="1">
              <a:lnSpc>
                <a:spcPct val="100000"/>
              </a:lnSpc>
              <a:spcBef>
                <a:spcPct val="0"/>
              </a:spcBef>
              <a:spcAft>
                <a:spcPct val="0"/>
              </a:spcAft>
              <a:buClrTx/>
              <a:buSzTx/>
              <a:buFontTx/>
              <a:buNone/>
              <a:tabLst/>
              <a:defRPr/>
            </a:pPr>
            <a:r>
              <a:rPr lang="en-US" sz="1200" b="0" i="0" u="none" strike="noStrike" kern="1200" cap="none" dirty="0" smtClean="0">
                <a:solidFill>
                  <a:schemeClr val="tx1"/>
                </a:solidFill>
                <a:latin typeface="Arial"/>
                <a:ea typeface="Arial"/>
                <a:cs typeface="Arial"/>
                <a:sym typeface="Arial"/>
              </a:rPr>
              <a:t>Representatives from OECD member nations work together in committees to review economic and social policies that affect world trade. The secretary-general presides over a council that meets regularly and has decision-making power. Committees of specialists from member countries provide a forum for discussion of trade and other issues. Consultation, peer pressure, and diplomacy are the keys to helping member nations candidly assess their own economic policies and actions. The OECD publishes country surveys and an annual economic outlook. Recently, the OECD has become more focused on global issues, social policy, and labor market deregulation. For example, the OECD has addressed the vexing problem of bribery; in 1997, it passed a convention that requires members to cooperate when pursuing bribery allegations. In the 15+ years since the agreement entered into force, Germany, France, and other countries have adopted anti-bribery laws. Prosecutors from various countries are doing a better job of collaborating across borders; one case against Siemens AG resulted in a record ($1.6 billion) fine.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704131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The stages of economic development can serve as a guide to marketers in evaluating product saturation levels. In low per-capita income countries, levels are likely to be low.</a:t>
            </a:r>
          </a:p>
          <a:p>
            <a:pPr>
              <a:spcBef>
                <a:spcPct val="0"/>
              </a:spcBef>
            </a:pPr>
            <a:r>
              <a:rPr lang="en-US" dirty="0" smtClean="0"/>
              <a:t> </a:t>
            </a:r>
          </a:p>
          <a:p>
            <a:pPr>
              <a:spcBef>
                <a:spcPct val="0"/>
              </a:spcBef>
            </a:pPr>
            <a:r>
              <a:rPr lang="en-US" dirty="0" smtClean="0"/>
              <a:t>The stages of economic development described previously can serve as a guide to marketers in evaluating product saturation levels, or the percentage of potential buyers or households who own a particular product. George David is CEO of United Technologies; its business units include Otis Elevators. The CEO explains the significance of product saturation to his business as follows: </a:t>
            </a:r>
          </a:p>
          <a:p>
            <a:pPr>
              <a:spcBef>
                <a:spcPct val="0"/>
              </a:spcBef>
            </a:pPr>
            <a:r>
              <a:rPr lang="en-US" dirty="0" smtClean="0"/>
              <a:t> </a:t>
            </a:r>
          </a:p>
          <a:p>
            <a:pPr>
              <a:spcBef>
                <a:spcPct val="0"/>
              </a:spcBef>
            </a:pPr>
            <a:r>
              <a:rPr lang="en-US" dirty="0" smtClean="0"/>
              <a:t>We measure elevator populations in countries as units installed per thousand people. And in China, the number today is about one half an elevator per thousand people. In most countries of the world outside of the U.S., people live in elevator and storied apartment houses. It’s true all over Europe, all over Asia, South America, certainly true in China. And in a mature market like Europe, the installed population is about six elevators per thousand people. And so we’re on our way to some portion of six.</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84678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smtClean="0">
                <a:solidFill>
                  <a:schemeClr val="tx1"/>
                </a:solidFill>
                <a:latin typeface="Arial"/>
                <a:ea typeface="Arial"/>
                <a:cs typeface="Arial"/>
                <a:sym typeface="Arial"/>
              </a:rPr>
              <a:t>The balance of payments is divided into the current and the capital accounts. The </a:t>
            </a:r>
            <a:r>
              <a:rPr lang="en-US" sz="1200" b="1" i="0" u="none" strike="noStrike" kern="1200" cap="none" dirty="0" smtClean="0">
                <a:solidFill>
                  <a:schemeClr val="tx1"/>
                </a:solidFill>
                <a:latin typeface="Arial"/>
                <a:ea typeface="Arial"/>
                <a:cs typeface="Arial"/>
                <a:sym typeface="Arial"/>
              </a:rPr>
              <a:t>current account</a:t>
            </a:r>
            <a:r>
              <a:rPr lang="en-US" sz="1200" b="0" i="0" u="none" strike="noStrike" kern="1200" cap="none" dirty="0" smtClean="0">
                <a:solidFill>
                  <a:schemeClr val="tx1"/>
                </a:solidFill>
                <a:latin typeface="Arial"/>
                <a:ea typeface="Arial"/>
                <a:cs typeface="Arial"/>
                <a:sym typeface="Arial"/>
              </a:rPr>
              <a:t> is a broad measure that includes </a:t>
            </a:r>
            <a:r>
              <a:rPr lang="en-US" sz="1200" b="1" i="0" u="none" strike="noStrike" kern="1200" cap="none" dirty="0" smtClean="0">
                <a:solidFill>
                  <a:schemeClr val="tx1"/>
                </a:solidFill>
                <a:latin typeface="Arial"/>
                <a:ea typeface="Arial"/>
                <a:cs typeface="Arial"/>
                <a:sym typeface="Arial"/>
              </a:rPr>
              <a:t>merchandise trade</a:t>
            </a:r>
            <a:r>
              <a:rPr lang="en-US" sz="1200" b="0" i="0" u="none" strike="noStrike" kern="1200" cap="none" dirty="0" smtClean="0">
                <a:solidFill>
                  <a:schemeClr val="tx1"/>
                </a:solidFill>
                <a:latin typeface="Arial"/>
                <a:ea typeface="Arial"/>
                <a:cs typeface="Arial"/>
                <a:sym typeface="Arial"/>
              </a:rPr>
              <a:t> (i.e., manufactured goods) and </a:t>
            </a:r>
            <a:r>
              <a:rPr lang="en-US" sz="1200" b="1" i="0" u="none" strike="noStrike" kern="1200" cap="none" dirty="0" smtClean="0">
                <a:solidFill>
                  <a:schemeClr val="tx1"/>
                </a:solidFill>
                <a:latin typeface="Arial"/>
                <a:ea typeface="Arial"/>
                <a:cs typeface="Arial"/>
                <a:sym typeface="Arial"/>
              </a:rPr>
              <a:t>services trade</a:t>
            </a:r>
            <a:r>
              <a:rPr lang="en-US" sz="1200" b="0" i="0" u="none" strike="noStrike" kern="1200" cap="none" dirty="0" smtClean="0">
                <a:solidFill>
                  <a:schemeClr val="tx1"/>
                </a:solidFill>
                <a:latin typeface="Arial"/>
                <a:ea typeface="Arial"/>
                <a:cs typeface="Arial"/>
                <a:sym typeface="Arial"/>
              </a:rPr>
              <a:t> (i.e., intangible, experience-based economic output) plus certain categories of financial transfers such as humanitarian aid. A country with a negative current account balance has a </a:t>
            </a:r>
            <a:r>
              <a:rPr lang="en-US" sz="1200" b="1" i="0" u="none" strike="noStrike" kern="1200" cap="none" dirty="0" smtClean="0">
                <a:solidFill>
                  <a:schemeClr val="tx1"/>
                </a:solidFill>
                <a:latin typeface="Arial"/>
                <a:ea typeface="Arial"/>
                <a:cs typeface="Arial"/>
                <a:sym typeface="Arial"/>
              </a:rPr>
              <a:t>trade deficit</a:t>
            </a:r>
            <a:r>
              <a:rPr lang="en-US" sz="1200" b="0" i="0" u="none" strike="noStrike" kern="1200" cap="none" dirty="0" smtClean="0">
                <a:solidFill>
                  <a:schemeClr val="tx1"/>
                </a:solidFill>
                <a:latin typeface="Arial"/>
                <a:ea typeface="Arial"/>
                <a:cs typeface="Arial"/>
                <a:sym typeface="Arial"/>
              </a:rPr>
              <a:t>; that is, the outflow of money to pay for imports exceeds the inflow of money from sales of exports. Conversely, a country with a positive current account balance has a </a:t>
            </a:r>
            <a:r>
              <a:rPr lang="en-US" sz="1200" b="1" i="0" u="none" strike="noStrike" kern="1200" cap="none" dirty="0" smtClean="0">
                <a:solidFill>
                  <a:schemeClr val="tx1"/>
                </a:solidFill>
                <a:latin typeface="Arial"/>
                <a:ea typeface="Arial"/>
                <a:cs typeface="Arial"/>
                <a:sym typeface="Arial"/>
              </a:rPr>
              <a:t>trade surplus</a:t>
            </a:r>
            <a:r>
              <a:rPr lang="en-US" sz="1200" b="0" i="0" u="none" strike="noStrike" kern="1200" cap="none" dirty="0" smtClean="0">
                <a:solidFill>
                  <a:schemeClr val="tx1"/>
                </a:solidFill>
                <a:latin typeface="Arial"/>
                <a:ea typeface="Arial"/>
                <a:cs typeface="Arial"/>
                <a:sym typeface="Arial"/>
              </a:rPr>
              <a:t>. The </a:t>
            </a:r>
            <a:r>
              <a:rPr lang="en-US" sz="1200" b="1" i="0" u="none" strike="noStrike" kern="1200" cap="none" dirty="0" smtClean="0">
                <a:solidFill>
                  <a:schemeClr val="tx1"/>
                </a:solidFill>
                <a:latin typeface="Arial"/>
                <a:ea typeface="Arial"/>
                <a:cs typeface="Arial"/>
                <a:sym typeface="Arial"/>
              </a:rPr>
              <a:t>capital account</a:t>
            </a:r>
            <a:r>
              <a:rPr lang="en-US" sz="1200" b="0" i="0" u="none" strike="noStrike" kern="1200" cap="none" dirty="0" smtClean="0">
                <a:solidFill>
                  <a:schemeClr val="tx1"/>
                </a:solidFill>
                <a:latin typeface="Arial"/>
                <a:ea typeface="Arial"/>
                <a:cs typeface="Arial"/>
                <a:sym typeface="Arial"/>
              </a:rPr>
              <a:t> is a record of all long-term direct investment, portfolio investment, and other short- and long-term capital flows.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19527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smtClean="0">
                <a:solidFill>
                  <a:schemeClr val="tx1"/>
                </a:solidFill>
                <a:effectLst/>
                <a:latin typeface="Arial"/>
                <a:ea typeface="Arial"/>
                <a:cs typeface="Arial"/>
                <a:sym typeface="Arial"/>
              </a:rPr>
              <a:t>Thanks in part to the achievements of the General Agreement on Tariffs and Trade (GATT) and the WTO, world merchandise trade has grown at a faster rate than world production since the end of World War II. Put differently, import and export growth has outpaced the rate of increase in GNI. According to figures compiled by the WTO, the dollar value of world merchandise trade in 2015 totaled $16.5 trillion, a modest downturn after several years of growth as trade recovered to pre–economic crisis levels.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744341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cap="none" dirty="0" smtClean="0">
                <a:solidFill>
                  <a:schemeClr val="tx1"/>
                </a:solidFill>
                <a:latin typeface="Arial"/>
                <a:ea typeface="Arial"/>
                <a:cs typeface="Arial"/>
                <a:sym typeface="Arial"/>
              </a:rPr>
              <a:t>The foreign exchange market consists literally of a buyer’s and a seller’s market where currencies are traded for both spot and future delivery on a continuous basis. As noted earlier in the chapter, $5 trillion in currencies is traded every day. The </a:t>
            </a:r>
            <a:r>
              <a:rPr lang="en-US" sz="1200" b="0" i="1" u="none" strike="noStrike" kern="1200" cap="none" dirty="0" smtClean="0">
                <a:solidFill>
                  <a:schemeClr val="tx1"/>
                </a:solidFill>
                <a:latin typeface="Arial"/>
                <a:ea typeface="Arial"/>
                <a:cs typeface="Arial"/>
                <a:sym typeface="Arial"/>
              </a:rPr>
              <a:t>spot</a:t>
            </a:r>
            <a:r>
              <a:rPr lang="en-US" sz="1200" b="0" i="0" u="none" strike="noStrike" kern="1200" cap="none" dirty="0" smtClean="0">
                <a:solidFill>
                  <a:schemeClr val="tx1"/>
                </a:solidFill>
                <a:latin typeface="Arial"/>
                <a:ea typeface="Arial"/>
                <a:cs typeface="Arial"/>
                <a:sym typeface="Arial"/>
              </a:rPr>
              <a:t> market is for immediate delivery; the market for future delivery is called the </a:t>
            </a:r>
            <a:r>
              <a:rPr lang="en-US" sz="1200" b="0" i="1" u="none" strike="noStrike" kern="1200" cap="none" dirty="0" smtClean="0">
                <a:solidFill>
                  <a:schemeClr val="tx1"/>
                </a:solidFill>
                <a:latin typeface="Arial"/>
                <a:ea typeface="Arial"/>
                <a:cs typeface="Arial"/>
                <a:sym typeface="Arial"/>
              </a:rPr>
              <a:t>forward</a:t>
            </a:r>
            <a:r>
              <a:rPr lang="en-US" sz="1200" b="0" i="0" u="none" strike="noStrike" kern="1200" cap="none" dirty="0" smtClean="0">
                <a:solidFill>
                  <a:schemeClr val="tx1"/>
                </a:solidFill>
                <a:latin typeface="Arial"/>
                <a:ea typeface="Arial"/>
                <a:cs typeface="Arial"/>
                <a:sym typeface="Arial"/>
              </a:rPr>
              <a:t> market. This is a true market where prices are based on the combined forces of supply and demand that come into play at the moment of any transaction.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b="0" i="0" u="none" strike="noStrike" kern="1200" cap="none" dirty="0" smtClean="0">
              <a:solidFill>
                <a:schemeClr val="tx1"/>
              </a:solidFill>
              <a:latin typeface="Arial"/>
              <a:ea typeface="Arial"/>
              <a:cs typeface="Arial"/>
              <a:sym typeface="Aria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cap="none" dirty="0" smtClean="0">
                <a:solidFill>
                  <a:schemeClr val="tx1"/>
                </a:solidFill>
                <a:effectLst/>
                <a:latin typeface="Arial"/>
                <a:ea typeface="Arial"/>
                <a:cs typeface="Arial"/>
                <a:sym typeface="Arial"/>
              </a:rPr>
              <a:t>Who are the participants in this market? First, a country’s central bank can intervene in currency markets by buying and selling currencies and government securities in an effort to influence exchange rates. Recall that China currently holds trillions of dollars in U.S. treasury securities. Such purchases help ensure that China’s currency is relatively weak compared to the U.S. dollar. Second, some of the trading in the foreign exchange market takes the form of transactions needed to settle accounts for the global trade in goods and services. For example, because Porsche is a German company, the dollars spent on Porsche automobiles by American car buyers must be converted to euros. Finally, currency speculators also participate in the foreign exchange market.</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595256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cap="none" dirty="0" smtClean="0">
                <a:solidFill>
                  <a:schemeClr val="tx1"/>
                </a:solidFill>
                <a:latin typeface="Arial"/>
                <a:ea typeface="Arial"/>
                <a:cs typeface="Arial"/>
                <a:sym typeface="Arial"/>
              </a:rPr>
              <a:t>Devaluation</a:t>
            </a:r>
            <a:r>
              <a:rPr lang="en-US" sz="1200" b="0" i="0" u="none" strike="noStrike" kern="1200" cap="none" dirty="0" smtClean="0">
                <a:solidFill>
                  <a:schemeClr val="tx1"/>
                </a:solidFill>
                <a:latin typeface="Arial"/>
                <a:ea typeface="Arial"/>
                <a:cs typeface="Arial"/>
                <a:sym typeface="Arial"/>
              </a:rPr>
              <a:t> can result from government action or an economic crisis; whatever the cause, devaluation is reduction in the value of a nation’s currency against other currencies. For example, in August 1998 the Russian economy imploded. The ruble plunged in value, and the government defaulted on its foreign debt obligations. Many Russians faced wage cuts and layoffs; savings were wiped out as banks collapsed. In the decade that followed, however, Russia’s economy made a rapid recovery. Real GDP doubled, in part because import price increases caused by the ruble’s devaluation stimulated local production. As one economist noted, “The crash of ’98 really cleaned out the </a:t>
            </a:r>
            <a:r>
              <a:rPr lang="en-US" sz="1200" b="0" i="0" u="none" strike="noStrike" kern="1200" cap="none" dirty="0" err="1" smtClean="0">
                <a:solidFill>
                  <a:schemeClr val="tx1"/>
                </a:solidFill>
                <a:latin typeface="Arial"/>
                <a:ea typeface="Arial"/>
                <a:cs typeface="Arial"/>
                <a:sym typeface="Arial"/>
              </a:rPr>
              <a:t>macroeconomy</a:t>
            </a:r>
            <a:r>
              <a:rPr lang="en-US" sz="1200" b="0" i="0" u="none" strike="noStrike" kern="1200" cap="none" dirty="0" smtClean="0">
                <a:solidFill>
                  <a:schemeClr val="tx1"/>
                </a:solidFill>
                <a:latin typeface="Arial"/>
                <a:ea typeface="Arial"/>
                <a:cs typeface="Arial"/>
                <a:sym typeface="Arial"/>
              </a:rPr>
              <a:t>.” However, in 2014 it was “déjà vu all over again.” As world oil prices crashed below $50 per barrel, the ruble was in free fall once again. </a:t>
            </a:r>
          </a:p>
          <a:p>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cap="none" dirty="0" smtClean="0">
                <a:solidFill>
                  <a:schemeClr val="tx1"/>
                </a:solidFill>
                <a:latin typeface="Arial"/>
                <a:ea typeface="Arial"/>
                <a:cs typeface="Arial"/>
                <a:sym typeface="Arial"/>
              </a:rPr>
              <a:t>During the past few years, the Chinese government has been criticized for keeping China’s currency undervalued to support exports. Faced with escalating rhetoric from Washington and elsewhere, Beijing has responded by adopting a policy of  revaluation.</a:t>
            </a:r>
            <a:r>
              <a:rPr lang="en-US" sz="1200" b="0" i="0" u="none" strike="noStrike" kern="1200" cap="none" dirty="0" smtClean="0">
                <a:solidFill>
                  <a:schemeClr val="tx1"/>
                </a:solidFill>
                <a:effectLst/>
                <a:latin typeface="Arial"/>
                <a:ea typeface="Arial"/>
                <a:cs typeface="Arial"/>
                <a:sym typeface="Arial"/>
              </a:rPr>
              <a:t> What effect would a stronger Chinese currency have? The impacts would be felt both domestically and globally. In the broadest sense, a stronger </a:t>
            </a:r>
            <a:r>
              <a:rPr lang="en-US" sz="1200" b="0" i="0" u="none" strike="noStrike" kern="1200" cap="none" dirty="0" err="1" smtClean="0">
                <a:solidFill>
                  <a:schemeClr val="tx1"/>
                </a:solidFill>
                <a:effectLst/>
                <a:latin typeface="Arial"/>
                <a:ea typeface="Arial"/>
                <a:cs typeface="Arial"/>
                <a:sym typeface="Arial"/>
              </a:rPr>
              <a:t>renminbi</a:t>
            </a:r>
            <a:r>
              <a:rPr lang="en-US" sz="1200" b="0" i="0" u="none" strike="noStrike" kern="1200" cap="none" dirty="0" smtClean="0">
                <a:solidFill>
                  <a:schemeClr val="tx1"/>
                </a:solidFill>
                <a:effectLst/>
                <a:latin typeface="Arial"/>
                <a:ea typeface="Arial"/>
                <a:cs typeface="Arial"/>
                <a:sym typeface="Arial"/>
              </a:rPr>
              <a:t> (or yuan, as the Chinese currency is called) should help rebalance the global economy. In other words, China’s economic growth would be less dependent on the United States and other countries continuing to snap up its exports. Chinese consumers and companies would enjoy increased purchasing power as imported goods became more affordable. This would put downward pressure on China’s consumer price index, helping Beijing meet its goal of keeping inflation under control. Global automakers such as BMW, General Motors, and Volkswagen that assemble cars in China from imported parts would reap the benefits of lower costs.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71098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Foreign exchange makes it possible for a company in one country to conduct business in other countries with different currencies. However, foreign exchange is an aspect of global marketing that involves certain financial risks, decisions, and activities that are completely different from those facing a domestic marketer. Moreover, those risks can be even higher in developing markets such as Thailand, Malaysia, and South Korea. When a company conducts business within a single country or region with customers and suppliers paying in the same currency, there is no exchange risk. All prices, payments, receipts, assets, and liabilities are in the given currency. However, when conducting business across boundaries in countries with different currencies, a company is thrust into the turbulent world of exchange risk.</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80060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b="1" dirty="0" smtClean="0">
                <a:latin typeface="Times New Roman" pitchFamily="18" charset="0"/>
                <a:ea typeface="ＭＳ Ｐゴシック" pitchFamily="34" charset="-128"/>
              </a:rPr>
              <a:t>Devaluation</a:t>
            </a:r>
            <a:r>
              <a:rPr lang="en-US" dirty="0" smtClean="0">
                <a:latin typeface="Times New Roman" pitchFamily="18" charset="0"/>
                <a:ea typeface="ＭＳ Ｐゴシック" pitchFamily="34" charset="-128"/>
              </a:rPr>
              <a:t> can result from government action that decrees a reduction of the local currency against other currencies. In 1994, the Chinese devalued the yuan to ensure the low-cost position of Chinese exporters. Thailand, Malaysia, and Indonesia followed suit. In 2005, the Chinese folded to pressure to </a:t>
            </a:r>
            <a:r>
              <a:rPr lang="en-US" b="1" dirty="0" smtClean="0">
                <a:latin typeface="Times New Roman" pitchFamily="18" charset="0"/>
                <a:ea typeface="ＭＳ Ｐゴシック" pitchFamily="34" charset="-128"/>
              </a:rPr>
              <a:t>revalue</a:t>
            </a:r>
            <a:r>
              <a:rPr lang="en-US" dirty="0" smtClean="0">
                <a:latin typeface="Times New Roman" pitchFamily="18" charset="0"/>
                <a:ea typeface="ＭＳ Ｐゴシック" pitchFamily="34" charset="-128"/>
              </a:rPr>
              <a:t> the yuan. A stronger yuan would reduce the trade surplus with the U.S. Many experts believe that the yuan is still undervalued.</a:t>
            </a:r>
          </a:p>
          <a:p>
            <a:pPr>
              <a:spcBef>
                <a:spcPct val="0"/>
              </a:spcBef>
            </a:pPr>
            <a:endParaRPr lang="en-US" dirty="0" smtClean="0">
              <a:latin typeface="Times New Roman" pitchFamily="18" charset="0"/>
              <a:ea typeface="ＭＳ Ｐゴシック" pitchFamily="34" charset="-128"/>
            </a:endParaRPr>
          </a:p>
          <a:p>
            <a:pPr>
              <a:spcBef>
                <a:spcPct val="0"/>
              </a:spcBef>
            </a:pPr>
            <a:r>
              <a:rPr lang="en-US" dirty="0" smtClean="0"/>
              <a:t>Devaluation can result from government action or an economic crisis; whatever the cause, devaluation is reduction in the value of a nation’s currency against other currencies. For example, in August 1998 the Russian economy imploded. The ruble plunged in value, and the government defaulted on its foreign debt obligations. Many Russians faced wage cuts and layoffs; savings were wiped out as banks collapsed. In the decade that followed, however, Russia’s economy made a rapid recovery. Real GDP doubled, in part because import price increases caused by the ruble’s devaluation stimulated local production. As one economist noted, “The crash of ’98 really cleaned out the </a:t>
            </a:r>
            <a:r>
              <a:rPr lang="en-US" dirty="0" err="1" smtClean="0"/>
              <a:t>macroeconomy</a:t>
            </a:r>
            <a:r>
              <a:rPr lang="en-US" dirty="0" smtClean="0"/>
              <a: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66113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The first change is the increased volume of capital movements. The dollar value of world trade in goods and services was $16.5 trillion in 2015. However, the Bank for International Settlements has calculated that foreign exchange transactions worth approximately $5 trillion are booked </a:t>
            </a:r>
            <a:r>
              <a:rPr lang="en-US" i="1" dirty="0" smtClean="0"/>
              <a:t>every day. </a:t>
            </a:r>
            <a:r>
              <a:rPr lang="en-US" dirty="0" smtClean="0"/>
              <a:t>This works out to more than $1 quadrillion annually, a figure that far surpasses the dollar value of world trade in goods and services.</a:t>
            </a:r>
            <a:r>
              <a:rPr lang="en-US" baseline="30000" dirty="0" smtClean="0"/>
              <a:t>5 </a:t>
            </a:r>
            <a:r>
              <a:rPr lang="en-US" dirty="0" smtClean="0"/>
              <a:t>An inescapable conclusion resides in these data: Global capital movements far exceed the dollar volume of global trade. In other words, </a:t>
            </a:r>
            <a:r>
              <a:rPr lang="en-US" i="1" dirty="0" smtClean="0"/>
              <a:t>currency trading represents the world’s largest market. </a:t>
            </a:r>
          </a:p>
          <a:p>
            <a:pPr>
              <a:spcBef>
                <a:spcPct val="0"/>
              </a:spcBef>
            </a:pPr>
            <a:endParaRPr lang="en-US" dirty="0" smtClean="0"/>
          </a:p>
          <a:p>
            <a:r>
              <a:rPr lang="en-US" dirty="0" smtClean="0"/>
              <a:t> GDP </a:t>
            </a:r>
            <a:r>
              <a:rPr lang="en-US" sz="1200" b="0" i="0" u="none" strike="noStrike" kern="1200" cap="none" dirty="0" smtClean="0">
                <a:solidFill>
                  <a:schemeClr val="tx1"/>
                </a:solidFill>
                <a:latin typeface="Arial"/>
                <a:ea typeface="Arial"/>
                <a:cs typeface="Arial"/>
                <a:sym typeface="Arial"/>
              </a:rPr>
              <a:t> is calculated by adding consumer spending (</a:t>
            </a:r>
            <a:r>
              <a:rPr lang="en-US" sz="1200" b="0" i="1" u="none" strike="noStrike" kern="1200" cap="none" dirty="0" smtClean="0">
                <a:solidFill>
                  <a:schemeClr val="tx1"/>
                </a:solidFill>
                <a:latin typeface="Arial"/>
                <a:ea typeface="Arial"/>
                <a:cs typeface="Arial"/>
                <a:sym typeface="Arial"/>
              </a:rPr>
              <a:t>C</a:t>
            </a:r>
            <a:r>
              <a:rPr lang="en-US" sz="1200" b="0" i="0" u="none" strike="noStrike" kern="1200" cap="none" dirty="0" smtClean="0">
                <a:solidFill>
                  <a:schemeClr val="tx1"/>
                </a:solidFill>
                <a:latin typeface="Arial"/>
                <a:ea typeface="Arial"/>
                <a:cs typeface="Arial"/>
                <a:sym typeface="Arial"/>
              </a:rPr>
              <a:t>), investment spending (</a:t>
            </a:r>
            <a:r>
              <a:rPr lang="en-US" sz="1200" b="0" i="1" u="none" strike="noStrike" kern="1200" cap="none" dirty="0" smtClean="0">
                <a:solidFill>
                  <a:schemeClr val="tx1"/>
                </a:solidFill>
                <a:latin typeface="Arial"/>
                <a:ea typeface="Arial"/>
                <a:cs typeface="Arial"/>
                <a:sym typeface="Arial"/>
              </a:rPr>
              <a:t>I</a:t>
            </a:r>
            <a:r>
              <a:rPr lang="en-US" sz="1200" b="0" i="0" u="none" strike="noStrike" kern="1200" cap="none" dirty="0" smtClean="0">
                <a:solidFill>
                  <a:schemeClr val="tx1"/>
                </a:solidFill>
                <a:latin typeface="Arial"/>
                <a:ea typeface="Arial"/>
                <a:cs typeface="Arial"/>
                <a:sym typeface="Arial"/>
              </a:rPr>
              <a:t>), government purchases (</a:t>
            </a:r>
            <a:r>
              <a:rPr lang="en-US" sz="1200" b="0" i="1" u="none" strike="noStrike" kern="1200" cap="none" dirty="0" smtClean="0">
                <a:solidFill>
                  <a:schemeClr val="tx1"/>
                </a:solidFill>
                <a:latin typeface="Arial"/>
                <a:ea typeface="Arial"/>
                <a:cs typeface="Arial"/>
                <a:sym typeface="Arial"/>
              </a:rPr>
              <a:t>G</a:t>
            </a:r>
            <a:r>
              <a:rPr lang="en-US" sz="1200" b="0" i="0" u="none" strike="noStrike" kern="1200" cap="none" dirty="0" smtClean="0">
                <a:solidFill>
                  <a:schemeClr val="tx1"/>
                </a:solidFill>
                <a:latin typeface="Arial"/>
                <a:ea typeface="Arial"/>
                <a:cs typeface="Arial"/>
                <a:sym typeface="Arial"/>
              </a:rPr>
              <a:t>), and net exports (</a:t>
            </a:r>
            <a:r>
              <a:rPr lang="en-US" sz="1200" b="0" i="1" u="none" strike="noStrike" kern="1200" cap="none" dirty="0" smtClean="0">
                <a:solidFill>
                  <a:schemeClr val="tx1"/>
                </a:solidFill>
                <a:latin typeface="Arial"/>
                <a:ea typeface="Arial"/>
                <a:cs typeface="Arial"/>
                <a:sym typeface="Arial"/>
              </a:rPr>
              <a:t>NX</a:t>
            </a:r>
            <a:r>
              <a:rPr lang="en-US" sz="1200" b="0" i="0" u="none" strike="noStrike" kern="1200" cap="none" dirty="0" smtClean="0">
                <a:solidFill>
                  <a:schemeClr val="tx1"/>
                </a:solidFill>
                <a:latin typeface="Arial"/>
                <a:ea typeface="Arial"/>
                <a:cs typeface="Arial"/>
                <a:sym typeface="Arial"/>
              </a:rPr>
              <a:t>):</a:t>
            </a:r>
            <a:r>
              <a:rPr lang="en-US" sz="1200" b="0" i="1" u="none" strike="noStrike" kern="1200" cap="none" dirty="0" smtClean="0">
                <a:solidFill>
                  <a:schemeClr val="tx1"/>
                </a:solidFill>
                <a:latin typeface="Arial"/>
                <a:ea typeface="Arial"/>
                <a:cs typeface="Arial"/>
                <a:sym typeface="Arial"/>
              </a:rPr>
              <a:t>C</a:t>
            </a:r>
            <a:r>
              <a:rPr lang="en-US" sz="1200" b="0" i="0" u="none" strike="noStrike" kern="1200" cap="none" dirty="0" smtClean="0">
                <a:solidFill>
                  <a:schemeClr val="tx1"/>
                </a:solidFill>
                <a:latin typeface="Arial"/>
                <a:ea typeface="Arial"/>
                <a:cs typeface="Arial"/>
                <a:sym typeface="Arial"/>
              </a:rPr>
              <a:t> + </a:t>
            </a:r>
            <a:r>
              <a:rPr lang="en-US" sz="1200" b="0" i="1" u="none" strike="noStrike" kern="1200" cap="none" dirty="0" smtClean="0">
                <a:solidFill>
                  <a:schemeClr val="tx1"/>
                </a:solidFill>
                <a:latin typeface="Arial"/>
                <a:ea typeface="Arial"/>
                <a:cs typeface="Arial"/>
                <a:sym typeface="Arial"/>
              </a:rPr>
              <a:t>I</a:t>
            </a:r>
            <a:r>
              <a:rPr lang="en-US" sz="1200" b="0" i="0" u="none" strike="noStrike" kern="1200" cap="none" dirty="0" smtClean="0">
                <a:solidFill>
                  <a:schemeClr val="tx1"/>
                </a:solidFill>
                <a:latin typeface="Arial"/>
                <a:ea typeface="Arial"/>
                <a:cs typeface="Arial"/>
                <a:sym typeface="Arial"/>
              </a:rPr>
              <a:t> + </a:t>
            </a:r>
            <a:r>
              <a:rPr lang="en-US" sz="1200" b="0" i="1" u="none" strike="noStrike" kern="1200" cap="none" dirty="0" smtClean="0">
                <a:solidFill>
                  <a:schemeClr val="tx1"/>
                </a:solidFill>
                <a:latin typeface="Arial"/>
                <a:ea typeface="Arial"/>
                <a:cs typeface="Arial"/>
                <a:sym typeface="Arial"/>
              </a:rPr>
              <a:t>G</a:t>
            </a:r>
            <a:r>
              <a:rPr lang="en-US" sz="1200" b="0" i="0" u="none" strike="noStrike" kern="1200" cap="none" dirty="0" smtClean="0">
                <a:solidFill>
                  <a:schemeClr val="tx1"/>
                </a:solidFill>
                <a:latin typeface="Arial"/>
                <a:ea typeface="Arial"/>
                <a:cs typeface="Arial"/>
                <a:sym typeface="Arial"/>
              </a:rPr>
              <a:t> + </a:t>
            </a:r>
            <a:r>
              <a:rPr lang="en-US" sz="1200" b="0" i="1" u="none" strike="noStrike" kern="1200" cap="none" dirty="0" smtClean="0">
                <a:solidFill>
                  <a:schemeClr val="tx1"/>
                </a:solidFill>
                <a:latin typeface="Arial"/>
                <a:ea typeface="Arial"/>
                <a:cs typeface="Arial"/>
                <a:sym typeface="Arial"/>
              </a:rPr>
              <a:t>NX</a:t>
            </a:r>
            <a:r>
              <a:rPr lang="en-US" sz="1200" b="0" i="0" u="none" strike="noStrike" kern="1200" cap="none" dirty="0" smtClean="0">
                <a:solidFill>
                  <a:schemeClr val="tx1"/>
                </a:solidFill>
                <a:latin typeface="Arial"/>
                <a:ea typeface="Arial"/>
                <a:cs typeface="Arial"/>
                <a:sym typeface="Arial"/>
              </a:rPr>
              <a:t> = </a:t>
            </a:r>
            <a:r>
              <a:rPr lang="en-US" sz="1200" b="0" i="1" u="none" strike="noStrike" kern="1200" cap="none" dirty="0" smtClean="0">
                <a:solidFill>
                  <a:schemeClr val="tx1"/>
                </a:solidFill>
                <a:latin typeface="Arial"/>
                <a:ea typeface="Arial"/>
                <a:cs typeface="Arial"/>
                <a:sym typeface="Arial"/>
              </a:rPr>
              <a:t>GDP</a:t>
            </a:r>
            <a:endParaRPr lang="en-US" sz="1200" b="0" i="0" u="none" strike="noStrike" kern="1200" cap="none" dirty="0" smtClean="0">
              <a:solidFill>
                <a:schemeClr val="tx1"/>
              </a:solidFill>
              <a:latin typeface="Arial"/>
              <a:ea typeface="Arial"/>
              <a:cs typeface="Arial"/>
              <a:sym typeface="Arial"/>
            </a:endParaRPr>
          </a:p>
          <a:p>
            <a:pPr>
              <a:spcBef>
                <a:spcPct val="0"/>
              </a:spcBef>
            </a:pPr>
            <a:endParaRPr lang="en-US" dirty="0" smtClean="0"/>
          </a:p>
          <a:p>
            <a:pPr>
              <a:spcBef>
                <a:spcPct val="0"/>
              </a:spcBef>
            </a:pPr>
            <a:r>
              <a:rPr lang="en-US" dirty="0" smtClean="0"/>
              <a:t>The second change concerns the relationship between productivity and employment. In the US, manufacturing share of GDP declined from 19.2% in 1989 to 13% in 2009. In 2011, manufacturing employed about 9% of the workforce; the figure was 26 percent. During that 40-year period, productivity has increased dramatically. Similar trends can be found in many other major industrial economies as well. In the United Kingdom, for example, manufacturing’s share of jobs is only 8 percent, compared with 24 percent in 1980.</a:t>
            </a:r>
            <a:r>
              <a:rPr lang="en-US" baseline="30000" dirty="0" smtClean="0"/>
              <a:t>8 </a:t>
            </a:r>
            <a:r>
              <a:rPr lang="en-US" dirty="0" smtClean="0"/>
              <a:t>One recent study of 20 large economies found that between 1995 and 2002 more than 22 million factory jobs were eliminated. Manufacturing is not in decline—it is </a:t>
            </a:r>
            <a:r>
              <a:rPr lang="en-US" i="1" dirty="0" smtClean="0"/>
              <a:t>employment </a:t>
            </a:r>
            <a:r>
              <a:rPr lang="en-US" dirty="0" smtClean="0"/>
              <a:t>in manufacturing that is in decline.</a:t>
            </a:r>
          </a:p>
          <a:p>
            <a:pPr>
              <a:spcBef>
                <a:spcPct val="0"/>
              </a:spcBef>
            </a:pPr>
            <a:r>
              <a:rPr lang="en-US" dirty="0" smtClean="0"/>
              <a:t> </a:t>
            </a:r>
          </a:p>
          <a:p>
            <a:pPr>
              <a:spcBef>
                <a:spcPct val="0"/>
              </a:spcBef>
            </a:pPr>
            <a:r>
              <a:rPr lang="en-US" dirty="0" smtClean="0"/>
              <a:t>The third change is the emergence of the world economy as the dominant economic unit. The real secret of economic success of Japan and Germany is that business leaders and policy makers focus on their countries’ competitive positions in world markets. This change has brought two questions to the fore: How does the global economy work, and who is in charge? Unfortunately, the answers to these questions are not clear cut.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33420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The degree to which exchange rates affect a company’s market value as measured by its stock price is known as </a:t>
            </a:r>
            <a:r>
              <a:rPr lang="en-US" b="1" dirty="0" smtClean="0"/>
              <a:t>economic exposure</a:t>
            </a:r>
            <a:r>
              <a:rPr lang="en-US" dirty="0" smtClean="0"/>
              <a:t>.</a:t>
            </a:r>
          </a:p>
          <a:p>
            <a:pPr>
              <a:spcBef>
                <a:spcPct val="0"/>
              </a:spcBef>
            </a:pPr>
            <a:endParaRPr lang="en-US" dirty="0" smtClean="0"/>
          </a:p>
          <a:p>
            <a:pPr>
              <a:spcBef>
                <a:spcPct val="0"/>
              </a:spcBef>
            </a:pPr>
            <a:r>
              <a:rPr lang="en-US" sz="1200" b="0" i="0" u="none" strike="noStrike" kern="1200" cap="none" dirty="0" smtClean="0">
                <a:solidFill>
                  <a:schemeClr val="tx1"/>
                </a:solidFill>
                <a:effectLst/>
                <a:latin typeface="Arial"/>
                <a:ea typeface="Arial"/>
                <a:cs typeface="Arial"/>
                <a:sym typeface="Arial"/>
              </a:rPr>
              <a:t>Among countries in the euro zone, GlaxoSmithKline, Daimler AG, BP, Sanofi-Aventis, Royal Dutch Shell, and AstraZeneca all generate more than one-third of total sales in the U.S. market. Given the volatility of the dollar relative to the euro, all of these companies face potential economic exposure. Conversely, GE generates 45 percent of its revenues in the domestic U.S. market and only 14 percent in Europe, so the relative extent of GE’s exposure is less than that of the European companies just listed. Even so, GE does face economic exposure. For example, in a 2014–2015 Securities and Exchange Commission filing, the company noted, “The effects of a stronger U.S. dollar compared to mainly the euro, Brazilian real, and Canadian dollar, decreased consolidated revenues by $4.9 billion.”</a:t>
            </a:r>
          </a:p>
          <a:p>
            <a:pPr>
              <a:spcBef>
                <a:spcPct val="0"/>
              </a:spcBef>
            </a:pPr>
            <a:endParaRPr lang="en-US" sz="1200" b="0" i="0" u="none" strike="noStrike" kern="1200" cap="none" dirty="0" smtClean="0">
              <a:solidFill>
                <a:schemeClr val="tx1"/>
              </a:solidFill>
              <a:effectLst/>
              <a:latin typeface="Arial"/>
              <a:ea typeface="Arial"/>
              <a:cs typeface="Arial"/>
              <a:sym typeface="Arial"/>
            </a:endParaRPr>
          </a:p>
          <a:p>
            <a:r>
              <a:rPr lang="en-US" sz="1200" b="0" i="0" u="none" strike="noStrike" kern="1200" cap="none" dirty="0" smtClean="0">
                <a:solidFill>
                  <a:schemeClr val="tx1"/>
                </a:solidFill>
                <a:effectLst/>
                <a:latin typeface="Arial"/>
                <a:ea typeface="Arial"/>
                <a:cs typeface="Arial"/>
                <a:sym typeface="Arial"/>
              </a:rPr>
              <a:t>In dealing with the economic exposure introduced by currency fluctuations, a key issue is whether the company can use price as a strategic tool for maintaining its profit margins. Can the company adjust prices in response to a rise or fall of foreign exchange rates in various markets? That depends on the price elasticity of demand. The less price-sensitive the demand, the greater the flexibility a company has in responding to exchange rate changes. In the late 1980s, for example, Porsche raised prices in the United States three times in response to the weak dollar. The result: Porsche’s U.S. sales dropped precipitously, from 30,000 vehicles in 1986 to 4,500 vehicles in 1992. </a:t>
            </a:r>
          </a:p>
          <a:p>
            <a:r>
              <a:rPr lang="en-US" sz="1200" b="0" i="0" u="none" strike="noStrike" kern="1200" cap="none" dirty="0" smtClean="0">
                <a:solidFill>
                  <a:schemeClr val="tx1"/>
                </a:solidFill>
                <a:effectLst/>
                <a:latin typeface="Arial"/>
                <a:ea typeface="Arial"/>
                <a:cs typeface="Arial"/>
                <a:sym typeface="Arial"/>
              </a:rPr>
              <a:t>Clearly, U.S. luxury car buyers were exhibiting elastic demand curves for pricey German sports cars!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700877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en-US" dirty="0" smtClean="0">
                <a:latin typeface="Times New Roman" pitchFamily="18" charset="0"/>
                <a:ea typeface="ＭＳ Ｐゴシック" pitchFamily="34" charset="-128"/>
              </a:rPr>
              <a:t>Hedging is common among global companies. </a:t>
            </a:r>
          </a:p>
          <a:p>
            <a:pPr hangingPunct="0"/>
            <a:endParaRPr lang="en-US" sz="1200" b="0" i="0" u="none" strike="noStrike" kern="1200" cap="none" dirty="0" smtClean="0">
              <a:solidFill>
                <a:schemeClr val="tx1"/>
              </a:solidFill>
              <a:latin typeface="Arial"/>
              <a:ea typeface="Arial"/>
              <a:cs typeface="Arial"/>
              <a:sym typeface="Arial"/>
            </a:endParaRPr>
          </a:p>
          <a:p>
            <a:r>
              <a:rPr lang="en-US" sz="1200" b="1" i="0" u="none" strike="noStrike" kern="1200" cap="none" dirty="0" smtClean="0">
                <a:solidFill>
                  <a:schemeClr val="tx1"/>
                </a:solidFill>
                <a:latin typeface="Arial"/>
                <a:ea typeface="Arial"/>
                <a:cs typeface="Arial"/>
                <a:sym typeface="Arial"/>
              </a:rPr>
              <a:t>Hedging</a:t>
            </a:r>
            <a:r>
              <a:rPr lang="en-US" sz="1200" b="0" i="0" u="none" strike="noStrike" kern="1200" cap="none" dirty="0" smtClean="0">
                <a:solidFill>
                  <a:schemeClr val="tx1"/>
                </a:solidFill>
                <a:latin typeface="Arial"/>
                <a:ea typeface="Arial"/>
                <a:cs typeface="Arial"/>
                <a:sym typeface="Arial"/>
              </a:rPr>
              <a:t> exchange rate exposure involves establishing an offsetting currency position such that the loss or gain of one currency position is offset by a corresponding gain or loss in some other currency. The practice is common among global companies that sell products and maintain operations in different countries. Today, for example, Porsche relies on currency hedging rather than price increases to boost pretax profits on sales of its automobiles. Porsche manufactures all of its cars in Europe, but generates about 45 percent of its sales in the United States. Thus, Porsche faces economic exposure stemming from the relative value of the dollar to the euro. Porsche is “fully hedged”; that is, it takes currency positions to protect all earnings from foreign exchange movements.</a:t>
            </a:r>
            <a:endParaRPr lang="en-US" dirty="0" smtClean="0">
              <a:latin typeface="Times New Roman" pitchFamily="18" charset="0"/>
              <a:ea typeface="ＭＳ Ｐゴシック" pitchFamily="34" charset="-128"/>
            </a:endParaRPr>
          </a:p>
          <a:p>
            <a:pPr>
              <a:spcBef>
                <a:spcPct val="0"/>
              </a:spcBef>
            </a:pPr>
            <a:endParaRPr lang="en-US" dirty="0" smtClean="0">
              <a:latin typeface="Times New Roman" pitchFamily="18" charset="0"/>
              <a:ea typeface="ＭＳ Ｐゴシック" pitchFamily="34" charset="-128"/>
            </a:endParaRPr>
          </a:p>
          <a:p>
            <a:pPr marL="0" marR="0" indent="0" algn="l" defTabSz="914400" rtl="0" eaLnBrk="1" fontAlgn="base" latinLnBrk="0" hangingPunct="1">
              <a:lnSpc>
                <a:spcPct val="100000"/>
              </a:lnSpc>
              <a:spcBef>
                <a:spcPct val="0"/>
              </a:spcBef>
              <a:spcAft>
                <a:spcPct val="0"/>
              </a:spcAft>
              <a:buClrTx/>
              <a:buSzTx/>
              <a:buFontTx/>
              <a:buNone/>
              <a:tabLst/>
              <a:defRPr/>
            </a:pPr>
            <a:r>
              <a:rPr lang="en-US" sz="1200" b="0" i="0" u="none" strike="noStrike" kern="1200" cap="none" dirty="0" smtClean="0">
                <a:solidFill>
                  <a:schemeClr val="tx1"/>
                </a:solidFill>
                <a:latin typeface="Arial"/>
                <a:ea typeface="Arial"/>
                <a:cs typeface="Arial"/>
                <a:sym typeface="Arial"/>
              </a:rPr>
              <a:t>If company forecasts indicate that the value of the foreign currency will weaken against the home currency, it can hedge to protect against potential transaction losses. Conversely, when it is anticipated that the foreign currency will appreciate (strengthen) against the home currency, then a gain, rather than a loss, can be expected on foreign transactions when revenues are converted into the home currency. Given this expectation, the best decision may be not to hedge at all. (The operative word is “may”; many companies hedge anyway unless management is convinced the foreign currency will strengthen.) Porsche has profited by (correctly) betting on a weak dollar.</a:t>
            </a:r>
          </a:p>
          <a:p>
            <a:pPr>
              <a:spcBef>
                <a:spcPct val="0"/>
              </a:spcBef>
            </a:pPr>
            <a:endParaRPr lang="en-US" dirty="0" smtClean="0">
              <a:latin typeface="Times New Roman" pitchFamily="18" charset="0"/>
              <a:ea typeface="ＭＳ Ｐゴシック" pitchFamily="34" charset="-128"/>
            </a:endParaRPr>
          </a:p>
          <a:p>
            <a:pPr>
              <a:spcBef>
                <a:spcPct val="0"/>
              </a:spcBef>
            </a:pPr>
            <a:r>
              <a:rPr lang="en-US" dirty="0" smtClean="0">
                <a:latin typeface="Times New Roman" pitchFamily="18" charset="0"/>
                <a:ea typeface="ＭＳ Ｐゴシック" pitchFamily="34" charset="-128"/>
              </a:rPr>
              <a:t>30-, 60-, and 180-day forward prices of many currencies are quoted daily in publications like the </a:t>
            </a:r>
            <a:r>
              <a:rPr lang="en-US" i="1" dirty="0" smtClean="0">
                <a:latin typeface="Times New Roman" pitchFamily="18" charset="0"/>
                <a:ea typeface="ＭＳ Ｐゴシック" pitchFamily="34" charset="-128"/>
              </a:rPr>
              <a:t>Wall Street Journal</a:t>
            </a:r>
            <a:r>
              <a:rPr lang="en-US" dirty="0" smtClean="0">
                <a:latin typeface="Times New Roman" pitchFamily="18" charset="0"/>
                <a:ea typeface="ＭＳ Ｐゴシック" pitchFamily="34" charset="-128"/>
              </a:rPr>
              <a:t>, </a:t>
            </a:r>
            <a:r>
              <a:rPr lang="en-US" i="1" dirty="0" smtClean="0">
                <a:latin typeface="Times New Roman" pitchFamily="18" charset="0"/>
                <a:ea typeface="ＭＳ Ｐゴシック" pitchFamily="34" charset="-128"/>
              </a:rPr>
              <a:t>Financial Times</a:t>
            </a:r>
            <a:r>
              <a:rPr lang="en-US" i="0" dirty="0" smtClean="0">
                <a:latin typeface="Times New Roman" pitchFamily="18" charset="0"/>
                <a:ea typeface="ＭＳ Ｐゴシック" pitchFamily="34" charset="-128"/>
              </a:rPr>
              <a:t>,</a:t>
            </a:r>
            <a:r>
              <a:rPr lang="en-US" i="1" dirty="0" smtClean="0">
                <a:latin typeface="Times New Roman" pitchFamily="18" charset="0"/>
                <a:ea typeface="ＭＳ Ｐゴシック" pitchFamily="34" charset="-128"/>
              </a:rPr>
              <a:t> </a:t>
            </a:r>
            <a:r>
              <a:rPr lang="en-US" dirty="0" smtClean="0">
                <a:latin typeface="Times New Roman" pitchFamily="18" charset="0"/>
                <a:ea typeface="ＭＳ Ｐゴシック" pitchFamily="34" charset="-128"/>
              </a:rPr>
              <a:t>or www.ozforex.com.</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451343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37</a:t>
            </a:fld>
            <a:endParaRPr lang="en-US"/>
          </a:p>
        </p:txBody>
      </p:sp>
    </p:spTree>
    <p:extLst>
      <p:ext uri="{BB962C8B-B14F-4D97-AF65-F5344CB8AC3E}">
        <p14:creationId xmlns:p14="http://schemas.microsoft.com/office/powerpoint/2010/main" val="1372981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latin typeface="Times New Roman" pitchFamily="18" charset="0"/>
                <a:ea typeface="ＭＳ Ｐゴシック" pitchFamily="34" charset="-128"/>
              </a:rPr>
              <a:t>The fourth change is the end of the Cold War. The demise of communism as an economic and political system can be explained in a straightforward manner: Communism is not an effective economic system. The overwhelmingly superior performance of the world’s market economies has given leaders in socialist countries little choice but to renounce their ideology and introduce democratic reform.</a:t>
            </a:r>
          </a:p>
          <a:p>
            <a:pPr>
              <a:spcBef>
                <a:spcPct val="0"/>
              </a:spcBef>
            </a:pPr>
            <a:endParaRPr lang="en-US" dirty="0" smtClean="0">
              <a:latin typeface="Times New Roman" pitchFamily="18" charset="0"/>
              <a:ea typeface="ＭＳ Ｐゴシック" pitchFamily="34" charset="-128"/>
            </a:endParaRPr>
          </a:p>
          <a:p>
            <a:pPr>
              <a:spcBef>
                <a:spcPct val="0"/>
              </a:spcBef>
            </a:pPr>
            <a:r>
              <a:rPr lang="en-US" dirty="0" smtClean="0">
                <a:latin typeface="Times New Roman" pitchFamily="18" charset="0"/>
                <a:ea typeface="ＭＳ Ｐゴシック" pitchFamily="34" charset="-128"/>
              </a:rPr>
              <a:t>The fifth change relates to e-commerce. The PC and the Internet have, in some ways, diminished the importance of national boundaries. 2/3 of American households have PCs. There are 600 million computers used worldwide.  </a:t>
            </a:r>
          </a:p>
          <a:p>
            <a:pPr>
              <a:spcBef>
                <a:spcPct val="0"/>
              </a:spcBef>
            </a:pPr>
            <a:r>
              <a:rPr lang="en-US" dirty="0" smtClean="0">
                <a:latin typeface="Times New Roman" pitchFamily="18" charset="0"/>
                <a:ea typeface="ＭＳ Ｐゴシック" pitchFamily="34" charset="-128"/>
              </a:rPr>
              <a:t>Finally, the personal computer revolution and the advent of the Internet era have in some ways diminished the importance of national boundaries. </a:t>
            </a:r>
            <a:r>
              <a:rPr lang="en-US" dirty="0" smtClean="0"/>
              <a:t>Worldwide, an estimated 1 billion people use personal computers. In the so-called Information Age, barriers of time and place have been subverted by a transnational </a:t>
            </a:r>
            <a:r>
              <a:rPr lang="en-US" dirty="0" err="1" smtClean="0"/>
              <a:t>cyberworld</a:t>
            </a:r>
            <a:r>
              <a:rPr lang="en-US" dirty="0" smtClean="0"/>
              <a:t> that functions “24/7.” Amazon.com, eBay, Facebook, Google, Groupon, iTunes, Priceline, Twitter, and YouTube are just a few of the companies that are pushing the envelope in this brave new world.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26937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1" u="none" strike="noStrike" kern="1200" cap="none" dirty="0" smtClean="0">
                <a:solidFill>
                  <a:schemeClr val="tx1"/>
                </a:solidFill>
                <a:latin typeface="Arial"/>
                <a:ea typeface="Arial"/>
                <a:cs typeface="Arial"/>
                <a:sym typeface="Arial"/>
              </a:rPr>
              <a:t>Type of economy.</a:t>
            </a:r>
            <a:r>
              <a:rPr lang="en-US" sz="1200" b="0" i="0" u="none" strike="noStrike" kern="1200" cap="none" dirty="0" smtClean="0">
                <a:solidFill>
                  <a:schemeClr val="tx1"/>
                </a:solidFill>
                <a:latin typeface="Arial"/>
                <a:ea typeface="Arial"/>
                <a:cs typeface="Arial"/>
                <a:sym typeface="Arial"/>
              </a:rPr>
              <a:t> Is the nation an advanced industrial state, an emerging economy, a transition economy, or a developing nation?</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57163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en-US" sz="1200" b="0" i="0" u="none" strike="noStrike" kern="1200" cap="none" dirty="0" smtClean="0">
                <a:solidFill>
                  <a:schemeClr val="tx1"/>
                </a:solidFill>
                <a:latin typeface="Arial"/>
                <a:ea typeface="Arial"/>
                <a:cs typeface="Arial"/>
                <a:sym typeface="Symbol"/>
              </a:rPr>
              <a:t></a:t>
            </a:r>
            <a:r>
              <a:rPr lang="en-US" sz="1200" b="0" i="0" u="none" strike="noStrike" kern="1200" cap="none" dirty="0" smtClean="0">
                <a:solidFill>
                  <a:schemeClr val="tx1"/>
                </a:solidFill>
                <a:latin typeface="Arial"/>
                <a:ea typeface="Arial"/>
                <a:cs typeface="Arial"/>
                <a:sym typeface="Arial"/>
              </a:rPr>
              <a:t>	</a:t>
            </a:r>
            <a:r>
              <a:rPr lang="en-US" sz="1200" b="0" i="1" u="none" strike="noStrike" kern="1200" cap="none" dirty="0" smtClean="0">
                <a:solidFill>
                  <a:schemeClr val="tx1"/>
                </a:solidFill>
                <a:latin typeface="Arial"/>
                <a:ea typeface="Arial"/>
                <a:cs typeface="Arial"/>
                <a:sym typeface="Arial"/>
              </a:rPr>
              <a:t>Type of economy.</a:t>
            </a:r>
            <a:r>
              <a:rPr lang="en-US" sz="1200" b="0" i="0" u="none" strike="noStrike" kern="1200" cap="none" dirty="0" smtClean="0">
                <a:solidFill>
                  <a:schemeClr val="tx1"/>
                </a:solidFill>
                <a:latin typeface="Arial"/>
                <a:ea typeface="Arial"/>
                <a:cs typeface="Arial"/>
                <a:sym typeface="Arial"/>
              </a:rPr>
              <a:t> Is the nation an advanced industrial state, an emerging economy, a transition economy, or a developing nation?</a:t>
            </a:r>
          </a:p>
          <a:p>
            <a:pPr hangingPunct="0"/>
            <a:r>
              <a:rPr lang="en-US" sz="1200" b="0" i="0" u="none" strike="noStrike" kern="1200" cap="none" dirty="0" smtClean="0">
                <a:solidFill>
                  <a:schemeClr val="tx1"/>
                </a:solidFill>
                <a:latin typeface="Arial"/>
                <a:ea typeface="Arial"/>
                <a:cs typeface="Arial"/>
                <a:sym typeface="Symbol"/>
              </a:rPr>
              <a:t></a:t>
            </a:r>
            <a:r>
              <a:rPr lang="en-US" sz="1200" b="0" i="0" u="none" strike="noStrike" kern="1200" cap="none" dirty="0" smtClean="0">
                <a:solidFill>
                  <a:schemeClr val="tx1"/>
                </a:solidFill>
                <a:latin typeface="Arial"/>
                <a:ea typeface="Arial"/>
                <a:cs typeface="Arial"/>
                <a:sym typeface="Arial"/>
              </a:rPr>
              <a:t>	</a:t>
            </a:r>
            <a:r>
              <a:rPr lang="en-US" sz="1200" b="0" i="1" u="none" strike="noStrike" kern="1200" cap="none" dirty="0" smtClean="0">
                <a:solidFill>
                  <a:schemeClr val="tx1"/>
                </a:solidFill>
                <a:latin typeface="Arial"/>
                <a:ea typeface="Arial"/>
                <a:cs typeface="Arial"/>
                <a:sym typeface="Arial"/>
              </a:rPr>
              <a:t>Type of government.</a:t>
            </a:r>
            <a:r>
              <a:rPr lang="en-US" sz="1200" b="0" i="0" u="none" strike="noStrike" kern="1200" cap="none" dirty="0" smtClean="0">
                <a:solidFill>
                  <a:schemeClr val="tx1"/>
                </a:solidFill>
                <a:latin typeface="Arial"/>
                <a:ea typeface="Arial"/>
                <a:cs typeface="Arial"/>
                <a:sym typeface="Arial"/>
              </a:rPr>
              <a:t> Is the nation ruled by a monarchy, a dictatorship, or a tyrant? Is there an autocratic, one-party system? Is the nation dominated by another state, or is it a democracy with a multiparty system? Is it an unstable or terrorist nation?</a:t>
            </a:r>
          </a:p>
          <a:p>
            <a:pPr hangingPunct="0"/>
            <a:r>
              <a:rPr lang="en-US" sz="1200" b="0" i="0" u="none" strike="noStrike" kern="1200" cap="none" dirty="0" smtClean="0">
                <a:solidFill>
                  <a:schemeClr val="tx1"/>
                </a:solidFill>
                <a:latin typeface="Arial"/>
                <a:ea typeface="Arial"/>
                <a:cs typeface="Arial"/>
                <a:sym typeface="Symbol"/>
              </a:rPr>
              <a:t></a:t>
            </a:r>
            <a:r>
              <a:rPr lang="en-US" sz="1200" b="0" i="0" u="none" strike="noStrike" kern="1200" cap="none" dirty="0" smtClean="0">
                <a:solidFill>
                  <a:schemeClr val="tx1"/>
                </a:solidFill>
                <a:latin typeface="Arial"/>
                <a:ea typeface="Arial"/>
                <a:cs typeface="Arial"/>
                <a:sym typeface="Arial"/>
              </a:rPr>
              <a:t>	</a:t>
            </a:r>
            <a:r>
              <a:rPr lang="en-US" sz="1200" b="0" i="1" u="none" strike="noStrike" kern="1200" cap="none" dirty="0" smtClean="0">
                <a:solidFill>
                  <a:schemeClr val="tx1"/>
                </a:solidFill>
                <a:latin typeface="Arial"/>
                <a:ea typeface="Arial"/>
                <a:cs typeface="Arial"/>
                <a:sym typeface="Arial"/>
              </a:rPr>
              <a:t>Trade and capital flows.</a:t>
            </a:r>
            <a:r>
              <a:rPr lang="en-US" sz="1200" b="0" i="0" u="none" strike="noStrike" kern="1200" cap="none" dirty="0" smtClean="0">
                <a:solidFill>
                  <a:schemeClr val="tx1"/>
                </a:solidFill>
                <a:latin typeface="Arial"/>
                <a:ea typeface="Arial"/>
                <a:cs typeface="Arial"/>
                <a:sym typeface="Arial"/>
              </a:rPr>
              <a:t> Is the nation characterized by almost completely free trade or incomplete free trade, and is it part of a trading bloc? Is there a currency board, or are there exchange controls? Is there no trade, or does the government dominate trade possibilities?</a:t>
            </a:r>
          </a:p>
          <a:p>
            <a:pPr hangingPunct="0"/>
            <a:r>
              <a:rPr lang="en-US" sz="1200" b="0" i="0" u="none" strike="noStrike" kern="1200" cap="none" dirty="0" smtClean="0">
                <a:solidFill>
                  <a:schemeClr val="tx1"/>
                </a:solidFill>
                <a:latin typeface="Arial"/>
                <a:ea typeface="Arial"/>
                <a:cs typeface="Arial"/>
                <a:sym typeface="Symbol"/>
              </a:rPr>
              <a:t></a:t>
            </a:r>
            <a:r>
              <a:rPr lang="en-US" sz="1200" b="0" i="0" u="none" strike="noStrike" kern="1200" cap="none" dirty="0" smtClean="0">
                <a:solidFill>
                  <a:schemeClr val="tx1"/>
                </a:solidFill>
                <a:latin typeface="Arial"/>
                <a:ea typeface="Arial"/>
                <a:cs typeface="Arial"/>
                <a:sym typeface="Arial"/>
              </a:rPr>
              <a:t>	</a:t>
            </a:r>
            <a:r>
              <a:rPr lang="en-US" sz="1200" b="0" i="1" u="none" strike="noStrike" kern="1200" cap="none" dirty="0" smtClean="0">
                <a:solidFill>
                  <a:schemeClr val="tx1"/>
                </a:solidFill>
                <a:latin typeface="Arial"/>
                <a:ea typeface="Arial"/>
                <a:cs typeface="Arial"/>
                <a:sym typeface="Arial"/>
              </a:rPr>
              <a:t>The commanding heights</a:t>
            </a:r>
            <a:r>
              <a:rPr lang="en-US" sz="1200" b="0" i="0" u="none" strike="noStrike" kern="1200" cap="none" dirty="0" smtClean="0">
                <a:solidFill>
                  <a:schemeClr val="tx1"/>
                </a:solidFill>
                <a:latin typeface="Arial"/>
                <a:ea typeface="Arial"/>
                <a:cs typeface="Arial"/>
                <a:sym typeface="Arial"/>
              </a:rPr>
              <a:t> (e.g., the transportation, communications, and energy sectors). Are these sectors state owned and operated? Is there a mix of state and private ownership? Are they all private, with or without controlled prices?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09818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cap="none" dirty="0" smtClean="0">
                <a:solidFill>
                  <a:schemeClr val="tx1"/>
                </a:solidFill>
                <a:latin typeface="Arial"/>
                <a:ea typeface="Arial"/>
                <a:cs typeface="Arial"/>
                <a:sym typeface="Symbol"/>
              </a:rPr>
              <a:t></a:t>
            </a:r>
            <a:r>
              <a:rPr lang="en-US" sz="1200" b="0" i="0" u="none" strike="noStrike" kern="1200" cap="none" dirty="0" smtClean="0">
                <a:solidFill>
                  <a:schemeClr val="tx1"/>
                </a:solidFill>
                <a:latin typeface="Arial"/>
                <a:ea typeface="Arial"/>
                <a:cs typeface="Arial"/>
                <a:sym typeface="Arial"/>
              </a:rPr>
              <a:t>	</a:t>
            </a:r>
            <a:r>
              <a:rPr lang="en-US" sz="1200" b="0" i="1" u="none" strike="noStrike" kern="1200" cap="none" dirty="0" smtClean="0">
                <a:solidFill>
                  <a:schemeClr val="tx1"/>
                </a:solidFill>
                <a:latin typeface="Arial"/>
                <a:ea typeface="Arial"/>
                <a:cs typeface="Arial"/>
                <a:sym typeface="Arial"/>
              </a:rPr>
              <a:t>Services provided by the state and funded through taxes.</a:t>
            </a:r>
            <a:r>
              <a:rPr lang="en-US" sz="1200" b="0" i="0" u="none" strike="noStrike" kern="1200" cap="none" dirty="0" smtClean="0">
                <a:solidFill>
                  <a:schemeClr val="tx1"/>
                </a:solidFill>
                <a:latin typeface="Arial"/>
                <a:ea typeface="Arial"/>
                <a:cs typeface="Arial"/>
                <a:sym typeface="Arial"/>
              </a:rPr>
              <a:t> Are pensions, health care, and education provided? Pensions and education but not health care? Do privatized systems dominate?</a:t>
            </a:r>
          </a:p>
          <a:p>
            <a:pPr hangingPunct="0"/>
            <a:r>
              <a:rPr lang="en-US" sz="1200" b="0" i="0" u="none" strike="noStrike" kern="1200" cap="none" dirty="0" smtClean="0">
                <a:solidFill>
                  <a:schemeClr val="tx1"/>
                </a:solidFill>
                <a:latin typeface="Arial"/>
                <a:ea typeface="Arial"/>
                <a:cs typeface="Arial"/>
                <a:sym typeface="Symbol"/>
              </a:rPr>
              <a:t></a:t>
            </a:r>
            <a:r>
              <a:rPr lang="en-US" sz="1200" b="0" i="0" u="none" strike="noStrike" kern="1200" cap="none" dirty="0" smtClean="0">
                <a:solidFill>
                  <a:schemeClr val="tx1"/>
                </a:solidFill>
                <a:latin typeface="Arial"/>
                <a:ea typeface="Arial"/>
                <a:cs typeface="Arial"/>
                <a:sym typeface="Arial"/>
              </a:rPr>
              <a:t>	</a:t>
            </a:r>
            <a:r>
              <a:rPr lang="en-US" sz="1200" b="0" i="1" u="none" strike="noStrike" kern="1200" cap="none" dirty="0" smtClean="0">
                <a:solidFill>
                  <a:schemeClr val="tx1"/>
                </a:solidFill>
                <a:latin typeface="Arial"/>
                <a:ea typeface="Arial"/>
                <a:cs typeface="Arial"/>
                <a:sym typeface="Arial"/>
              </a:rPr>
              <a:t>Institutions.</a:t>
            </a:r>
            <a:r>
              <a:rPr lang="en-US" sz="1200" b="0" i="0" u="none" strike="noStrike" kern="1200" cap="none" dirty="0" smtClean="0">
                <a:solidFill>
                  <a:schemeClr val="tx1"/>
                </a:solidFill>
                <a:latin typeface="Arial"/>
                <a:ea typeface="Arial"/>
                <a:cs typeface="Arial"/>
                <a:sym typeface="Arial"/>
              </a:rPr>
              <a:t> Is the nation characterized by transparency, standards, the absence of corruption, and the presence of a free press and strong courts? Or is corruption a fact of life and the press dominated by the government? Are standards ignored and the court system compromised?</a:t>
            </a:r>
          </a:p>
          <a:p>
            <a:pPr hangingPunct="0"/>
            <a:r>
              <a:rPr lang="en-US" sz="1200" b="0" i="0" u="none" strike="noStrike" kern="1200" cap="none" dirty="0" smtClean="0">
                <a:solidFill>
                  <a:schemeClr val="tx1"/>
                </a:solidFill>
                <a:latin typeface="Arial"/>
                <a:ea typeface="Arial"/>
                <a:cs typeface="Arial"/>
                <a:sym typeface="Symbol"/>
              </a:rPr>
              <a:t></a:t>
            </a:r>
            <a:r>
              <a:rPr lang="en-US" sz="1200" b="0" i="0" u="none" strike="noStrike" kern="1200" cap="none" dirty="0" smtClean="0">
                <a:solidFill>
                  <a:schemeClr val="tx1"/>
                </a:solidFill>
                <a:latin typeface="Arial"/>
                <a:ea typeface="Arial"/>
                <a:cs typeface="Arial"/>
                <a:sym typeface="Arial"/>
              </a:rPr>
              <a:t>	</a:t>
            </a:r>
            <a:r>
              <a:rPr lang="en-US" sz="1200" b="0" i="1" u="none" strike="noStrike" kern="1200" cap="none" dirty="0" smtClean="0">
                <a:solidFill>
                  <a:schemeClr val="tx1"/>
                </a:solidFill>
                <a:latin typeface="Arial"/>
                <a:ea typeface="Arial"/>
                <a:cs typeface="Arial"/>
                <a:sym typeface="Arial"/>
              </a:rPr>
              <a:t>Markets.</a:t>
            </a:r>
            <a:r>
              <a:rPr lang="en-US" sz="1200" b="0" i="0" u="none" strike="noStrike" kern="1200" cap="none" dirty="0" smtClean="0">
                <a:solidFill>
                  <a:schemeClr val="tx1"/>
                </a:solidFill>
                <a:latin typeface="Arial"/>
                <a:ea typeface="Arial"/>
                <a:cs typeface="Arial"/>
                <a:sym typeface="Arial"/>
              </a:rPr>
              <a:t> Does the nation have a free market system characterized by high-risk/high-reward entrepreneurial dynamism? Is it a free market that is dominated by monopolies, cartels, and concentrated industries? Is it a socialized market with cooperation among business, government, and labor (but with little entrepreneurial support)? Or is planning, including price and wage controls, controlled by the center?</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63381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ea typeface="ＭＳ Ｐゴシック" pitchFamily="34" charset="-128"/>
              </a:rPr>
              <a:t>Market capitalism is practiced around the world, most notably in Western Europe and North America. All market-oriented economies do not function in an identical manner. The U.S. is characterized by its competitive “free-for-all” and decentralized initiative. Japan is sometimes called “Japan, Inc.” because it has a tightly run, highly regulated economic system that is also market oriented.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7947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Anglo </a:t>
            </a:r>
            <a:r>
              <a:rPr lang="en-US" dirty="0" err="1" smtClean="0"/>
              <a:t>saxon</a:t>
            </a:r>
            <a:r>
              <a:rPr lang="en-US" dirty="0" smtClean="0"/>
              <a:t> model : form of free marker economy that exists in rich English</a:t>
            </a:r>
            <a:r>
              <a:rPr lang="en-US" baseline="0" dirty="0" smtClean="0"/>
              <a:t> speaking nations.</a:t>
            </a:r>
          </a:p>
          <a:p>
            <a:r>
              <a:rPr lang="en-US" baseline="0" dirty="0" smtClean="0"/>
              <a:t>Social </a:t>
            </a:r>
            <a:r>
              <a:rPr lang="en-US" baseline="0" smtClean="0"/>
              <a:t>market economy mode;</a:t>
            </a:r>
            <a:endParaRPr lang="en-US" dirty="0" smtClean="0"/>
          </a:p>
          <a:p>
            <a:endParaRPr lang="en-US" dirty="0" smtClean="0"/>
          </a:p>
          <a:p>
            <a:endParaRPr lang="en-US" dirty="0" smtClean="0"/>
          </a:p>
          <a:p>
            <a:endParaRPr lang="en-US" dirty="0" smtClean="0"/>
          </a:p>
          <a:p>
            <a:r>
              <a:rPr lang="en-US" dirty="0" smtClean="0"/>
              <a:t>Nordic countries</a:t>
            </a:r>
            <a:r>
              <a:rPr lang="en-US" baseline="0" dirty="0" smtClean="0"/>
              <a:t> are five :- Norway, Sweden, Iceland, </a:t>
            </a:r>
            <a:r>
              <a:rPr lang="en-US" baseline="0" dirty="0" err="1" smtClean="0"/>
              <a:t>finland</a:t>
            </a:r>
            <a:r>
              <a:rPr lang="en-US" baseline="0" dirty="0" smtClean="0"/>
              <a:t> and Denmark</a:t>
            </a:r>
          </a:p>
          <a:p>
            <a:r>
              <a:rPr lang="en-US" baseline="0" dirty="0" smtClean="0"/>
              <a:t>Welfare capitalist featuring a combination of free market activity and government intervention</a:t>
            </a:r>
          </a:p>
          <a:p>
            <a:endParaRPr lang="en-US" baseline="0"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10035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3/28/2022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67289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3068857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117686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2121271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xmlns="" id="{211BB07C-705F-4113-A2C5-779D6EA64D97}"/>
              </a:ext>
            </a:extLst>
          </p:cNvPr>
          <p:cNvSpPr>
            <a:spLocks noGrp="1"/>
          </p:cNvSpPr>
          <p:nvPr>
            <p:ph sz="quarter" idx="13"/>
          </p:nvPr>
        </p:nvSpPr>
        <p:spPr>
          <a:xfrm>
            <a:off x="457200" y="1556326"/>
            <a:ext cx="8232128"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Tree>
    <p:extLst>
      <p:ext uri="{BB962C8B-B14F-4D97-AF65-F5344CB8AC3E}">
        <p14:creationId xmlns:p14="http://schemas.microsoft.com/office/powerpoint/2010/main" val="3678147491"/>
      </p:ext>
    </p:extLst>
  </p:cSld>
  <p:clrMapOvr>
    <a:masterClrMapping/>
  </p:clrMapOvr>
  <p:extLst mod="1">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xmlns=""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74865666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xmlns=""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26614373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xmlns=""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76294165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xmlns=""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15060848"/>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xmlns=""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74427139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xmlns=""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377977732"/>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xmlns=""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9"/>
          <p:cNvSpPr>
            <a:spLocks noGrp="1"/>
          </p:cNvSpPr>
          <p:nvPr>
            <p:ph sz="quarter" idx="20"/>
          </p:nvPr>
        </p:nvSpPr>
        <p:spPr>
          <a:xfrm>
            <a:off x="457200" y="5614988"/>
            <a:ext cx="8232775" cy="44450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622864151"/>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7">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60784" y="6468486"/>
            <a:ext cx="5995349" cy="38865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2020,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666" r:id="rId10"/>
    <p:sldLayoutId id="2147483665" r:id="rId11"/>
    <p:sldLayoutId id="2147483651" r:id="rId12"/>
    <p:sldLayoutId id="2147483654" r:id="rId13"/>
    <p:sldLayoutId id="2147483655" r:id="rId14"/>
    <p:sldLayoutId id="2147483656"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5">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 id="214748370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658311"/>
          </a:xfrm>
        </p:spPr>
        <p:txBody>
          <a:bodyPr anchor="ctr"/>
          <a:lstStyle/>
          <a:p>
            <a:r>
              <a:rPr lang="en-US" sz="3600" dirty="0" smtClean="0">
                <a:latin typeface="+mj-lt"/>
              </a:rPr>
              <a:t>Global Marketing</a:t>
            </a:r>
            <a:endParaRPr lang="en-US" altLang="en-US" sz="3600" dirty="0">
              <a:solidFill>
                <a:schemeClr val="tx2"/>
              </a:solidFill>
              <a:latin typeface="+mj-lt"/>
              <a:cs typeface="Times New Roman" panose="02020603050405020304" pitchFamily="18" charset="0"/>
            </a:endParaRPr>
          </a:p>
        </p:txBody>
      </p:sp>
      <p:sp>
        <p:nvSpPr>
          <p:cNvPr id="3" name="Text Placeholder 2"/>
          <p:cNvSpPr>
            <a:spLocks noGrp="1"/>
          </p:cNvSpPr>
          <p:nvPr>
            <p:ph type="body" idx="1"/>
          </p:nvPr>
        </p:nvSpPr>
        <p:spPr>
          <a:xfrm>
            <a:off x="457200" y="1016111"/>
            <a:ext cx="8229600" cy="331043"/>
          </a:xfrm>
        </p:spPr>
        <p:txBody>
          <a:bodyPr anchor="ctr"/>
          <a:lstStyle/>
          <a:p>
            <a:r>
              <a:rPr lang="en-US" dirty="0"/>
              <a:t>Tenth Edition</a:t>
            </a:r>
          </a:p>
        </p:txBody>
      </p:sp>
      <p:sp>
        <p:nvSpPr>
          <p:cNvPr id="4" name="Text Placeholder 3"/>
          <p:cNvSpPr>
            <a:spLocks noGrp="1"/>
          </p:cNvSpPr>
          <p:nvPr>
            <p:ph type="body" idx="2"/>
          </p:nvPr>
        </p:nvSpPr>
        <p:spPr>
          <a:xfrm>
            <a:off x="5029200" y="1600200"/>
            <a:ext cx="3657600" cy="1246517"/>
          </a:xfrm>
        </p:spPr>
        <p:txBody>
          <a:bodyPr/>
          <a:lstStyle/>
          <a:p>
            <a:pPr algn="ctr"/>
            <a:r>
              <a:rPr lang="en-US" altLang="en-US" b="1" dirty="0">
                <a:latin typeface="+mn-lt"/>
                <a:ea typeface="Segoe UI Symbol" panose="020B0502040204020203" pitchFamily="34" charset="0"/>
              </a:rPr>
              <a:t>Chapter </a:t>
            </a:r>
            <a:r>
              <a:rPr lang="en-US" altLang="en-US" b="1" dirty="0" smtClean="0">
                <a:latin typeface="+mn-lt"/>
                <a:ea typeface="Segoe UI Symbol" panose="020B0502040204020203" pitchFamily="34" charset="0"/>
              </a:rPr>
              <a:t>2</a:t>
            </a:r>
            <a:endParaRPr lang="en-US" altLang="en-US" b="1" dirty="0">
              <a:latin typeface="+mn-lt"/>
              <a:ea typeface="Segoe UI Symbol" panose="020B0502040204020203" pitchFamily="34" charset="0"/>
            </a:endParaRPr>
          </a:p>
        </p:txBody>
      </p:sp>
      <p:sp>
        <p:nvSpPr>
          <p:cNvPr id="5" name="Text Placeholder 4"/>
          <p:cNvSpPr>
            <a:spLocks noGrp="1"/>
          </p:cNvSpPr>
          <p:nvPr>
            <p:ph type="body" idx="3"/>
          </p:nvPr>
        </p:nvSpPr>
        <p:spPr>
          <a:xfrm>
            <a:off x="5029200" y="3200401"/>
            <a:ext cx="3657600" cy="836762"/>
          </a:xfrm>
        </p:spPr>
        <p:txBody>
          <a:bodyPr/>
          <a:lstStyle/>
          <a:p>
            <a:pPr algn="ctr"/>
            <a:r>
              <a:rPr lang="en-US" dirty="0">
                <a:latin typeface="+mn-lt"/>
              </a:rPr>
              <a:t>The Global Economic Environment</a:t>
            </a:r>
          </a:p>
        </p:txBody>
      </p:sp>
      <p:pic>
        <p:nvPicPr>
          <p:cNvPr id="9" name="Picture 3" descr="Front Cover: Global Marketing Tenth Edition by Green and Keeg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04" y="1498334"/>
            <a:ext cx="3773614" cy="4830030"/>
          </a:xfrm>
          <a:prstGeom prst="rect">
            <a:avLst/>
          </a:prstGeom>
          <a:ln w="9525">
            <a:solidFill>
              <a:schemeClr val="tx1"/>
            </a:solidFill>
          </a:ln>
          <a:effectLst/>
        </p:spPr>
      </p:pic>
      <p:sp>
        <p:nvSpPr>
          <p:cNvPr id="6" name="Text Placeholder 5"/>
          <p:cNvSpPr>
            <a:spLocks noGrp="1"/>
          </p:cNvSpPr>
          <p:nvPr>
            <p:ph type="body" idx="13"/>
          </p:nvPr>
        </p:nvSpPr>
        <p:spPr>
          <a:xfrm>
            <a:off x="2710149" y="6480371"/>
            <a:ext cx="6045280" cy="368298"/>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2017, 2015 </a:t>
            </a:r>
            <a:r>
              <a:rPr lang="en-US" altLang="en-US" sz="1200" dirty="0" smtClean="0">
                <a:solidFill>
                  <a:schemeClr val="tx1"/>
                </a:solidFill>
                <a:latin typeface="Verdana"/>
                <a:ea typeface="Verdana" panose="020B0604030504040204" pitchFamily="34" charset="0"/>
                <a:cs typeface="Verdana" panose="020B0604030504040204" pitchFamily="34" charset="0"/>
              </a:rPr>
              <a:t>Pearson </a:t>
            </a:r>
            <a:r>
              <a:rPr lang="en-US" altLang="en-US" sz="1200" dirty="0">
                <a:solidFill>
                  <a:schemeClr val="tx1"/>
                </a:solidFill>
                <a:latin typeface="Verdana"/>
                <a:ea typeface="Verdana" panose="020B0604030504040204" pitchFamily="34" charset="0"/>
                <a:cs typeface="Verdana" panose="020B0604030504040204" pitchFamily="34" charset="0"/>
              </a:rPr>
              <a:t>Education, Inc. All Rights Reserved</a:t>
            </a:r>
          </a:p>
        </p:txBody>
      </p:sp>
    </p:spTree>
    <p:extLst>
      <p:ext uri="{BB962C8B-B14F-4D97-AF65-F5344CB8AC3E}">
        <p14:creationId xmlns:p14="http://schemas.microsoft.com/office/powerpoint/2010/main" val="1212819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Capitalism</a:t>
            </a:r>
            <a:endParaRPr lang="en-IN" dirty="0"/>
          </a:p>
        </p:txBody>
      </p:sp>
      <p:sp>
        <p:nvSpPr>
          <p:cNvPr id="3" name="Content Placeholder 2"/>
          <p:cNvSpPr>
            <a:spLocks noGrp="1"/>
          </p:cNvSpPr>
          <p:nvPr>
            <p:ph sz="quarter" idx="13"/>
          </p:nvPr>
        </p:nvSpPr>
        <p:spPr/>
        <p:txBody>
          <a:bodyPr/>
          <a:lstStyle/>
          <a:p>
            <a:pPr marL="255600"/>
            <a:r>
              <a:rPr lang="en-US" dirty="0">
                <a:ea typeface="ＭＳ Ｐゴシック" pitchFamily="34" charset="-128"/>
              </a:rPr>
              <a:t>Individuals and firms allocate resources</a:t>
            </a:r>
          </a:p>
          <a:p>
            <a:pPr marL="255600"/>
            <a:r>
              <a:rPr lang="en-US" dirty="0">
                <a:ea typeface="ＭＳ Ｐゴシック" pitchFamily="34" charset="-128"/>
              </a:rPr>
              <a:t>Production resources are privately owned</a:t>
            </a:r>
          </a:p>
          <a:p>
            <a:pPr marL="255600"/>
            <a:r>
              <a:rPr lang="en-US" dirty="0">
                <a:ea typeface="ＭＳ Ｐゴシック" pitchFamily="34" charset="-128"/>
              </a:rPr>
              <a:t>Driven by consumers</a:t>
            </a:r>
          </a:p>
          <a:p>
            <a:pPr marL="255600"/>
            <a:r>
              <a:rPr lang="en-US" dirty="0">
                <a:ea typeface="ＭＳ Ｐゴシック" pitchFamily="34" charset="-128"/>
              </a:rPr>
              <a:t>Government’s role is to promote competition among firms and ensure consumer </a:t>
            </a:r>
            <a:r>
              <a:rPr lang="en-US" dirty="0" smtClean="0">
                <a:ea typeface="ＭＳ Ｐゴシック" pitchFamily="34" charset="-128"/>
              </a:rPr>
              <a:t>protection</a:t>
            </a:r>
            <a:endParaRPr lang="en-US" dirty="0"/>
          </a:p>
        </p:txBody>
      </p:sp>
    </p:spTree>
    <p:extLst>
      <p:ext uri="{BB962C8B-B14F-4D97-AF65-F5344CB8AC3E}">
        <p14:creationId xmlns:p14="http://schemas.microsoft.com/office/powerpoint/2010/main" val="2698242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Table 2-1 Western Market Systems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702087417"/>
              </p:ext>
            </p:extLst>
          </p:nvPr>
        </p:nvGraphicFramePr>
        <p:xfrm>
          <a:off x="457200" y="1579881"/>
          <a:ext cx="8229600" cy="3550920"/>
        </p:xfrm>
        <a:graphic>
          <a:graphicData uri="http://schemas.openxmlformats.org/drawingml/2006/table">
            <a:tbl>
              <a:tblPr firstRow="1" bandRow="1">
                <a:tableStyleId>{2D5ABB26-0587-4C30-8999-92F81FD0307C}</a:tableStyleId>
              </a:tblPr>
              <a:tblGrid>
                <a:gridCol w="2218624">
                  <a:extLst>
                    <a:ext uri="{9D8B030D-6E8A-4147-A177-3AD203B41FA5}">
                      <a16:colId xmlns:a16="http://schemas.microsoft.com/office/drawing/2014/main" xmlns="" val="2260134095"/>
                    </a:ext>
                  </a:extLst>
                </a:gridCol>
                <a:gridCol w="3455470">
                  <a:extLst>
                    <a:ext uri="{9D8B030D-6E8A-4147-A177-3AD203B41FA5}">
                      <a16:colId xmlns:a16="http://schemas.microsoft.com/office/drawing/2014/main" xmlns="" val="3644464671"/>
                    </a:ext>
                  </a:extLst>
                </a:gridCol>
                <a:gridCol w="2555506">
                  <a:extLst>
                    <a:ext uri="{9D8B030D-6E8A-4147-A177-3AD203B41FA5}">
                      <a16:colId xmlns:a16="http://schemas.microsoft.com/office/drawing/2014/main" xmlns="" val="22795893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dk1"/>
                          </a:solidFill>
                          <a:latin typeface="+mn-lt"/>
                          <a:ea typeface="Arial"/>
                          <a:cs typeface="Arial"/>
                          <a:sym typeface="Arial"/>
                        </a:rPr>
                        <a:t>Type of System</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dk1"/>
                          </a:solidFill>
                          <a:latin typeface="+mn-lt"/>
                          <a:ea typeface="Arial"/>
                          <a:cs typeface="Arial"/>
                          <a:sym typeface="Arial"/>
                        </a:rPr>
                        <a:t>Key Characteristics</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dk1"/>
                          </a:solidFill>
                          <a:latin typeface="+mn-lt"/>
                          <a:ea typeface="Arial"/>
                          <a:cs typeface="Arial"/>
                          <a:sym typeface="Arial"/>
                        </a:rPr>
                        <a:t>Countries</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7344391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dk1"/>
                          </a:solidFill>
                          <a:latin typeface="+mn-lt"/>
                          <a:ea typeface="Arial"/>
                          <a:cs typeface="Arial"/>
                          <a:sym typeface="Arial"/>
                        </a:rPr>
                        <a:t>Anglo-Saxon model</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ts val="1600"/>
                        </a:lnSpc>
                      </a:pPr>
                      <a:r>
                        <a:rPr lang="en-US" sz="1400" b="0" i="0" u="none" strike="noStrike" cap="none" baseline="0" dirty="0" smtClean="0">
                          <a:solidFill>
                            <a:schemeClr val="dk1"/>
                          </a:solidFill>
                          <a:latin typeface="+mn-lt"/>
                          <a:ea typeface="Arial"/>
                          <a:cs typeface="Arial"/>
                          <a:sym typeface="Arial"/>
                        </a:rPr>
                        <a:t>Private ownership; free enterprise economy; capitalism; minimal social safety net; highly flexible</a:t>
                      </a:r>
                    </a:p>
                    <a:p>
                      <a:pPr>
                        <a:lnSpc>
                          <a:spcPts val="1600"/>
                        </a:lnSpc>
                      </a:pPr>
                      <a:r>
                        <a:rPr lang="en-US" sz="1400" b="0" i="0" u="none" strike="noStrike" cap="none" baseline="0" dirty="0" smtClean="0">
                          <a:solidFill>
                            <a:schemeClr val="dk1"/>
                          </a:solidFill>
                          <a:latin typeface="+mn-lt"/>
                          <a:ea typeface="Arial"/>
                          <a:cs typeface="Arial"/>
                          <a:sym typeface="Arial"/>
                        </a:rPr>
                        <a:t>employment policies</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ts val="1600"/>
                        </a:lnSpc>
                      </a:pPr>
                      <a:r>
                        <a:rPr lang="en-US" sz="1400" b="0" i="0" u="none" strike="noStrike" cap="none" baseline="0" dirty="0" smtClean="0">
                          <a:solidFill>
                            <a:schemeClr val="dk1"/>
                          </a:solidFill>
                          <a:latin typeface="+mn-lt"/>
                          <a:ea typeface="Arial"/>
                          <a:cs typeface="Arial"/>
                          <a:sym typeface="Arial"/>
                        </a:rPr>
                        <a:t>United States, Canada,</a:t>
                      </a:r>
                    </a:p>
                    <a:p>
                      <a:pPr>
                        <a:lnSpc>
                          <a:spcPts val="1600"/>
                        </a:lnSpc>
                      </a:pPr>
                      <a:r>
                        <a:rPr lang="en-US" sz="1400" b="0" i="0" u="none" strike="noStrike" cap="none" baseline="0" dirty="0" smtClean="0">
                          <a:solidFill>
                            <a:schemeClr val="dk1"/>
                          </a:solidFill>
                          <a:latin typeface="+mn-lt"/>
                          <a:ea typeface="Arial"/>
                          <a:cs typeface="Arial"/>
                          <a:sym typeface="Arial"/>
                        </a:rPr>
                        <a:t>Great Britain</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085078591"/>
                  </a:ext>
                </a:extLst>
              </a:tr>
              <a:tr h="370840">
                <a:tc>
                  <a:txBody>
                    <a:bodyPr/>
                    <a:lstStyle/>
                    <a:p>
                      <a:pPr>
                        <a:lnSpc>
                          <a:spcPts val="1600"/>
                        </a:lnSpc>
                      </a:pPr>
                      <a:r>
                        <a:rPr lang="en-US" sz="1400" b="0" i="0" u="none" strike="noStrike" cap="none" baseline="0" dirty="0" smtClean="0">
                          <a:solidFill>
                            <a:schemeClr val="dk1"/>
                          </a:solidFill>
                          <a:latin typeface="+mn-lt"/>
                          <a:ea typeface="Arial"/>
                          <a:cs typeface="Arial"/>
                          <a:sym typeface="Arial"/>
                        </a:rPr>
                        <a:t>Social market economy</a:t>
                      </a:r>
                    </a:p>
                    <a:p>
                      <a:pPr>
                        <a:lnSpc>
                          <a:spcPts val="1600"/>
                        </a:lnSpc>
                      </a:pPr>
                      <a:r>
                        <a:rPr lang="en-US" sz="1400" b="0" i="0" u="none" strike="noStrike" cap="none" baseline="0" dirty="0" smtClean="0">
                          <a:solidFill>
                            <a:schemeClr val="dk1"/>
                          </a:solidFill>
                          <a:latin typeface="+mn-lt"/>
                          <a:ea typeface="Arial"/>
                          <a:cs typeface="Arial"/>
                          <a:sym typeface="Arial"/>
                        </a:rPr>
                        <a:t>model</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dk1"/>
                          </a:solidFill>
                          <a:latin typeface="+mn-lt"/>
                          <a:ea typeface="Arial"/>
                          <a:cs typeface="Arial"/>
                          <a:sym typeface="Arial"/>
                        </a:rPr>
                        <a:t>Private ownership; “social partners” orientation that includes employer groups, unions, and banks; unions and corporations are involved in government, and vice versa; inflexible employment policies</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dk1"/>
                          </a:solidFill>
                          <a:latin typeface="+mn-lt"/>
                          <a:ea typeface="Arial"/>
                          <a:cs typeface="Arial"/>
                          <a:sym typeface="Arial"/>
                        </a:rPr>
                        <a:t>Germany, France, Italy</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3112050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dk1"/>
                          </a:solidFill>
                          <a:latin typeface="+mn-lt"/>
                          <a:ea typeface="Arial"/>
                          <a:cs typeface="Arial"/>
                          <a:sym typeface="Arial"/>
                        </a:rPr>
                        <a:t>Nordic model</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ts val="1600"/>
                        </a:lnSpc>
                      </a:pPr>
                      <a:r>
                        <a:rPr lang="en-US" sz="1400" b="0" i="0" u="none" strike="noStrike" cap="none" baseline="0" dirty="0" smtClean="0">
                          <a:solidFill>
                            <a:schemeClr val="dk1"/>
                          </a:solidFill>
                          <a:latin typeface="+mn-lt"/>
                          <a:ea typeface="Arial"/>
                          <a:cs typeface="Arial"/>
                          <a:sym typeface="Arial"/>
                        </a:rPr>
                        <a:t>Mix of state ownership and private ownership; high taxes; some market regulation; generous social</a:t>
                      </a:r>
                    </a:p>
                    <a:p>
                      <a:pPr>
                        <a:lnSpc>
                          <a:spcPts val="1600"/>
                        </a:lnSpc>
                      </a:pPr>
                      <a:r>
                        <a:rPr lang="en-US" sz="1400" b="0" i="0" u="none" strike="noStrike" cap="none" baseline="0" dirty="0" smtClean="0">
                          <a:solidFill>
                            <a:schemeClr val="dk1"/>
                          </a:solidFill>
                          <a:latin typeface="+mn-lt"/>
                          <a:ea typeface="Arial"/>
                          <a:cs typeface="Arial"/>
                          <a:sym typeface="Arial"/>
                        </a:rPr>
                        <a:t>safety net</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dk1"/>
                          </a:solidFill>
                          <a:latin typeface="+mn-lt"/>
                          <a:ea typeface="Arial"/>
                          <a:cs typeface="Arial"/>
                          <a:sym typeface="Arial"/>
                        </a:rPr>
                        <a:t>Sweden, Norway</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977363133"/>
                  </a:ext>
                </a:extLst>
              </a:tr>
            </a:tbl>
          </a:graphicData>
        </a:graphic>
      </p:graphicFrame>
    </p:spTree>
    <p:extLst>
      <p:ext uri="{BB962C8B-B14F-4D97-AF65-F5344CB8AC3E}">
        <p14:creationId xmlns:p14="http://schemas.microsoft.com/office/powerpoint/2010/main" val="682207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Centrally Planned Socialism</a:t>
            </a:r>
            <a:endParaRPr lang="en-IN" dirty="0"/>
          </a:p>
        </p:txBody>
      </p:sp>
      <p:sp>
        <p:nvSpPr>
          <p:cNvPr id="3" name="Content Placeholder 2"/>
          <p:cNvSpPr>
            <a:spLocks noGrp="1"/>
          </p:cNvSpPr>
          <p:nvPr>
            <p:ph sz="quarter" idx="13"/>
          </p:nvPr>
        </p:nvSpPr>
        <p:spPr>
          <a:xfrm>
            <a:off x="457200" y="1556326"/>
            <a:ext cx="8229600" cy="4546091"/>
          </a:xfrm>
        </p:spPr>
        <p:txBody>
          <a:bodyPr/>
          <a:lstStyle/>
          <a:p>
            <a:pPr marL="255600">
              <a:defRPr/>
            </a:pPr>
            <a:r>
              <a:rPr lang="en-US" sz="2200" dirty="0">
                <a:ea typeface="ＭＳ Ｐゴシック" pitchFamily="34" charset="-128"/>
              </a:rPr>
              <a:t>Opposite of market capitalism</a:t>
            </a:r>
          </a:p>
          <a:p>
            <a:pPr marL="255600">
              <a:defRPr/>
            </a:pPr>
            <a:r>
              <a:rPr lang="en-US" sz="2200" dirty="0">
                <a:ea typeface="ＭＳ Ｐゴシック" pitchFamily="34" charset="-128"/>
              </a:rPr>
              <a:t>State holds broad powers to serve the public interest; decides what goods and services are produced and in what quantities</a:t>
            </a:r>
          </a:p>
          <a:p>
            <a:pPr marL="255600">
              <a:defRPr/>
            </a:pPr>
            <a:r>
              <a:rPr lang="en-US" sz="2200" dirty="0">
                <a:ea typeface="ＭＳ Ｐゴシック" pitchFamily="34" charset="-128"/>
              </a:rPr>
              <a:t>Consumers can spend only what is available</a:t>
            </a:r>
          </a:p>
          <a:p>
            <a:pPr marL="255600">
              <a:defRPr/>
            </a:pPr>
            <a:r>
              <a:rPr lang="en-US" sz="2200" dirty="0">
                <a:ea typeface="ＭＳ Ｐゴシック" pitchFamily="34" charset="-128"/>
              </a:rPr>
              <a:t>Government owns entire industries and controls distribution</a:t>
            </a:r>
          </a:p>
          <a:p>
            <a:pPr marL="255600">
              <a:defRPr/>
            </a:pPr>
            <a:r>
              <a:rPr lang="en-US" sz="2200" dirty="0">
                <a:ea typeface="ＭＳ Ｐゴシック" pitchFamily="34" charset="-128"/>
              </a:rPr>
              <a:t>Demand typically exceeds supply</a:t>
            </a:r>
          </a:p>
          <a:p>
            <a:pPr marL="255600">
              <a:defRPr/>
            </a:pPr>
            <a:r>
              <a:rPr lang="en-US" sz="2200" dirty="0">
                <a:ea typeface="ＭＳ Ｐゴシック" pitchFamily="34" charset="-128"/>
              </a:rPr>
              <a:t>Little reliance on product differentiation, advertising, pricing strategy</a:t>
            </a:r>
          </a:p>
          <a:p>
            <a:pPr marL="255600">
              <a:defRPr/>
            </a:pPr>
            <a:r>
              <a:rPr lang="en-US" sz="2200" dirty="0">
                <a:ea typeface="ＭＳ Ｐゴシック" pitchFamily="34" charset="-128"/>
              </a:rPr>
              <a:t>China, India, and the former </a:t>
            </a:r>
            <a:r>
              <a:rPr lang="en-US" sz="2200" dirty="0" smtClean="0">
                <a:ea typeface="ＭＳ Ｐゴシック" pitchFamily="34" charset="-128"/>
              </a:rPr>
              <a:t>U</a:t>
            </a:r>
            <a:r>
              <a:rPr lang="en-US" sz="100" dirty="0" smtClean="0">
                <a:ea typeface="ＭＳ Ｐゴシック" pitchFamily="34" charset="-128"/>
              </a:rPr>
              <a:t> </a:t>
            </a:r>
            <a:r>
              <a:rPr lang="en-US" sz="2200" dirty="0" smtClean="0">
                <a:ea typeface="ＭＳ Ｐゴシック" pitchFamily="34" charset="-128"/>
              </a:rPr>
              <a:t>S</a:t>
            </a:r>
            <a:r>
              <a:rPr lang="en-US" sz="100" dirty="0" smtClean="0">
                <a:ea typeface="ＭＳ Ｐゴシック" pitchFamily="34" charset="-128"/>
              </a:rPr>
              <a:t> </a:t>
            </a:r>
            <a:r>
              <a:rPr lang="en-US" sz="2200" dirty="0" err="1" smtClean="0">
                <a:ea typeface="ＭＳ Ｐゴシック" pitchFamily="34" charset="-128"/>
              </a:rPr>
              <a:t>S</a:t>
            </a:r>
            <a:r>
              <a:rPr lang="en-US" sz="100" dirty="0" smtClean="0">
                <a:ea typeface="ＭＳ Ｐゴシック" pitchFamily="34" charset="-128"/>
              </a:rPr>
              <a:t> </a:t>
            </a:r>
            <a:r>
              <a:rPr lang="en-US" sz="2200" dirty="0" smtClean="0">
                <a:ea typeface="ＭＳ Ｐゴシック" pitchFamily="34" charset="-128"/>
              </a:rPr>
              <a:t>R </a:t>
            </a:r>
            <a:r>
              <a:rPr lang="en-US" sz="2200" dirty="0">
                <a:ea typeface="ＭＳ Ｐゴシック" pitchFamily="34" charset="-128"/>
              </a:rPr>
              <a:t>now moving towards some market allocation and private </a:t>
            </a:r>
            <a:r>
              <a:rPr lang="en-US" sz="2200" dirty="0" smtClean="0">
                <a:ea typeface="ＭＳ Ｐゴシック" pitchFamily="34" charset="-128"/>
              </a:rPr>
              <a:t>ownership</a:t>
            </a:r>
            <a:endParaRPr lang="en-US" sz="2200" dirty="0"/>
          </a:p>
        </p:txBody>
      </p:sp>
    </p:spTree>
    <p:extLst>
      <p:ext uri="{BB962C8B-B14F-4D97-AF65-F5344CB8AC3E}">
        <p14:creationId xmlns:p14="http://schemas.microsoft.com/office/powerpoint/2010/main" val="1059522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Centrally Planned Capitalism</a:t>
            </a:r>
            <a:endParaRPr lang="en-IN" dirty="0"/>
          </a:p>
        </p:txBody>
      </p:sp>
      <p:sp>
        <p:nvSpPr>
          <p:cNvPr id="3" name="Content Placeholder 2"/>
          <p:cNvSpPr>
            <a:spLocks noGrp="1"/>
          </p:cNvSpPr>
          <p:nvPr>
            <p:ph sz="quarter" idx="13"/>
          </p:nvPr>
        </p:nvSpPr>
        <p:spPr>
          <a:xfrm>
            <a:off x="457200" y="1556326"/>
            <a:ext cx="8321040" cy="4434275"/>
          </a:xfrm>
        </p:spPr>
        <p:txBody>
          <a:bodyPr/>
          <a:lstStyle/>
          <a:p>
            <a:pPr marL="255600"/>
            <a:r>
              <a:rPr lang="en-US" dirty="0">
                <a:ea typeface="ＭＳ Ｐゴシック" pitchFamily="34" charset="-128"/>
              </a:rPr>
              <a:t>Economic system in which command resource allocation is used extensively in an environment of private resource ownership</a:t>
            </a:r>
          </a:p>
          <a:p>
            <a:pPr marL="255600"/>
            <a:r>
              <a:rPr lang="en-US" dirty="0">
                <a:ea typeface="ＭＳ Ｐゴシック" pitchFamily="34" charset="-128"/>
              </a:rPr>
              <a:t>Example:</a:t>
            </a:r>
          </a:p>
          <a:p>
            <a:pPr marL="741600" lvl="1"/>
            <a:r>
              <a:rPr lang="en-US" dirty="0">
                <a:ea typeface="ＭＳ Ｐゴシック" pitchFamily="34" charset="-128"/>
              </a:rPr>
              <a:t>Swedish government controls 2/3 of all spending; a hybrid of </a:t>
            </a:r>
            <a:r>
              <a:rPr lang="en-US" dirty="0" smtClean="0">
                <a:ea typeface="ＭＳ Ｐゴシック" pitchFamily="34" charset="-128"/>
              </a:rPr>
              <a:t>C</a:t>
            </a:r>
            <a:r>
              <a:rPr lang="en-US" sz="100" dirty="0" smtClean="0">
                <a:ea typeface="ＭＳ Ｐゴシック" pitchFamily="34" charset="-128"/>
              </a:rPr>
              <a:t> </a:t>
            </a:r>
            <a:r>
              <a:rPr lang="en-US" dirty="0" smtClean="0">
                <a:ea typeface="ＭＳ Ｐゴシック" pitchFamily="34" charset="-128"/>
              </a:rPr>
              <a:t>P</a:t>
            </a:r>
            <a:r>
              <a:rPr lang="en-US" sz="100" dirty="0" smtClean="0">
                <a:ea typeface="ＭＳ Ｐゴシック" pitchFamily="34" charset="-128"/>
              </a:rPr>
              <a:t> </a:t>
            </a:r>
            <a:r>
              <a:rPr lang="en-US" dirty="0" smtClean="0">
                <a:ea typeface="ＭＳ Ｐゴシック" pitchFamily="34" charset="-128"/>
              </a:rPr>
              <a:t>S </a:t>
            </a:r>
            <a:r>
              <a:rPr lang="en-US" dirty="0">
                <a:ea typeface="ＭＳ Ｐゴシック" pitchFamily="34" charset="-128"/>
              </a:rPr>
              <a:t>and capitalism (Market Socialism)</a:t>
            </a:r>
          </a:p>
          <a:p>
            <a:pPr marL="741600" lvl="1"/>
            <a:r>
              <a:rPr lang="en-US" dirty="0">
                <a:ea typeface="ＭＳ Ｐゴシック" pitchFamily="34" charset="-128"/>
              </a:rPr>
              <a:t>Swedish government plans move towards </a:t>
            </a:r>
            <a:r>
              <a:rPr lang="en-US" dirty="0" smtClean="0">
                <a:ea typeface="ＭＳ Ｐゴシック" pitchFamily="34" charset="-128"/>
              </a:rPr>
              <a:t>privatization</a:t>
            </a:r>
            <a:endParaRPr lang="en-US" dirty="0"/>
          </a:p>
        </p:txBody>
      </p:sp>
    </p:spTree>
    <p:extLst>
      <p:ext uri="{BB962C8B-B14F-4D97-AF65-F5344CB8AC3E}">
        <p14:creationId xmlns:p14="http://schemas.microsoft.com/office/powerpoint/2010/main" val="38809354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Stages of Market Development</a:t>
            </a:r>
            <a:endParaRPr lang="en-IN" dirty="0"/>
          </a:p>
        </p:txBody>
      </p:sp>
      <p:sp>
        <p:nvSpPr>
          <p:cNvPr id="3" name="Content Placeholder 2"/>
          <p:cNvSpPr>
            <a:spLocks noGrp="1"/>
          </p:cNvSpPr>
          <p:nvPr>
            <p:ph sz="quarter" idx="13"/>
          </p:nvPr>
        </p:nvSpPr>
        <p:spPr/>
        <p:txBody>
          <a:bodyPr/>
          <a:lstStyle/>
          <a:p>
            <a:pPr marL="255600"/>
            <a:r>
              <a:rPr lang="en-US" dirty="0">
                <a:ea typeface="ＭＳ Ｐゴシック" pitchFamily="34" charset="-128"/>
              </a:rPr>
              <a:t>The World Bank has defined four categories of development using Gross National Income (</a:t>
            </a:r>
            <a:r>
              <a:rPr lang="en-US" dirty="0" smtClean="0">
                <a:ea typeface="ＭＳ Ｐゴシック" pitchFamily="34" charset="-128"/>
              </a:rPr>
              <a:t>G</a:t>
            </a:r>
            <a:r>
              <a:rPr lang="en-US" sz="100" dirty="0" smtClean="0">
                <a:ea typeface="ＭＳ Ｐゴシック" pitchFamily="34" charset="-128"/>
              </a:rPr>
              <a:t> </a:t>
            </a:r>
            <a:r>
              <a:rPr lang="en-US" dirty="0" smtClean="0">
                <a:ea typeface="ＭＳ Ｐゴシック" pitchFamily="34" charset="-128"/>
              </a:rPr>
              <a:t>N</a:t>
            </a:r>
            <a:r>
              <a:rPr lang="en-US" sz="100" dirty="0" smtClean="0">
                <a:ea typeface="ＭＳ Ｐゴシック" pitchFamily="34" charset="-128"/>
              </a:rPr>
              <a:t> </a:t>
            </a:r>
            <a:r>
              <a:rPr lang="en-US" dirty="0" smtClean="0">
                <a:ea typeface="ＭＳ Ｐゴシック" pitchFamily="34" charset="-128"/>
              </a:rPr>
              <a:t>I</a:t>
            </a:r>
            <a:r>
              <a:rPr lang="en-US" dirty="0">
                <a:ea typeface="ＭＳ Ｐゴシック" pitchFamily="34" charset="-128"/>
              </a:rPr>
              <a:t>) as a base</a:t>
            </a:r>
          </a:p>
          <a:p>
            <a:pPr marL="255600"/>
            <a:r>
              <a:rPr lang="en-US" b="1" dirty="0" smtClean="0">
                <a:ea typeface="ＭＳ Ｐゴシック" pitchFamily="34" charset="-128"/>
              </a:rPr>
              <a:t>B</a:t>
            </a:r>
            <a:r>
              <a:rPr lang="en-US" sz="100" b="1" dirty="0" smtClean="0">
                <a:ea typeface="ＭＳ Ｐゴシック" pitchFamily="34" charset="-128"/>
              </a:rPr>
              <a:t> </a:t>
            </a:r>
            <a:r>
              <a:rPr lang="en-US" b="1" dirty="0" smtClean="0">
                <a:ea typeface="ＭＳ Ｐゴシック" pitchFamily="34" charset="-128"/>
              </a:rPr>
              <a:t>E</a:t>
            </a:r>
            <a:r>
              <a:rPr lang="en-US" sz="100" b="1" dirty="0" smtClean="0">
                <a:ea typeface="ＭＳ Ｐゴシック" pitchFamily="34" charset="-128"/>
              </a:rPr>
              <a:t> </a:t>
            </a:r>
            <a:r>
              <a:rPr lang="en-US" b="1" dirty="0" err="1" smtClean="0">
                <a:ea typeface="ＭＳ Ｐゴシック" pitchFamily="34" charset="-128"/>
              </a:rPr>
              <a:t>Ms</a:t>
            </a:r>
            <a:r>
              <a:rPr lang="en-US" dirty="0">
                <a:ea typeface="ＭＳ Ｐゴシック" pitchFamily="34" charset="-128"/>
              </a:rPr>
              <a:t>, identified 10 years ago, were countries in Central Europe, Latin America, and Asia that were to have rapid economic growth</a:t>
            </a:r>
          </a:p>
          <a:p>
            <a:pPr marL="255600"/>
            <a:r>
              <a:rPr lang="en-US" dirty="0">
                <a:ea typeface="ＭＳ Ｐゴシック" pitchFamily="34" charset="-128"/>
              </a:rPr>
              <a:t>Today, the focus is on </a:t>
            </a:r>
            <a:r>
              <a:rPr lang="en-US" b="1" dirty="0" smtClean="0">
                <a:ea typeface="ＭＳ Ｐゴシック" pitchFamily="34" charset="-128"/>
              </a:rPr>
              <a:t>B</a:t>
            </a:r>
            <a:r>
              <a:rPr lang="en-US" sz="100" b="1" dirty="0" smtClean="0">
                <a:ea typeface="ＭＳ Ｐゴシック" pitchFamily="34" charset="-128"/>
              </a:rPr>
              <a:t> </a:t>
            </a:r>
            <a:r>
              <a:rPr lang="en-US" b="1" dirty="0" smtClean="0">
                <a:ea typeface="ＭＳ Ｐゴシック" pitchFamily="34" charset="-128"/>
              </a:rPr>
              <a:t>R</a:t>
            </a:r>
            <a:r>
              <a:rPr lang="en-US" sz="100" b="1" dirty="0" smtClean="0">
                <a:ea typeface="ＭＳ Ｐゴシック" pitchFamily="34" charset="-128"/>
              </a:rPr>
              <a:t> </a:t>
            </a:r>
            <a:r>
              <a:rPr lang="en-US" b="1" dirty="0" smtClean="0">
                <a:ea typeface="ＭＳ Ｐゴシック" pitchFamily="34" charset="-128"/>
              </a:rPr>
              <a:t>I</a:t>
            </a:r>
            <a:r>
              <a:rPr lang="en-US" sz="100" b="1" dirty="0" smtClean="0">
                <a:ea typeface="ＭＳ Ｐゴシック" pitchFamily="34" charset="-128"/>
              </a:rPr>
              <a:t> </a:t>
            </a:r>
            <a:r>
              <a:rPr lang="en-US" b="1" dirty="0" smtClean="0">
                <a:ea typeface="ＭＳ Ｐゴシック" pitchFamily="34" charset="-128"/>
              </a:rPr>
              <a:t>C</a:t>
            </a:r>
            <a:r>
              <a:rPr lang="en-US" sz="100" b="1" dirty="0" smtClean="0">
                <a:ea typeface="ＭＳ Ｐゴシック" pitchFamily="34" charset="-128"/>
              </a:rPr>
              <a:t> </a:t>
            </a:r>
            <a:r>
              <a:rPr lang="en-US" b="1" dirty="0" smtClean="0">
                <a:ea typeface="ＭＳ Ｐゴシック" pitchFamily="34" charset="-128"/>
              </a:rPr>
              <a:t>S</a:t>
            </a:r>
            <a:r>
              <a:rPr lang="en-US" b="1" dirty="0">
                <a:ea typeface="ＭＳ Ｐゴシック" pitchFamily="34" charset="-128"/>
              </a:rPr>
              <a:t>: </a:t>
            </a:r>
            <a:r>
              <a:rPr lang="en-US" dirty="0">
                <a:ea typeface="ＭＳ Ｐゴシック" pitchFamily="34" charset="-128"/>
              </a:rPr>
              <a:t>Brazil, Russia, India, China, and South </a:t>
            </a:r>
            <a:r>
              <a:rPr lang="en-US" dirty="0" smtClean="0">
                <a:ea typeface="ＭＳ Ｐゴシック" pitchFamily="34" charset="-128"/>
              </a:rPr>
              <a:t>Africa</a:t>
            </a:r>
            <a:endParaRPr lang="en-US" dirty="0"/>
          </a:p>
        </p:txBody>
      </p:sp>
    </p:spTree>
    <p:extLst>
      <p:ext uri="{BB962C8B-B14F-4D97-AF65-F5344CB8AC3E}">
        <p14:creationId xmlns:p14="http://schemas.microsoft.com/office/powerpoint/2010/main" val="1405711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Freedom</a:t>
            </a:r>
            <a:endParaRPr lang="en-IN" dirty="0"/>
          </a:p>
        </p:txBody>
      </p:sp>
      <p:sp>
        <p:nvSpPr>
          <p:cNvPr id="3" name="Content Placeholder 2"/>
          <p:cNvSpPr>
            <a:spLocks noGrp="1"/>
          </p:cNvSpPr>
          <p:nvPr>
            <p:ph sz="quarter" idx="13"/>
          </p:nvPr>
        </p:nvSpPr>
        <p:spPr>
          <a:xfrm>
            <a:off x="457200" y="1556326"/>
            <a:ext cx="8232128" cy="4568429"/>
          </a:xfrm>
        </p:spPr>
        <p:txBody>
          <a:bodyPr/>
          <a:lstStyle/>
          <a:p>
            <a:pPr marL="255600"/>
            <a:r>
              <a:rPr lang="en-US" dirty="0" smtClean="0">
                <a:ea typeface="ＭＳ Ｐゴシック" pitchFamily="34" charset="-128"/>
              </a:rPr>
              <a:t>Rankings of economic freedom </a:t>
            </a:r>
            <a:r>
              <a:rPr lang="en-US" dirty="0">
                <a:ea typeface="ＭＳ Ｐゴシック" pitchFamily="34" charset="-128"/>
              </a:rPr>
              <a:t>among countries</a:t>
            </a:r>
          </a:p>
          <a:p>
            <a:pPr marL="741600" lvl="1"/>
            <a:r>
              <a:rPr lang="en-US" dirty="0">
                <a:ea typeface="ＭＳ Ｐゴシック" pitchFamily="34" charset="-128"/>
              </a:rPr>
              <a:t>“free” “mostly free” “mostly unfree” “repressed”</a:t>
            </a:r>
          </a:p>
          <a:p>
            <a:pPr marL="255600"/>
            <a:r>
              <a:rPr lang="en-US" dirty="0" smtClean="0">
                <a:ea typeface="ＭＳ Ｐゴシック" pitchFamily="34" charset="-128"/>
              </a:rPr>
              <a:t>Variables considered include </a:t>
            </a:r>
            <a:r>
              <a:rPr lang="en-US" dirty="0">
                <a:ea typeface="ＭＳ Ｐゴシック" pitchFamily="34" charset="-128"/>
              </a:rPr>
              <a:t>such things as:</a:t>
            </a:r>
          </a:p>
          <a:p>
            <a:pPr marL="741600" lvl="1"/>
            <a:r>
              <a:rPr lang="en-US" dirty="0" smtClean="0">
                <a:ea typeface="ＭＳ Ｐゴシック" pitchFamily="34" charset="-128"/>
              </a:rPr>
              <a:t>Trade policy</a:t>
            </a:r>
          </a:p>
          <a:p>
            <a:pPr marL="741600" lvl="1"/>
            <a:r>
              <a:rPr lang="en-US" dirty="0" smtClean="0">
                <a:ea typeface="ＭＳ Ｐゴシック" pitchFamily="34" charset="-128"/>
              </a:rPr>
              <a:t>Taxation </a:t>
            </a:r>
            <a:r>
              <a:rPr lang="en-US" dirty="0">
                <a:ea typeface="ＭＳ Ｐゴシック" pitchFamily="34" charset="-128"/>
              </a:rPr>
              <a:t>policy</a:t>
            </a:r>
          </a:p>
          <a:p>
            <a:pPr marL="741600" lvl="1"/>
            <a:r>
              <a:rPr lang="en-US" dirty="0">
                <a:ea typeface="ＭＳ Ｐゴシック" pitchFamily="34" charset="-128"/>
              </a:rPr>
              <a:t>Capital flows and foreign investment</a:t>
            </a:r>
          </a:p>
          <a:p>
            <a:pPr marL="741600" lvl="1"/>
            <a:r>
              <a:rPr lang="en-US" dirty="0">
                <a:ea typeface="ＭＳ Ｐゴシック" pitchFamily="34" charset="-128"/>
              </a:rPr>
              <a:t>Banking policy</a:t>
            </a:r>
          </a:p>
          <a:p>
            <a:pPr marL="741600" lvl="1"/>
            <a:r>
              <a:rPr lang="en-US" dirty="0">
                <a:ea typeface="ＭＳ Ｐゴシック" pitchFamily="34" charset="-128"/>
              </a:rPr>
              <a:t>Wage and price controls</a:t>
            </a:r>
          </a:p>
          <a:p>
            <a:pPr marL="741600" lvl="1"/>
            <a:r>
              <a:rPr lang="en-US" dirty="0">
                <a:ea typeface="ＭＳ Ｐゴシック" pitchFamily="34" charset="-128"/>
              </a:rPr>
              <a:t>Property rights</a:t>
            </a:r>
          </a:p>
          <a:p>
            <a:pPr marL="741600" lvl="1"/>
            <a:r>
              <a:rPr lang="en-US" dirty="0">
                <a:ea typeface="ＭＳ Ｐゴシック" pitchFamily="34" charset="-128"/>
              </a:rPr>
              <a:t>Black </a:t>
            </a:r>
            <a:r>
              <a:rPr lang="en-US" dirty="0" smtClean="0">
                <a:ea typeface="ＭＳ Ｐゴシック" pitchFamily="34" charset="-128"/>
              </a:rPr>
              <a:t>market</a:t>
            </a:r>
            <a:endParaRPr lang="en-US" dirty="0"/>
          </a:p>
        </p:txBody>
      </p:sp>
    </p:spTree>
    <p:extLst>
      <p:ext uri="{BB962C8B-B14F-4D97-AF65-F5344CB8AC3E}">
        <p14:creationId xmlns:p14="http://schemas.microsoft.com/office/powerpoint/2010/main" val="1835762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a:t>
            </a:r>
            <a:r>
              <a:rPr lang="en-US" dirty="0" smtClean="0"/>
              <a:t>Freedom</a:t>
            </a:r>
            <a:r>
              <a:rPr lang="en-US" dirty="0"/>
              <a:t>-</a:t>
            </a:r>
            <a:r>
              <a:rPr lang="en-US" dirty="0" smtClean="0"/>
              <a:t>2017 </a:t>
            </a:r>
            <a:r>
              <a:rPr lang="en-US" dirty="0"/>
              <a:t>Rankings</a:t>
            </a:r>
            <a:endParaRPr lang="en-IN" dirty="0"/>
          </a:p>
        </p:txBody>
      </p:sp>
      <p:sp>
        <p:nvSpPr>
          <p:cNvPr id="4" name="Content Placeholder 3"/>
          <p:cNvSpPr>
            <a:spLocks noGrp="1"/>
          </p:cNvSpPr>
          <p:nvPr>
            <p:ph sz="quarter" idx="13"/>
          </p:nvPr>
        </p:nvSpPr>
        <p:spPr>
          <a:xfrm>
            <a:off x="457200" y="1556327"/>
            <a:ext cx="4172552" cy="1977622"/>
          </a:xfrm>
        </p:spPr>
        <p:txBody>
          <a:bodyPr lIns="0" tIns="90000" bIns="90000"/>
          <a:lstStyle/>
          <a:p>
            <a:pPr marL="533400" indent="-533400">
              <a:buFontTx/>
              <a:buNone/>
            </a:pPr>
            <a:r>
              <a:rPr lang="en-US" sz="1600" b="1" dirty="0">
                <a:ea typeface="ＭＳ Ｐゴシック" pitchFamily="34" charset="-128"/>
              </a:rPr>
              <a:t>Free</a:t>
            </a:r>
          </a:p>
          <a:p>
            <a:pPr marL="432000" lvl="1" indent="-432000">
              <a:buFontTx/>
              <a:buAutoNum type="arabicPeriod"/>
            </a:pPr>
            <a:r>
              <a:rPr lang="en-US" sz="1600" dirty="0">
                <a:ea typeface="ＭＳ Ｐゴシック" pitchFamily="34" charset="-128"/>
              </a:rPr>
              <a:t>Hong Kong</a:t>
            </a:r>
          </a:p>
          <a:p>
            <a:pPr marL="432000" lvl="1" indent="-432000">
              <a:buFontTx/>
              <a:buAutoNum type="arabicPeriod"/>
            </a:pPr>
            <a:r>
              <a:rPr lang="en-US" sz="1600" dirty="0">
                <a:ea typeface="ＭＳ Ｐゴシック" pitchFamily="34" charset="-128"/>
              </a:rPr>
              <a:t>Singapore</a:t>
            </a:r>
          </a:p>
          <a:p>
            <a:pPr marL="432000" lvl="1" indent="-432000">
              <a:buFontTx/>
              <a:buAutoNum type="arabicPeriod"/>
            </a:pPr>
            <a:r>
              <a:rPr lang="en-US" sz="1600" dirty="0">
                <a:ea typeface="ＭＳ Ｐゴシック" pitchFamily="34" charset="-128"/>
              </a:rPr>
              <a:t>New </a:t>
            </a:r>
            <a:r>
              <a:rPr lang="en-US" sz="1600" dirty="0" smtClean="0">
                <a:ea typeface="ＭＳ Ｐゴシック" pitchFamily="34" charset="-128"/>
              </a:rPr>
              <a:t>Zealand</a:t>
            </a:r>
            <a:endParaRPr lang="en-US" sz="1600" dirty="0">
              <a:ea typeface="ＭＳ Ｐゴシック" pitchFamily="34" charset="-128"/>
            </a:endParaRPr>
          </a:p>
          <a:p>
            <a:pPr marL="432000" lvl="1" indent="-432000">
              <a:buFontTx/>
              <a:buAutoNum type="arabicPeriod"/>
            </a:pPr>
            <a:r>
              <a:rPr lang="en-US" sz="1600" dirty="0">
                <a:ea typeface="ＭＳ Ｐゴシック" pitchFamily="34" charset="-128"/>
              </a:rPr>
              <a:t>Australia</a:t>
            </a:r>
          </a:p>
          <a:p>
            <a:pPr marL="432000" lvl="1" indent="-432000">
              <a:buFontTx/>
              <a:buAutoNum type="arabicPeriod"/>
            </a:pPr>
            <a:r>
              <a:rPr lang="en-US" sz="1600" dirty="0" smtClean="0">
                <a:ea typeface="ＭＳ Ｐゴシック" pitchFamily="34" charset="-128"/>
              </a:rPr>
              <a:t>Switzerland</a:t>
            </a:r>
            <a:endParaRPr lang="en-US" sz="1600" dirty="0">
              <a:ea typeface="ＭＳ Ｐゴシック" pitchFamily="34" charset="-128"/>
            </a:endParaRPr>
          </a:p>
        </p:txBody>
      </p:sp>
      <p:sp>
        <p:nvSpPr>
          <p:cNvPr id="5" name="Content Placeholder 4"/>
          <p:cNvSpPr>
            <a:spLocks noGrp="1"/>
          </p:cNvSpPr>
          <p:nvPr>
            <p:ph sz="quarter" idx="14"/>
          </p:nvPr>
        </p:nvSpPr>
        <p:spPr>
          <a:xfrm>
            <a:off x="457200" y="3602959"/>
            <a:ext cx="4172552" cy="2280695"/>
          </a:xfrm>
        </p:spPr>
        <p:txBody>
          <a:bodyPr lIns="0" tIns="90000" bIns="90000"/>
          <a:lstStyle/>
          <a:p>
            <a:pPr marL="0" indent="0">
              <a:buNone/>
            </a:pPr>
            <a:r>
              <a:rPr lang="en-US" sz="1600" b="1" dirty="0">
                <a:ea typeface="ＭＳ Ｐゴシック" pitchFamily="34" charset="-128"/>
              </a:rPr>
              <a:t>Mostly Free</a:t>
            </a:r>
          </a:p>
          <a:p>
            <a:pPr marL="432000" indent="-432000">
              <a:spcBef>
                <a:spcPts val="600"/>
              </a:spcBef>
              <a:buFont typeface="+mj-lt"/>
              <a:buAutoNum type="arabicPeriod" startAt="6"/>
            </a:pPr>
            <a:r>
              <a:rPr lang="en-US" sz="1600" dirty="0">
                <a:ea typeface="ＭＳ Ｐゴシック" pitchFamily="34" charset="-128"/>
              </a:rPr>
              <a:t>Estonia</a:t>
            </a:r>
          </a:p>
          <a:p>
            <a:pPr marL="432000" indent="-432000">
              <a:spcBef>
                <a:spcPts val="600"/>
              </a:spcBef>
              <a:buFont typeface="+mj-lt"/>
              <a:buAutoNum type="arabicPeriod" startAt="6"/>
            </a:pPr>
            <a:r>
              <a:rPr lang="en-US" sz="1600" dirty="0">
                <a:ea typeface="ＭＳ Ｐゴシック" pitchFamily="34" charset="-128"/>
              </a:rPr>
              <a:t>Canada</a:t>
            </a:r>
          </a:p>
          <a:p>
            <a:pPr marL="432000" indent="-432000">
              <a:spcBef>
                <a:spcPts val="600"/>
              </a:spcBef>
              <a:buFont typeface="+mj-lt"/>
              <a:buAutoNum type="arabicPeriod" startAt="6"/>
            </a:pPr>
            <a:r>
              <a:rPr lang="en-US" sz="1600" dirty="0">
                <a:ea typeface="ＭＳ Ｐゴシック" pitchFamily="34" charset="-128"/>
              </a:rPr>
              <a:t>United Arab Emirates</a:t>
            </a:r>
          </a:p>
          <a:p>
            <a:pPr marL="432000" indent="-432000">
              <a:spcBef>
                <a:spcPts val="600"/>
              </a:spcBef>
              <a:buFont typeface="+mj-lt"/>
              <a:buAutoNum type="arabicPeriod" startAt="6"/>
            </a:pPr>
            <a:r>
              <a:rPr lang="en-US" sz="1600" dirty="0">
                <a:ea typeface="ＭＳ Ｐゴシック" pitchFamily="34" charset="-128"/>
              </a:rPr>
              <a:t>Ireland</a:t>
            </a:r>
          </a:p>
          <a:p>
            <a:pPr marL="432000" indent="-432000">
              <a:spcBef>
                <a:spcPts val="600"/>
              </a:spcBef>
              <a:buFontTx/>
              <a:buAutoNum type="arabicPeriod" startAt="6"/>
            </a:pPr>
            <a:r>
              <a:rPr lang="en-US" sz="1600" dirty="0">
                <a:ea typeface="ＭＳ Ｐゴシック" pitchFamily="34" charset="-128"/>
              </a:rPr>
              <a:t>Chile</a:t>
            </a:r>
          </a:p>
          <a:p>
            <a:pPr marL="432000" indent="-432000">
              <a:spcBef>
                <a:spcPts val="600"/>
              </a:spcBef>
              <a:buFont typeface="+mj-lt"/>
              <a:buAutoNum type="arabicPeriod" startAt="17"/>
            </a:pPr>
            <a:r>
              <a:rPr lang="en-US" sz="1600" dirty="0" smtClean="0">
                <a:ea typeface="ＭＳ Ｐゴシック" pitchFamily="34" charset="-128"/>
              </a:rPr>
              <a:t>United States</a:t>
            </a:r>
            <a:endParaRPr lang="en-US" sz="1600" dirty="0"/>
          </a:p>
        </p:txBody>
      </p:sp>
      <p:sp>
        <p:nvSpPr>
          <p:cNvPr id="6" name="Content Placeholder 5"/>
          <p:cNvSpPr>
            <a:spLocks noGrp="1"/>
          </p:cNvSpPr>
          <p:nvPr>
            <p:ph sz="quarter" idx="15"/>
          </p:nvPr>
        </p:nvSpPr>
        <p:spPr>
          <a:xfrm>
            <a:off x="4803006" y="1557338"/>
            <a:ext cx="3883794" cy="3832809"/>
          </a:xfrm>
        </p:spPr>
        <p:txBody>
          <a:bodyPr lIns="0" tIns="90000" bIns="90000"/>
          <a:lstStyle/>
          <a:p>
            <a:pPr marL="0" indent="0">
              <a:buNone/>
            </a:pPr>
            <a:r>
              <a:rPr lang="en-US" sz="1600" b="1" dirty="0">
                <a:ea typeface="ＭＳ Ｐゴシック" pitchFamily="34" charset="-128"/>
              </a:rPr>
              <a:t>Repressed</a:t>
            </a:r>
          </a:p>
          <a:p>
            <a:pPr marL="432000" indent="-432000">
              <a:spcBef>
                <a:spcPts val="600"/>
              </a:spcBef>
              <a:buFont typeface="+mj-lt"/>
              <a:buAutoNum type="arabicPeriod" startAt="170"/>
            </a:pPr>
            <a:r>
              <a:rPr lang="en-US" sz="1600" dirty="0" smtClean="0">
                <a:ea typeface="ＭＳ Ｐゴシック" pitchFamily="34" charset="-128"/>
              </a:rPr>
              <a:t>Turkmenistan</a:t>
            </a:r>
            <a:endParaRPr lang="en-US" sz="1600" dirty="0">
              <a:ea typeface="ＭＳ Ｐゴシック" pitchFamily="34" charset="-128"/>
            </a:endParaRPr>
          </a:p>
          <a:p>
            <a:pPr marL="432000" indent="-432000">
              <a:spcBef>
                <a:spcPts val="600"/>
              </a:spcBef>
              <a:buFont typeface="+mj-lt"/>
              <a:buAutoNum type="arabicPeriod" startAt="170"/>
            </a:pPr>
            <a:r>
              <a:rPr lang="en-US" sz="1600" dirty="0" smtClean="0">
                <a:ea typeface="ＭＳ Ｐゴシック" pitchFamily="34" charset="-128"/>
              </a:rPr>
              <a:t>Djibouti</a:t>
            </a:r>
            <a:endParaRPr lang="en-US" sz="1600" dirty="0">
              <a:ea typeface="ＭＳ Ｐゴシック" pitchFamily="34" charset="-128"/>
            </a:endParaRPr>
          </a:p>
          <a:p>
            <a:pPr marL="432000" indent="-432000">
              <a:spcBef>
                <a:spcPts val="600"/>
              </a:spcBef>
              <a:buFont typeface="+mj-lt"/>
              <a:buAutoNum type="arabicPeriod" startAt="170"/>
            </a:pPr>
            <a:r>
              <a:rPr lang="en-US" sz="1600" dirty="0" smtClean="0">
                <a:ea typeface="ＭＳ Ｐゴシック" pitchFamily="34" charset="-128"/>
              </a:rPr>
              <a:t>Algeria</a:t>
            </a:r>
            <a:endParaRPr lang="en-US" sz="1600" dirty="0">
              <a:ea typeface="ＭＳ Ｐゴシック" pitchFamily="34" charset="-128"/>
            </a:endParaRPr>
          </a:p>
          <a:p>
            <a:pPr marL="432000" indent="-432000">
              <a:spcBef>
                <a:spcPts val="600"/>
              </a:spcBef>
              <a:buFont typeface="+mj-lt"/>
              <a:buAutoNum type="arabicPeriod" startAt="170"/>
            </a:pPr>
            <a:r>
              <a:rPr lang="en-US" sz="1600" dirty="0" smtClean="0">
                <a:ea typeface="ＭＳ Ｐゴシック" pitchFamily="34" charset="-128"/>
              </a:rPr>
              <a:t>Timor-Leste</a:t>
            </a:r>
            <a:endParaRPr lang="en-US" sz="1600" dirty="0">
              <a:ea typeface="ＭＳ Ｐゴシック" pitchFamily="34" charset="-128"/>
            </a:endParaRPr>
          </a:p>
          <a:p>
            <a:pPr marL="432000" indent="-432000">
              <a:spcBef>
                <a:spcPts val="600"/>
              </a:spcBef>
              <a:buFont typeface="+mj-lt"/>
              <a:buAutoNum type="arabicPeriod" startAt="170"/>
            </a:pPr>
            <a:r>
              <a:rPr lang="en-US" sz="1600" dirty="0" smtClean="0">
                <a:ea typeface="ＭＳ Ｐゴシック" pitchFamily="34" charset="-128"/>
              </a:rPr>
              <a:t>Equatorial </a:t>
            </a:r>
            <a:r>
              <a:rPr lang="en-US" sz="1600" dirty="0">
                <a:ea typeface="ＭＳ Ｐゴシック" pitchFamily="34" charset="-128"/>
              </a:rPr>
              <a:t>Guinea</a:t>
            </a:r>
          </a:p>
          <a:p>
            <a:pPr marL="432000" indent="-432000">
              <a:spcBef>
                <a:spcPts val="600"/>
              </a:spcBef>
              <a:buFont typeface="+mj-lt"/>
              <a:buAutoNum type="arabicPeriod" startAt="170"/>
            </a:pPr>
            <a:r>
              <a:rPr lang="en-US" sz="1600" dirty="0" smtClean="0">
                <a:ea typeface="ＭＳ Ｐゴシック" pitchFamily="34" charset="-128"/>
              </a:rPr>
              <a:t>Zimbabwe</a:t>
            </a:r>
            <a:endParaRPr lang="en-US" sz="1600" dirty="0">
              <a:ea typeface="ＭＳ Ｐゴシック" pitchFamily="34" charset="-128"/>
            </a:endParaRPr>
          </a:p>
          <a:p>
            <a:pPr marL="432000" indent="-432000">
              <a:spcBef>
                <a:spcPts val="600"/>
              </a:spcBef>
              <a:buFont typeface="+mj-lt"/>
              <a:buAutoNum type="arabicPeriod" startAt="170"/>
            </a:pPr>
            <a:r>
              <a:rPr lang="en-US" sz="1600" dirty="0" smtClean="0">
                <a:ea typeface="ＭＳ Ｐゴシック" pitchFamily="34" charset="-128"/>
              </a:rPr>
              <a:t>Eritrea</a:t>
            </a:r>
            <a:endParaRPr lang="en-US" sz="1600" dirty="0">
              <a:ea typeface="ＭＳ Ｐゴシック" pitchFamily="34" charset="-128"/>
            </a:endParaRPr>
          </a:p>
          <a:p>
            <a:pPr marL="432000" indent="-432000">
              <a:spcBef>
                <a:spcPts val="600"/>
              </a:spcBef>
              <a:buFont typeface="+mj-lt"/>
              <a:buAutoNum type="arabicPeriod" startAt="170"/>
            </a:pPr>
            <a:r>
              <a:rPr lang="en-US" sz="1600" dirty="0" smtClean="0">
                <a:ea typeface="ＭＳ Ｐゴシック" pitchFamily="34" charset="-128"/>
              </a:rPr>
              <a:t>Republic </a:t>
            </a:r>
            <a:r>
              <a:rPr lang="en-US" sz="1600" dirty="0">
                <a:ea typeface="ＭＳ Ｐゴシック" pitchFamily="34" charset="-128"/>
              </a:rPr>
              <a:t>of Congo</a:t>
            </a:r>
          </a:p>
          <a:p>
            <a:pPr marL="432000" indent="-432000">
              <a:spcBef>
                <a:spcPts val="600"/>
              </a:spcBef>
              <a:buFont typeface="+mj-lt"/>
              <a:buAutoNum type="arabicPeriod" startAt="170"/>
            </a:pPr>
            <a:r>
              <a:rPr lang="en-US" sz="1600" dirty="0" smtClean="0">
                <a:ea typeface="ＭＳ Ｐゴシック" pitchFamily="34" charset="-128"/>
              </a:rPr>
              <a:t>Cuba</a:t>
            </a:r>
            <a:endParaRPr lang="en-US" sz="1600" dirty="0">
              <a:ea typeface="ＭＳ Ｐゴシック" pitchFamily="34" charset="-128"/>
            </a:endParaRPr>
          </a:p>
          <a:p>
            <a:pPr marL="432000" indent="-432000">
              <a:spcBef>
                <a:spcPts val="600"/>
              </a:spcBef>
              <a:buFont typeface="+mj-lt"/>
              <a:buAutoNum type="arabicPeriod" startAt="170"/>
            </a:pPr>
            <a:r>
              <a:rPr lang="en-US" sz="1600" dirty="0" smtClean="0">
                <a:ea typeface="ＭＳ Ｐゴシック" pitchFamily="34" charset="-128"/>
              </a:rPr>
              <a:t>Venezuela</a:t>
            </a:r>
            <a:endParaRPr lang="en-US" sz="1600" dirty="0">
              <a:ea typeface="ＭＳ Ｐゴシック" pitchFamily="34" charset="-128"/>
            </a:endParaRPr>
          </a:p>
          <a:p>
            <a:pPr marL="432000" indent="-432000">
              <a:spcBef>
                <a:spcPts val="600"/>
              </a:spcBef>
              <a:buFont typeface="+mj-lt"/>
              <a:buAutoNum type="arabicPeriod" startAt="170"/>
            </a:pPr>
            <a:r>
              <a:rPr lang="en-US" sz="1600" dirty="0" smtClean="0">
                <a:ea typeface="ＭＳ Ｐゴシック" pitchFamily="34" charset="-128"/>
              </a:rPr>
              <a:t>North Korea</a:t>
            </a:r>
            <a:endParaRPr lang="en-US" sz="1600" dirty="0"/>
          </a:p>
        </p:txBody>
      </p:sp>
      <p:sp>
        <p:nvSpPr>
          <p:cNvPr id="7" name="Content Placeholder 6"/>
          <p:cNvSpPr>
            <a:spLocks noGrp="1"/>
          </p:cNvSpPr>
          <p:nvPr>
            <p:ph sz="quarter" idx="16"/>
          </p:nvPr>
        </p:nvSpPr>
        <p:spPr>
          <a:xfrm>
            <a:off x="457200" y="5944036"/>
            <a:ext cx="8232775" cy="405001"/>
          </a:xfrm>
        </p:spPr>
        <p:txBody>
          <a:bodyPr lIns="0" tIns="90000" bIns="90000"/>
          <a:lstStyle/>
          <a:p>
            <a:pPr marL="432" indent="0">
              <a:buNone/>
            </a:pPr>
            <a:r>
              <a:rPr lang="en-US" sz="1600" dirty="0"/>
              <a:t>Not ranked: Iraq, Libya, Liechtenstein, Somalia, Syria, </a:t>
            </a:r>
            <a:r>
              <a:rPr lang="en-US" sz="1600" dirty="0" smtClean="0"/>
              <a:t>Yemen</a:t>
            </a:r>
            <a:endParaRPr lang="en-US" sz="1600" dirty="0"/>
          </a:p>
        </p:txBody>
      </p:sp>
    </p:spTree>
    <p:extLst>
      <p:ext uri="{BB962C8B-B14F-4D97-AF65-F5344CB8AC3E}">
        <p14:creationId xmlns:p14="http://schemas.microsoft.com/office/powerpoint/2010/main" val="2795166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Low-Income Countries</a:t>
            </a:r>
            <a:endParaRPr lang="en-IN" dirty="0"/>
          </a:p>
        </p:txBody>
      </p:sp>
      <p:sp>
        <p:nvSpPr>
          <p:cNvPr id="3" name="Content Placeholder 2"/>
          <p:cNvSpPr>
            <a:spLocks noGrp="1"/>
          </p:cNvSpPr>
          <p:nvPr>
            <p:ph sz="quarter" idx="13"/>
          </p:nvPr>
        </p:nvSpPr>
        <p:spPr/>
        <p:txBody>
          <a:bodyPr/>
          <a:lstStyle/>
          <a:p>
            <a:pPr marL="255600">
              <a:defRPr/>
            </a:pPr>
            <a:r>
              <a:rPr lang="en-US" dirty="0">
                <a:ea typeface="ＭＳ Ｐゴシック" pitchFamily="34" charset="-128"/>
              </a:rPr>
              <a:t>GNI per capita of $1,005 or less</a:t>
            </a:r>
          </a:p>
          <a:p>
            <a:pPr marL="255600">
              <a:defRPr/>
            </a:pPr>
            <a:r>
              <a:rPr lang="en-US" dirty="0">
                <a:ea typeface="ＭＳ Ｐゴシック" pitchFamily="34" charset="-128"/>
              </a:rPr>
              <a:t>Characteristics</a:t>
            </a:r>
          </a:p>
          <a:p>
            <a:pPr marL="741600" lvl="1">
              <a:defRPr/>
            </a:pPr>
            <a:r>
              <a:rPr lang="en-US" dirty="0">
                <a:ea typeface="ＭＳ Ｐゴシック" pitchFamily="34" charset="-128"/>
              </a:rPr>
              <a:t>Limited industrialization</a:t>
            </a:r>
          </a:p>
          <a:p>
            <a:pPr marL="741600" lvl="1">
              <a:defRPr/>
            </a:pPr>
            <a:r>
              <a:rPr lang="en-US" dirty="0">
                <a:ea typeface="ＭＳ Ｐゴシック" pitchFamily="34" charset="-128"/>
              </a:rPr>
              <a:t>High percentage of population in farming</a:t>
            </a:r>
          </a:p>
          <a:p>
            <a:pPr marL="741600" lvl="1">
              <a:defRPr/>
            </a:pPr>
            <a:r>
              <a:rPr lang="en-US" dirty="0">
                <a:ea typeface="ＭＳ Ｐゴシック" pitchFamily="34" charset="-128"/>
              </a:rPr>
              <a:t>High birth rates</a:t>
            </a:r>
          </a:p>
          <a:p>
            <a:pPr marL="741600" lvl="1">
              <a:defRPr/>
            </a:pPr>
            <a:r>
              <a:rPr lang="en-US" dirty="0">
                <a:ea typeface="ＭＳ Ｐゴシック" pitchFamily="34" charset="-128"/>
              </a:rPr>
              <a:t>Low literacy rates</a:t>
            </a:r>
          </a:p>
          <a:p>
            <a:pPr marL="741600" lvl="1">
              <a:defRPr/>
            </a:pPr>
            <a:r>
              <a:rPr lang="en-US" dirty="0">
                <a:ea typeface="ＭＳ Ｐゴシック" pitchFamily="34" charset="-128"/>
              </a:rPr>
              <a:t>Heavy reliance on foreign aid</a:t>
            </a:r>
          </a:p>
          <a:p>
            <a:pPr marL="741600" lvl="1">
              <a:defRPr/>
            </a:pPr>
            <a:r>
              <a:rPr lang="en-US" dirty="0">
                <a:ea typeface="ＭＳ Ｐゴシック" pitchFamily="34" charset="-128"/>
              </a:rPr>
              <a:t>Political instability and unrest</a:t>
            </a:r>
          </a:p>
          <a:p>
            <a:pPr marL="741600" lvl="1">
              <a:defRPr/>
            </a:pPr>
            <a:r>
              <a:rPr lang="en-US" dirty="0">
                <a:ea typeface="ＭＳ Ｐゴシック" pitchFamily="34" charset="-128"/>
              </a:rPr>
              <a:t>Concentrated in Sub-Saharan </a:t>
            </a:r>
            <a:r>
              <a:rPr lang="en-US" dirty="0" smtClean="0">
                <a:ea typeface="ＭＳ Ｐゴシック" pitchFamily="34" charset="-128"/>
              </a:rPr>
              <a:t>Africa</a:t>
            </a:r>
            <a:endParaRPr lang="en-US" dirty="0"/>
          </a:p>
        </p:txBody>
      </p:sp>
    </p:spTree>
    <p:extLst>
      <p:ext uri="{BB962C8B-B14F-4D97-AF65-F5344CB8AC3E}">
        <p14:creationId xmlns:p14="http://schemas.microsoft.com/office/powerpoint/2010/main" val="3615357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Lower-Middle-Income Countries</a:t>
            </a:r>
            <a:endParaRPr lang="en-IN" dirty="0"/>
          </a:p>
        </p:txBody>
      </p:sp>
      <p:sp>
        <p:nvSpPr>
          <p:cNvPr id="3" name="Content Placeholder 2"/>
          <p:cNvSpPr>
            <a:spLocks noGrp="1"/>
          </p:cNvSpPr>
          <p:nvPr>
            <p:ph sz="quarter" idx="13"/>
          </p:nvPr>
        </p:nvSpPr>
        <p:spPr>
          <a:xfrm>
            <a:off x="457200" y="1556326"/>
            <a:ext cx="8232128" cy="4719346"/>
          </a:xfrm>
        </p:spPr>
        <p:txBody>
          <a:bodyPr/>
          <a:lstStyle/>
          <a:p>
            <a:pPr marL="255600">
              <a:defRPr/>
            </a:pPr>
            <a:r>
              <a:rPr lang="en-US" sz="2200" dirty="0" smtClean="0">
                <a:ea typeface="ＭＳ Ｐゴシック" pitchFamily="34" charset="-128"/>
              </a:rPr>
              <a:t>G</a:t>
            </a:r>
            <a:r>
              <a:rPr lang="en-US" sz="100" dirty="0" smtClean="0">
                <a:ea typeface="ＭＳ Ｐゴシック" pitchFamily="34" charset="-128"/>
              </a:rPr>
              <a:t> </a:t>
            </a:r>
            <a:r>
              <a:rPr lang="en-US" sz="2200" dirty="0" smtClean="0">
                <a:ea typeface="ＭＳ Ｐゴシック" pitchFamily="34" charset="-128"/>
              </a:rPr>
              <a:t>N</a:t>
            </a:r>
            <a:r>
              <a:rPr lang="en-US" sz="100" dirty="0" smtClean="0">
                <a:ea typeface="ＭＳ Ｐゴシック" pitchFamily="34" charset="-128"/>
              </a:rPr>
              <a:t> </a:t>
            </a:r>
            <a:r>
              <a:rPr lang="en-US" sz="2200" dirty="0" smtClean="0">
                <a:ea typeface="ＭＳ Ｐゴシック" pitchFamily="34" charset="-128"/>
              </a:rPr>
              <a:t>I </a:t>
            </a:r>
            <a:r>
              <a:rPr lang="en-US" sz="2200" dirty="0">
                <a:ea typeface="ＭＳ Ｐゴシック" pitchFamily="34" charset="-128"/>
              </a:rPr>
              <a:t>per capita: $1,006 to $3,955</a:t>
            </a:r>
          </a:p>
          <a:p>
            <a:pPr marL="255600">
              <a:defRPr/>
            </a:pPr>
            <a:r>
              <a:rPr lang="en-US" sz="2200" dirty="0">
                <a:ea typeface="ＭＳ Ｐゴシック" pitchFamily="34" charset="-128"/>
              </a:rPr>
              <a:t>Characteristics</a:t>
            </a:r>
          </a:p>
          <a:p>
            <a:pPr marL="741600" lvl="1">
              <a:defRPr/>
            </a:pPr>
            <a:r>
              <a:rPr lang="en-US" sz="2200" dirty="0">
                <a:ea typeface="ＭＳ Ｐゴシック" pitchFamily="34" charset="-128"/>
              </a:rPr>
              <a:t>Rapidly expanding consumer markets</a:t>
            </a:r>
          </a:p>
          <a:p>
            <a:pPr marL="741600" lvl="1">
              <a:defRPr/>
            </a:pPr>
            <a:r>
              <a:rPr lang="en-US" sz="2200" dirty="0">
                <a:ea typeface="ＭＳ Ｐゴシック" pitchFamily="34" charset="-128"/>
              </a:rPr>
              <a:t>Cheap motivated labor</a:t>
            </a:r>
          </a:p>
          <a:p>
            <a:pPr marL="741600" lvl="1">
              <a:defRPr/>
            </a:pPr>
            <a:r>
              <a:rPr lang="en-US" sz="2200" dirty="0">
                <a:ea typeface="ＭＳ Ｐゴシック" pitchFamily="34" charset="-128"/>
              </a:rPr>
              <a:t>Mature, standardized, labor-intensive industries like footwear, textiles, and toys</a:t>
            </a:r>
          </a:p>
          <a:p>
            <a:pPr marL="255600">
              <a:defRPr/>
            </a:pPr>
            <a:r>
              <a:rPr lang="en-US" sz="2200" dirty="0">
                <a:ea typeface="ＭＳ Ｐゴシック" pitchFamily="34" charset="-128"/>
              </a:rPr>
              <a:t>50 bottom-ranked countries are </a:t>
            </a:r>
            <a:r>
              <a:rPr lang="en-US" sz="2200" dirty="0" smtClean="0">
                <a:ea typeface="ＭＳ Ｐゴシック" pitchFamily="34" charset="-128"/>
              </a:rPr>
              <a:t>L</a:t>
            </a:r>
            <a:r>
              <a:rPr lang="en-US" sz="100" dirty="0" smtClean="0">
                <a:ea typeface="ＭＳ Ｐゴシック" pitchFamily="34" charset="-128"/>
              </a:rPr>
              <a:t> </a:t>
            </a:r>
            <a:r>
              <a:rPr lang="en-US" sz="2200" dirty="0" smtClean="0">
                <a:ea typeface="ＭＳ Ｐゴシック" pitchFamily="34" charset="-128"/>
              </a:rPr>
              <a:t>D</a:t>
            </a:r>
            <a:r>
              <a:rPr lang="en-US" sz="100" dirty="0" smtClean="0">
                <a:ea typeface="ＭＳ Ｐゴシック" pitchFamily="34" charset="-128"/>
              </a:rPr>
              <a:t> </a:t>
            </a:r>
            <a:r>
              <a:rPr lang="en-US" sz="2200" dirty="0" smtClean="0">
                <a:ea typeface="ＭＳ Ｐゴシック" pitchFamily="34" charset="-128"/>
              </a:rPr>
              <a:t>Cs</a:t>
            </a:r>
            <a:r>
              <a:rPr lang="en-US" sz="2000" dirty="0" smtClean="0">
                <a:ea typeface="ＭＳ Ｐゴシック" pitchFamily="34" charset="-128"/>
              </a:rPr>
              <a:t>-</a:t>
            </a:r>
            <a:r>
              <a:rPr lang="en-US" sz="2200" dirty="0" smtClean="0">
                <a:ea typeface="ＭＳ Ｐゴシック" pitchFamily="34" charset="-128"/>
              </a:rPr>
              <a:t>least </a:t>
            </a:r>
            <a:r>
              <a:rPr lang="en-US" sz="2200" dirty="0">
                <a:ea typeface="ＭＳ Ｐゴシック" pitchFamily="34" charset="-128"/>
              </a:rPr>
              <a:t>developed countries</a:t>
            </a:r>
          </a:p>
          <a:p>
            <a:pPr marL="255600">
              <a:defRPr/>
            </a:pPr>
            <a:r>
              <a:rPr lang="en-US" sz="2200" dirty="0">
                <a:ea typeface="ＭＳ Ｐゴシック" pitchFamily="34" charset="-128"/>
              </a:rPr>
              <a:t>India is the only </a:t>
            </a:r>
            <a:r>
              <a:rPr lang="en-US" sz="2200" dirty="0" smtClean="0">
                <a:ea typeface="ＭＳ Ｐゴシック" pitchFamily="34" charset="-128"/>
              </a:rPr>
              <a:t>B</a:t>
            </a:r>
            <a:r>
              <a:rPr lang="en-US" sz="100" dirty="0" smtClean="0">
                <a:ea typeface="ＭＳ Ｐゴシック" pitchFamily="34" charset="-128"/>
              </a:rPr>
              <a:t> </a:t>
            </a:r>
            <a:r>
              <a:rPr lang="en-US" sz="2200" dirty="0" smtClean="0">
                <a:ea typeface="ＭＳ Ｐゴシック" pitchFamily="34" charset="-128"/>
              </a:rPr>
              <a:t>R</a:t>
            </a:r>
            <a:r>
              <a:rPr lang="en-US" sz="100" dirty="0" smtClean="0">
                <a:ea typeface="ＭＳ Ｐゴシック" pitchFamily="34" charset="-128"/>
              </a:rPr>
              <a:t> </a:t>
            </a:r>
            <a:r>
              <a:rPr lang="en-US" sz="2200" dirty="0" smtClean="0">
                <a:ea typeface="ＭＳ Ｐゴシック" pitchFamily="34" charset="-128"/>
              </a:rPr>
              <a:t>I</a:t>
            </a:r>
            <a:r>
              <a:rPr lang="en-US" sz="100" dirty="0" smtClean="0">
                <a:ea typeface="ＭＳ Ｐゴシック" pitchFamily="34" charset="-128"/>
              </a:rPr>
              <a:t> </a:t>
            </a:r>
            <a:r>
              <a:rPr lang="en-US" sz="2200" dirty="0" smtClean="0">
                <a:ea typeface="ＭＳ Ｐゴシック" pitchFamily="34" charset="-128"/>
              </a:rPr>
              <a:t>C</a:t>
            </a:r>
            <a:r>
              <a:rPr lang="en-US" sz="100" dirty="0" smtClean="0">
                <a:ea typeface="ＭＳ Ｐゴシック" pitchFamily="34" charset="-128"/>
              </a:rPr>
              <a:t> </a:t>
            </a:r>
            <a:r>
              <a:rPr lang="en-US" sz="2200" dirty="0" smtClean="0">
                <a:ea typeface="ＭＳ Ｐゴシック" pitchFamily="34" charset="-128"/>
              </a:rPr>
              <a:t>S nation</a:t>
            </a:r>
            <a:endParaRPr lang="en-US" sz="2200" dirty="0">
              <a:ea typeface="ＭＳ Ｐゴシック" pitchFamily="34" charset="-128"/>
            </a:endParaRPr>
          </a:p>
          <a:p>
            <a:pPr marL="255600">
              <a:defRPr/>
            </a:pPr>
            <a:r>
              <a:rPr lang="en-US" sz="2200" dirty="0">
                <a:ea typeface="ＭＳ Ｐゴシック" pitchFamily="34" charset="-128"/>
              </a:rPr>
              <a:t>Tajikistan and Uzbekistan may be opportunities for economic </a:t>
            </a:r>
            <a:r>
              <a:rPr lang="en-US" sz="2200" dirty="0" smtClean="0">
                <a:ea typeface="ＭＳ Ｐゴシック" pitchFamily="34" charset="-128"/>
              </a:rPr>
              <a:t>growth</a:t>
            </a:r>
            <a:endParaRPr lang="en-US" sz="2200" dirty="0"/>
          </a:p>
        </p:txBody>
      </p:sp>
    </p:spTree>
    <p:extLst>
      <p:ext uri="{BB962C8B-B14F-4D97-AF65-F5344CB8AC3E}">
        <p14:creationId xmlns:p14="http://schemas.microsoft.com/office/powerpoint/2010/main" val="2733539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Upper-Middle-Income Countries</a:t>
            </a:r>
            <a:endParaRPr lang="en-IN" dirty="0"/>
          </a:p>
        </p:txBody>
      </p:sp>
      <p:sp>
        <p:nvSpPr>
          <p:cNvPr id="4" name="Content Placeholder 3"/>
          <p:cNvSpPr>
            <a:spLocks noGrp="1"/>
          </p:cNvSpPr>
          <p:nvPr>
            <p:ph sz="quarter" idx="13"/>
          </p:nvPr>
        </p:nvSpPr>
        <p:spPr>
          <a:xfrm>
            <a:off x="457200" y="1556327"/>
            <a:ext cx="4114800" cy="4179298"/>
          </a:xfrm>
        </p:spPr>
        <p:txBody>
          <a:bodyPr/>
          <a:lstStyle/>
          <a:p>
            <a:pPr marL="0" indent="0">
              <a:buNone/>
            </a:pPr>
            <a:r>
              <a:rPr lang="en-US" sz="2000" dirty="0"/>
              <a:t>GNP per capita: $3,956 to $12,235</a:t>
            </a:r>
          </a:p>
          <a:p>
            <a:pPr marL="0" indent="0">
              <a:buNone/>
            </a:pPr>
            <a:r>
              <a:rPr lang="en-US" sz="2000" dirty="0"/>
              <a:t>Characteristics:</a:t>
            </a:r>
          </a:p>
          <a:p>
            <a:pPr marL="255600"/>
            <a:r>
              <a:rPr lang="en-US" sz="2000" dirty="0"/>
              <a:t>Rapidly industrializing, less agricultural employment</a:t>
            </a:r>
          </a:p>
          <a:p>
            <a:pPr marL="255600"/>
            <a:r>
              <a:rPr lang="en-US" sz="2000" dirty="0"/>
              <a:t>Increasing urbanization</a:t>
            </a:r>
          </a:p>
          <a:p>
            <a:pPr marL="255600"/>
            <a:r>
              <a:rPr lang="en-US" sz="2000" dirty="0"/>
              <a:t>Rising wages</a:t>
            </a:r>
          </a:p>
          <a:p>
            <a:pPr marL="255600"/>
            <a:r>
              <a:rPr lang="en-US" sz="2000" dirty="0"/>
              <a:t>High literacy rates and advanced education</a:t>
            </a:r>
          </a:p>
          <a:p>
            <a:pPr marL="255600"/>
            <a:r>
              <a:rPr lang="en-US" sz="2000" dirty="0"/>
              <a:t>Lower wage costs than advanced </a:t>
            </a:r>
            <a:r>
              <a:rPr lang="en-US" sz="2000" dirty="0" smtClean="0"/>
              <a:t>countries</a:t>
            </a:r>
            <a:endParaRPr lang="en-US" sz="2000" dirty="0"/>
          </a:p>
        </p:txBody>
      </p:sp>
      <p:sp>
        <p:nvSpPr>
          <p:cNvPr id="5" name="Content Placeholder 4"/>
          <p:cNvSpPr>
            <a:spLocks noGrp="1"/>
          </p:cNvSpPr>
          <p:nvPr>
            <p:ph sz="quarter" idx="14"/>
          </p:nvPr>
        </p:nvSpPr>
        <p:spPr>
          <a:xfrm>
            <a:off x="457200" y="5923193"/>
            <a:ext cx="8229600" cy="353170"/>
          </a:xfrm>
        </p:spPr>
        <p:txBody>
          <a:bodyPr/>
          <a:lstStyle/>
          <a:p>
            <a:r>
              <a:rPr lang="en-US" sz="2000" dirty="0" smtClean="0">
                <a:ea typeface="ＭＳ Ｐゴシック" pitchFamily="34" charset="-128"/>
              </a:rPr>
              <a:t>B</a:t>
            </a:r>
            <a:r>
              <a:rPr lang="en-US" sz="100" dirty="0" smtClean="0">
                <a:ea typeface="ＭＳ Ｐゴシック" pitchFamily="34" charset="-128"/>
              </a:rPr>
              <a:t> </a:t>
            </a:r>
            <a:r>
              <a:rPr lang="en-US" sz="2000" dirty="0" smtClean="0">
                <a:ea typeface="ＭＳ Ｐゴシック" pitchFamily="34" charset="-128"/>
              </a:rPr>
              <a:t>R</a:t>
            </a:r>
            <a:r>
              <a:rPr lang="en-US" sz="100" dirty="0" smtClean="0">
                <a:ea typeface="ＭＳ Ｐゴシック" pitchFamily="34" charset="-128"/>
              </a:rPr>
              <a:t> </a:t>
            </a:r>
            <a:r>
              <a:rPr lang="en-US" sz="2000" dirty="0" smtClean="0">
                <a:ea typeface="ＭＳ Ｐゴシック" pitchFamily="34" charset="-128"/>
              </a:rPr>
              <a:t>I</a:t>
            </a:r>
            <a:r>
              <a:rPr lang="en-US" sz="100" dirty="0" smtClean="0">
                <a:ea typeface="ＭＳ Ｐゴシック" pitchFamily="34" charset="-128"/>
              </a:rPr>
              <a:t> </a:t>
            </a:r>
            <a:r>
              <a:rPr lang="en-US" sz="2000" dirty="0" smtClean="0">
                <a:ea typeface="ＭＳ Ｐゴシック" pitchFamily="34" charset="-128"/>
              </a:rPr>
              <a:t>C</a:t>
            </a:r>
            <a:r>
              <a:rPr lang="en-US" sz="100" dirty="0" smtClean="0">
                <a:ea typeface="ＭＳ Ｐゴシック" pitchFamily="34" charset="-128"/>
              </a:rPr>
              <a:t> </a:t>
            </a:r>
            <a:r>
              <a:rPr lang="en-US" sz="2000" dirty="0" smtClean="0">
                <a:ea typeface="ＭＳ Ｐゴシック" pitchFamily="34" charset="-128"/>
              </a:rPr>
              <a:t>S</a:t>
            </a:r>
            <a:r>
              <a:rPr lang="en-US" sz="2000" dirty="0">
                <a:ea typeface="ＭＳ Ｐゴシック" pitchFamily="34" charset="-128"/>
              </a:rPr>
              <a:t>: Brazil, Russia, China, South </a:t>
            </a:r>
            <a:r>
              <a:rPr lang="en-US" sz="2000" dirty="0" smtClean="0">
                <a:ea typeface="ＭＳ Ｐゴシック" pitchFamily="34" charset="-128"/>
              </a:rPr>
              <a:t>Africa</a:t>
            </a:r>
            <a:endParaRPr lang="en-US" sz="2000" dirty="0"/>
          </a:p>
        </p:txBody>
      </p:sp>
      <p:pic>
        <p:nvPicPr>
          <p:cNvPr id="7" name="Picture 6" descr="A photo of a Nestle factory in Brazil."/>
          <p:cNvPicPr>
            <a:picLocks noChangeAspect="1"/>
          </p:cNvPicPr>
          <p:nvPr/>
        </p:nvPicPr>
        <p:blipFill>
          <a:blip r:embed="rId3"/>
          <a:stretch>
            <a:fillRect/>
          </a:stretch>
        </p:blipFill>
        <p:spPr>
          <a:xfrm>
            <a:off x="4688357" y="1556289"/>
            <a:ext cx="4084674" cy="2725148"/>
          </a:xfrm>
          <a:prstGeom prst="rect">
            <a:avLst/>
          </a:prstGeom>
        </p:spPr>
      </p:pic>
      <p:sp>
        <p:nvSpPr>
          <p:cNvPr id="6" name="Content Placeholder 5"/>
          <p:cNvSpPr>
            <a:spLocks noGrp="1"/>
          </p:cNvSpPr>
          <p:nvPr>
            <p:ph sz="quarter" idx="15"/>
          </p:nvPr>
        </p:nvSpPr>
        <p:spPr>
          <a:xfrm>
            <a:off x="4690134" y="4385062"/>
            <a:ext cx="4114800" cy="1024338"/>
          </a:xfrm>
        </p:spPr>
        <p:txBody>
          <a:bodyPr/>
          <a:lstStyle/>
          <a:p>
            <a:pPr marL="432" indent="0">
              <a:buNone/>
            </a:pPr>
            <a:r>
              <a:rPr lang="en-US" sz="2000" dirty="0"/>
              <a:t>Nestle invested $83 billion for this plant in Brazil and millions more around the country</a:t>
            </a:r>
            <a:r>
              <a:rPr lang="en-US" sz="2000" dirty="0" smtClean="0"/>
              <a:t>.</a:t>
            </a:r>
            <a:endParaRPr lang="en-US" sz="2000" dirty="0"/>
          </a:p>
        </p:txBody>
      </p:sp>
    </p:spTree>
    <p:extLst>
      <p:ext uri="{BB962C8B-B14F-4D97-AF65-F5344CB8AC3E}">
        <p14:creationId xmlns:p14="http://schemas.microsoft.com/office/powerpoint/2010/main" val="19527804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endParaRPr lang="en-IN" dirty="0"/>
          </a:p>
        </p:txBody>
      </p:sp>
      <p:sp>
        <p:nvSpPr>
          <p:cNvPr id="3" name="Content Placeholder 2"/>
          <p:cNvSpPr>
            <a:spLocks noGrp="1"/>
          </p:cNvSpPr>
          <p:nvPr>
            <p:ph idx="1"/>
          </p:nvPr>
        </p:nvSpPr>
        <p:spPr>
          <a:xfrm>
            <a:off x="457200" y="1557470"/>
            <a:ext cx="8349916" cy="4631574"/>
          </a:xfrm>
        </p:spPr>
        <p:txBody>
          <a:bodyPr/>
          <a:lstStyle/>
          <a:p>
            <a:pPr marL="0" indent="0">
              <a:buNone/>
            </a:pPr>
            <a:r>
              <a:rPr lang="en-US" sz="2000" b="1" dirty="0" smtClean="0">
                <a:solidFill>
                  <a:schemeClr val="tx2"/>
                </a:solidFill>
              </a:rPr>
              <a:t>2.1</a:t>
            </a:r>
            <a:r>
              <a:rPr lang="en-US" sz="2000" dirty="0" smtClean="0"/>
              <a:t> Identify </a:t>
            </a:r>
            <a:r>
              <a:rPr lang="en-US" sz="2000" dirty="0"/>
              <a:t>and briefly explain major changes in the world economy over the last 100 years</a:t>
            </a:r>
          </a:p>
          <a:p>
            <a:pPr marL="0" indent="0">
              <a:buNone/>
            </a:pPr>
            <a:r>
              <a:rPr lang="en-US" sz="2000" b="1" dirty="0">
                <a:solidFill>
                  <a:schemeClr val="tx2"/>
                </a:solidFill>
              </a:rPr>
              <a:t>2.2</a:t>
            </a:r>
            <a:r>
              <a:rPr lang="en-US" sz="2000" dirty="0"/>
              <a:t> Compare and contrast types of economic systems that are found in the different regions of the world</a:t>
            </a:r>
          </a:p>
          <a:p>
            <a:pPr marL="0" indent="0">
              <a:buNone/>
            </a:pPr>
            <a:r>
              <a:rPr lang="en-US" sz="2000" b="1" dirty="0">
                <a:solidFill>
                  <a:schemeClr val="tx2"/>
                </a:solidFill>
              </a:rPr>
              <a:t>2.3 </a:t>
            </a:r>
            <a:r>
              <a:rPr lang="en-US" sz="2000" dirty="0"/>
              <a:t>Explain the stages of economic development used by the World Bank and identify the key emerging country markets at each stage of development</a:t>
            </a:r>
          </a:p>
          <a:p>
            <a:pPr marL="0" indent="0">
              <a:buNone/>
            </a:pPr>
            <a:r>
              <a:rPr lang="en-US" sz="2000" b="1" dirty="0">
                <a:solidFill>
                  <a:schemeClr val="tx2"/>
                </a:solidFill>
              </a:rPr>
              <a:t>2.4</a:t>
            </a:r>
            <a:r>
              <a:rPr lang="en-US" sz="2000" dirty="0"/>
              <a:t> Discuss the significance of balance of payments for the world’s major economies</a:t>
            </a:r>
          </a:p>
          <a:p>
            <a:pPr marL="0" indent="0">
              <a:buNone/>
            </a:pPr>
            <a:r>
              <a:rPr lang="en-US" sz="2000" b="1" dirty="0">
                <a:solidFill>
                  <a:schemeClr val="tx2"/>
                </a:solidFill>
              </a:rPr>
              <a:t>2.5</a:t>
            </a:r>
            <a:r>
              <a:rPr lang="en-US" sz="2000" dirty="0"/>
              <a:t> Identify the countries that are leading exporters</a:t>
            </a:r>
          </a:p>
          <a:p>
            <a:pPr marL="0" indent="0">
              <a:buNone/>
            </a:pPr>
            <a:r>
              <a:rPr lang="en-US" sz="2000" b="1" dirty="0">
                <a:solidFill>
                  <a:schemeClr val="tx2"/>
                </a:solidFill>
              </a:rPr>
              <a:t>2.6</a:t>
            </a:r>
            <a:r>
              <a:rPr lang="en-US" sz="2000" dirty="0"/>
              <a:t> Briefly explain how exchange rates impact a company’s opportunities in different parts around the </a:t>
            </a:r>
            <a:r>
              <a:rPr lang="en-US" sz="2000" dirty="0" smtClean="0"/>
              <a:t>world</a:t>
            </a:r>
            <a:endParaRPr lang="en-US" sz="2000" dirty="0"/>
          </a:p>
        </p:txBody>
      </p:sp>
    </p:spTree>
    <p:extLst>
      <p:ext uri="{BB962C8B-B14F-4D97-AF65-F5344CB8AC3E}">
        <p14:creationId xmlns:p14="http://schemas.microsoft.com/office/powerpoint/2010/main" val="3025435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199" y="215371"/>
            <a:ext cx="8301789" cy="1097279"/>
          </a:xfrm>
        </p:spPr>
        <p:txBody>
          <a:bodyPr/>
          <a:lstStyle/>
          <a:p>
            <a:r>
              <a:rPr lang="en-US" sz="3400" dirty="0"/>
              <a:t>Newly Industrializing </a:t>
            </a:r>
            <a:r>
              <a:rPr lang="en-US" sz="3400" dirty="0" smtClean="0"/>
              <a:t>Economies </a:t>
            </a:r>
            <a:r>
              <a:rPr lang="en-US" dirty="0" smtClean="0"/>
              <a:t>(N</a:t>
            </a:r>
            <a:r>
              <a:rPr lang="en-US" sz="100" dirty="0" smtClean="0"/>
              <a:t> </a:t>
            </a:r>
            <a:r>
              <a:rPr lang="en-US" dirty="0" smtClean="0"/>
              <a:t>I</a:t>
            </a:r>
            <a:r>
              <a:rPr lang="en-US" sz="100" dirty="0" smtClean="0"/>
              <a:t> </a:t>
            </a:r>
            <a:r>
              <a:rPr lang="en-US" dirty="0" smtClean="0"/>
              <a:t>Es</a:t>
            </a:r>
            <a:r>
              <a:rPr lang="en-US" dirty="0"/>
              <a:t>)</a:t>
            </a:r>
            <a:endParaRPr lang="en-IN" dirty="0"/>
          </a:p>
        </p:txBody>
      </p:sp>
      <p:sp>
        <p:nvSpPr>
          <p:cNvPr id="7" name="Content Placeholder 6"/>
          <p:cNvSpPr>
            <a:spLocks noGrp="1"/>
          </p:cNvSpPr>
          <p:nvPr>
            <p:ph sz="quarter" idx="13"/>
          </p:nvPr>
        </p:nvSpPr>
        <p:spPr/>
        <p:txBody>
          <a:bodyPr/>
          <a:lstStyle/>
          <a:p>
            <a:pPr marL="255600"/>
            <a:r>
              <a:rPr lang="en-US" dirty="0"/>
              <a:t>Lower-middle and upper income economies with the highest sustained rates of economic growth</a:t>
            </a:r>
          </a:p>
          <a:p>
            <a:pPr marL="741600" lvl="1"/>
            <a:r>
              <a:rPr lang="en-US" dirty="0"/>
              <a:t>Greater industrial output than developing economies</a:t>
            </a:r>
          </a:p>
          <a:p>
            <a:pPr marL="741600" lvl="1"/>
            <a:r>
              <a:rPr lang="en-US" dirty="0"/>
              <a:t>Exports of manufactured and refined products</a:t>
            </a:r>
          </a:p>
          <a:p>
            <a:pPr marL="741600" lvl="1"/>
            <a:r>
              <a:rPr lang="en-US" dirty="0"/>
              <a:t>Next -11 (N-11) a new country grouping identified by Goldman Sachs</a:t>
            </a:r>
          </a:p>
          <a:p>
            <a:pPr marL="1144800" lvl="2"/>
            <a:r>
              <a:rPr lang="en-US" dirty="0" smtClean="0"/>
              <a:t>N</a:t>
            </a:r>
            <a:r>
              <a:rPr lang="en-US" sz="100" dirty="0" smtClean="0"/>
              <a:t> </a:t>
            </a:r>
            <a:r>
              <a:rPr lang="en-US" dirty="0" smtClean="0"/>
              <a:t>I</a:t>
            </a:r>
            <a:r>
              <a:rPr lang="en-US" sz="100" dirty="0" smtClean="0"/>
              <a:t> </a:t>
            </a:r>
            <a:r>
              <a:rPr lang="en-US" dirty="0" smtClean="0"/>
              <a:t>Es </a:t>
            </a:r>
            <a:r>
              <a:rPr lang="en-US" dirty="0"/>
              <a:t>include Egypt, Indonesia, the Philippines, (lower-middle income) Mexico, and Turkey </a:t>
            </a:r>
            <a:r>
              <a:rPr lang="en-US" dirty="0" smtClean="0"/>
              <a:t>(</a:t>
            </a:r>
            <a:r>
              <a:rPr lang="en-US" dirty="0"/>
              <a:t>upper-middle income</a:t>
            </a:r>
            <a:r>
              <a:rPr lang="en-US" dirty="0" smtClean="0"/>
              <a:t>)</a:t>
            </a:r>
            <a:endParaRPr lang="en-US" dirty="0"/>
          </a:p>
        </p:txBody>
      </p:sp>
    </p:spTree>
    <p:extLst>
      <p:ext uri="{BB962C8B-B14F-4D97-AF65-F5344CB8AC3E}">
        <p14:creationId xmlns:p14="http://schemas.microsoft.com/office/powerpoint/2010/main" val="21040248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Mistaken Assumptions about </a:t>
            </a:r>
            <a:r>
              <a:rPr lang="en-US" dirty="0" smtClean="0"/>
              <a:t>B</a:t>
            </a:r>
            <a:r>
              <a:rPr lang="en-US" sz="100" dirty="0" smtClean="0"/>
              <a:t> </a:t>
            </a:r>
            <a:r>
              <a:rPr lang="en-US" dirty="0" smtClean="0"/>
              <a:t>O</a:t>
            </a:r>
            <a:r>
              <a:rPr lang="en-US" sz="100" dirty="0" smtClean="0"/>
              <a:t> </a:t>
            </a:r>
            <a:r>
              <a:rPr lang="en-US" dirty="0" smtClean="0"/>
              <a:t>P</a:t>
            </a:r>
            <a:endParaRPr lang="en-IN" dirty="0"/>
          </a:p>
        </p:txBody>
      </p:sp>
      <p:sp>
        <p:nvSpPr>
          <p:cNvPr id="3" name="Content Placeholder 2"/>
          <p:cNvSpPr>
            <a:spLocks noGrp="1"/>
          </p:cNvSpPr>
          <p:nvPr>
            <p:ph sz="quarter" idx="13"/>
          </p:nvPr>
        </p:nvSpPr>
        <p:spPr/>
        <p:txBody>
          <a:bodyPr/>
          <a:lstStyle/>
          <a:p>
            <a:pPr marL="432000" indent="-432000">
              <a:buFont typeface="+mj-lt"/>
              <a:buAutoNum type="arabicPeriod"/>
            </a:pPr>
            <a:r>
              <a:rPr lang="en-US" dirty="0">
                <a:ea typeface="ＭＳ Ｐゴシック" pitchFamily="34" charset="-128"/>
              </a:rPr>
              <a:t>The poor have no money.</a:t>
            </a:r>
          </a:p>
          <a:p>
            <a:pPr marL="432000" indent="-432000">
              <a:buFont typeface="+mj-lt"/>
              <a:buAutoNum type="arabicPeriod"/>
            </a:pPr>
            <a:r>
              <a:rPr lang="en-US" dirty="0">
                <a:ea typeface="ＭＳ Ｐゴシック" pitchFamily="34" charset="-128"/>
              </a:rPr>
              <a:t>The poor are too concerned with basic needs </a:t>
            </a:r>
            <a:r>
              <a:rPr lang="en-US" dirty="0" smtClean="0">
                <a:ea typeface="ＭＳ Ｐゴシック" pitchFamily="34" charset="-128"/>
              </a:rPr>
              <a:t>to </a:t>
            </a:r>
            <a:r>
              <a:rPr lang="en-US" dirty="0">
                <a:ea typeface="ＭＳ Ｐゴシック" pitchFamily="34" charset="-128"/>
              </a:rPr>
              <a:t>“waste” money on non-essential goods.</a:t>
            </a:r>
          </a:p>
          <a:p>
            <a:pPr marL="432000" indent="-432000">
              <a:buFont typeface="+mj-lt"/>
              <a:buAutoNum type="arabicPeriod"/>
            </a:pPr>
            <a:r>
              <a:rPr lang="en-US" dirty="0">
                <a:ea typeface="ＭＳ Ｐゴシック" pitchFamily="34" charset="-128"/>
              </a:rPr>
              <a:t>Entering developing markets is fruitless because goods there are too cheap to make a profit.</a:t>
            </a:r>
          </a:p>
          <a:p>
            <a:pPr marL="432000" indent="-432000">
              <a:buFont typeface="+mj-lt"/>
              <a:buAutoNum type="arabicPeriod"/>
            </a:pPr>
            <a:r>
              <a:rPr lang="en-US" dirty="0">
                <a:ea typeface="ＭＳ Ｐゴシック" pitchFamily="34" charset="-128"/>
              </a:rPr>
              <a:t>People in </a:t>
            </a:r>
            <a:r>
              <a:rPr lang="en-US" dirty="0" smtClean="0">
                <a:ea typeface="ＭＳ Ｐゴシック" pitchFamily="34" charset="-128"/>
              </a:rPr>
              <a:t>B</a:t>
            </a:r>
            <a:r>
              <a:rPr lang="en-US" sz="100" dirty="0" smtClean="0">
                <a:ea typeface="ＭＳ Ｐゴシック" pitchFamily="34" charset="-128"/>
              </a:rPr>
              <a:t> </a:t>
            </a:r>
            <a:r>
              <a:rPr lang="en-US" dirty="0" smtClean="0">
                <a:ea typeface="ＭＳ Ｐゴシック" pitchFamily="34" charset="-128"/>
              </a:rPr>
              <a:t>O</a:t>
            </a:r>
            <a:r>
              <a:rPr lang="en-US" sz="100" dirty="0" smtClean="0">
                <a:ea typeface="ＭＳ Ｐゴシック" pitchFamily="34" charset="-128"/>
              </a:rPr>
              <a:t> </a:t>
            </a:r>
            <a:r>
              <a:rPr lang="en-US" dirty="0" smtClean="0">
                <a:ea typeface="ＭＳ Ｐゴシック" pitchFamily="34" charset="-128"/>
              </a:rPr>
              <a:t>P </a:t>
            </a:r>
            <a:r>
              <a:rPr lang="en-US" dirty="0">
                <a:ea typeface="ＭＳ Ｐゴシック" pitchFamily="34" charset="-128"/>
              </a:rPr>
              <a:t>(bottom of the pyramid) countries cannot use technology.</a:t>
            </a:r>
          </a:p>
          <a:p>
            <a:pPr marL="432000" indent="-432000">
              <a:buFont typeface="+mj-lt"/>
              <a:buAutoNum type="arabicPeriod"/>
            </a:pPr>
            <a:r>
              <a:rPr lang="en-US" dirty="0">
                <a:ea typeface="ＭＳ Ｐゴシック" pitchFamily="34" charset="-128"/>
              </a:rPr>
              <a:t>Global companies doing business in B</a:t>
            </a:r>
            <a:r>
              <a:rPr lang="en-US" sz="100" dirty="0">
                <a:ea typeface="ＭＳ Ｐゴシック" pitchFamily="34" charset="-128"/>
              </a:rPr>
              <a:t> </a:t>
            </a:r>
            <a:r>
              <a:rPr lang="en-US" dirty="0">
                <a:ea typeface="ＭＳ Ｐゴシック" pitchFamily="34" charset="-128"/>
              </a:rPr>
              <a:t>O</a:t>
            </a:r>
            <a:r>
              <a:rPr lang="en-US" sz="100" dirty="0">
                <a:ea typeface="ＭＳ Ｐゴシック" pitchFamily="34" charset="-128"/>
              </a:rPr>
              <a:t> </a:t>
            </a:r>
            <a:r>
              <a:rPr lang="en-US" dirty="0">
                <a:ea typeface="ＭＳ Ｐゴシック" pitchFamily="34" charset="-128"/>
              </a:rPr>
              <a:t>P</a:t>
            </a:r>
            <a:r>
              <a:rPr lang="en-US" dirty="0" smtClean="0">
                <a:ea typeface="ＭＳ Ｐゴシック" pitchFamily="34" charset="-128"/>
              </a:rPr>
              <a:t> </a:t>
            </a:r>
            <a:r>
              <a:rPr lang="en-US" dirty="0">
                <a:ea typeface="ＭＳ Ｐゴシック" pitchFamily="34" charset="-128"/>
              </a:rPr>
              <a:t>countries will be criticized for exploiting the poor</a:t>
            </a:r>
            <a:r>
              <a:rPr lang="en-US" dirty="0" smtClean="0">
                <a:ea typeface="ＭＳ Ｐゴシック" pitchFamily="34" charset="-128"/>
              </a:rPr>
              <a:t>.</a:t>
            </a:r>
            <a:endParaRPr lang="en-US" dirty="0"/>
          </a:p>
        </p:txBody>
      </p:sp>
    </p:spTree>
    <p:extLst>
      <p:ext uri="{BB962C8B-B14F-4D97-AF65-F5344CB8AC3E}">
        <p14:creationId xmlns:p14="http://schemas.microsoft.com/office/powerpoint/2010/main" val="33954896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High-Income Countries </a:t>
            </a:r>
            <a:r>
              <a:rPr lang="en-US" sz="2000" b="0" dirty="0"/>
              <a:t>(1 of 2)</a:t>
            </a:r>
            <a:endParaRPr lang="en-IN" dirty="0"/>
          </a:p>
        </p:txBody>
      </p:sp>
      <p:sp>
        <p:nvSpPr>
          <p:cNvPr id="3" name="Content Placeholder 2"/>
          <p:cNvSpPr>
            <a:spLocks noGrp="1"/>
          </p:cNvSpPr>
          <p:nvPr>
            <p:ph sz="quarter" idx="13"/>
          </p:nvPr>
        </p:nvSpPr>
        <p:spPr/>
        <p:txBody>
          <a:bodyPr/>
          <a:lstStyle/>
          <a:p>
            <a:pPr marL="255600"/>
            <a:r>
              <a:rPr lang="en-US" dirty="0" smtClean="0">
                <a:ea typeface="ＭＳ Ｐゴシック" pitchFamily="34" charset="-128"/>
              </a:rPr>
              <a:t>G</a:t>
            </a:r>
            <a:r>
              <a:rPr lang="en-US" sz="100" dirty="0" smtClean="0">
                <a:ea typeface="ＭＳ Ｐゴシック" pitchFamily="34" charset="-128"/>
              </a:rPr>
              <a:t> </a:t>
            </a:r>
            <a:r>
              <a:rPr lang="en-US" dirty="0" smtClean="0">
                <a:ea typeface="ＭＳ Ｐゴシック" pitchFamily="34" charset="-128"/>
              </a:rPr>
              <a:t>N</a:t>
            </a:r>
            <a:r>
              <a:rPr lang="en-US" sz="100" dirty="0" smtClean="0">
                <a:ea typeface="ＭＳ Ｐゴシック" pitchFamily="34" charset="-128"/>
              </a:rPr>
              <a:t> </a:t>
            </a:r>
            <a:r>
              <a:rPr lang="en-US" dirty="0" smtClean="0">
                <a:ea typeface="ＭＳ Ｐゴシック" pitchFamily="34" charset="-128"/>
              </a:rPr>
              <a:t>I </a:t>
            </a:r>
            <a:r>
              <a:rPr lang="en-US" dirty="0">
                <a:ea typeface="ＭＳ Ｐゴシック" pitchFamily="34" charset="-128"/>
              </a:rPr>
              <a:t>per capita: $12,236 or more</a:t>
            </a:r>
          </a:p>
          <a:p>
            <a:pPr marL="255600"/>
            <a:r>
              <a:rPr lang="en-US" dirty="0">
                <a:ea typeface="ＭＳ Ｐゴシック" pitchFamily="34" charset="-128"/>
              </a:rPr>
              <a:t>Also known as advanced, developed, industrialized, or postindustrial countries</a:t>
            </a:r>
          </a:p>
          <a:p>
            <a:pPr marL="255600"/>
            <a:r>
              <a:rPr lang="en-US" dirty="0">
                <a:ea typeface="ＭＳ Ｐゴシック" pitchFamily="34" charset="-128"/>
              </a:rPr>
              <a:t>Characteristics:</a:t>
            </a:r>
          </a:p>
          <a:p>
            <a:pPr marL="741600" lvl="1"/>
            <a:r>
              <a:rPr lang="en-US" dirty="0">
                <a:ea typeface="ＭＳ Ｐゴシック" pitchFamily="34" charset="-128"/>
              </a:rPr>
              <a:t>Sustained economic growth through disciplined innovation</a:t>
            </a:r>
          </a:p>
          <a:p>
            <a:pPr marL="741600" lvl="1"/>
            <a:r>
              <a:rPr lang="en-US" dirty="0">
                <a:ea typeface="ＭＳ Ｐゴシック" pitchFamily="34" charset="-128"/>
              </a:rPr>
              <a:t>Households have extremely high ownership levels of basic </a:t>
            </a:r>
            <a:r>
              <a:rPr lang="en-US" dirty="0" smtClean="0">
                <a:ea typeface="ＭＳ Ｐゴシック" pitchFamily="34" charset="-128"/>
              </a:rPr>
              <a:t>products</a:t>
            </a:r>
            <a:endParaRPr lang="en-US" dirty="0"/>
          </a:p>
        </p:txBody>
      </p:sp>
    </p:spTree>
    <p:extLst>
      <p:ext uri="{BB962C8B-B14F-4D97-AF65-F5344CB8AC3E}">
        <p14:creationId xmlns:p14="http://schemas.microsoft.com/office/powerpoint/2010/main" val="8885844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High-Income Countries </a:t>
            </a:r>
            <a:r>
              <a:rPr lang="en-US" sz="2000" b="0" dirty="0" smtClean="0"/>
              <a:t>(2 </a:t>
            </a:r>
            <a:r>
              <a:rPr lang="en-US" sz="2000" b="0" dirty="0"/>
              <a:t>of 2)</a:t>
            </a:r>
            <a:endParaRPr lang="en-IN" dirty="0"/>
          </a:p>
        </p:txBody>
      </p:sp>
      <p:sp>
        <p:nvSpPr>
          <p:cNvPr id="3" name="Content Placeholder 2"/>
          <p:cNvSpPr>
            <a:spLocks noGrp="1"/>
          </p:cNvSpPr>
          <p:nvPr>
            <p:ph sz="quarter" idx="13"/>
          </p:nvPr>
        </p:nvSpPr>
        <p:spPr>
          <a:xfrm>
            <a:off x="457200" y="1556326"/>
            <a:ext cx="7884543" cy="4434275"/>
          </a:xfrm>
        </p:spPr>
        <p:txBody>
          <a:bodyPr/>
          <a:lstStyle/>
          <a:p>
            <a:pPr marL="255600"/>
            <a:r>
              <a:rPr lang="en-US" dirty="0"/>
              <a:t>Characteristics, continued:</a:t>
            </a:r>
          </a:p>
          <a:p>
            <a:pPr marL="741600" lvl="1"/>
            <a:r>
              <a:rPr lang="en-US" dirty="0"/>
              <a:t>Importance of information processing and exchange</a:t>
            </a:r>
          </a:p>
          <a:p>
            <a:pPr marL="741600" lvl="1"/>
            <a:r>
              <a:rPr lang="en-US" dirty="0"/>
              <a:t>Ascendancy of knowledge over capital, intellectual over machine technology, scientists and professionals over engineers and semiskilled workers</a:t>
            </a:r>
          </a:p>
          <a:p>
            <a:pPr marL="741600" lvl="1"/>
            <a:r>
              <a:rPr lang="en-US" dirty="0"/>
              <a:t>Future oriented</a:t>
            </a:r>
          </a:p>
          <a:p>
            <a:pPr marL="741600" lvl="1"/>
            <a:r>
              <a:rPr lang="en-US" dirty="0"/>
              <a:t>Importance of interpersonal relationships</a:t>
            </a:r>
          </a:p>
        </p:txBody>
      </p:sp>
    </p:spTree>
    <p:extLst>
      <p:ext uri="{BB962C8B-B14F-4D97-AF65-F5344CB8AC3E}">
        <p14:creationId xmlns:p14="http://schemas.microsoft.com/office/powerpoint/2010/main" val="34653418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G-7, </a:t>
            </a:r>
            <a:r>
              <a:rPr lang="en-US" dirty="0" smtClean="0"/>
              <a:t>The </a:t>
            </a:r>
            <a:r>
              <a:rPr lang="en-US" dirty="0"/>
              <a:t>Group of Seven</a:t>
            </a:r>
            <a:endParaRPr lang="en-IN" dirty="0"/>
          </a:p>
        </p:txBody>
      </p:sp>
      <p:sp>
        <p:nvSpPr>
          <p:cNvPr id="4" name="Content Placeholder 3"/>
          <p:cNvSpPr>
            <a:spLocks noGrp="1"/>
          </p:cNvSpPr>
          <p:nvPr>
            <p:ph sz="quarter" idx="13"/>
          </p:nvPr>
        </p:nvSpPr>
        <p:spPr>
          <a:xfrm>
            <a:off x="457200" y="1556326"/>
            <a:ext cx="3652787" cy="3978199"/>
          </a:xfrm>
        </p:spPr>
        <p:txBody>
          <a:bodyPr/>
          <a:lstStyle/>
          <a:p>
            <a:pPr marL="255600"/>
            <a:r>
              <a:rPr lang="en-US" dirty="0">
                <a:ea typeface="ＭＳ Ｐゴシック" pitchFamily="34" charset="-128"/>
              </a:rPr>
              <a:t>Goal of global economic stability and prosperity</a:t>
            </a:r>
          </a:p>
          <a:p>
            <a:pPr marL="741600" lvl="1"/>
            <a:r>
              <a:rPr lang="en-US" dirty="0">
                <a:ea typeface="ＭＳ Ｐゴシック" pitchFamily="34" charset="-128"/>
              </a:rPr>
              <a:t>U.S.</a:t>
            </a:r>
          </a:p>
          <a:p>
            <a:pPr marL="741600" lvl="1"/>
            <a:r>
              <a:rPr lang="en-US" dirty="0">
                <a:ea typeface="ＭＳ Ｐゴシック" pitchFamily="34" charset="-128"/>
              </a:rPr>
              <a:t>Japan</a:t>
            </a:r>
          </a:p>
          <a:p>
            <a:pPr marL="741600" lvl="1"/>
            <a:r>
              <a:rPr lang="en-US" dirty="0">
                <a:ea typeface="ＭＳ Ｐゴシック" pitchFamily="34" charset="-128"/>
              </a:rPr>
              <a:t>Germany</a:t>
            </a:r>
          </a:p>
          <a:p>
            <a:pPr marL="741600" lvl="1"/>
            <a:r>
              <a:rPr lang="en-US" dirty="0">
                <a:ea typeface="ＭＳ Ｐゴシック" pitchFamily="34" charset="-128"/>
              </a:rPr>
              <a:t>France</a:t>
            </a:r>
          </a:p>
          <a:p>
            <a:pPr marL="741600" lvl="1"/>
            <a:r>
              <a:rPr lang="en-US" dirty="0">
                <a:ea typeface="ＭＳ Ｐゴシック" pitchFamily="34" charset="-128"/>
              </a:rPr>
              <a:t>Britain</a:t>
            </a:r>
          </a:p>
          <a:p>
            <a:pPr marL="741600" lvl="1"/>
            <a:r>
              <a:rPr lang="en-US" dirty="0">
                <a:ea typeface="ＭＳ Ｐゴシック" pitchFamily="34" charset="-128"/>
              </a:rPr>
              <a:t>Canada</a:t>
            </a:r>
          </a:p>
          <a:p>
            <a:pPr marL="741600" lvl="1"/>
            <a:r>
              <a:rPr lang="en-US" dirty="0" smtClean="0">
                <a:ea typeface="ＭＳ Ｐゴシック" pitchFamily="34" charset="-128"/>
              </a:rPr>
              <a:t>Italy</a:t>
            </a:r>
            <a:endParaRPr lang="en-US" dirty="0"/>
          </a:p>
        </p:txBody>
      </p:sp>
      <p:pic>
        <p:nvPicPr>
          <p:cNvPr id="6" name="Picture 5" descr="A photo of a large crowd outside a state building in Germany. Huge balloons with the faces of world leaders decorate the building."/>
          <p:cNvPicPr>
            <a:picLocks noChangeAspect="1"/>
          </p:cNvPicPr>
          <p:nvPr/>
        </p:nvPicPr>
        <p:blipFill>
          <a:blip r:embed="rId3"/>
          <a:stretch>
            <a:fillRect/>
          </a:stretch>
        </p:blipFill>
        <p:spPr>
          <a:xfrm>
            <a:off x="4367760" y="1571694"/>
            <a:ext cx="4316342" cy="2578832"/>
          </a:xfrm>
          <a:prstGeom prst="rect">
            <a:avLst/>
          </a:prstGeom>
        </p:spPr>
      </p:pic>
      <p:sp>
        <p:nvSpPr>
          <p:cNvPr id="5" name="Content Placeholder 4"/>
          <p:cNvSpPr>
            <a:spLocks noGrp="1"/>
          </p:cNvSpPr>
          <p:nvPr>
            <p:ph sz="quarter" idx="14"/>
          </p:nvPr>
        </p:nvSpPr>
        <p:spPr>
          <a:xfrm>
            <a:off x="4340993" y="4315595"/>
            <a:ext cx="4374682" cy="824297"/>
          </a:xfrm>
        </p:spPr>
        <p:txBody>
          <a:bodyPr/>
          <a:lstStyle/>
          <a:p>
            <a:pPr marL="432" indent="0">
              <a:buNone/>
            </a:pPr>
            <a:r>
              <a:rPr lang="en-US" sz="2000" dirty="0" smtClean="0"/>
              <a:t>N</a:t>
            </a:r>
            <a:r>
              <a:rPr lang="en-US" sz="100" dirty="0" smtClean="0"/>
              <a:t> </a:t>
            </a:r>
            <a:r>
              <a:rPr lang="en-US" sz="2000" dirty="0" smtClean="0"/>
              <a:t>G</a:t>
            </a:r>
            <a:r>
              <a:rPr lang="en-US" sz="100" dirty="0" smtClean="0"/>
              <a:t> </a:t>
            </a:r>
            <a:r>
              <a:rPr lang="en-US" sz="2000" dirty="0" err="1" smtClean="0"/>
              <a:t>Os</a:t>
            </a:r>
            <a:r>
              <a:rPr lang="en-US" sz="2000" dirty="0" smtClean="0"/>
              <a:t> </a:t>
            </a:r>
            <a:r>
              <a:rPr lang="en-US" sz="2000" dirty="0"/>
              <a:t>often protest at meetings of world leaders, like at the </a:t>
            </a:r>
            <a:r>
              <a:rPr lang="en-US" sz="2000" dirty="0" smtClean="0"/>
              <a:t>G-7.</a:t>
            </a:r>
          </a:p>
        </p:txBody>
      </p:sp>
    </p:spTree>
    <p:extLst>
      <p:ext uri="{BB962C8B-B14F-4D97-AF65-F5344CB8AC3E}">
        <p14:creationId xmlns:p14="http://schemas.microsoft.com/office/powerpoint/2010/main" val="28075539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Russian Memberships</a:t>
            </a:r>
            <a:endParaRPr lang="en-IN" dirty="0"/>
          </a:p>
        </p:txBody>
      </p:sp>
      <p:sp>
        <p:nvSpPr>
          <p:cNvPr id="6" name="Content Placeholder 5"/>
          <p:cNvSpPr>
            <a:spLocks noGrp="1"/>
          </p:cNvSpPr>
          <p:nvPr>
            <p:ph sz="quarter" idx="13"/>
          </p:nvPr>
        </p:nvSpPr>
        <p:spPr>
          <a:xfrm>
            <a:off x="457200" y="1556326"/>
            <a:ext cx="4114800" cy="4434275"/>
          </a:xfrm>
        </p:spPr>
        <p:txBody>
          <a:bodyPr/>
          <a:lstStyle/>
          <a:p>
            <a:pPr marL="255600"/>
            <a:r>
              <a:rPr lang="en-US" sz="2200" dirty="0"/>
              <a:t>Russia joined in 1998, changing the group to the G-8 but its membership was suspended in 2014 after it annexed the Crimean peninsula.</a:t>
            </a:r>
          </a:p>
          <a:p>
            <a:pPr marL="255600"/>
            <a:r>
              <a:rPr lang="en-US" sz="2200" dirty="0"/>
              <a:t>It remains a member of G-20</a:t>
            </a:r>
            <a:r>
              <a:rPr lang="en-US" sz="2200" dirty="0" smtClean="0"/>
              <a:t>.</a:t>
            </a:r>
            <a:endParaRPr lang="en-US" sz="2200" dirty="0"/>
          </a:p>
        </p:txBody>
      </p:sp>
      <p:pic>
        <p:nvPicPr>
          <p:cNvPr id="7" name="Picture 3" descr="A cartoon shows an empty desk labelled Russia with the sign G 1 behind i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630" y="1582992"/>
            <a:ext cx="2988829" cy="4263825"/>
          </a:xfrm>
          <a:prstGeom prst="rect">
            <a:avLst/>
          </a:prstGeom>
        </p:spPr>
      </p:pic>
    </p:spTree>
    <p:extLst>
      <p:ext uri="{BB962C8B-B14F-4D97-AF65-F5344CB8AC3E}">
        <p14:creationId xmlns:p14="http://schemas.microsoft.com/office/powerpoint/2010/main" val="16871635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G-20</a:t>
            </a:r>
            <a:r>
              <a:rPr lang="en-US" dirty="0"/>
              <a:t>, Group of Twenty</a:t>
            </a:r>
            <a:endParaRPr lang="en-IN" dirty="0"/>
          </a:p>
        </p:txBody>
      </p:sp>
      <p:sp>
        <p:nvSpPr>
          <p:cNvPr id="3" name="Content Placeholder 2"/>
          <p:cNvSpPr>
            <a:spLocks noGrp="1"/>
          </p:cNvSpPr>
          <p:nvPr>
            <p:ph sz="quarter" idx="13"/>
          </p:nvPr>
        </p:nvSpPr>
        <p:spPr/>
        <p:txBody>
          <a:bodyPr/>
          <a:lstStyle/>
          <a:p>
            <a:pPr marL="255600"/>
            <a:r>
              <a:rPr lang="en-US" dirty="0"/>
              <a:t>Established in 1999</a:t>
            </a:r>
          </a:p>
          <a:p>
            <a:pPr marL="255600"/>
            <a:r>
              <a:rPr lang="en-US" dirty="0"/>
              <a:t>Finance Ministers and central bank governors of </a:t>
            </a:r>
            <a:r>
              <a:rPr lang="en-US" dirty="0" smtClean="0"/>
              <a:t>19 countries </a:t>
            </a:r>
            <a:r>
              <a:rPr lang="en-US" dirty="0"/>
              <a:t>and the </a:t>
            </a:r>
            <a:r>
              <a:rPr lang="en-US" dirty="0" smtClean="0"/>
              <a:t>E</a:t>
            </a:r>
            <a:r>
              <a:rPr lang="en-US" sz="100" dirty="0" smtClean="0"/>
              <a:t> </a:t>
            </a:r>
            <a:r>
              <a:rPr lang="en-US" dirty="0" smtClean="0"/>
              <a:t>U</a:t>
            </a:r>
            <a:endParaRPr lang="en-US" dirty="0"/>
          </a:p>
          <a:p>
            <a:pPr marL="255600"/>
            <a:r>
              <a:rPr lang="en-US" dirty="0"/>
              <a:t>Includes developing nations like Argentina, Brazil, </a:t>
            </a:r>
            <a:r>
              <a:rPr lang="en-US" dirty="0" smtClean="0"/>
              <a:t>India, Indonesia</a:t>
            </a:r>
            <a:r>
              <a:rPr lang="en-US" dirty="0"/>
              <a:t>, Turkey</a:t>
            </a:r>
          </a:p>
          <a:p>
            <a:pPr marL="255600"/>
            <a:r>
              <a:rPr lang="en-US" dirty="0"/>
              <a:t>Russia remains a member, unlike in the G-7</a:t>
            </a:r>
            <a:r>
              <a:rPr lang="en-US" dirty="0" smtClean="0"/>
              <a:t>.</a:t>
            </a:r>
            <a:endParaRPr lang="en-US" dirty="0"/>
          </a:p>
        </p:txBody>
      </p:sp>
    </p:spTree>
    <p:extLst>
      <p:ext uri="{BB962C8B-B14F-4D97-AF65-F5344CB8AC3E}">
        <p14:creationId xmlns:p14="http://schemas.microsoft.com/office/powerpoint/2010/main" val="127574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O</a:t>
            </a:r>
            <a:r>
              <a:rPr lang="en-US" sz="100" dirty="0" smtClean="0"/>
              <a:t> </a:t>
            </a:r>
            <a:r>
              <a:rPr lang="en-US" sz="3400" dirty="0" smtClean="0"/>
              <a:t>E</a:t>
            </a:r>
            <a:r>
              <a:rPr lang="en-US" sz="100" dirty="0" smtClean="0"/>
              <a:t> </a:t>
            </a:r>
            <a:r>
              <a:rPr lang="en-US" sz="3400" dirty="0" smtClean="0"/>
              <a:t>C</a:t>
            </a:r>
            <a:r>
              <a:rPr lang="en-US" sz="100" dirty="0" smtClean="0"/>
              <a:t> </a:t>
            </a:r>
            <a:r>
              <a:rPr lang="en-US" sz="3400" dirty="0" smtClean="0"/>
              <a:t>D</a:t>
            </a:r>
            <a:r>
              <a:rPr lang="en-US" sz="3400" dirty="0"/>
              <a:t>, </a:t>
            </a:r>
            <a:r>
              <a:rPr lang="en-US" sz="3400" dirty="0" smtClean="0"/>
              <a:t>The </a:t>
            </a:r>
            <a:r>
              <a:rPr lang="en-US" sz="3400" dirty="0"/>
              <a:t>Organisation for Economic Cooperation and Development</a:t>
            </a:r>
            <a:endParaRPr lang="en-IN" sz="3400" dirty="0"/>
          </a:p>
        </p:txBody>
      </p:sp>
      <p:sp>
        <p:nvSpPr>
          <p:cNvPr id="3" name="Content Placeholder 2"/>
          <p:cNvSpPr>
            <a:spLocks noGrp="1"/>
          </p:cNvSpPr>
          <p:nvPr>
            <p:ph sz="quarter" idx="13"/>
          </p:nvPr>
        </p:nvSpPr>
        <p:spPr>
          <a:xfrm>
            <a:off x="457200" y="1556328"/>
            <a:ext cx="8229600" cy="410495"/>
          </a:xfrm>
        </p:spPr>
        <p:txBody>
          <a:bodyPr/>
          <a:lstStyle/>
          <a:p>
            <a:pPr marL="255600"/>
            <a:r>
              <a:rPr lang="en-US" dirty="0">
                <a:ea typeface="ＭＳ Ｐゴシック" pitchFamily="34" charset="-128"/>
              </a:rPr>
              <a:t>35 </a:t>
            </a:r>
            <a:r>
              <a:rPr lang="en-US" dirty="0" smtClean="0">
                <a:ea typeface="ＭＳ Ｐゴシック" pitchFamily="34" charset="-128"/>
              </a:rPr>
              <a:t>nations</a:t>
            </a:r>
            <a:endParaRPr lang="en-US" dirty="0">
              <a:ea typeface="ＭＳ Ｐゴシック" pitchFamily="34" charset="-128"/>
            </a:endParaRPr>
          </a:p>
        </p:txBody>
      </p:sp>
      <p:sp>
        <p:nvSpPr>
          <p:cNvPr id="4" name="Content Placeholder 3"/>
          <p:cNvSpPr>
            <a:spLocks noGrp="1"/>
          </p:cNvSpPr>
          <p:nvPr>
            <p:ph sz="quarter" idx="14"/>
          </p:nvPr>
        </p:nvSpPr>
        <p:spPr>
          <a:xfrm>
            <a:off x="457201" y="2141488"/>
            <a:ext cx="1066799" cy="429183"/>
          </a:xfrm>
        </p:spPr>
        <p:txBody>
          <a:bodyPr/>
          <a:lstStyle/>
          <a:p>
            <a:r>
              <a:rPr lang="en-US" dirty="0" smtClean="0">
                <a:ea typeface="ＭＳ Ｐゴシック" pitchFamily="34" charset="-128"/>
              </a:rPr>
              <a:t>Post-</a:t>
            </a:r>
            <a:endParaRPr lang="en-IN" dirty="0"/>
          </a:p>
        </p:txBody>
      </p:sp>
      <p:graphicFrame>
        <p:nvGraphicFramePr>
          <p:cNvPr id="7" name="Object 6" descr="World War two"/>
          <p:cNvGraphicFramePr>
            <a:graphicFrameLocks noChangeAspect="1"/>
          </p:cNvGraphicFramePr>
          <p:nvPr>
            <p:extLst>
              <p:ext uri="{D42A27DB-BD31-4B8C-83A1-F6EECF244321}">
                <p14:modId xmlns:p14="http://schemas.microsoft.com/office/powerpoint/2010/main" val="733952360"/>
              </p:ext>
            </p:extLst>
          </p:nvPr>
        </p:nvGraphicFramePr>
        <p:xfrm>
          <a:off x="1538198" y="2185356"/>
          <a:ext cx="835025" cy="358775"/>
        </p:xfrm>
        <a:graphic>
          <a:graphicData uri="http://schemas.openxmlformats.org/presentationml/2006/ole">
            <mc:AlternateContent xmlns:mc="http://schemas.openxmlformats.org/markup-compatibility/2006">
              <mc:Choice xmlns:v="urn:schemas-microsoft-com:vml" Requires="v">
                <p:oleObj spid="_x0000_s1035" name="Equation" r:id="rId4" imgW="469800" imgH="203040" progId="Equation.DSMT4">
                  <p:embed/>
                </p:oleObj>
              </mc:Choice>
              <mc:Fallback>
                <p:oleObj name="Equation" r:id="rId4" imgW="469800" imgH="203040" progId="Equation.DSMT4">
                  <p:embed/>
                  <p:pic>
                    <p:nvPicPr>
                      <p:cNvPr id="0" name=""/>
                      <p:cNvPicPr/>
                      <p:nvPr/>
                    </p:nvPicPr>
                    <p:blipFill>
                      <a:blip r:embed="rId5"/>
                      <a:stretch>
                        <a:fillRect/>
                      </a:stretch>
                    </p:blipFill>
                    <p:spPr>
                      <a:xfrm>
                        <a:off x="1538198" y="2185356"/>
                        <a:ext cx="835025" cy="358775"/>
                      </a:xfrm>
                      <a:prstGeom prst="rect">
                        <a:avLst/>
                      </a:prstGeom>
                    </p:spPr>
                  </p:pic>
                </p:oleObj>
              </mc:Fallback>
            </mc:AlternateContent>
          </a:graphicData>
        </a:graphic>
      </p:graphicFrame>
      <p:sp>
        <p:nvSpPr>
          <p:cNvPr id="5" name="Content Placeholder 4"/>
          <p:cNvSpPr>
            <a:spLocks noGrp="1"/>
          </p:cNvSpPr>
          <p:nvPr>
            <p:ph sz="quarter" idx="15"/>
          </p:nvPr>
        </p:nvSpPr>
        <p:spPr>
          <a:xfrm>
            <a:off x="2435255" y="2143625"/>
            <a:ext cx="4537496" cy="429183"/>
          </a:xfrm>
        </p:spPr>
        <p:txBody>
          <a:bodyPr/>
          <a:lstStyle/>
          <a:p>
            <a:pPr marL="432" indent="0">
              <a:buNone/>
            </a:pPr>
            <a:r>
              <a:rPr lang="en-US" dirty="0">
                <a:ea typeface="ＭＳ Ｐゴシック" pitchFamily="34" charset="-128"/>
              </a:rPr>
              <a:t>European origin; based in </a:t>
            </a:r>
            <a:r>
              <a:rPr lang="en-US" dirty="0" smtClean="0">
                <a:ea typeface="ＭＳ Ｐゴシック" pitchFamily="34" charset="-128"/>
              </a:rPr>
              <a:t>Paris</a:t>
            </a:r>
            <a:endParaRPr lang="en-US" dirty="0">
              <a:ea typeface="ＭＳ Ｐゴシック" pitchFamily="34" charset="-128"/>
            </a:endParaRPr>
          </a:p>
        </p:txBody>
      </p:sp>
      <p:sp>
        <p:nvSpPr>
          <p:cNvPr id="6" name="Content Placeholder 5"/>
          <p:cNvSpPr>
            <a:spLocks noGrp="1"/>
          </p:cNvSpPr>
          <p:nvPr>
            <p:ph sz="quarter" idx="16"/>
          </p:nvPr>
        </p:nvSpPr>
        <p:spPr>
          <a:xfrm>
            <a:off x="454025" y="2707738"/>
            <a:ext cx="8232775" cy="2364598"/>
          </a:xfrm>
        </p:spPr>
        <p:txBody>
          <a:bodyPr/>
          <a:lstStyle/>
          <a:p>
            <a:pPr marL="255600"/>
            <a:r>
              <a:rPr lang="en-US" dirty="0">
                <a:ea typeface="ＭＳ Ｐゴシック" pitchFamily="34" charset="-128"/>
              </a:rPr>
              <a:t>Canada, U.S. (1961), Japan (1964)</a:t>
            </a:r>
          </a:p>
          <a:p>
            <a:pPr marL="255600"/>
            <a:r>
              <a:rPr lang="en-US" dirty="0">
                <a:ea typeface="ＭＳ Ｐゴシック" pitchFamily="34" charset="-128"/>
              </a:rPr>
              <a:t>Promotes economic growth and social well-being</a:t>
            </a:r>
          </a:p>
          <a:p>
            <a:pPr marL="255600"/>
            <a:r>
              <a:rPr lang="en-US" dirty="0">
                <a:ea typeface="ＭＳ Ｐゴシック" pitchFamily="34" charset="-128"/>
              </a:rPr>
              <a:t>Focuses on world trade, global issues, labor market deregulation</a:t>
            </a:r>
          </a:p>
          <a:p>
            <a:pPr marL="741600" lvl="1"/>
            <a:r>
              <a:rPr lang="en-US" dirty="0">
                <a:ea typeface="ＭＳ Ｐゴシック" pitchFamily="34" charset="-128"/>
              </a:rPr>
              <a:t>Anti-bribery </a:t>
            </a:r>
            <a:r>
              <a:rPr lang="en-US" dirty="0" smtClean="0">
                <a:ea typeface="ＭＳ Ｐゴシック" pitchFamily="34" charset="-128"/>
              </a:rPr>
              <a:t>conventions</a:t>
            </a:r>
            <a:endParaRPr lang="en-US" dirty="0"/>
          </a:p>
        </p:txBody>
      </p:sp>
    </p:spTree>
    <p:extLst>
      <p:ext uri="{BB962C8B-B14F-4D97-AF65-F5344CB8AC3E}">
        <p14:creationId xmlns:p14="http://schemas.microsoft.com/office/powerpoint/2010/main" val="8494122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Saturation Levels</a:t>
            </a:r>
            <a:endParaRPr lang="en-IN" dirty="0"/>
          </a:p>
        </p:txBody>
      </p:sp>
      <p:sp>
        <p:nvSpPr>
          <p:cNvPr id="3" name="Content Placeholder 2"/>
          <p:cNvSpPr>
            <a:spLocks noGrp="1"/>
          </p:cNvSpPr>
          <p:nvPr>
            <p:ph sz="quarter" idx="13"/>
          </p:nvPr>
        </p:nvSpPr>
        <p:spPr/>
        <p:txBody>
          <a:bodyPr/>
          <a:lstStyle/>
          <a:p>
            <a:pPr marL="255600"/>
            <a:r>
              <a:rPr lang="en-US" dirty="0"/>
              <a:t>The percentage of potential buyers or households who own a product</a:t>
            </a:r>
          </a:p>
          <a:p>
            <a:pPr marL="255600"/>
            <a:r>
              <a:rPr lang="en-US" dirty="0"/>
              <a:t>India: 700 million debit cards but only 700,000 retailers with card readers</a:t>
            </a:r>
          </a:p>
          <a:p>
            <a:pPr marL="255600"/>
            <a:r>
              <a:rPr lang="en-US" dirty="0"/>
              <a:t>Card readers: 1 machine per 119 in Europe; 1 reader per 25 people in the </a:t>
            </a:r>
            <a:r>
              <a:rPr lang="en-US" dirty="0" smtClean="0"/>
              <a:t>U</a:t>
            </a:r>
            <a:r>
              <a:rPr lang="en-US" sz="100" dirty="0" smtClean="0"/>
              <a:t> </a:t>
            </a:r>
            <a:r>
              <a:rPr lang="en-US" dirty="0" smtClean="0"/>
              <a:t>S</a:t>
            </a:r>
            <a:r>
              <a:rPr lang="en-US" dirty="0"/>
              <a:t>; 1 per 60 in China</a:t>
            </a:r>
          </a:p>
          <a:p>
            <a:pPr marL="255600"/>
            <a:r>
              <a:rPr lang="en-US" dirty="0"/>
              <a:t>Autos: 8 per 1,000 Indians, 200 per 1,000 in Russia, 565 per 1,000 in </a:t>
            </a:r>
            <a:r>
              <a:rPr lang="en-US" dirty="0" smtClean="0"/>
              <a:t>Germany</a:t>
            </a:r>
            <a:endParaRPr lang="en-US" dirty="0"/>
          </a:p>
        </p:txBody>
      </p:sp>
    </p:spTree>
    <p:extLst>
      <p:ext uri="{BB962C8B-B14F-4D97-AF65-F5344CB8AC3E}">
        <p14:creationId xmlns:p14="http://schemas.microsoft.com/office/powerpoint/2010/main" val="8888647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 of Payments</a:t>
            </a:r>
            <a:endParaRPr lang="en-IN" dirty="0"/>
          </a:p>
        </p:txBody>
      </p:sp>
      <p:sp>
        <p:nvSpPr>
          <p:cNvPr id="3" name="Content Placeholder 2"/>
          <p:cNvSpPr>
            <a:spLocks noGrp="1"/>
          </p:cNvSpPr>
          <p:nvPr>
            <p:ph sz="quarter" idx="13"/>
          </p:nvPr>
        </p:nvSpPr>
        <p:spPr>
          <a:xfrm>
            <a:off x="457199" y="1556326"/>
            <a:ext cx="8324491" cy="4434275"/>
          </a:xfrm>
        </p:spPr>
        <p:txBody>
          <a:bodyPr/>
          <a:lstStyle/>
          <a:p>
            <a:pPr marL="255600"/>
            <a:r>
              <a:rPr lang="en-US" dirty="0">
                <a:ea typeface="ＭＳ Ｐゴシック" pitchFamily="34" charset="-128"/>
              </a:rPr>
              <a:t>Record of all economic transactions between the residents of a country and the rest of the world</a:t>
            </a:r>
          </a:p>
          <a:p>
            <a:pPr lvl="1"/>
            <a:r>
              <a:rPr lang="en-US" dirty="0">
                <a:ea typeface="ＭＳ Ｐゴシック" pitchFamily="34" charset="-128"/>
              </a:rPr>
              <a:t>Current account -</a:t>
            </a:r>
            <a:r>
              <a:rPr lang="en-US" dirty="0" smtClean="0">
                <a:ea typeface="ＭＳ Ｐゴシック" pitchFamily="34" charset="-128"/>
              </a:rPr>
              <a:t>record </a:t>
            </a:r>
            <a:r>
              <a:rPr lang="en-US" dirty="0">
                <a:ea typeface="ＭＳ Ｐゴシック" pitchFamily="34" charset="-128"/>
              </a:rPr>
              <a:t>of all recurring trade in merchandise and services, and humanitarian aid</a:t>
            </a:r>
          </a:p>
          <a:p>
            <a:pPr marL="1144800" lvl="2"/>
            <a:r>
              <a:rPr lang="en-US" dirty="0">
                <a:ea typeface="ＭＳ Ｐゴシック" pitchFamily="34" charset="-128"/>
              </a:rPr>
              <a:t>trade deficit -</a:t>
            </a:r>
            <a:r>
              <a:rPr lang="en-US" dirty="0" smtClean="0">
                <a:ea typeface="ＭＳ Ｐゴシック" pitchFamily="34" charset="-128"/>
              </a:rPr>
              <a:t>negative </a:t>
            </a:r>
            <a:r>
              <a:rPr lang="en-US" dirty="0">
                <a:ea typeface="ＭＳ Ｐゴシック" pitchFamily="34" charset="-128"/>
              </a:rPr>
              <a:t>current account</a:t>
            </a:r>
          </a:p>
          <a:p>
            <a:pPr marL="1144800" lvl="2"/>
            <a:r>
              <a:rPr lang="en-US" dirty="0">
                <a:ea typeface="ＭＳ Ｐゴシック" pitchFamily="34" charset="-128"/>
              </a:rPr>
              <a:t>trade surplus -</a:t>
            </a:r>
            <a:r>
              <a:rPr lang="en-US" dirty="0" smtClean="0">
                <a:ea typeface="ＭＳ Ｐゴシック" pitchFamily="34" charset="-128"/>
              </a:rPr>
              <a:t>positive </a:t>
            </a:r>
            <a:r>
              <a:rPr lang="en-US" dirty="0">
                <a:ea typeface="ＭＳ Ｐゴシック" pitchFamily="34" charset="-128"/>
              </a:rPr>
              <a:t>current account</a:t>
            </a:r>
          </a:p>
          <a:p>
            <a:pPr lvl="1"/>
            <a:r>
              <a:rPr lang="en-US" dirty="0">
                <a:ea typeface="ＭＳ Ｐゴシック" pitchFamily="34" charset="-128"/>
              </a:rPr>
              <a:t>Capital account -</a:t>
            </a:r>
            <a:r>
              <a:rPr lang="en-US" dirty="0" smtClean="0">
                <a:ea typeface="ＭＳ Ｐゴシック" pitchFamily="34" charset="-128"/>
              </a:rPr>
              <a:t>record </a:t>
            </a:r>
            <a:r>
              <a:rPr lang="en-US" dirty="0">
                <a:ea typeface="ＭＳ Ｐゴシック" pitchFamily="34" charset="-128"/>
              </a:rPr>
              <a:t>of all long-term direct investment, portfolio investment, and capital </a:t>
            </a:r>
            <a:r>
              <a:rPr lang="en-US" dirty="0" smtClean="0">
                <a:ea typeface="ＭＳ Ｐゴシック" pitchFamily="34" charset="-128"/>
              </a:rPr>
              <a:t>flows</a:t>
            </a:r>
            <a:endParaRPr lang="en-US" dirty="0"/>
          </a:p>
        </p:txBody>
      </p:sp>
    </p:spTree>
    <p:extLst>
      <p:ext uri="{BB962C8B-B14F-4D97-AF65-F5344CB8AC3E}">
        <p14:creationId xmlns:p14="http://schemas.microsoft.com/office/powerpoint/2010/main" val="1665843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The World </a:t>
            </a:r>
            <a:r>
              <a:rPr lang="en-US" sz="3200" dirty="0" smtClean="0"/>
              <a:t>Economy-An </a:t>
            </a:r>
            <a:r>
              <a:rPr lang="en-US" sz="3200" dirty="0"/>
              <a:t>Overview </a:t>
            </a:r>
            <a:r>
              <a:rPr lang="en-US" sz="2000" b="0" dirty="0" smtClean="0"/>
              <a:t>(1 </a:t>
            </a:r>
            <a:r>
              <a:rPr lang="en-US" sz="2000" b="0" dirty="0"/>
              <a:t>of 3)</a:t>
            </a:r>
            <a:endParaRPr lang="en-IN" dirty="0"/>
          </a:p>
        </p:txBody>
      </p:sp>
      <p:sp>
        <p:nvSpPr>
          <p:cNvPr id="3" name="Content Placeholder 2"/>
          <p:cNvSpPr>
            <a:spLocks noGrp="1"/>
          </p:cNvSpPr>
          <p:nvPr>
            <p:ph sz="quarter" idx="13"/>
          </p:nvPr>
        </p:nvSpPr>
        <p:spPr/>
        <p:txBody>
          <a:bodyPr/>
          <a:lstStyle/>
          <a:p>
            <a:pPr marL="255600"/>
            <a:r>
              <a:rPr lang="en-US" dirty="0">
                <a:ea typeface="ＭＳ Ｐゴシック" pitchFamily="34" charset="-128"/>
              </a:rPr>
              <a:t>In the early 20</a:t>
            </a:r>
            <a:r>
              <a:rPr lang="en-US" baseline="30000" dirty="0">
                <a:ea typeface="ＭＳ Ｐゴシック" pitchFamily="34" charset="-128"/>
              </a:rPr>
              <a:t>th</a:t>
            </a:r>
            <a:r>
              <a:rPr lang="en-US" dirty="0">
                <a:ea typeface="ＭＳ Ｐゴシック" pitchFamily="34" charset="-128"/>
              </a:rPr>
              <a:t> century economic integration was at 10%; today it is 50%</a:t>
            </a:r>
          </a:p>
          <a:p>
            <a:pPr marL="255600"/>
            <a:r>
              <a:rPr lang="en-US" dirty="0" smtClean="0">
                <a:ea typeface="ＭＳ Ｐゴシック" pitchFamily="34" charset="-128"/>
              </a:rPr>
              <a:t>E</a:t>
            </a:r>
            <a:r>
              <a:rPr lang="en-US" sz="100" dirty="0" smtClean="0">
                <a:ea typeface="ＭＳ Ｐゴシック" pitchFamily="34" charset="-128"/>
              </a:rPr>
              <a:t> </a:t>
            </a:r>
            <a:r>
              <a:rPr lang="en-US" dirty="0" smtClean="0">
                <a:ea typeface="ＭＳ Ｐゴシック" pitchFamily="34" charset="-128"/>
              </a:rPr>
              <a:t>U </a:t>
            </a:r>
            <a:r>
              <a:rPr lang="en-US" dirty="0">
                <a:ea typeface="ＭＳ Ｐゴシック" pitchFamily="34" charset="-128"/>
              </a:rPr>
              <a:t>and </a:t>
            </a:r>
            <a:r>
              <a:rPr lang="en-US" dirty="0" smtClean="0">
                <a:ea typeface="ＭＳ Ｐゴシック" pitchFamily="34" charset="-128"/>
              </a:rPr>
              <a:t>N</a:t>
            </a:r>
            <a:r>
              <a:rPr lang="en-US" sz="100" dirty="0" smtClean="0">
                <a:ea typeface="ＭＳ Ｐゴシック" pitchFamily="34" charset="-128"/>
              </a:rPr>
              <a:t> </a:t>
            </a:r>
            <a:r>
              <a:rPr lang="en-US" dirty="0" smtClean="0">
                <a:ea typeface="ＭＳ Ｐゴシック" pitchFamily="34" charset="-128"/>
              </a:rPr>
              <a:t>A</a:t>
            </a:r>
            <a:r>
              <a:rPr lang="en-US" sz="100" dirty="0" smtClean="0">
                <a:ea typeface="ＭＳ Ｐゴシック" pitchFamily="34" charset="-128"/>
              </a:rPr>
              <a:t> </a:t>
            </a:r>
            <a:r>
              <a:rPr lang="en-US" dirty="0" smtClean="0">
                <a:ea typeface="ＭＳ Ｐゴシック" pitchFamily="34" charset="-128"/>
              </a:rPr>
              <a:t>F</a:t>
            </a:r>
            <a:r>
              <a:rPr lang="en-US" sz="100" dirty="0" smtClean="0">
                <a:ea typeface="ＭＳ Ｐゴシック" pitchFamily="34" charset="-128"/>
              </a:rPr>
              <a:t> </a:t>
            </a:r>
            <a:r>
              <a:rPr lang="en-US" dirty="0" smtClean="0">
                <a:ea typeface="ＭＳ Ｐゴシック" pitchFamily="34" charset="-128"/>
              </a:rPr>
              <a:t>T</a:t>
            </a:r>
            <a:r>
              <a:rPr lang="en-US" sz="100" dirty="0" smtClean="0">
                <a:ea typeface="ＭＳ Ｐゴシック" pitchFamily="34" charset="-128"/>
              </a:rPr>
              <a:t> </a:t>
            </a:r>
            <a:r>
              <a:rPr lang="en-US" dirty="0" smtClean="0">
                <a:ea typeface="ＭＳ Ｐゴシック" pitchFamily="34" charset="-128"/>
              </a:rPr>
              <a:t>A </a:t>
            </a:r>
            <a:r>
              <a:rPr lang="en-US" dirty="0">
                <a:ea typeface="ＭＳ Ｐゴシック" pitchFamily="34" charset="-128"/>
              </a:rPr>
              <a:t>are very integrated</a:t>
            </a:r>
          </a:p>
          <a:p>
            <a:pPr marL="255600"/>
            <a:r>
              <a:rPr lang="en-US" dirty="0">
                <a:ea typeface="ＭＳ Ｐゴシック" pitchFamily="34" charset="-128"/>
              </a:rPr>
              <a:t>Global competitors have displaced or absorbed local </a:t>
            </a:r>
            <a:r>
              <a:rPr lang="en-US" dirty="0" smtClean="0">
                <a:ea typeface="ＭＳ Ｐゴシック" pitchFamily="34" charset="-128"/>
              </a:rPr>
              <a:t>ones</a:t>
            </a:r>
            <a:endParaRPr lang="en-US" dirty="0">
              <a:ea typeface="ＭＳ Ｐゴシック" pitchFamily="34" charset="-128"/>
            </a:endParaRPr>
          </a:p>
        </p:txBody>
      </p:sp>
    </p:spTree>
    <p:extLst>
      <p:ext uri="{BB962C8B-B14F-4D97-AF65-F5344CB8AC3E}">
        <p14:creationId xmlns:p14="http://schemas.microsoft.com/office/powerpoint/2010/main" val="29980983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Table 2 </a:t>
            </a:r>
            <a:r>
              <a:rPr lang="en-US" sz="2800" dirty="0">
                <a:ea typeface="ＭＳ Ｐゴシック" pitchFamily="34" charset="-128"/>
              </a:rPr>
              <a:t>-</a:t>
            </a:r>
            <a:r>
              <a:rPr lang="en-US" sz="2800" dirty="0" smtClean="0"/>
              <a:t> </a:t>
            </a:r>
            <a:r>
              <a:rPr lang="en-US" sz="2800" dirty="0"/>
              <a:t>7 Top Exporters and Importers in World Merchandise Trade, 2015 (</a:t>
            </a:r>
            <a:r>
              <a:rPr lang="en-US" sz="2800" dirty="0" smtClean="0"/>
              <a:t>U</a:t>
            </a:r>
            <a:r>
              <a:rPr lang="en-US" sz="100" dirty="0" smtClean="0"/>
              <a:t> </a:t>
            </a:r>
            <a:r>
              <a:rPr lang="en-US" sz="2800" dirty="0" smtClean="0"/>
              <a:t>S$ </a:t>
            </a:r>
            <a:r>
              <a:rPr lang="en-US" sz="2800" dirty="0"/>
              <a:t>Billions)</a:t>
            </a:r>
            <a:endParaRPr lang="en-IN" sz="2800" dirty="0"/>
          </a:p>
        </p:txBody>
      </p:sp>
      <p:graphicFrame>
        <p:nvGraphicFramePr>
          <p:cNvPr id="4" name="Table 3"/>
          <p:cNvGraphicFramePr>
            <a:graphicFrameLocks noGrp="1"/>
          </p:cNvGraphicFramePr>
          <p:nvPr>
            <p:extLst>
              <p:ext uri="{D42A27DB-BD31-4B8C-83A1-F6EECF244321}">
                <p14:modId xmlns:p14="http://schemas.microsoft.com/office/powerpoint/2010/main" val="963266303"/>
              </p:ext>
            </p:extLst>
          </p:nvPr>
        </p:nvGraphicFramePr>
        <p:xfrm>
          <a:off x="808523" y="1955266"/>
          <a:ext cx="7526955" cy="2225040"/>
        </p:xfrm>
        <a:graphic>
          <a:graphicData uri="http://schemas.openxmlformats.org/drawingml/2006/table">
            <a:tbl>
              <a:tblPr firstRow="1" bandRow="1">
                <a:tableStyleId>{2D5ABB26-0587-4C30-8999-92F81FD0307C}</a:tableStyleId>
              </a:tblPr>
              <a:tblGrid>
                <a:gridCol w="2293495">
                  <a:extLst>
                    <a:ext uri="{9D8B030D-6E8A-4147-A177-3AD203B41FA5}">
                      <a16:colId xmlns:a16="http://schemas.microsoft.com/office/drawing/2014/main" xmlns="" val="2038366476"/>
                    </a:ext>
                  </a:extLst>
                </a:gridCol>
                <a:gridCol w="1435111">
                  <a:extLst>
                    <a:ext uri="{9D8B030D-6E8A-4147-A177-3AD203B41FA5}">
                      <a16:colId xmlns:a16="http://schemas.microsoft.com/office/drawing/2014/main" xmlns="" val="2445208882"/>
                    </a:ext>
                  </a:extLst>
                </a:gridCol>
                <a:gridCol w="2392746">
                  <a:extLst>
                    <a:ext uri="{9D8B030D-6E8A-4147-A177-3AD203B41FA5}">
                      <a16:colId xmlns:a16="http://schemas.microsoft.com/office/drawing/2014/main" xmlns="" val="2892607732"/>
                    </a:ext>
                  </a:extLst>
                </a:gridCol>
                <a:gridCol w="1405603">
                  <a:extLst>
                    <a:ext uri="{9D8B030D-6E8A-4147-A177-3AD203B41FA5}">
                      <a16:colId xmlns:a16="http://schemas.microsoft.com/office/drawing/2014/main" xmlns="" val="199680691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cap="none" baseline="0" dirty="0" smtClean="0">
                          <a:solidFill>
                            <a:schemeClr val="dk1"/>
                          </a:solidFill>
                          <a:latin typeface="+mn-lt"/>
                          <a:ea typeface="Arial"/>
                          <a:cs typeface="Arial"/>
                          <a:sym typeface="Arial"/>
                        </a:rPr>
                        <a:t>Leading Exporters</a:t>
                      </a:r>
                      <a:endParaRPr lang="en-US" sz="1800" b="1"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cap="none" baseline="0" dirty="0" smtClean="0">
                          <a:solidFill>
                            <a:schemeClr val="dk1"/>
                          </a:solidFill>
                          <a:latin typeface="+mn-lt"/>
                          <a:ea typeface="Arial"/>
                          <a:cs typeface="Arial"/>
                          <a:sym typeface="Arial"/>
                        </a:rPr>
                        <a:t>2015</a:t>
                      </a:r>
                      <a:endParaRPr lang="en-US" sz="1800" b="1"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cap="none" baseline="0" dirty="0" smtClean="0">
                          <a:solidFill>
                            <a:schemeClr val="dk1"/>
                          </a:solidFill>
                          <a:latin typeface="+mn-lt"/>
                          <a:ea typeface="Arial"/>
                          <a:cs typeface="Arial"/>
                          <a:sym typeface="Arial"/>
                        </a:rPr>
                        <a:t>Leading Importers</a:t>
                      </a:r>
                      <a:endParaRPr lang="en-US" sz="1800" b="1"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cap="none" baseline="0" dirty="0" smtClean="0">
                          <a:solidFill>
                            <a:schemeClr val="dk1"/>
                          </a:solidFill>
                          <a:latin typeface="+mn-lt"/>
                          <a:ea typeface="Arial"/>
                          <a:cs typeface="Arial"/>
                          <a:sym typeface="Arial"/>
                        </a:rPr>
                        <a:t>2015</a:t>
                      </a:r>
                      <a:endParaRPr lang="en-US" sz="1800" b="1"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578180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AutoNum type="arabicPeriod"/>
                        <a:tabLst/>
                        <a:defRPr/>
                      </a:pPr>
                      <a:r>
                        <a:rPr lang="en-US" sz="1800" dirty="0" smtClean="0"/>
                        <a:t> China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baseline="0" dirty="0" smtClean="0">
                          <a:solidFill>
                            <a:schemeClr val="dk1"/>
                          </a:solidFill>
                          <a:latin typeface="+mn-lt"/>
                          <a:ea typeface="Arial"/>
                          <a:cs typeface="Arial"/>
                          <a:sym typeface="Arial"/>
                        </a:rPr>
                        <a:t>$2,274</a:t>
                      </a:r>
                      <a:endParaRPr lang="en-US" sz="18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smtClean="0"/>
                        <a:t>1. </a:t>
                      </a:r>
                      <a:r>
                        <a:rPr lang="en-US" sz="1800" dirty="0" smtClean="0"/>
                        <a:t>United States</a:t>
                      </a:r>
                      <a:endParaRPr lang="en-IN"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baseline="0" dirty="0" smtClean="0">
                          <a:solidFill>
                            <a:schemeClr val="dk1"/>
                          </a:solidFill>
                          <a:latin typeface="+mn-lt"/>
                          <a:ea typeface="Arial"/>
                          <a:cs typeface="Arial"/>
                          <a:sym typeface="Arial"/>
                        </a:rPr>
                        <a:t>$ 2,308</a:t>
                      </a:r>
                      <a:endParaRPr lang="en-US" sz="18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290897199"/>
                  </a:ext>
                </a:extLst>
              </a:tr>
              <a:tr h="370840">
                <a:tc>
                  <a:txBody>
                    <a:bodyPr/>
                    <a:lstStyle/>
                    <a:p>
                      <a:r>
                        <a:rPr lang="en-IN" sz="1800" dirty="0" smtClean="0"/>
                        <a:t>2. </a:t>
                      </a:r>
                      <a:r>
                        <a:rPr lang="en-US" sz="1800" dirty="0" smtClean="0"/>
                        <a:t>United</a:t>
                      </a:r>
                      <a:r>
                        <a:rPr lang="en-US" sz="1800" baseline="0" dirty="0" smtClean="0"/>
                        <a:t> States</a:t>
                      </a:r>
                      <a:endParaRPr lang="en-IN"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u="none" strike="noStrike" cap="none" baseline="0" dirty="0" smtClean="0">
                          <a:solidFill>
                            <a:schemeClr val="dk1"/>
                          </a:solidFill>
                          <a:latin typeface="+mn-lt"/>
                          <a:ea typeface="Arial"/>
                          <a:cs typeface="Arial"/>
                          <a:sym typeface="Arial"/>
                        </a:rPr>
                        <a:t>1,504</a:t>
                      </a:r>
                      <a:endParaRPr lang="en-IN"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smtClean="0"/>
                        <a:t>2. </a:t>
                      </a:r>
                      <a:r>
                        <a:rPr lang="en-US" sz="1800" dirty="0" smtClean="0"/>
                        <a:t>China</a:t>
                      </a:r>
                      <a:endParaRPr lang="en-IN"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u="none" strike="noStrike" cap="none" baseline="0" dirty="0" smtClean="0">
                          <a:solidFill>
                            <a:schemeClr val="dk1"/>
                          </a:solidFill>
                          <a:latin typeface="+mn-lt"/>
                          <a:ea typeface="Arial"/>
                          <a:cs typeface="Arial"/>
                          <a:sym typeface="Arial"/>
                        </a:rPr>
                        <a:t>1,681</a:t>
                      </a:r>
                      <a:endParaRPr lang="en-IN"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744018770"/>
                  </a:ext>
                </a:extLst>
              </a:tr>
              <a:tr h="370840">
                <a:tc>
                  <a:txBody>
                    <a:bodyPr/>
                    <a:lstStyle/>
                    <a:p>
                      <a:r>
                        <a:rPr lang="en-IN" sz="1800" dirty="0" smtClean="0"/>
                        <a:t>3. </a:t>
                      </a:r>
                      <a:r>
                        <a:rPr lang="en-US" sz="1800" dirty="0" smtClean="0"/>
                        <a:t>Germany</a:t>
                      </a:r>
                      <a:endParaRPr lang="en-IN"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u="none" strike="noStrike" cap="none" baseline="0" dirty="0" smtClean="0">
                          <a:solidFill>
                            <a:schemeClr val="dk1"/>
                          </a:solidFill>
                          <a:latin typeface="+mn-lt"/>
                          <a:ea typeface="Arial"/>
                          <a:cs typeface="Arial"/>
                          <a:sym typeface="Arial"/>
                        </a:rPr>
                        <a:t>1,329</a:t>
                      </a:r>
                      <a:endParaRPr lang="en-IN"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smtClean="0"/>
                        <a:t>3. </a:t>
                      </a:r>
                      <a:r>
                        <a:rPr lang="en-US" sz="1800" dirty="0" smtClean="0"/>
                        <a:t>Germany</a:t>
                      </a:r>
                      <a:endParaRPr lang="en-IN"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u="none" strike="noStrike" cap="none" baseline="0" dirty="0" smtClean="0">
                          <a:solidFill>
                            <a:schemeClr val="dk1"/>
                          </a:solidFill>
                          <a:latin typeface="+mn-lt"/>
                          <a:ea typeface="Arial"/>
                          <a:cs typeface="Arial"/>
                          <a:sym typeface="Arial"/>
                        </a:rPr>
                        <a:t>1,050</a:t>
                      </a:r>
                      <a:endParaRPr lang="en-IN"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908969453"/>
                  </a:ext>
                </a:extLst>
              </a:tr>
              <a:tr h="370840">
                <a:tc>
                  <a:txBody>
                    <a:bodyPr/>
                    <a:lstStyle/>
                    <a:p>
                      <a:r>
                        <a:rPr lang="en-IN" sz="1800" dirty="0" smtClean="0"/>
                        <a:t>4. </a:t>
                      </a:r>
                      <a:r>
                        <a:rPr lang="en-US" sz="1800" dirty="0" smtClean="0"/>
                        <a:t>Japan</a:t>
                      </a:r>
                      <a:endParaRPr lang="en-IN"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u="none" strike="noStrike" cap="none" baseline="0" dirty="0" smtClean="0">
                          <a:solidFill>
                            <a:schemeClr val="dk1"/>
                          </a:solidFill>
                          <a:latin typeface="+mn-lt"/>
                          <a:ea typeface="Arial"/>
                          <a:cs typeface="Arial"/>
                          <a:sym typeface="Arial"/>
                        </a:rPr>
                        <a:t>624</a:t>
                      </a:r>
                      <a:endParaRPr lang="en-IN"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smtClean="0"/>
                        <a:t>4. </a:t>
                      </a:r>
                      <a:r>
                        <a:rPr lang="en-US" sz="1800" dirty="0" smtClean="0"/>
                        <a:t>Japan</a:t>
                      </a:r>
                      <a:endParaRPr lang="en-IN"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u="none" strike="noStrike" cap="none" baseline="0" dirty="0" smtClean="0">
                          <a:solidFill>
                            <a:schemeClr val="dk1"/>
                          </a:solidFill>
                          <a:latin typeface="+mn-lt"/>
                          <a:ea typeface="Arial"/>
                          <a:cs typeface="Arial"/>
                          <a:sym typeface="Arial"/>
                        </a:rPr>
                        <a:t>648</a:t>
                      </a:r>
                      <a:endParaRPr lang="en-IN"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474659985"/>
                  </a:ext>
                </a:extLst>
              </a:tr>
              <a:tr h="370840">
                <a:tc>
                  <a:txBody>
                    <a:bodyPr/>
                    <a:lstStyle/>
                    <a:p>
                      <a:r>
                        <a:rPr lang="en-IN" sz="1800" dirty="0" smtClean="0"/>
                        <a:t>5. </a:t>
                      </a:r>
                      <a:r>
                        <a:rPr lang="en-US" sz="1800" dirty="0" smtClean="0"/>
                        <a:t>Netherlands</a:t>
                      </a:r>
                      <a:endParaRPr lang="en-IN"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u="none" strike="noStrike" cap="none" baseline="0" dirty="0" smtClean="0">
                          <a:solidFill>
                            <a:schemeClr val="dk1"/>
                          </a:solidFill>
                          <a:latin typeface="+mn-lt"/>
                          <a:ea typeface="Arial"/>
                          <a:cs typeface="Arial"/>
                          <a:sym typeface="Arial"/>
                        </a:rPr>
                        <a:t>567</a:t>
                      </a:r>
                      <a:endParaRPr lang="en-IN"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smtClean="0"/>
                        <a:t>5.</a:t>
                      </a:r>
                      <a:r>
                        <a:rPr lang="en-IN" sz="1800" baseline="0" dirty="0" smtClean="0"/>
                        <a:t> </a:t>
                      </a:r>
                      <a:r>
                        <a:rPr lang="en-US" sz="1800" dirty="0" smtClean="0"/>
                        <a:t>United Kingdom</a:t>
                      </a:r>
                      <a:endParaRPr lang="en-IN"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u="none" strike="noStrike" cap="none" baseline="0" dirty="0" smtClean="0">
                          <a:solidFill>
                            <a:schemeClr val="dk1"/>
                          </a:solidFill>
                          <a:latin typeface="+mn-lt"/>
                          <a:ea typeface="Arial"/>
                          <a:cs typeface="Arial"/>
                          <a:sym typeface="Arial"/>
                        </a:rPr>
                        <a:t>625</a:t>
                      </a:r>
                      <a:endParaRPr lang="en-IN"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236252304"/>
                  </a:ext>
                </a:extLst>
              </a:tr>
            </a:tbl>
          </a:graphicData>
        </a:graphic>
      </p:graphicFrame>
    </p:spTree>
    <p:extLst>
      <p:ext uri="{BB962C8B-B14F-4D97-AF65-F5344CB8AC3E}">
        <p14:creationId xmlns:p14="http://schemas.microsoft.com/office/powerpoint/2010/main" val="22911191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Overview of International </a:t>
            </a:r>
            <a:r>
              <a:rPr lang="en-US" sz="3400" dirty="0" smtClean="0"/>
              <a:t>Finance</a:t>
            </a:r>
            <a:r>
              <a:rPr lang="en-US" dirty="0" smtClean="0"/>
              <a:t> </a:t>
            </a:r>
            <a:r>
              <a:rPr lang="en-US" sz="2000" b="0" dirty="0" smtClean="0"/>
              <a:t>(1 </a:t>
            </a:r>
            <a:r>
              <a:rPr lang="en-US" sz="2000" b="0" dirty="0"/>
              <a:t>of 3)</a:t>
            </a:r>
            <a:endParaRPr lang="en-IN" dirty="0"/>
          </a:p>
        </p:txBody>
      </p:sp>
      <p:sp>
        <p:nvSpPr>
          <p:cNvPr id="3" name="Content Placeholder 2"/>
          <p:cNvSpPr>
            <a:spLocks noGrp="1"/>
          </p:cNvSpPr>
          <p:nvPr>
            <p:ph sz="quarter" idx="13"/>
          </p:nvPr>
        </p:nvSpPr>
        <p:spPr/>
        <p:txBody>
          <a:bodyPr/>
          <a:lstStyle/>
          <a:p>
            <a:pPr marL="255600"/>
            <a:r>
              <a:rPr lang="en-US" dirty="0"/>
              <a:t>Foreign exchange allows companies to do business globally with different currencies</a:t>
            </a:r>
          </a:p>
          <a:p>
            <a:pPr marL="255600"/>
            <a:r>
              <a:rPr lang="en-US" dirty="0"/>
              <a:t>Exchange risk occurs when the value of a currency changes as it is traded</a:t>
            </a:r>
          </a:p>
          <a:p>
            <a:pPr marL="255600"/>
            <a:r>
              <a:rPr lang="en-US" dirty="0"/>
              <a:t>Spot market: </a:t>
            </a:r>
            <a:r>
              <a:rPr lang="en-US" dirty="0" smtClean="0"/>
              <a:t>immediate </a:t>
            </a:r>
            <a:r>
              <a:rPr lang="en-US" dirty="0"/>
              <a:t>delivery</a:t>
            </a:r>
          </a:p>
          <a:p>
            <a:pPr marL="255600"/>
            <a:r>
              <a:rPr lang="en-US" dirty="0"/>
              <a:t>Forward market: </a:t>
            </a:r>
            <a:r>
              <a:rPr lang="en-US" dirty="0" smtClean="0"/>
              <a:t>future </a:t>
            </a:r>
            <a:r>
              <a:rPr lang="en-US" dirty="0"/>
              <a:t>delivery</a:t>
            </a:r>
          </a:p>
          <a:p>
            <a:pPr marL="255600"/>
            <a:r>
              <a:rPr lang="en-US" dirty="0"/>
              <a:t>Currency market participants include countries’ central banks, companies that convert foreign currency into their home currencies, currency </a:t>
            </a:r>
            <a:r>
              <a:rPr lang="en-US" dirty="0" smtClean="0"/>
              <a:t>speculators</a:t>
            </a:r>
            <a:endParaRPr lang="en-US" dirty="0"/>
          </a:p>
        </p:txBody>
      </p:sp>
    </p:spTree>
    <p:extLst>
      <p:ext uri="{BB962C8B-B14F-4D97-AF65-F5344CB8AC3E}">
        <p14:creationId xmlns:p14="http://schemas.microsoft.com/office/powerpoint/2010/main" val="26056743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Overview of International </a:t>
            </a:r>
            <a:r>
              <a:rPr lang="en-US" sz="3400" dirty="0" smtClean="0"/>
              <a:t>Finance</a:t>
            </a:r>
            <a:r>
              <a:rPr lang="en-US" dirty="0" smtClean="0"/>
              <a:t> </a:t>
            </a:r>
            <a:r>
              <a:rPr lang="en-US" sz="2000" b="0" dirty="0" smtClean="0"/>
              <a:t>(2 </a:t>
            </a:r>
            <a:r>
              <a:rPr lang="en-US" sz="2000" b="0" dirty="0"/>
              <a:t>of 3)</a:t>
            </a:r>
            <a:endParaRPr lang="en-IN" dirty="0"/>
          </a:p>
        </p:txBody>
      </p:sp>
      <p:sp>
        <p:nvSpPr>
          <p:cNvPr id="3" name="Content Placeholder 2"/>
          <p:cNvSpPr>
            <a:spLocks noGrp="1"/>
          </p:cNvSpPr>
          <p:nvPr>
            <p:ph sz="quarter" idx="13"/>
          </p:nvPr>
        </p:nvSpPr>
        <p:spPr>
          <a:xfrm>
            <a:off x="457199" y="1556326"/>
            <a:ext cx="8341743" cy="4434275"/>
          </a:xfrm>
        </p:spPr>
        <p:txBody>
          <a:bodyPr/>
          <a:lstStyle/>
          <a:p>
            <a:pPr marL="255600"/>
            <a:r>
              <a:rPr lang="en-US" dirty="0"/>
              <a:t>Devaluation: </a:t>
            </a:r>
            <a:r>
              <a:rPr lang="en-US" dirty="0" smtClean="0"/>
              <a:t>the </a:t>
            </a:r>
            <a:r>
              <a:rPr lang="en-US" dirty="0"/>
              <a:t>reduction of a nation’s currency against other currencies</a:t>
            </a:r>
          </a:p>
          <a:p>
            <a:pPr marL="255600"/>
            <a:r>
              <a:rPr lang="en-US" dirty="0"/>
              <a:t>Mercantilism or Competitive-currency politics: </a:t>
            </a:r>
            <a:r>
              <a:rPr lang="en-US" dirty="0" smtClean="0"/>
              <a:t>Countries </a:t>
            </a:r>
            <a:r>
              <a:rPr lang="en-US" dirty="0"/>
              <a:t>do not allow their currency to fluctuate</a:t>
            </a:r>
          </a:p>
          <a:p>
            <a:pPr marL="255600"/>
            <a:r>
              <a:rPr lang="en-US" dirty="0"/>
              <a:t>Revaluation</a:t>
            </a:r>
            <a:r>
              <a:rPr lang="en-US" dirty="0" smtClean="0"/>
              <a:t>: </a:t>
            </a:r>
            <a:r>
              <a:rPr lang="en-US" dirty="0"/>
              <a:t>a nation allows its currency to strengthen</a:t>
            </a:r>
          </a:p>
        </p:txBody>
      </p:sp>
    </p:spTree>
    <p:extLst>
      <p:ext uri="{BB962C8B-B14F-4D97-AF65-F5344CB8AC3E}">
        <p14:creationId xmlns:p14="http://schemas.microsoft.com/office/powerpoint/2010/main" val="16062234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Overview of International </a:t>
            </a:r>
            <a:r>
              <a:rPr lang="en-US" sz="3400" dirty="0" smtClean="0"/>
              <a:t>Finance</a:t>
            </a:r>
            <a:r>
              <a:rPr lang="en-US" dirty="0" smtClean="0"/>
              <a:t> </a:t>
            </a:r>
            <a:r>
              <a:rPr lang="en-US" sz="2000" b="0" dirty="0" smtClean="0"/>
              <a:t>(3 </a:t>
            </a:r>
            <a:r>
              <a:rPr lang="en-US" sz="2000" b="0" dirty="0"/>
              <a:t>of 3)</a:t>
            </a:r>
            <a:endParaRPr lang="en-IN" dirty="0"/>
          </a:p>
        </p:txBody>
      </p:sp>
      <p:sp>
        <p:nvSpPr>
          <p:cNvPr id="3" name="Content Placeholder 2"/>
          <p:cNvSpPr>
            <a:spLocks noGrp="1"/>
          </p:cNvSpPr>
          <p:nvPr>
            <p:ph sz="quarter" idx="13"/>
          </p:nvPr>
        </p:nvSpPr>
        <p:spPr>
          <a:xfrm>
            <a:off x="457200" y="1556326"/>
            <a:ext cx="8048445" cy="4434275"/>
          </a:xfrm>
        </p:spPr>
        <p:txBody>
          <a:bodyPr/>
          <a:lstStyle/>
          <a:p>
            <a:pPr marL="255600"/>
            <a:r>
              <a:rPr lang="en-US" dirty="0">
                <a:ea typeface="ＭＳ Ｐゴシック" pitchFamily="34" charset="-128"/>
              </a:rPr>
              <a:t>Foreign exchange makes it possible to do business across the boundary of a national </a:t>
            </a:r>
            <a:r>
              <a:rPr lang="en-US" dirty="0" smtClean="0">
                <a:ea typeface="ＭＳ Ｐゴシック" pitchFamily="34" charset="-128"/>
              </a:rPr>
              <a:t>currency</a:t>
            </a:r>
            <a:endParaRPr lang="en-US" dirty="0">
              <a:ea typeface="ＭＳ Ｐゴシック" pitchFamily="34" charset="-128"/>
            </a:endParaRPr>
          </a:p>
          <a:p>
            <a:pPr marL="255600"/>
            <a:r>
              <a:rPr lang="en-US" dirty="0">
                <a:ea typeface="ＭＳ Ｐゴシック" pitchFamily="34" charset="-128"/>
              </a:rPr>
              <a:t>Currency of various countries are traded for </a:t>
            </a:r>
            <a:r>
              <a:rPr lang="en-US" dirty="0" smtClean="0">
                <a:ea typeface="ＭＳ Ｐゴシック" pitchFamily="34" charset="-128"/>
              </a:rPr>
              <a:t>both immediate </a:t>
            </a:r>
            <a:r>
              <a:rPr lang="en-US" dirty="0">
                <a:ea typeface="ＭＳ Ｐゴシック" pitchFamily="34" charset="-128"/>
              </a:rPr>
              <a:t>(spot) and future (forward) delivery</a:t>
            </a:r>
          </a:p>
          <a:p>
            <a:pPr marL="255600"/>
            <a:r>
              <a:rPr lang="en-US" dirty="0">
                <a:ea typeface="ＭＳ Ｐゴシック" pitchFamily="34" charset="-128"/>
              </a:rPr>
              <a:t>Currency risk adds turbulence to global commerce</a:t>
            </a:r>
            <a:endParaRPr lang="en-US" dirty="0"/>
          </a:p>
        </p:txBody>
      </p:sp>
    </p:spTree>
    <p:extLst>
      <p:ext uri="{BB962C8B-B14F-4D97-AF65-F5344CB8AC3E}">
        <p14:creationId xmlns:p14="http://schemas.microsoft.com/office/powerpoint/2010/main" val="13993315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Exchange Market Dynamics</a:t>
            </a:r>
            <a:endParaRPr lang="en-IN" dirty="0"/>
          </a:p>
        </p:txBody>
      </p:sp>
      <p:sp>
        <p:nvSpPr>
          <p:cNvPr id="4" name="Content Placeholder 3"/>
          <p:cNvSpPr>
            <a:spLocks noGrp="1"/>
          </p:cNvSpPr>
          <p:nvPr>
            <p:ph sz="quarter" idx="13"/>
          </p:nvPr>
        </p:nvSpPr>
        <p:spPr>
          <a:xfrm>
            <a:off x="457200" y="1556327"/>
            <a:ext cx="8229600" cy="1507984"/>
          </a:xfrm>
        </p:spPr>
        <p:txBody>
          <a:bodyPr/>
          <a:lstStyle/>
          <a:p>
            <a:pPr marL="255600"/>
            <a:r>
              <a:rPr lang="en-US" sz="2000" dirty="0"/>
              <a:t>Supply and Demand interaction</a:t>
            </a:r>
          </a:p>
          <a:p>
            <a:pPr marL="741600" lvl="1"/>
            <a:r>
              <a:rPr lang="en-US" sz="2000" dirty="0"/>
              <a:t>Country sells more goods/services than it buys</a:t>
            </a:r>
          </a:p>
          <a:p>
            <a:pPr marL="741600" lvl="1"/>
            <a:r>
              <a:rPr lang="en-US" sz="2000" dirty="0"/>
              <a:t>There is a greater demand for the currency</a:t>
            </a:r>
          </a:p>
          <a:p>
            <a:pPr marL="741600" lvl="1"/>
            <a:r>
              <a:rPr lang="en-US" sz="2000" dirty="0"/>
              <a:t>The currency will appreciate in value</a:t>
            </a:r>
            <a:endParaRPr lang="en-IN" sz="2000" dirty="0"/>
          </a:p>
        </p:txBody>
      </p:sp>
      <p:sp>
        <p:nvSpPr>
          <p:cNvPr id="5" name="Content Placeholder 4"/>
          <p:cNvSpPr>
            <a:spLocks noGrp="1"/>
          </p:cNvSpPr>
          <p:nvPr>
            <p:ph sz="quarter" idx="14"/>
          </p:nvPr>
        </p:nvSpPr>
        <p:spPr>
          <a:xfrm>
            <a:off x="457200" y="3133321"/>
            <a:ext cx="8229600" cy="352659"/>
          </a:xfrm>
        </p:spPr>
        <p:txBody>
          <a:bodyPr/>
          <a:lstStyle/>
          <a:p>
            <a:pPr marL="432" indent="0">
              <a:buNone/>
            </a:pPr>
            <a:r>
              <a:rPr lang="en-US" sz="2000" dirty="0" smtClean="0"/>
              <a:t>Table </a:t>
            </a:r>
            <a:r>
              <a:rPr lang="en-US" sz="2000" dirty="0"/>
              <a:t>2 - 8 Exchange Risks and Gains in Foreign Transactions</a:t>
            </a:r>
            <a:endParaRPr lang="en-IN" sz="2000" dirty="0"/>
          </a:p>
        </p:txBody>
      </p:sp>
      <p:graphicFrame>
        <p:nvGraphicFramePr>
          <p:cNvPr id="6" name="Table 5"/>
          <p:cNvGraphicFramePr>
            <a:graphicFrameLocks noGrp="1"/>
          </p:cNvGraphicFramePr>
          <p:nvPr>
            <p:extLst>
              <p:ext uri="{D42A27DB-BD31-4B8C-83A1-F6EECF244321}">
                <p14:modId xmlns:p14="http://schemas.microsoft.com/office/powerpoint/2010/main" val="2636395248"/>
              </p:ext>
            </p:extLst>
          </p:nvPr>
        </p:nvGraphicFramePr>
        <p:xfrm>
          <a:off x="457200" y="3554695"/>
          <a:ext cx="8229600" cy="2519680"/>
        </p:xfrm>
        <a:graphic>
          <a:graphicData uri="http://schemas.openxmlformats.org/drawingml/2006/table">
            <a:tbl>
              <a:tblPr firstRow="1" bandRow="1">
                <a:tableStyleId>{2D5ABB26-0587-4C30-8999-92F81FD0307C}</a:tableStyleId>
              </a:tblPr>
              <a:tblGrid>
                <a:gridCol w="1645920">
                  <a:extLst>
                    <a:ext uri="{9D8B030D-6E8A-4147-A177-3AD203B41FA5}">
                      <a16:colId xmlns:a16="http://schemas.microsoft.com/office/drawing/2014/main" xmlns="" val="402951037"/>
                    </a:ext>
                  </a:extLst>
                </a:gridCol>
                <a:gridCol w="1645920">
                  <a:extLst>
                    <a:ext uri="{9D8B030D-6E8A-4147-A177-3AD203B41FA5}">
                      <a16:colId xmlns:a16="http://schemas.microsoft.com/office/drawing/2014/main" xmlns="" val="4083637856"/>
                    </a:ext>
                  </a:extLst>
                </a:gridCol>
                <a:gridCol w="1645920">
                  <a:extLst>
                    <a:ext uri="{9D8B030D-6E8A-4147-A177-3AD203B41FA5}">
                      <a16:colId xmlns:a16="http://schemas.microsoft.com/office/drawing/2014/main" xmlns="" val="1218910990"/>
                    </a:ext>
                  </a:extLst>
                </a:gridCol>
                <a:gridCol w="1645920">
                  <a:extLst>
                    <a:ext uri="{9D8B030D-6E8A-4147-A177-3AD203B41FA5}">
                      <a16:colId xmlns:a16="http://schemas.microsoft.com/office/drawing/2014/main" xmlns="" val="95324783"/>
                    </a:ext>
                  </a:extLst>
                </a:gridCol>
                <a:gridCol w="1645920">
                  <a:extLst>
                    <a:ext uri="{9D8B030D-6E8A-4147-A177-3AD203B41FA5}">
                      <a16:colId xmlns:a16="http://schemas.microsoft.com/office/drawing/2014/main" xmlns="" val="1499215800"/>
                    </a:ext>
                  </a:extLst>
                </a:gridCol>
              </a:tblGrid>
              <a:tr h="370840">
                <a:tc>
                  <a:txBody>
                    <a:bodyPr/>
                    <a:lstStyle/>
                    <a:p>
                      <a:r>
                        <a:rPr lang="en-IN" dirty="0" smtClean="0">
                          <a:solidFill>
                            <a:schemeClr val="bg1"/>
                          </a:solidFill>
                        </a:rPr>
                        <a:t>Blank</a:t>
                      </a:r>
                      <a:endParaRPr lang="en-IN"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u="none" strike="noStrike" cap="none" baseline="0" dirty="0" smtClean="0">
                          <a:solidFill>
                            <a:schemeClr val="dk1"/>
                          </a:solidFill>
                          <a:latin typeface="+mn-lt"/>
                          <a:ea typeface="Arial"/>
                          <a:cs typeface="Arial"/>
                          <a:sym typeface="Arial"/>
                        </a:rPr>
                        <a:t>$1,000,000 Contract</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u="none" strike="noStrike" cap="none" baseline="0" dirty="0" smtClean="0">
                          <a:solidFill>
                            <a:schemeClr val="bg1"/>
                          </a:solidFill>
                          <a:latin typeface="+mn-lt"/>
                          <a:ea typeface="Arial"/>
                          <a:cs typeface="Arial"/>
                          <a:sym typeface="Arial"/>
                        </a:rPr>
                        <a:t>$1,000,000 Contract</a:t>
                      </a:r>
                      <a:endParaRPr lang="en-IN" baseline="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dk1"/>
                          </a:solidFill>
                          <a:latin typeface="+mn-lt"/>
                          <a:ea typeface="Arial"/>
                          <a:cs typeface="Arial"/>
                          <a:sym typeface="Arial"/>
                        </a:rPr>
                        <a:t> €1,100,000 Contract</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u="none" strike="noStrike" cap="none" baseline="0" dirty="0" smtClean="0">
                          <a:solidFill>
                            <a:schemeClr val="bg1"/>
                          </a:solidFill>
                          <a:latin typeface="+mn-lt"/>
                          <a:ea typeface="Arial"/>
                          <a:cs typeface="Arial"/>
                          <a:sym typeface="Arial"/>
                        </a:rPr>
                        <a:t>€1,100,000 Contract</a:t>
                      </a:r>
                      <a:endParaRPr lang="en-IN"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9424318"/>
                  </a:ext>
                </a:extLst>
              </a:tr>
              <a:tr h="370840">
                <a:tc>
                  <a:txBody>
                    <a:bodyPr/>
                    <a:lstStyle/>
                    <a:p>
                      <a:pPr>
                        <a:lnSpc>
                          <a:spcPts val="1300"/>
                        </a:lnSpc>
                      </a:pPr>
                      <a:r>
                        <a:rPr lang="en-US" sz="1400" b="0" i="0" u="none" strike="noStrike" cap="none" baseline="0" dirty="0" smtClean="0">
                          <a:solidFill>
                            <a:schemeClr val="dk1"/>
                          </a:solidFill>
                          <a:latin typeface="+mn-lt"/>
                          <a:ea typeface="Arial"/>
                          <a:cs typeface="Arial"/>
                          <a:sym typeface="Arial"/>
                        </a:rPr>
                        <a:t>Foreign Contract</a:t>
                      </a:r>
                    </a:p>
                    <a:p>
                      <a:pPr>
                        <a:lnSpc>
                          <a:spcPts val="1300"/>
                        </a:lnSpc>
                      </a:pPr>
                      <a:r>
                        <a:rPr lang="en-US" sz="1400" b="0" i="0" u="none" strike="noStrike" cap="none" baseline="0" dirty="0" smtClean="0">
                          <a:solidFill>
                            <a:schemeClr val="dk1"/>
                          </a:solidFill>
                          <a:latin typeface="+mn-lt"/>
                          <a:ea typeface="Arial"/>
                          <a:cs typeface="Arial"/>
                          <a:sym typeface="Arial"/>
                        </a:rPr>
                        <a:t>Exchange Rates</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3500" indent="0">
                        <a:lnSpc>
                          <a:spcPts val="1300"/>
                        </a:lnSpc>
                      </a:pPr>
                      <a:r>
                        <a:rPr lang="en-US" sz="1400" b="0" i="0" u="none" strike="noStrike" cap="none" baseline="0" dirty="0" smtClean="0">
                          <a:solidFill>
                            <a:schemeClr val="dk1"/>
                          </a:solidFill>
                          <a:latin typeface="+mn-lt"/>
                          <a:ea typeface="Arial"/>
                          <a:cs typeface="Arial"/>
                          <a:sym typeface="Arial"/>
                        </a:rPr>
                        <a:t>U.S. Seller </a:t>
                      </a:r>
                    </a:p>
                    <a:p>
                      <a:pPr marL="63500" indent="0">
                        <a:lnSpc>
                          <a:spcPts val="1300"/>
                        </a:lnSpc>
                      </a:pPr>
                      <a:r>
                        <a:rPr lang="en-US" sz="1400" b="0" i="0" u="none" strike="noStrike" cap="none" baseline="0" dirty="0" smtClean="0">
                          <a:solidFill>
                            <a:schemeClr val="dk1"/>
                          </a:solidFill>
                          <a:latin typeface="+mn-lt"/>
                          <a:ea typeface="Arial"/>
                          <a:cs typeface="Arial"/>
                          <a:sym typeface="Arial"/>
                        </a:rPr>
                        <a:t>Receives</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ts val="1300"/>
                        </a:lnSpc>
                      </a:pPr>
                      <a:r>
                        <a:rPr lang="en-US" sz="1400" b="0" i="0" u="none" strike="noStrike" cap="none" baseline="0" dirty="0" smtClean="0">
                          <a:solidFill>
                            <a:schemeClr val="dk1"/>
                          </a:solidFill>
                          <a:latin typeface="+mn-lt"/>
                          <a:ea typeface="Arial"/>
                          <a:cs typeface="Arial"/>
                          <a:sym typeface="Arial"/>
                        </a:rPr>
                        <a:t>European</a:t>
                      </a:r>
                    </a:p>
                    <a:p>
                      <a:pPr>
                        <a:lnSpc>
                          <a:spcPts val="1300"/>
                        </a:lnSpc>
                      </a:pPr>
                      <a:r>
                        <a:rPr lang="en-US" sz="1400" b="0" i="0" u="none" strike="noStrike" cap="none" baseline="0" dirty="0" smtClean="0">
                          <a:solidFill>
                            <a:schemeClr val="dk1"/>
                          </a:solidFill>
                          <a:latin typeface="+mn-lt"/>
                          <a:ea typeface="Arial"/>
                          <a:cs typeface="Arial"/>
                          <a:sym typeface="Arial"/>
                        </a:rPr>
                        <a:t>Buyer Pays</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4300" indent="0">
                        <a:lnSpc>
                          <a:spcPts val="1300"/>
                        </a:lnSpc>
                      </a:pPr>
                      <a:r>
                        <a:rPr lang="en-US" sz="1400" b="0" i="0" u="none" strike="noStrike" cap="none" baseline="0" dirty="0" smtClean="0">
                          <a:solidFill>
                            <a:schemeClr val="dk1"/>
                          </a:solidFill>
                          <a:latin typeface="+mn-lt"/>
                          <a:ea typeface="Arial"/>
                          <a:cs typeface="Arial"/>
                          <a:sym typeface="Arial"/>
                        </a:rPr>
                        <a:t>U.S. Seller</a:t>
                      </a:r>
                    </a:p>
                    <a:p>
                      <a:pPr marL="114300" indent="0">
                        <a:lnSpc>
                          <a:spcPts val="1300"/>
                        </a:lnSpc>
                      </a:pPr>
                      <a:r>
                        <a:rPr lang="en-US" sz="1400" b="0" i="0" u="none" strike="noStrike" cap="none" baseline="0" dirty="0" smtClean="0">
                          <a:solidFill>
                            <a:schemeClr val="dk1"/>
                          </a:solidFill>
                          <a:latin typeface="+mn-lt"/>
                          <a:ea typeface="Arial"/>
                          <a:cs typeface="Arial"/>
                          <a:sym typeface="Arial"/>
                        </a:rPr>
                        <a:t>Receives</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dk1"/>
                          </a:solidFill>
                          <a:latin typeface="+mn-lt"/>
                          <a:ea typeface="Arial"/>
                          <a:cs typeface="Arial"/>
                          <a:sym typeface="Arial"/>
                        </a:rPr>
                        <a:t>European Buyer Pays</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9845581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dk1"/>
                          </a:solidFill>
                          <a:latin typeface="+mn-lt"/>
                          <a:ea typeface="Arial"/>
                          <a:cs typeface="Arial"/>
                          <a:sym typeface="Arial"/>
                        </a:rPr>
                        <a:t>€1.25 = $1</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dk1"/>
                          </a:solidFill>
                          <a:latin typeface="+mn-lt"/>
                          <a:ea typeface="Arial"/>
                          <a:cs typeface="Arial"/>
                          <a:sym typeface="Arial"/>
                        </a:rPr>
                        <a:t>$1,000,000</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dk1"/>
                          </a:solidFill>
                          <a:latin typeface="+mn-lt"/>
                          <a:ea typeface="Arial"/>
                          <a:cs typeface="Arial"/>
                          <a:sym typeface="Arial"/>
                        </a:rPr>
                        <a:t>€1,250,000</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dk1"/>
                          </a:solidFill>
                          <a:latin typeface="+mn-lt"/>
                          <a:ea typeface="Arial"/>
                          <a:cs typeface="Arial"/>
                          <a:sym typeface="Arial"/>
                        </a:rPr>
                        <a:t>$880,000</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u="none" strike="noStrike" cap="none" baseline="0" dirty="0" smtClean="0">
                          <a:solidFill>
                            <a:schemeClr val="dk1"/>
                          </a:solidFill>
                          <a:latin typeface="+mn-lt"/>
                          <a:ea typeface="Arial"/>
                          <a:cs typeface="Arial"/>
                          <a:sym typeface="Arial"/>
                        </a:rPr>
                        <a:t>€1,100,000</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521253104"/>
                  </a:ext>
                </a:extLst>
              </a:tr>
              <a:tr h="370840">
                <a:tc>
                  <a:txBody>
                    <a:bodyPr/>
                    <a:lstStyle/>
                    <a:p>
                      <a:r>
                        <a:rPr lang="en-US" sz="1400" b="0" i="0" u="none" strike="noStrike" cap="none" baseline="0" dirty="0" smtClean="0">
                          <a:solidFill>
                            <a:schemeClr val="dk1"/>
                          </a:solidFill>
                          <a:latin typeface="+mn-lt"/>
                          <a:ea typeface="Arial"/>
                          <a:cs typeface="Arial"/>
                          <a:sym typeface="Arial"/>
                        </a:rPr>
                        <a:t>€1.10 = $1</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dk1"/>
                          </a:solidFill>
                          <a:latin typeface="+mn-lt"/>
                          <a:ea typeface="Arial"/>
                          <a:cs typeface="Arial"/>
                          <a:sym typeface="Arial"/>
                        </a:rPr>
                        <a:t>$1,000,000</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dk1"/>
                          </a:solidFill>
                          <a:latin typeface="+mn-lt"/>
                          <a:ea typeface="Arial"/>
                          <a:cs typeface="Arial"/>
                          <a:sym typeface="Arial"/>
                        </a:rPr>
                        <a:t>€1,100,000</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dk1"/>
                          </a:solidFill>
                          <a:latin typeface="+mn-lt"/>
                          <a:ea typeface="Arial"/>
                          <a:cs typeface="Arial"/>
                          <a:sym typeface="Arial"/>
                        </a:rPr>
                        <a:t>$1,000,000</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dk1"/>
                          </a:solidFill>
                          <a:latin typeface="+mn-lt"/>
                          <a:ea typeface="Arial"/>
                          <a:cs typeface="Arial"/>
                          <a:sym typeface="Arial"/>
                        </a:rPr>
                        <a:t>€1,100,000</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077989635"/>
                  </a:ext>
                </a:extLst>
              </a:tr>
              <a:tr h="370840">
                <a:tc>
                  <a:txBody>
                    <a:bodyPr/>
                    <a:lstStyle/>
                    <a:p>
                      <a:r>
                        <a:rPr lang="en-US" sz="1400" b="0" i="0" u="none" strike="noStrike" cap="none" baseline="0" dirty="0" smtClean="0">
                          <a:solidFill>
                            <a:schemeClr val="dk1"/>
                          </a:solidFill>
                          <a:latin typeface="+mn-lt"/>
                          <a:ea typeface="Arial"/>
                          <a:cs typeface="Arial"/>
                          <a:sym typeface="Arial"/>
                        </a:rPr>
                        <a:t>€1.00 = $1</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dk1"/>
                          </a:solidFill>
                          <a:latin typeface="+mn-lt"/>
                          <a:ea typeface="Arial"/>
                          <a:cs typeface="Arial"/>
                          <a:sym typeface="Arial"/>
                        </a:rPr>
                        <a:t>$1,000,000</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dk1"/>
                          </a:solidFill>
                          <a:latin typeface="+mn-lt"/>
                          <a:ea typeface="Arial"/>
                          <a:cs typeface="Arial"/>
                          <a:sym typeface="Arial"/>
                        </a:rPr>
                        <a:t>€1,000,000</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dk1"/>
                          </a:solidFill>
                          <a:latin typeface="+mn-lt"/>
                          <a:ea typeface="Arial"/>
                          <a:cs typeface="Arial"/>
                          <a:sym typeface="Arial"/>
                        </a:rPr>
                        <a:t>$1,100,000</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dk1"/>
                          </a:solidFill>
                          <a:latin typeface="+mn-lt"/>
                          <a:ea typeface="Arial"/>
                          <a:cs typeface="Arial"/>
                          <a:sym typeface="Arial"/>
                        </a:rPr>
                        <a:t>€1,100,000</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63826955"/>
                  </a:ext>
                </a:extLst>
              </a:tr>
              <a:tr h="370840">
                <a:tc>
                  <a:txBody>
                    <a:bodyPr/>
                    <a:lstStyle/>
                    <a:p>
                      <a:r>
                        <a:rPr lang="en-US" sz="1400" b="0" i="0" u="none" strike="noStrike" cap="none" baseline="0" dirty="0" smtClean="0">
                          <a:solidFill>
                            <a:schemeClr val="dk1"/>
                          </a:solidFill>
                          <a:latin typeface="+mn-lt"/>
                          <a:ea typeface="Arial"/>
                          <a:cs typeface="Arial"/>
                          <a:sym typeface="Arial"/>
                        </a:rPr>
                        <a:t>€0.85 = $1</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dk1"/>
                          </a:solidFill>
                          <a:latin typeface="+mn-lt"/>
                          <a:ea typeface="Arial"/>
                          <a:cs typeface="Arial"/>
                          <a:sym typeface="Arial"/>
                        </a:rPr>
                        <a:t>$1,000,000</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dk1"/>
                          </a:solidFill>
                          <a:latin typeface="+mn-lt"/>
                          <a:ea typeface="Arial"/>
                          <a:cs typeface="Arial"/>
                          <a:sym typeface="Arial"/>
                        </a:rPr>
                        <a:t>€850,000</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dk1"/>
                          </a:solidFill>
                          <a:latin typeface="+mn-lt"/>
                          <a:ea typeface="Arial"/>
                          <a:cs typeface="Arial"/>
                          <a:sym typeface="Arial"/>
                        </a:rPr>
                        <a:t>$1,294,118</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dk1"/>
                          </a:solidFill>
                          <a:latin typeface="+mn-lt"/>
                          <a:ea typeface="Arial"/>
                          <a:cs typeface="Arial"/>
                          <a:sym typeface="Arial"/>
                        </a:rPr>
                        <a:t>€1,100,000</a:t>
                      </a:r>
                      <a:endParaRPr lang="en-US" sz="14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78528682"/>
                  </a:ext>
                </a:extLst>
              </a:tr>
            </a:tbl>
          </a:graphicData>
        </a:graphic>
      </p:graphicFrame>
    </p:spTree>
    <p:extLst>
      <p:ext uri="{BB962C8B-B14F-4D97-AF65-F5344CB8AC3E}">
        <p14:creationId xmlns:p14="http://schemas.microsoft.com/office/powerpoint/2010/main" val="3864553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Managing Economic Exposure </a:t>
            </a:r>
            <a:r>
              <a:rPr lang="en-US" sz="2000" b="0" dirty="0" smtClean="0"/>
              <a:t>(1 </a:t>
            </a:r>
            <a:r>
              <a:rPr lang="en-US" sz="2000" b="0" dirty="0"/>
              <a:t>of 2)</a:t>
            </a:r>
            <a:endParaRPr lang="en-IN" dirty="0"/>
          </a:p>
        </p:txBody>
      </p:sp>
      <p:sp>
        <p:nvSpPr>
          <p:cNvPr id="6" name="Content Placeholder 5"/>
          <p:cNvSpPr>
            <a:spLocks noGrp="1"/>
          </p:cNvSpPr>
          <p:nvPr>
            <p:ph sz="quarter" idx="13"/>
          </p:nvPr>
        </p:nvSpPr>
        <p:spPr/>
        <p:txBody>
          <a:bodyPr/>
          <a:lstStyle/>
          <a:p>
            <a:pPr marL="255600"/>
            <a:r>
              <a:rPr lang="en-US" sz="2000" b="1" dirty="0"/>
              <a:t>Economic exposure</a:t>
            </a:r>
            <a:r>
              <a:rPr lang="en-US" sz="2000" b="1" i="1" dirty="0"/>
              <a:t> </a:t>
            </a:r>
            <a:r>
              <a:rPr lang="en-US" sz="2000" dirty="0"/>
              <a:t>refers to the impact of currency fluctuations on the present value of the company’s financial performance.</a:t>
            </a:r>
          </a:p>
          <a:p>
            <a:pPr marL="255600"/>
            <a:r>
              <a:rPr lang="en-US" sz="2000" dirty="0"/>
              <a:t>Occurs when sales are in a foreign currency</a:t>
            </a:r>
          </a:p>
          <a:p>
            <a:pPr marL="741600" lvl="1"/>
            <a:r>
              <a:rPr lang="en-US" sz="2000" dirty="0"/>
              <a:t>Nestlé generates 98% of sales outside home country</a:t>
            </a:r>
          </a:p>
          <a:p>
            <a:pPr marL="741600" lvl="1"/>
            <a:r>
              <a:rPr lang="en-US" sz="2000" dirty="0"/>
              <a:t>Euro zone companies GlaxoSmithKline, Daimler </a:t>
            </a:r>
            <a:r>
              <a:rPr lang="en-US" sz="2000" dirty="0" smtClean="0"/>
              <a:t>A</a:t>
            </a:r>
            <a:r>
              <a:rPr lang="en-US" sz="100" dirty="0" smtClean="0"/>
              <a:t> </a:t>
            </a:r>
            <a:r>
              <a:rPr lang="en-US" sz="2000" dirty="0" smtClean="0"/>
              <a:t>G</a:t>
            </a:r>
            <a:r>
              <a:rPr lang="en-US" sz="2000" dirty="0"/>
              <a:t>, </a:t>
            </a:r>
            <a:r>
              <a:rPr lang="en-US" sz="2000" dirty="0" smtClean="0"/>
              <a:t>B</a:t>
            </a:r>
            <a:r>
              <a:rPr lang="en-US" sz="100" dirty="0" smtClean="0"/>
              <a:t> </a:t>
            </a:r>
            <a:r>
              <a:rPr lang="en-US" sz="2000" dirty="0" smtClean="0"/>
              <a:t>P</a:t>
            </a:r>
            <a:r>
              <a:rPr lang="en-US" sz="2000" dirty="0"/>
              <a:t>, for example, generate 1/3 of sales in the U.S</a:t>
            </a:r>
            <a:r>
              <a:rPr lang="en-US" sz="2000" dirty="0" smtClean="0"/>
              <a:t>.</a:t>
            </a:r>
            <a:endParaRPr lang="en-US" sz="2000" dirty="0"/>
          </a:p>
        </p:txBody>
      </p:sp>
    </p:spTree>
    <p:extLst>
      <p:ext uri="{BB962C8B-B14F-4D97-AF65-F5344CB8AC3E}">
        <p14:creationId xmlns:p14="http://schemas.microsoft.com/office/powerpoint/2010/main" val="9418391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Managing Economic </a:t>
            </a:r>
            <a:r>
              <a:rPr lang="en-US" dirty="0" smtClean="0"/>
              <a:t>Exposure </a:t>
            </a:r>
            <a:r>
              <a:rPr lang="en-US" sz="2000" b="0" dirty="0" smtClean="0"/>
              <a:t>(2 </a:t>
            </a:r>
            <a:r>
              <a:rPr lang="en-US" sz="2000" b="0" dirty="0"/>
              <a:t>of 2)</a:t>
            </a:r>
            <a:endParaRPr lang="en-IN" dirty="0"/>
          </a:p>
        </p:txBody>
      </p:sp>
      <p:sp>
        <p:nvSpPr>
          <p:cNvPr id="6" name="Content Placeholder 5"/>
          <p:cNvSpPr>
            <a:spLocks noGrp="1"/>
          </p:cNvSpPr>
          <p:nvPr>
            <p:ph sz="quarter" idx="13"/>
          </p:nvPr>
        </p:nvSpPr>
        <p:spPr>
          <a:xfrm>
            <a:off x="457199" y="1556326"/>
            <a:ext cx="8340291" cy="4434275"/>
          </a:xfrm>
        </p:spPr>
        <p:txBody>
          <a:bodyPr/>
          <a:lstStyle/>
          <a:p>
            <a:pPr marL="255600"/>
            <a:r>
              <a:rPr lang="en-US" dirty="0"/>
              <a:t>Numerous techniques and strategies have been developed to reduce exchange rate risk</a:t>
            </a:r>
          </a:p>
          <a:p>
            <a:pPr marL="741600" lvl="1"/>
            <a:r>
              <a:rPr lang="en-US" dirty="0"/>
              <a:t>Hedging involves balancing the risk of loss in one currency with a corresponding gain in another currency</a:t>
            </a:r>
          </a:p>
          <a:p>
            <a:pPr marL="741600" lvl="1"/>
            <a:r>
              <a:rPr lang="en-US" dirty="0"/>
              <a:t>Forward Contracts set the price of the exchange rate at some point in the future to eliminate some risk</a:t>
            </a:r>
          </a:p>
        </p:txBody>
      </p:sp>
    </p:spTree>
    <p:extLst>
      <p:ext uri="{BB962C8B-B14F-4D97-AF65-F5344CB8AC3E}">
        <p14:creationId xmlns:p14="http://schemas.microsoft.com/office/powerpoint/2010/main" val="224045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xmlns="" id="{E47FF819-0D5D-491A-BF8F-B42813E7390C}"/>
              </a:ext>
            </a:extLst>
          </p:cNvPr>
          <p:cNvSpPr>
            <a:spLocks noGrp="1"/>
          </p:cNvSpPr>
          <p:nvPr>
            <p:ph type="title"/>
          </p:nvPr>
        </p:nvSpPr>
        <p:spPr/>
        <p:txBody>
          <a:bodyPr/>
          <a:lstStyle/>
          <a:p>
            <a:r>
              <a:rPr lang="en-US" dirty="0">
                <a:latin typeface="Arial (Headings)"/>
                <a:cs typeface="Times New Roman" panose="02020603050405020304" pitchFamily="18" charset="0"/>
              </a:rPr>
              <a:t>Copyright</a:t>
            </a:r>
          </a:p>
        </p:txBody>
      </p:sp>
      <p:pic>
        <p:nvPicPr>
          <p:cNvPr id="7" name="Graphic 6" descr="Warning">
            <a:extLst>
              <a:ext uri="{FF2B5EF4-FFF2-40B4-BE49-F238E27FC236}">
                <a16:creationId xmlns:a16="http://schemas.microsoft.com/office/drawing/2014/main" xmlns="" id="{C06FB2D2-3F36-42C9-A5A6-B6234DC54C96}"/>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xmlns=""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10564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The World Economy-An Overview </a:t>
            </a:r>
            <a:r>
              <a:rPr lang="en-US" sz="2000" b="0" dirty="0" smtClean="0"/>
              <a:t>(2 </a:t>
            </a:r>
            <a:r>
              <a:rPr lang="en-US" sz="2000" b="0" dirty="0"/>
              <a:t>of 3)</a:t>
            </a:r>
            <a:endParaRPr lang="en-IN" dirty="0"/>
          </a:p>
        </p:txBody>
      </p:sp>
      <p:sp>
        <p:nvSpPr>
          <p:cNvPr id="3" name="Content Placeholder 2"/>
          <p:cNvSpPr>
            <a:spLocks noGrp="1"/>
          </p:cNvSpPr>
          <p:nvPr>
            <p:ph sz="quarter" idx="13"/>
          </p:nvPr>
        </p:nvSpPr>
        <p:spPr/>
        <p:txBody>
          <a:bodyPr/>
          <a:lstStyle/>
          <a:p>
            <a:r>
              <a:rPr lang="en-US" dirty="0">
                <a:ea typeface="ＭＳ Ｐゴシック" pitchFamily="34" charset="-128"/>
              </a:rPr>
              <a:t>The new realities:</a:t>
            </a:r>
          </a:p>
          <a:p>
            <a:pPr marL="741600" lvl="1"/>
            <a:r>
              <a:rPr lang="en-US" dirty="0">
                <a:ea typeface="ＭＳ Ｐゴシック" pitchFamily="34" charset="-128"/>
              </a:rPr>
              <a:t>Capital movements have replaced trade as the driving force of the world economy</a:t>
            </a:r>
          </a:p>
          <a:p>
            <a:pPr marL="741600" lvl="1"/>
            <a:r>
              <a:rPr lang="en-US" dirty="0">
                <a:ea typeface="ＭＳ Ｐゴシック" pitchFamily="34" charset="-128"/>
              </a:rPr>
              <a:t>Production has become uncoupled from employment</a:t>
            </a:r>
          </a:p>
          <a:p>
            <a:pPr marL="741600" lvl="1"/>
            <a:r>
              <a:rPr lang="en-US" dirty="0">
                <a:ea typeface="ＭＳ Ｐゴシック" pitchFamily="34" charset="-128"/>
              </a:rPr>
              <a:t>The world economy, not individual countries, is the dominating </a:t>
            </a:r>
            <a:r>
              <a:rPr lang="en-US" dirty="0" smtClean="0">
                <a:ea typeface="ＭＳ Ｐゴシック" pitchFamily="34" charset="-128"/>
              </a:rPr>
              <a:t>factor</a:t>
            </a:r>
            <a:endParaRPr lang="en-US" dirty="0"/>
          </a:p>
        </p:txBody>
      </p:sp>
    </p:spTree>
    <p:extLst>
      <p:ext uri="{BB962C8B-B14F-4D97-AF65-F5344CB8AC3E}">
        <p14:creationId xmlns:p14="http://schemas.microsoft.com/office/powerpoint/2010/main" val="1522857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The World Economy-An Overview </a:t>
            </a:r>
            <a:r>
              <a:rPr lang="en-US" sz="2000" b="0" dirty="0" smtClean="0"/>
              <a:t>(3 </a:t>
            </a:r>
            <a:r>
              <a:rPr lang="en-US" sz="2000" b="0" dirty="0"/>
              <a:t>of 3)</a:t>
            </a:r>
            <a:endParaRPr lang="en-IN" dirty="0"/>
          </a:p>
        </p:txBody>
      </p:sp>
      <p:sp>
        <p:nvSpPr>
          <p:cNvPr id="3" name="Content Placeholder 2"/>
          <p:cNvSpPr>
            <a:spLocks noGrp="1"/>
          </p:cNvSpPr>
          <p:nvPr>
            <p:ph sz="quarter" idx="13"/>
          </p:nvPr>
        </p:nvSpPr>
        <p:spPr/>
        <p:txBody>
          <a:bodyPr/>
          <a:lstStyle/>
          <a:p>
            <a:pPr marL="255600"/>
            <a:r>
              <a:rPr lang="en-US" dirty="0">
                <a:ea typeface="ＭＳ Ｐゴシック" pitchFamily="34" charset="-128"/>
              </a:rPr>
              <a:t>The new realities, continued:</a:t>
            </a:r>
          </a:p>
          <a:p>
            <a:pPr marL="741600" lvl="1"/>
            <a:r>
              <a:rPr lang="en-US" dirty="0">
                <a:ea typeface="ＭＳ Ｐゴシック" pitchFamily="34" charset="-128"/>
              </a:rPr>
              <a:t>The struggle between capitalism and socialism began in 1917 is over</a:t>
            </a:r>
          </a:p>
          <a:p>
            <a:pPr marL="741600" lvl="1"/>
            <a:r>
              <a:rPr lang="en-US" dirty="0">
                <a:ea typeface="ＭＳ Ｐゴシック" pitchFamily="34" charset="-128"/>
              </a:rPr>
              <a:t>E-Commerce diminishes the importance of national barriers and forces companies to re-evaluate business models</a:t>
            </a:r>
            <a:endParaRPr lang="en-US" dirty="0"/>
          </a:p>
        </p:txBody>
      </p:sp>
    </p:spTree>
    <p:extLst>
      <p:ext uri="{BB962C8B-B14F-4D97-AF65-F5344CB8AC3E}">
        <p14:creationId xmlns:p14="http://schemas.microsoft.com/office/powerpoint/2010/main" val="183510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Zeroing in on Economic </a:t>
            </a:r>
            <a:r>
              <a:rPr lang="en-US" dirty="0" smtClean="0"/>
              <a:t>Systems </a:t>
            </a:r>
            <a:r>
              <a:rPr lang="en-US" sz="2000" b="0" dirty="0" smtClean="0"/>
              <a:t>(1 </a:t>
            </a:r>
            <a:r>
              <a:rPr lang="en-US" sz="2000" b="0" dirty="0"/>
              <a:t>of 3)</a:t>
            </a:r>
            <a:endParaRPr lang="en-IN" dirty="0"/>
          </a:p>
        </p:txBody>
      </p:sp>
      <p:sp>
        <p:nvSpPr>
          <p:cNvPr id="3" name="Content Placeholder 2"/>
          <p:cNvSpPr>
            <a:spLocks noGrp="1"/>
          </p:cNvSpPr>
          <p:nvPr>
            <p:ph sz="quarter" idx="13"/>
          </p:nvPr>
        </p:nvSpPr>
        <p:spPr/>
        <p:txBody>
          <a:bodyPr/>
          <a:lstStyle/>
          <a:p>
            <a:pPr marL="255600"/>
            <a:r>
              <a:rPr lang="en-US" dirty="0"/>
              <a:t>Globalization has made it harder to pigeonhole economies within the four-cell </a:t>
            </a:r>
            <a:r>
              <a:rPr lang="en-US" dirty="0" smtClean="0"/>
              <a:t>matrix</a:t>
            </a:r>
            <a:endParaRPr lang="en-US" dirty="0"/>
          </a:p>
          <a:p>
            <a:pPr marL="255600"/>
            <a:r>
              <a:rPr lang="en-US" dirty="0"/>
              <a:t>Also consider:</a:t>
            </a:r>
          </a:p>
          <a:p>
            <a:pPr marL="741600" lvl="1"/>
            <a:r>
              <a:rPr lang="en-US" dirty="0"/>
              <a:t>Type of economy: </a:t>
            </a:r>
            <a:r>
              <a:rPr lang="en-US" dirty="0" smtClean="0"/>
              <a:t>advanced </a:t>
            </a:r>
            <a:r>
              <a:rPr lang="en-US" dirty="0"/>
              <a:t>industrial state, </a:t>
            </a:r>
            <a:r>
              <a:rPr lang="en-US" dirty="0" smtClean="0"/>
              <a:t>emerging or </a:t>
            </a:r>
            <a:r>
              <a:rPr lang="en-US" dirty="0"/>
              <a:t>transition economy, or developing nation</a:t>
            </a:r>
            <a:r>
              <a:rPr lang="en-US" dirty="0" smtClean="0"/>
              <a:t>?</a:t>
            </a:r>
            <a:endParaRPr lang="en-US" dirty="0"/>
          </a:p>
        </p:txBody>
      </p:sp>
    </p:spTree>
    <p:extLst>
      <p:ext uri="{BB962C8B-B14F-4D97-AF65-F5344CB8AC3E}">
        <p14:creationId xmlns:p14="http://schemas.microsoft.com/office/powerpoint/2010/main" val="2823857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Zeroing in on Economic </a:t>
            </a:r>
            <a:r>
              <a:rPr lang="en-US" dirty="0" smtClean="0"/>
              <a:t>Systems </a:t>
            </a:r>
            <a:r>
              <a:rPr lang="en-US" sz="2000" b="0" dirty="0" smtClean="0"/>
              <a:t>(2 </a:t>
            </a:r>
            <a:r>
              <a:rPr lang="en-US" sz="2000" b="0" dirty="0"/>
              <a:t>of 3)</a:t>
            </a:r>
            <a:endParaRPr lang="en-IN" dirty="0"/>
          </a:p>
        </p:txBody>
      </p:sp>
      <p:sp>
        <p:nvSpPr>
          <p:cNvPr id="3" name="Content Placeholder 2"/>
          <p:cNvSpPr>
            <a:spLocks noGrp="1"/>
          </p:cNvSpPr>
          <p:nvPr>
            <p:ph sz="quarter" idx="13"/>
          </p:nvPr>
        </p:nvSpPr>
        <p:spPr>
          <a:xfrm>
            <a:off x="457199" y="1556326"/>
            <a:ext cx="8330665" cy="4434275"/>
          </a:xfrm>
        </p:spPr>
        <p:txBody>
          <a:bodyPr/>
          <a:lstStyle/>
          <a:p>
            <a:pPr marL="255600"/>
            <a:r>
              <a:rPr lang="en-US" dirty="0"/>
              <a:t>Type of Government: </a:t>
            </a:r>
            <a:r>
              <a:rPr lang="en-US" dirty="0" smtClean="0"/>
              <a:t>Monarchy</a:t>
            </a:r>
            <a:r>
              <a:rPr lang="en-US" dirty="0"/>
              <a:t>, dictatorship, tyrant? One-party system? Dominated by another state? Democracy? Terrorist?</a:t>
            </a:r>
          </a:p>
          <a:p>
            <a:pPr marL="255600"/>
            <a:r>
              <a:rPr lang="en-US" dirty="0"/>
              <a:t>Trade and capital flows: </a:t>
            </a:r>
            <a:r>
              <a:rPr lang="en-US" dirty="0" smtClean="0"/>
              <a:t>Free </a:t>
            </a:r>
            <a:r>
              <a:rPr lang="en-US" dirty="0"/>
              <a:t>trade, part of trading bloc? Currency board or exchange controls?</a:t>
            </a:r>
          </a:p>
          <a:p>
            <a:pPr marL="255600"/>
            <a:r>
              <a:rPr lang="en-US" dirty="0"/>
              <a:t>The commanding heights: Transportation, </a:t>
            </a:r>
            <a:r>
              <a:rPr lang="en-US" dirty="0" smtClean="0"/>
              <a:t>communications &amp; </a:t>
            </a:r>
            <a:r>
              <a:rPr lang="en-US" dirty="0"/>
              <a:t>energy sectors. State, private, or mixed ownership?</a:t>
            </a:r>
          </a:p>
        </p:txBody>
      </p:sp>
    </p:spTree>
    <p:extLst>
      <p:ext uri="{BB962C8B-B14F-4D97-AF65-F5344CB8AC3E}">
        <p14:creationId xmlns:p14="http://schemas.microsoft.com/office/powerpoint/2010/main" val="2468115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Zeroing in on Economic </a:t>
            </a:r>
            <a:r>
              <a:rPr lang="en-US" dirty="0" smtClean="0"/>
              <a:t>Systems </a:t>
            </a:r>
            <a:r>
              <a:rPr lang="en-US" sz="2000" b="0" dirty="0" smtClean="0"/>
              <a:t>(3 </a:t>
            </a:r>
            <a:r>
              <a:rPr lang="en-US" sz="2000" b="0" dirty="0"/>
              <a:t>of 3)</a:t>
            </a:r>
            <a:endParaRPr lang="en-IN" dirty="0"/>
          </a:p>
        </p:txBody>
      </p:sp>
      <p:sp>
        <p:nvSpPr>
          <p:cNvPr id="3" name="Content Placeholder 2"/>
          <p:cNvSpPr>
            <a:spLocks noGrp="1"/>
          </p:cNvSpPr>
          <p:nvPr>
            <p:ph sz="quarter" idx="13"/>
          </p:nvPr>
        </p:nvSpPr>
        <p:spPr>
          <a:xfrm>
            <a:off x="457199" y="1556326"/>
            <a:ext cx="8330665" cy="4434275"/>
          </a:xfrm>
        </p:spPr>
        <p:txBody>
          <a:bodyPr/>
          <a:lstStyle/>
          <a:p>
            <a:pPr marL="255600"/>
            <a:r>
              <a:rPr lang="en-US" dirty="0"/>
              <a:t>Services provided by the state </a:t>
            </a:r>
            <a:r>
              <a:rPr lang="en-US" dirty="0" smtClean="0"/>
              <a:t>or </a:t>
            </a:r>
            <a:r>
              <a:rPr lang="en-US" dirty="0"/>
              <a:t>state funded</a:t>
            </a:r>
            <a:r>
              <a:rPr lang="en-US" dirty="0" smtClean="0"/>
              <a:t>: </a:t>
            </a:r>
            <a:r>
              <a:rPr lang="en-US" dirty="0"/>
              <a:t>Pensions, health care, education</a:t>
            </a:r>
            <a:r>
              <a:rPr lang="en-US" dirty="0" smtClean="0"/>
              <a:t>.</a:t>
            </a:r>
            <a:endParaRPr lang="en-US" dirty="0"/>
          </a:p>
          <a:p>
            <a:pPr marL="255600"/>
            <a:r>
              <a:rPr lang="en-US" dirty="0"/>
              <a:t>Institutions: </a:t>
            </a:r>
            <a:r>
              <a:rPr lang="en-US" dirty="0" smtClean="0"/>
              <a:t>Country </a:t>
            </a:r>
            <a:r>
              <a:rPr lang="en-US" dirty="0"/>
              <a:t>characterized by transparency, standards, absence of corruption? Standards ignored and court system compromised?</a:t>
            </a:r>
          </a:p>
          <a:p>
            <a:pPr marL="255600"/>
            <a:r>
              <a:rPr lang="en-US" dirty="0"/>
              <a:t>Markets: </a:t>
            </a:r>
            <a:r>
              <a:rPr lang="en-US" dirty="0" smtClean="0"/>
              <a:t>Entrepreneurial </a:t>
            </a:r>
            <a:r>
              <a:rPr lang="en-US" dirty="0"/>
              <a:t>high risk/high reward? Socialized market? Government dominated price and wage controls?</a:t>
            </a:r>
          </a:p>
        </p:txBody>
      </p:sp>
    </p:spTree>
    <p:extLst>
      <p:ext uri="{BB962C8B-B14F-4D97-AF65-F5344CB8AC3E}">
        <p14:creationId xmlns:p14="http://schemas.microsoft.com/office/powerpoint/2010/main" val="27215722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Figure 2-1 Economic Systems</a:t>
            </a:r>
            <a:endParaRPr lang="en-IN" dirty="0"/>
          </a:p>
        </p:txBody>
      </p:sp>
      <p:pic>
        <p:nvPicPr>
          <p:cNvPr id="4" name="Picture 3" descr="The diagram is divided into four quadrants that indicate how the resources are owned and allocated and the resulting economic system. The information presented is as follows, with resource ownership listed first, resource allocation listed second, and the economic system listed last:&#10;• Private, market: market capitalism&#10;• Private, command: centrally planned capitalism&#10;• State, market: market socialism&#10;• State, command: centrally planned socialism"/>
          <p:cNvPicPr>
            <a:picLocks noChangeAspect="1"/>
          </p:cNvPicPr>
          <p:nvPr/>
        </p:nvPicPr>
        <p:blipFill>
          <a:blip r:embed="rId2"/>
          <a:stretch>
            <a:fillRect/>
          </a:stretch>
        </p:blipFill>
        <p:spPr>
          <a:xfrm>
            <a:off x="1171043" y="1997046"/>
            <a:ext cx="6801912" cy="3345533"/>
          </a:xfrm>
          <a:prstGeom prst="rect">
            <a:avLst/>
          </a:prstGeom>
        </p:spPr>
      </p:pic>
    </p:spTree>
    <p:extLst>
      <p:ext uri="{BB962C8B-B14F-4D97-AF65-F5344CB8AC3E}">
        <p14:creationId xmlns:p14="http://schemas.microsoft.com/office/powerpoint/2010/main" val="3213914279"/>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10475</TotalTime>
  <Words>6123</Words>
  <Application>Microsoft Office PowerPoint</Application>
  <PresentationFormat>On-screen Show (4:3)</PresentationFormat>
  <Paragraphs>456</Paragraphs>
  <Slides>37</Slides>
  <Notes>32</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37</vt:i4>
      </vt:variant>
    </vt:vector>
  </HeadingPairs>
  <TitlesOfParts>
    <vt:vector size="48" baseType="lpstr">
      <vt:lpstr>ＭＳ Ｐゴシック</vt:lpstr>
      <vt:lpstr>Arial</vt:lpstr>
      <vt:lpstr>Arial (Headings)</vt:lpstr>
      <vt:lpstr>Noto Sans Symbols</vt:lpstr>
      <vt:lpstr>Segoe UI Symbol</vt:lpstr>
      <vt:lpstr>Symbol</vt:lpstr>
      <vt:lpstr>Times New Roman</vt:lpstr>
      <vt:lpstr>Verdana</vt:lpstr>
      <vt:lpstr>508 Lecture</vt:lpstr>
      <vt:lpstr>1_508 Lecture</vt:lpstr>
      <vt:lpstr>Equation</vt:lpstr>
      <vt:lpstr>Global Marketing</vt:lpstr>
      <vt:lpstr>Learning Objectives</vt:lpstr>
      <vt:lpstr>The World Economy-An Overview (1 of 3)</vt:lpstr>
      <vt:lpstr>The World Economy-An Overview (2 of 3)</vt:lpstr>
      <vt:lpstr>The World Economy-An Overview (3 of 3)</vt:lpstr>
      <vt:lpstr>Zeroing in on Economic Systems (1 of 3)</vt:lpstr>
      <vt:lpstr>Zeroing in on Economic Systems (2 of 3)</vt:lpstr>
      <vt:lpstr>Zeroing in on Economic Systems (3 of 3)</vt:lpstr>
      <vt:lpstr>Figure 2-1 Economic Systems</vt:lpstr>
      <vt:lpstr>Market Capitalism</vt:lpstr>
      <vt:lpstr>Table 2-1 Western Market Systems</vt:lpstr>
      <vt:lpstr>Centrally Planned Socialism</vt:lpstr>
      <vt:lpstr>Centrally Planned Capitalism</vt:lpstr>
      <vt:lpstr>Stages of Market Development</vt:lpstr>
      <vt:lpstr>Economic Freedom</vt:lpstr>
      <vt:lpstr>Economic Freedom-2017 Rankings</vt:lpstr>
      <vt:lpstr>Low-Income Countries</vt:lpstr>
      <vt:lpstr>Lower-Middle-Income Countries</vt:lpstr>
      <vt:lpstr>Upper-Middle-Income Countries</vt:lpstr>
      <vt:lpstr>Newly Industrializing Economies (N I Es)</vt:lpstr>
      <vt:lpstr>Mistaken Assumptions about B O P</vt:lpstr>
      <vt:lpstr>High-Income Countries (1 of 2)</vt:lpstr>
      <vt:lpstr>High-Income Countries (2 of 2)</vt:lpstr>
      <vt:lpstr>G-7, The Group of Seven</vt:lpstr>
      <vt:lpstr>Russian Memberships</vt:lpstr>
      <vt:lpstr>G-20, Group of Twenty</vt:lpstr>
      <vt:lpstr>O E C D, The Organisation for Economic Cooperation and Development</vt:lpstr>
      <vt:lpstr>Product Saturation Levels</vt:lpstr>
      <vt:lpstr>Balance of Payments</vt:lpstr>
      <vt:lpstr>Table 2 - 7 Top Exporters and Importers in World Merchandise Trade, 2015 (U S$ Billions)</vt:lpstr>
      <vt:lpstr>Overview of International Finance (1 of 3)</vt:lpstr>
      <vt:lpstr>Overview of International Finance (2 of 3)</vt:lpstr>
      <vt:lpstr>Overview of International Finance (3 of 3)</vt:lpstr>
      <vt:lpstr>Foreign Exchange Market Dynamics</vt:lpstr>
      <vt:lpstr>Managing Economic Exposure (1 of 2)</vt:lpstr>
      <vt:lpstr>Managing Economic Exposure (2 of 2)</vt:lpstr>
      <vt:lpstr>Copyright</vt:lpstr>
    </vt:vector>
  </TitlesOfParts>
  <Company>Pearson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Marketing, Tenth Edition, Chapter 2, The Global Economic Environment</dc:title>
  <dc:subject>Marketing</dc:subject>
  <dc:creator>Green/Keegan</dc:creator>
  <cp:keywords>Global Marketing</cp:keywords>
  <cp:lastModifiedBy>Windows User</cp:lastModifiedBy>
  <cp:revision>1296</cp:revision>
  <dcterms:modified xsi:type="dcterms:W3CDTF">2022-03-28T04:57:59Z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