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53" r:id="rId3"/>
    <p:sldId id="352" r:id="rId4"/>
    <p:sldId id="354" r:id="rId5"/>
    <p:sldId id="355" r:id="rId6"/>
    <p:sldId id="356" r:id="rId7"/>
    <p:sldId id="384" r:id="rId8"/>
    <p:sldId id="385" r:id="rId9"/>
    <p:sldId id="359" r:id="rId10"/>
    <p:sldId id="360" r:id="rId11"/>
    <p:sldId id="361" r:id="rId12"/>
    <p:sldId id="362" r:id="rId13"/>
    <p:sldId id="363" r:id="rId14"/>
    <p:sldId id="364" r:id="rId15"/>
    <p:sldId id="386" r:id="rId16"/>
    <p:sldId id="366" r:id="rId17"/>
    <p:sldId id="367" r:id="rId18"/>
    <p:sldId id="368" r:id="rId19"/>
    <p:sldId id="369" r:id="rId20"/>
    <p:sldId id="370" r:id="rId21"/>
    <p:sldId id="371" r:id="rId22"/>
    <p:sldId id="372" r:id="rId23"/>
    <p:sldId id="373" r:id="rId24"/>
    <p:sldId id="374" r:id="rId25"/>
    <p:sldId id="375" r:id="rId26"/>
    <p:sldId id="377" r:id="rId27"/>
    <p:sldId id="376" r:id="rId28"/>
    <p:sldId id="378" r:id="rId29"/>
    <p:sldId id="379" r:id="rId30"/>
    <p:sldId id="381" r:id="rId31"/>
    <p:sldId id="383" r:id="rId32"/>
    <p:sldId id="351"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89070" autoAdjust="0"/>
  </p:normalViewPr>
  <p:slideViewPr>
    <p:cSldViewPr snapToGrid="0" snapToObjects="1">
      <p:cViewPr varScale="1">
        <p:scale>
          <a:sx n="74" d="100"/>
          <a:sy n="74" d="100"/>
        </p:scale>
        <p:origin x="672" y="72"/>
      </p:cViewPr>
      <p:guideLst>
        <p:guide orient="horz" pos="4156"/>
        <p:guide pos="2449"/>
        <p:guide orient="horz" pos="3974"/>
      </p:guideLst>
    </p:cSldViewPr>
  </p:slideViewPr>
  <p:outlineViewPr>
    <p:cViewPr>
      <p:scale>
        <a:sx n="33" d="100"/>
        <a:sy n="33" d="100"/>
      </p:scale>
      <p:origin x="0" y="-1906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In many countries, the population includes ethnic groups of significant size. In the United States, for example, the three major ethnic segments are African/Black Americans, Asian Americans, and Hispanic Americans. Each segment shows great diversity and can be further subdivided. For example, Asian Americans include Thai Americans, Vietnamese Americans, and Chinese Americans, and each of these groups speaks a different language.</a:t>
            </a:r>
          </a:p>
          <a:p>
            <a:endParaRPr lang="en-US" dirty="0" smtClean="0"/>
          </a:p>
          <a:p>
            <a:r>
              <a:rPr lang="en-US" sz="1200" b="0" i="0" u="none" strike="noStrike" kern="1200" cap="none" dirty="0" smtClean="0">
                <a:solidFill>
                  <a:schemeClr val="tx1"/>
                </a:solidFill>
                <a:effectLst/>
                <a:latin typeface="Arial"/>
                <a:ea typeface="Arial"/>
                <a:cs typeface="Arial"/>
                <a:sym typeface="Arial"/>
              </a:rPr>
              <a:t>From a marketing point of view, the various Hispanic American segments represent a great opportunity. Companies in a variety of industry sectors, including food and beverages, consumer durables, and leisure and financial services, are recognizing the need to include these segments when preparing marketing programs for the United States. Almost two decades ago, companies based in Mexico began zeroing in on opportunities to the north. Three Mexican retailers—</a:t>
            </a:r>
            <a:r>
              <a:rPr lang="en-US" sz="1200" b="0" i="0" u="none" strike="noStrike" kern="1200" cap="none" dirty="0" err="1" smtClean="0">
                <a:solidFill>
                  <a:schemeClr val="tx1"/>
                </a:solidFill>
                <a:effectLst/>
                <a:latin typeface="Arial"/>
                <a:ea typeface="Arial"/>
                <a:cs typeface="Arial"/>
                <a:sym typeface="Arial"/>
              </a:rPr>
              <a:t>Famsa</a:t>
            </a:r>
            <a:r>
              <a:rPr lang="en-US" sz="1200" b="0" i="0" u="none" strike="noStrike" kern="1200" cap="none" dirty="0" smtClean="0">
                <a:solidFill>
                  <a:schemeClr val="tx1"/>
                </a:solidFill>
                <a:effectLst/>
                <a:latin typeface="Arial"/>
                <a:ea typeface="Arial"/>
                <a:cs typeface="Arial"/>
                <a:sym typeface="Arial"/>
              </a:rPr>
              <a:t>, </a:t>
            </a:r>
            <a:r>
              <a:rPr lang="en-US" sz="1200" b="0" i="0" u="none" strike="noStrike" kern="1200" cap="none" dirty="0" err="1" smtClean="0">
                <a:solidFill>
                  <a:schemeClr val="tx1"/>
                </a:solidFill>
                <a:effectLst/>
                <a:latin typeface="Arial"/>
                <a:ea typeface="Arial"/>
                <a:cs typeface="Arial"/>
                <a:sym typeface="Arial"/>
              </a:rPr>
              <a:t>Grupo</a:t>
            </a:r>
            <a:r>
              <a:rPr lang="en-US" sz="1200" b="0" i="0" u="none" strike="noStrike" kern="1200" cap="none" dirty="0" smtClean="0">
                <a:solidFill>
                  <a:schemeClr val="tx1"/>
                </a:solidFill>
                <a:effectLst/>
                <a:latin typeface="Arial"/>
                <a:ea typeface="Arial"/>
                <a:cs typeface="Arial"/>
                <a:sym typeface="Arial"/>
              </a:rPr>
              <a:t> </a:t>
            </a:r>
            <a:r>
              <a:rPr lang="en-US" sz="1200" b="0" i="0" u="none" strike="noStrike" kern="1200" cap="none" dirty="0" err="1" smtClean="0">
                <a:solidFill>
                  <a:schemeClr val="tx1"/>
                </a:solidFill>
                <a:effectLst/>
                <a:latin typeface="Arial"/>
                <a:ea typeface="Arial"/>
                <a:cs typeface="Arial"/>
                <a:sym typeface="Arial"/>
              </a:rPr>
              <a:t>Gigant</a:t>
            </a:r>
            <a:r>
              <a:rPr lang="en-US" sz="1200" b="0" i="0" u="none" strike="noStrike" kern="1200" cap="none" dirty="0" smtClean="0">
                <a:solidFill>
                  <a:schemeClr val="tx1"/>
                </a:solidFill>
                <a:effectLst/>
                <a:latin typeface="Arial"/>
                <a:ea typeface="Arial"/>
                <a:cs typeface="Arial"/>
                <a:sym typeface="Arial"/>
              </a:rPr>
              <a:t> SA, and </a:t>
            </a:r>
            <a:r>
              <a:rPr lang="en-US" sz="1200" b="0" i="0" u="none" strike="noStrike" kern="1200" cap="none" dirty="0" err="1" smtClean="0">
                <a:solidFill>
                  <a:schemeClr val="tx1"/>
                </a:solidFill>
                <a:effectLst/>
                <a:latin typeface="Arial"/>
                <a:ea typeface="Arial"/>
                <a:cs typeface="Arial"/>
                <a:sym typeface="Arial"/>
              </a:rPr>
              <a:t>Grupo</a:t>
            </a:r>
            <a:r>
              <a:rPr lang="en-US" sz="1200" b="0" i="0" u="none" strike="noStrike" kern="1200" cap="none" dirty="0" smtClean="0">
                <a:solidFill>
                  <a:schemeClr val="tx1"/>
                </a:solidFill>
                <a:effectLst/>
                <a:latin typeface="Arial"/>
                <a:ea typeface="Arial"/>
                <a:cs typeface="Arial"/>
                <a:sym typeface="Arial"/>
              </a:rPr>
              <a:t> </a:t>
            </a:r>
            <a:r>
              <a:rPr lang="en-US" sz="1200" b="0" i="0" u="none" strike="noStrike" kern="1200" cap="none" dirty="0" err="1" smtClean="0">
                <a:solidFill>
                  <a:schemeClr val="tx1"/>
                </a:solidFill>
                <a:effectLst/>
                <a:latin typeface="Arial"/>
                <a:ea typeface="Arial"/>
                <a:cs typeface="Arial"/>
                <a:sym typeface="Arial"/>
              </a:rPr>
              <a:t>Comercial</a:t>
            </a:r>
            <a:r>
              <a:rPr lang="en-US" sz="1200" b="0" i="0" u="none" strike="noStrike" kern="1200" cap="none" dirty="0" smtClean="0">
                <a:solidFill>
                  <a:schemeClr val="tx1"/>
                </a:solidFill>
                <a:effectLst/>
                <a:latin typeface="Arial"/>
                <a:ea typeface="Arial"/>
                <a:cs typeface="Arial"/>
                <a:sym typeface="Arial"/>
              </a:rPr>
              <a:t> </a:t>
            </a:r>
            <a:r>
              <a:rPr lang="en-US" sz="1200" b="0" i="0" u="none" strike="noStrike" kern="1200" cap="none" dirty="0" err="1" smtClean="0">
                <a:solidFill>
                  <a:schemeClr val="tx1"/>
                </a:solidFill>
                <a:effectLst/>
                <a:latin typeface="Arial"/>
                <a:ea typeface="Arial"/>
                <a:cs typeface="Arial"/>
                <a:sym typeface="Arial"/>
              </a:rPr>
              <a:t>Chedraui</a:t>
            </a:r>
            <a:r>
              <a:rPr lang="en-US" sz="1200" b="0" i="0" u="none" strike="noStrike" kern="1200" cap="none" dirty="0" smtClean="0">
                <a:solidFill>
                  <a:schemeClr val="tx1"/>
                </a:solidFill>
                <a:effectLst/>
                <a:latin typeface="Arial"/>
                <a:ea typeface="Arial"/>
                <a:cs typeface="Arial"/>
                <a:sym typeface="Arial"/>
              </a:rPr>
              <a:t> SA—all opened stores in the United States. As </a:t>
            </a:r>
            <a:r>
              <a:rPr lang="en-US" sz="1200" b="0" i="0" u="none" strike="noStrike" kern="1200" cap="none" dirty="0" err="1" smtClean="0">
                <a:solidFill>
                  <a:schemeClr val="tx1"/>
                </a:solidFill>
                <a:effectLst/>
                <a:latin typeface="Arial"/>
                <a:ea typeface="Arial"/>
                <a:cs typeface="Arial"/>
                <a:sym typeface="Arial"/>
              </a:rPr>
              <a:t>Famsa</a:t>
            </a:r>
            <a:r>
              <a:rPr lang="en-US" sz="1200" b="0" i="0" u="none" strike="noStrike" kern="1200" cap="none" dirty="0" smtClean="0">
                <a:solidFill>
                  <a:schemeClr val="tx1"/>
                </a:solidFill>
                <a:effectLst/>
                <a:latin typeface="Arial"/>
                <a:ea typeface="Arial"/>
                <a:cs typeface="Arial"/>
                <a:sym typeface="Arial"/>
              </a:rPr>
              <a:t> President Humberto Garza Valdez explained at the grand opening of a store in San Fernando, California, “We’re not coming to the U.S. to face big companies like Circuit City or Best Buy. Our focus is the Hispanic market.”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542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After segmenting the market by one or more of the criteria just discussed, the next step is to assess the attractiveness of the identified segments. This part of the process is especially important when sizing up emerging country markets as potential targets. It is at this stage that global marketers should be mindful of several potential pitfalls associated with the market segmentation process.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1365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Market Size: As noted earlier, one of the advantages of targeting a market segment globally is that although the segment in a single-country market might be small, even a narrow segment can be served profitably if that same segment exists in several countries. The billion-plus members of the global MTV Generation are a case in point. Moreover, by virtue of its size and purchasing power, the global teen segment is extremely attractive to consumer goods companies. In the case of a huge country market such as India or China, segment size and growth potential may be assessed in a different manner.</a:t>
            </a:r>
          </a:p>
          <a:p>
            <a:r>
              <a:rPr lang="en-US" sz="1200" b="0" i="0" u="none" strike="noStrike" kern="1200" cap="none" dirty="0" smtClean="0">
                <a:solidFill>
                  <a:schemeClr val="tx1"/>
                </a:solidFill>
                <a:effectLst/>
                <a:latin typeface="Arial"/>
                <a:ea typeface="Arial"/>
                <a:cs typeface="Arial"/>
                <a:sym typeface="Arial"/>
              </a:rPr>
              <a:t>From the perspective of a consumer packaged goods company, for example, low incomes and the absence of a distribution infrastructure offset the fact that 75 percent of India’s population lives in rural areas. The appropriate decision may be to target urban areas only, even though they are home to only 25 percent of the population.</a:t>
            </a:r>
          </a:p>
          <a:p>
            <a:endParaRPr lang="de-AT" dirty="0" smtClean="0"/>
          </a:p>
          <a:p>
            <a:r>
              <a:rPr lang="de-AT" dirty="0" smtClean="0"/>
              <a:t>Competition</a:t>
            </a:r>
          </a:p>
          <a:p>
            <a:r>
              <a:rPr lang="en-US" sz="1200" b="0" i="0" u="none" strike="noStrike" kern="1200" cap="none" dirty="0" smtClean="0">
                <a:solidFill>
                  <a:schemeClr val="tx1"/>
                </a:solidFill>
                <a:effectLst/>
                <a:latin typeface="Arial"/>
                <a:ea typeface="Arial"/>
                <a:cs typeface="Arial"/>
                <a:sym typeface="Arial"/>
              </a:rPr>
              <a:t>A market segment or country market characterized by strong competition may be a segment to avoid. However, if the competition is vulnerable in terms of price or quality disadvantages, it is possible for a market newcomer to make significant inroads. Over the past several decades, for example, Japanese companies in a variety of industries have targeted the U.S. market despite the presence of entrenched domestic market leaders. Some of the newcomers proved to be extremely adept at segmenting and targeting; as a result, they made significant inroads. In the motorcycle industry, for example, Honda first created the market for small-displacement dirt bikes. The company then moved upmarket with bigger bikes targeted at casual riders whose psychographic profiles were quite different from those of the hard-core Harley-Davidson rider.</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9587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If a market segment is judged to be large enough, and if strong competitors are either absent or deemed to be vulnerable, then the final consideration is whether a company can and should target that market. The feasibility of targeting a particular segment can be negatively impacted by various factors. For example, significant regulatory hurdles may be present that limit market access. This issue is especially important in China today. Other marketing-specific issues can arise; in India, for example, three to five years are required to build an effective distribution system for many consumer products. This fact may serve as a deterrent to foreign companies that might otherwise be attracted by the apparent potential of India’s large population.</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51796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Global marketing expert David Arnold has developed a framework that goes beyond demographic data and considers other, marketing-oriented assessments of market size and growth potential. Instead of a </a:t>
            </a:r>
            <a:r>
              <a:rPr lang="ja-JP" altLang="en-US" dirty="0" smtClean="0"/>
              <a:t>“</a:t>
            </a:r>
            <a:r>
              <a:rPr lang="en-US" dirty="0" smtClean="0"/>
              <a:t>top-down</a:t>
            </a:r>
            <a:r>
              <a:rPr lang="ja-JP" altLang="en-US" dirty="0" smtClean="0"/>
              <a:t>”</a:t>
            </a:r>
            <a:r>
              <a:rPr lang="en-US" dirty="0" smtClean="0"/>
              <a:t> segmentation analysis beginning with, say, income or population data from a particular country, Arnold</a:t>
            </a:r>
            <a:r>
              <a:rPr lang="ja-JP" altLang="en-US" dirty="0" smtClean="0"/>
              <a:t>’</a:t>
            </a:r>
            <a:r>
              <a:rPr lang="en-US" dirty="0" smtClean="0"/>
              <a:t>s framework is based on a </a:t>
            </a:r>
            <a:r>
              <a:rPr lang="ja-JP" altLang="en-US" dirty="0" smtClean="0"/>
              <a:t>“</a:t>
            </a:r>
            <a:r>
              <a:rPr lang="en-US" dirty="0" smtClean="0"/>
              <a:t>bottom-up</a:t>
            </a:r>
            <a:r>
              <a:rPr lang="ja-JP" altLang="en-US" dirty="0" smtClean="0"/>
              <a:t>”</a:t>
            </a:r>
            <a:r>
              <a:rPr lang="en-US" dirty="0" smtClean="0"/>
              <a:t> analysis that begins at the product-market level. After marketing-model drivers and enabling conditions have been identified, the third step is for management to weigh the estimated costs associated with entering and serving the market with potential short- and long-term revenue streams. Does this segment or country market merit entry now? Or, would it be better to wait until, say, specific enabling conditions are established? </a:t>
            </a:r>
          </a:p>
          <a:p>
            <a:pPr>
              <a:spcBef>
                <a:spcPct val="0"/>
              </a:spcBef>
            </a:pPr>
            <a:r>
              <a:rPr lang="en-US" b="1" dirty="0" smtClean="0"/>
              <a:t> </a:t>
            </a:r>
            <a:endParaRPr lang="en-US" dirty="0" smtClean="0"/>
          </a:p>
          <a:p>
            <a:pPr>
              <a:spcBef>
                <a:spcPct val="0"/>
              </a:spcBef>
            </a:pPr>
            <a:r>
              <a:rPr lang="en-US" b="1" dirty="0" smtClean="0"/>
              <a:t>Marketing model drivers</a:t>
            </a:r>
            <a:r>
              <a:rPr lang="en-US" i="1" dirty="0" smtClean="0"/>
              <a:t> </a:t>
            </a:r>
            <a:r>
              <a:rPr lang="en-US" dirty="0" smtClean="0"/>
              <a:t>are key elements or factors required for a business to take root and grow in a particular country market environment. The drivers may differ depending on whether a company serves consumer or industrial markets. Does success hinge on establishing or leveraging a brand name? Or, is distribution or a tech-savvy sales staff the key element? Marketing executives seeking an opportunity must arrive at insights into the true driving force(s) that will affect success for their particular product</a:t>
            </a:r>
            <a:r>
              <a:rPr lang="en-US" baseline="0" dirty="0" smtClean="0"/>
              <a:t> </a:t>
            </a:r>
            <a:r>
              <a:rPr lang="en-US" dirty="0" smtClean="0"/>
              <a:t>market.</a:t>
            </a:r>
          </a:p>
          <a:p>
            <a:pPr>
              <a:spcBef>
                <a:spcPct val="0"/>
              </a:spcBef>
            </a:pPr>
            <a:r>
              <a:rPr lang="en-US" b="1" dirty="0" smtClean="0"/>
              <a:t> </a:t>
            </a:r>
            <a:endParaRPr lang="en-US" dirty="0" smtClean="0"/>
          </a:p>
          <a:p>
            <a:pPr>
              <a:spcBef>
                <a:spcPct val="0"/>
              </a:spcBef>
            </a:pPr>
            <a:r>
              <a:rPr lang="en-US" b="1" dirty="0" smtClean="0"/>
              <a:t>Enabling conditions</a:t>
            </a:r>
            <a:r>
              <a:rPr lang="en-US" dirty="0" smtClean="0"/>
              <a:t> are structural market characteristics whose presence or absence can determine whether the marketing model can succeed. For example, in India, refrigeration is not widely available in shops and market food stalls. This creates challenges for Nestlé and Cadbury Schweppes as they attempt to capitalize on Indians’ increasing appetite for chocolate confections. Although Nestlé’s KitKat and Cadbury’s Dairy Milk bars have been reformulated to better withstand heat, the absence or rudimentary nature of refrigeration hampers the companies’ efforts to ensure their products are in saleable condition. </a:t>
            </a:r>
          </a:p>
          <a:p>
            <a:pPr>
              <a:spcBef>
                <a:spcPct val="0"/>
              </a:spcBef>
            </a:pPr>
            <a:endParaRPr lang="en-US" dirty="0" smtClean="0"/>
          </a:p>
          <a:p>
            <a:pPr marL="0" marR="0" indent="0" algn="l" defTabSz="457200" rtl="0" eaLnBrk="1" fontAlgn="base" latinLnBrk="0" hangingPunct="1">
              <a:lnSpc>
                <a:spcPct val="100000"/>
              </a:lnSpc>
              <a:spcBef>
                <a:spcPct val="0"/>
              </a:spcBef>
              <a:spcAft>
                <a:spcPct val="0"/>
              </a:spcAft>
              <a:buClrTx/>
              <a:buSzTx/>
              <a:buFontTx/>
              <a:buNone/>
              <a:tabLst/>
              <a:defRPr/>
            </a:pPr>
            <a:r>
              <a:rPr lang="en-US" sz="1200" b="0" i="0" u="none" strike="noStrike" kern="1200" cap="none" dirty="0" smtClean="0">
                <a:solidFill>
                  <a:schemeClr val="tx1"/>
                </a:solidFill>
                <a:latin typeface="Arial"/>
                <a:ea typeface="Arial"/>
                <a:cs typeface="Arial"/>
                <a:sym typeface="Arial"/>
              </a:rPr>
              <a:t>After marketing model drivers and enabling conditions have been identified, the third step is for management to weigh the estimated costs associated with entering and serving the market with potential short- and long-term revenue streams. Does this segment or country market merit entry now? Or, would it be better to wait until specific enabling conditions are established? The issue of timing is often framed in terms of the quest for </a:t>
            </a:r>
            <a:r>
              <a:rPr lang="en-US" sz="1200" b="1" i="0" u="none" strike="noStrike" kern="1200" cap="none" dirty="0" smtClean="0">
                <a:solidFill>
                  <a:schemeClr val="tx1"/>
                </a:solidFill>
                <a:latin typeface="Arial"/>
                <a:ea typeface="Arial"/>
                <a:cs typeface="Arial"/>
                <a:sym typeface="Arial"/>
              </a:rPr>
              <a:t>first-mover advantage</a:t>
            </a:r>
            <a:r>
              <a:rPr lang="en-US" sz="1200" b="0" i="0" u="none" strike="noStrike" kern="1200" cap="none" dirty="0" smtClean="0">
                <a:solidFill>
                  <a:schemeClr val="tx1"/>
                </a:solidFill>
                <a:latin typeface="Arial"/>
                <a:ea typeface="Arial"/>
                <a:cs typeface="Arial"/>
                <a:sym typeface="Arial"/>
              </a:rPr>
              <a:t>. The conventional wisdom is that the first company to enter a market has the best chance of becoming the market leader.</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86863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708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Concentrated: A niche is simply a single segment of the global market. In cosmetics, Estee Lauder, Chanel, and other cosmetics marketers have used this approach successfully to target the upscale, prestige segment of the market. Germany’s </a:t>
            </a:r>
            <a:r>
              <a:rPr lang="en-US" dirty="0" err="1" smtClean="0"/>
              <a:t>Winterhalter</a:t>
            </a:r>
            <a:r>
              <a:rPr lang="en-US" dirty="0" smtClean="0"/>
              <a:t> makes dishwashers for the restaurant industry only.</a:t>
            </a:r>
          </a:p>
          <a:p>
            <a:pPr>
              <a:spcBef>
                <a:spcPct val="0"/>
              </a:spcBef>
            </a:pPr>
            <a:r>
              <a:rPr lang="en-US" dirty="0" smtClean="0"/>
              <a:t> </a:t>
            </a:r>
          </a:p>
          <a:p>
            <a:pPr>
              <a:spcBef>
                <a:spcPct val="0"/>
              </a:spcBef>
            </a:pPr>
            <a:r>
              <a:rPr lang="en-US" dirty="0" smtClean="0"/>
              <a:t>Differentiated: Danone</a:t>
            </a:r>
            <a:r>
              <a:rPr lang="en-US" baseline="0" dirty="0" smtClean="0"/>
              <a:t> SA, the French foods company, targets consumers in developed countries with premium brands like Evian, </a:t>
            </a:r>
            <a:r>
              <a:rPr lang="en-US" baseline="0" dirty="0" err="1" smtClean="0"/>
              <a:t>Badoit</a:t>
            </a:r>
            <a:r>
              <a:rPr lang="en-US" baseline="0" dirty="0" smtClean="0"/>
              <a:t> mineral waters, and </a:t>
            </a:r>
            <a:r>
              <a:rPr lang="en-US" baseline="0" dirty="0" err="1" smtClean="0"/>
              <a:t>Dannon</a:t>
            </a:r>
            <a:r>
              <a:rPr lang="en-US" baseline="0" dirty="0" smtClean="0"/>
              <a:t> and </a:t>
            </a:r>
            <a:r>
              <a:rPr lang="en-US" baseline="0" dirty="0" err="1" smtClean="0"/>
              <a:t>Activia</a:t>
            </a:r>
            <a:r>
              <a:rPr lang="en-US" baseline="0" dirty="0" smtClean="0"/>
              <a:t> yogurts.</a:t>
            </a:r>
          </a:p>
          <a:p>
            <a:pPr>
              <a:spcBef>
                <a:spcPct val="0"/>
              </a:spcBef>
            </a:pPr>
            <a:endParaRPr lang="en-US" dirty="0" smtClean="0"/>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In the cosmetics industry, Unilever NV and </a:t>
            </a:r>
            <a:r>
              <a:rPr lang="en-US" dirty="0" err="1" smtClean="0"/>
              <a:t>Cosmair</a:t>
            </a:r>
            <a:r>
              <a:rPr lang="en-US" dirty="0" smtClean="0"/>
              <a:t> Inc. pursue differentiated global marketing strategies by targeting both ends of the perfume market. Unilever targets the luxury market with Calvin Klein and Elizabeth Taylor’s Passion; Wind Song and Brut are its mass-market brands. </a:t>
            </a:r>
            <a:r>
              <a:rPr lang="en-US" dirty="0" err="1" smtClean="0"/>
              <a:t>Cosmair</a:t>
            </a:r>
            <a:r>
              <a:rPr lang="en-US" dirty="0" smtClean="0"/>
              <a:t> sells </a:t>
            </a:r>
            <a:r>
              <a:rPr lang="en-US" dirty="0" err="1" smtClean="0"/>
              <a:t>Tresnor</a:t>
            </a:r>
            <a:r>
              <a:rPr lang="en-US" dirty="0" smtClean="0"/>
              <a:t> and Giorgio Armani </a:t>
            </a:r>
            <a:r>
              <a:rPr lang="en-US" dirty="0" err="1" smtClean="0"/>
              <a:t>Gio</a:t>
            </a:r>
            <a:r>
              <a:rPr lang="en-US" dirty="0" smtClean="0"/>
              <a:t> to the upper end of the market and Gloria Vanderbilt to the lower end. Mass marketer Procter &amp; Gamble, known for its Old Spice and Incognito brands, also embarked upon this strategy with its 1991 acquisition of Revlon’s </a:t>
            </a:r>
            <a:r>
              <a:rPr lang="en-US" dirty="0" err="1" smtClean="0"/>
              <a:t>EuroCos</a:t>
            </a:r>
            <a:r>
              <a:rPr lang="en-US" dirty="0" smtClean="0"/>
              <a:t>, marketer of Hugo Boss for men and Laura </a:t>
            </a:r>
            <a:r>
              <a:rPr lang="en-US" dirty="0" err="1" smtClean="0"/>
              <a:t>Biagiotti’s</a:t>
            </a:r>
            <a:r>
              <a:rPr lang="en-US" dirty="0" smtClean="0"/>
              <a:t> Roma perfume. In the mid-1990s, P&amp;G launched a new prestige fragrance, </a:t>
            </a:r>
            <a:r>
              <a:rPr lang="en-US" dirty="0" err="1" smtClean="0"/>
              <a:t>Venezia</a:t>
            </a:r>
            <a:r>
              <a:rPr lang="en-US" dirty="0" smtClean="0"/>
              <a:t>, in the United States and several European countries. </a:t>
            </a:r>
            <a:r>
              <a:rPr lang="en-US" sz="1200" b="0" i="0" u="none" strike="noStrike" kern="1200" cap="none" dirty="0" smtClean="0">
                <a:solidFill>
                  <a:schemeClr val="tx1"/>
                </a:solidFill>
                <a:effectLst/>
                <a:latin typeface="Arial"/>
                <a:ea typeface="Arial"/>
                <a:cs typeface="Arial"/>
                <a:sym typeface="Arial"/>
              </a:rPr>
              <a:t>. Currently, Procter &amp; Gamble also markets Envy, Rush, and other Gucci fragrances as a licensee of the Italian fashion house.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155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smtClean="0">
                <a:solidFill>
                  <a:schemeClr val="tx1"/>
                </a:solidFill>
                <a:latin typeface="Arial"/>
                <a:ea typeface="Arial"/>
                <a:cs typeface="Arial"/>
                <a:sym typeface="Arial"/>
              </a:rPr>
              <a:t>The term </a:t>
            </a:r>
            <a:r>
              <a:rPr lang="en-IN" sz="1200" b="0" i="1" u="none" strike="noStrike" kern="1200" cap="none" dirty="0" smtClean="0">
                <a:solidFill>
                  <a:schemeClr val="tx1"/>
                </a:solidFill>
                <a:latin typeface="Arial"/>
                <a:ea typeface="Arial"/>
                <a:cs typeface="Arial"/>
                <a:sym typeface="Arial"/>
              </a:rPr>
              <a:t>positioning</a:t>
            </a:r>
            <a:r>
              <a:rPr lang="en-IN" sz="1200" b="0" i="0" u="none" strike="noStrike" kern="1200" cap="none" dirty="0" smtClean="0">
                <a:solidFill>
                  <a:schemeClr val="tx1"/>
                </a:solidFill>
                <a:latin typeface="Arial"/>
                <a:ea typeface="Arial"/>
                <a:cs typeface="Arial"/>
                <a:sym typeface="Arial"/>
              </a:rPr>
              <a:t> is attributed to marketing gurus Al </a:t>
            </a:r>
            <a:r>
              <a:rPr lang="en-IN" sz="1200" b="0" i="0" u="none" strike="noStrike" kern="1200" cap="none" dirty="0" err="1" smtClean="0">
                <a:solidFill>
                  <a:schemeClr val="tx1"/>
                </a:solidFill>
                <a:latin typeface="Arial"/>
                <a:ea typeface="Arial"/>
                <a:cs typeface="Arial"/>
                <a:sym typeface="Arial"/>
              </a:rPr>
              <a:t>Ries</a:t>
            </a:r>
            <a:r>
              <a:rPr lang="en-IN" sz="1200" b="0" i="0" u="none" strike="noStrike" kern="1200" cap="none" dirty="0" smtClean="0">
                <a:solidFill>
                  <a:schemeClr val="tx1"/>
                </a:solidFill>
                <a:latin typeface="Arial"/>
                <a:ea typeface="Arial"/>
                <a:cs typeface="Arial"/>
                <a:sym typeface="Arial"/>
              </a:rPr>
              <a:t> and Jack Trout, who first introduced it in a 1969 article published in </a:t>
            </a:r>
            <a:r>
              <a:rPr lang="en-IN" sz="1200" b="0" i="1" u="none" strike="noStrike" kern="1200" cap="none" dirty="0" smtClean="0">
                <a:solidFill>
                  <a:schemeClr val="tx1"/>
                </a:solidFill>
                <a:latin typeface="Arial"/>
                <a:ea typeface="Arial"/>
                <a:cs typeface="Arial"/>
                <a:sym typeface="Arial"/>
              </a:rPr>
              <a:t>Industrial Marketing</a:t>
            </a:r>
            <a:r>
              <a:rPr lang="en-IN" sz="1200" b="0" i="0" u="none" strike="noStrike" kern="1200" cap="none" dirty="0" smtClean="0">
                <a:solidFill>
                  <a:schemeClr val="tx1"/>
                </a:solidFill>
                <a:latin typeface="Arial"/>
                <a:ea typeface="Arial"/>
                <a:cs typeface="Arial"/>
                <a:sym typeface="Arial"/>
              </a:rPr>
              <a:t> magazine. As noted at the beginning of the chapter, positioning refers to the act of differentiating a brand in customers’ minds in relation to competitors in terms of attributes and benefits that the brand does and does not offer. Put differently, positioning is the process of developing strategies for “staking out turf” or “filling a slot” in the mind of target customers.</a:t>
            </a:r>
          </a:p>
          <a:p>
            <a:endParaRPr lang="en-IN" sz="1200" b="0" i="0" u="none" strike="noStrike" kern="1200" cap="none" dirty="0" smtClean="0">
              <a:solidFill>
                <a:schemeClr val="tx1"/>
              </a:solidFill>
              <a:latin typeface="Arial"/>
              <a:ea typeface="Arial"/>
              <a:cs typeface="Arial"/>
              <a:sym typeface="Arial"/>
            </a:endParaRPr>
          </a:p>
          <a:p>
            <a:r>
              <a:rPr lang="en-US" sz="1200" b="0" i="0" u="none" strike="noStrike" kern="1200" cap="none" dirty="0" smtClean="0">
                <a:solidFill>
                  <a:schemeClr val="tx1"/>
                </a:solidFill>
                <a:latin typeface="Arial"/>
                <a:ea typeface="Arial"/>
                <a:cs typeface="Arial"/>
                <a:sym typeface="Arial"/>
              </a:rPr>
              <a:t>Positioning is frequently used in conjunction with the segmentation variables and targeting strategies discussed previously. For example, Unilever and other consumer goods companies often engage in differentiated target marketing, offering a full range of brands within a given product category. Unilever’s various detergent brands include All, Wisk, Surf, and Persil; each is positioned slightly differently. In some instances, extensions of a popular brand can also be positioned in different ways. Colgate’s Total toothpaste is positioned as the brand that addresses a full range of oral health issues, including gum disease. In most parts of the world, Total is available in several formulations, including Total Advanced Clean, Total Clean Mint Paste, and Total Whitening Paste. Effective positioning differentiates each variety from the others.</a:t>
            </a:r>
          </a:p>
          <a:p>
            <a:r>
              <a:rPr lang="en-US" sz="1200" b="0" i="0" u="none" strike="noStrike" kern="1200" cap="none" dirty="0" smtClean="0">
                <a:solidFill>
                  <a:schemeClr val="tx1"/>
                </a:solidFill>
                <a:latin typeface="Arial"/>
                <a:ea typeface="Arial"/>
                <a:cs typeface="Arial"/>
                <a:sym typeface="Arial"/>
              </a:rPr>
              <a:t>In the decades since </a:t>
            </a:r>
            <a:r>
              <a:rPr lang="en-US" sz="1200" b="0" i="0" u="none" strike="noStrike" kern="1200" cap="none" dirty="0" err="1" smtClean="0">
                <a:solidFill>
                  <a:schemeClr val="tx1"/>
                </a:solidFill>
                <a:latin typeface="Arial"/>
                <a:ea typeface="Arial"/>
                <a:cs typeface="Arial"/>
                <a:sym typeface="Arial"/>
              </a:rPr>
              <a:t>Ries</a:t>
            </a:r>
            <a:r>
              <a:rPr lang="en-US" sz="1200" b="0" i="0" u="none" strike="noStrike" kern="1200" cap="none" dirty="0" smtClean="0">
                <a:solidFill>
                  <a:schemeClr val="tx1"/>
                </a:solidFill>
                <a:latin typeface="Arial"/>
                <a:ea typeface="Arial"/>
                <a:cs typeface="Arial"/>
                <a:sym typeface="Arial"/>
              </a:rPr>
              <a:t> and Trout first focused attention on the importance of the concept, marketers have utilized a number of general positioning strategies. These include positioning by attribute or benefit, quality and price, use or user, or competitor. Recent research has identified three additional positioning strategies that are particularly useful in global marketing: global consumer culture positioning, local consumer culture positioning, and foreign consumer culture positioning.</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128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Global consumer culture positioning:</a:t>
            </a:r>
          </a:p>
          <a:p>
            <a:pPr>
              <a:spcBef>
                <a:spcPct val="0"/>
              </a:spcBef>
            </a:pPr>
            <a:r>
              <a:rPr lang="ja-JP" altLang="en-US" dirty="0" smtClean="0"/>
              <a:t>“</a:t>
            </a:r>
            <a:r>
              <a:rPr lang="en-US" dirty="0" smtClean="0"/>
              <a:t>United Colors of Benetton</a:t>
            </a:r>
            <a:r>
              <a:rPr lang="ja-JP" altLang="en-US" dirty="0" smtClean="0"/>
              <a:t>”</a:t>
            </a:r>
            <a:r>
              <a:rPr lang="en-US" dirty="0" smtClean="0"/>
              <a:t> means the unity of humankind.</a:t>
            </a:r>
          </a:p>
          <a:p>
            <a:pPr>
              <a:spcBef>
                <a:spcPct val="0"/>
              </a:spcBef>
            </a:pPr>
            <a:r>
              <a:rPr lang="en-US" dirty="0" smtClean="0"/>
              <a:t>My First Sony: for kids with discerning parents</a:t>
            </a:r>
          </a:p>
          <a:p>
            <a:pPr>
              <a:spcBef>
                <a:spcPct val="0"/>
              </a:spcBef>
            </a:pPr>
            <a:r>
              <a:rPr lang="en-US" dirty="0" smtClean="0"/>
              <a:t>High-tech: MP3 players, cell phones, luxury cars, financial services, Canon cameras, Adidas</a:t>
            </a:r>
          </a:p>
          <a:p>
            <a:pPr>
              <a:spcBef>
                <a:spcPct val="0"/>
              </a:spcBef>
            </a:pPr>
            <a:r>
              <a:rPr lang="en-US" dirty="0" smtClean="0"/>
              <a:t>High-touch: luxury perfume, high fashion, Nescafe coffee</a:t>
            </a:r>
          </a:p>
          <a:p>
            <a:pPr>
              <a:spcBef>
                <a:spcPct val="0"/>
              </a:spcBef>
            </a:pPr>
            <a:endParaRPr lang="en-US" dirty="0" smtClean="0"/>
          </a:p>
          <a:p>
            <a:r>
              <a:rPr lang="en-US" sz="1200" b="0" i="0" u="none" strike="noStrike" kern="1200" cap="none" dirty="0" smtClean="0">
                <a:solidFill>
                  <a:schemeClr val="tx1"/>
                </a:solidFill>
                <a:effectLst/>
                <a:latin typeface="Arial"/>
                <a:ea typeface="Arial"/>
                <a:cs typeface="Arial"/>
                <a:sym typeface="Arial"/>
              </a:rPr>
              <a:t>A brand’s GCCP can be reinforced by the careful selection of the thematic, verbal, or visual components that are incorporated into advertising and other communications. For marketers seeking to establish a high-touch GCCP, leisure, romance, and materialism are three themes that cross borders well. For high-tech products such as global financial services, professionalism and experience are advertising themes that work well. In the early 1990s, for example, Chase Manhattan bank launched a $75 million global advertising campaign geared to the theme “Profit from experience.” According to Aubrey Hawes, a vice president and corporate director of marketing for the bank, Chase’s business and private banking clients “span the globe and travel the globe. They can only know one Chase in their minds, so why should we try to confuse them?” Presumably, Chase’s target audience is sophisticated enough to appreciate the subtlety of the copywriter’s craft—“profit” can be interpreted as either a noun (“monetary gain”) or a verb (“reap an advantage”). Another way to reinforce a GCCP is to use brand symbols whose interpretation defies association with a specific country culture. Examples include Nestlé’s “little nest” logo with an adult bird feeding its babies, the Nike swoosh, and the Mercedes-Benz star.</a:t>
            </a:r>
          </a:p>
          <a:p>
            <a:pPr>
              <a:spcBef>
                <a:spcPct val="0"/>
              </a:spcBef>
            </a:pPr>
            <a:endParaRPr lang="en-US" dirty="0" smtClean="0"/>
          </a:p>
          <a:p>
            <a:pPr>
              <a:spcBef>
                <a:spcPct val="0"/>
              </a:spcBef>
            </a:pPr>
            <a:r>
              <a:rPr lang="en-US" dirty="0" smtClean="0"/>
              <a:t>Foreign CCP: </a:t>
            </a:r>
          </a:p>
          <a:p>
            <a:pPr>
              <a:spcBef>
                <a:spcPct val="0"/>
              </a:spcBef>
            </a:pPr>
            <a:r>
              <a:rPr lang="en-US" dirty="0" smtClean="0"/>
              <a:t>Foster’s beer &amp;</a:t>
            </a:r>
            <a:r>
              <a:rPr lang="en-US" baseline="0" dirty="0" smtClean="0"/>
              <a:t> Australia</a:t>
            </a:r>
          </a:p>
          <a:p>
            <a:pPr>
              <a:spcBef>
                <a:spcPct val="0"/>
              </a:spcBef>
            </a:pPr>
            <a:r>
              <a:rPr lang="en-US" baseline="0" dirty="0" smtClean="0"/>
              <a:t>Ikea &amp; Sweden</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4671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137298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Global market segmentation is based on the premise that companies should attempt to identify consumers in different countries who share similar needs and desires. Of course, the fact that significant numbers of pizza-loving consumers are found in many countries does not mean that they are eating the exact same thing. In France, for example, Domino’s serves pizza with goat cheese and strips of pork fat known as </a:t>
            </a:r>
            <a:r>
              <a:rPr lang="en-US" sz="1200" b="0" i="1" u="none" strike="noStrike" kern="1200" cap="none" dirty="0" smtClean="0">
                <a:solidFill>
                  <a:schemeClr val="tx1"/>
                </a:solidFill>
                <a:effectLst/>
                <a:latin typeface="Arial"/>
                <a:ea typeface="Arial"/>
                <a:cs typeface="Arial"/>
                <a:sym typeface="Arial"/>
              </a:rPr>
              <a:t>lardoons</a:t>
            </a:r>
            <a:r>
              <a:rPr lang="en-US" sz="1200" b="0" i="0" u="none" strike="noStrike" kern="1200" cap="none" dirty="0" smtClean="0">
                <a:solidFill>
                  <a:schemeClr val="tx1"/>
                </a:solidFill>
                <a:effectLst/>
                <a:latin typeface="Arial"/>
                <a:ea typeface="Arial"/>
                <a:cs typeface="Arial"/>
                <a:sym typeface="Arial"/>
              </a:rPr>
              <a:t>. In Taiwan, toppings include squid, crab, shrimp, and pineapple; Brazilians can order their pies with mashed bananas and cinnamon. As Patrick Doyle, executive vice president of Domino’s international division, explains, “Pizza is beautifully adaptable to consumer needs around the world, simply by changing the toppings.”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7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1" i="0" u="none" strike="noStrike" kern="1200" cap="none" dirty="0" smtClean="0">
                <a:solidFill>
                  <a:schemeClr val="tx1"/>
                </a:solidFill>
                <a:latin typeface="Arial"/>
                <a:ea typeface="Arial"/>
                <a:cs typeface="Arial"/>
                <a:sym typeface="Arial"/>
              </a:rPr>
              <a:t>Demographic segmentation</a:t>
            </a:r>
            <a:r>
              <a:rPr lang="en-IN" sz="1200" b="0" i="0" u="none" strike="noStrike" kern="1200" cap="none" dirty="0" smtClean="0">
                <a:solidFill>
                  <a:schemeClr val="tx1"/>
                </a:solidFill>
                <a:latin typeface="Arial"/>
                <a:ea typeface="Arial"/>
                <a:cs typeface="Arial"/>
                <a:sym typeface="Arial"/>
              </a:rPr>
              <a:t> is based on measurable characteristics of populations, such as income, population, age distribution, gender, education, and occupation. A number of global demographic trends—fewer married couples, smaller family size, changing roles of women, higher incomes and living standards, for example—have contributed to the emergence of global market segments.</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64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Statistics such as these can provide valuable insights to marketers who are scanning the globe for opportunities. As noted in Chapter 4, for example, Disney hopes to capitalize on the huge number of young people—and their parents’ rising incomes—in India as a means to extend its brand. Managers at global companies must be alert to the possibility that marketing strategies will have to be adjusted in response to the aging of the population and other demographic trends. For example, consumer products companies will need to convene focus groups consisting of people age 50 years or older who are nearing retirement. These same companies will also have to target Brazil, Mexico, Vietnam, and other developing-country markets to achieve their growth objectives in the years to come.</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487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smtClean="0">
                <a:solidFill>
                  <a:schemeClr val="tx1"/>
                </a:solidFill>
                <a:latin typeface="Arial"/>
                <a:ea typeface="Arial"/>
                <a:cs typeface="Arial"/>
                <a:sym typeface="Arial"/>
              </a:rPr>
              <a:t>Ideally, gross domestic product (GDP) and other measures of national income converted to U.S. dollars should be calculated on the basis of purchasing power parities (i.e., what the currency will buy in the country of issue) or through direct comparisons of actual prices for a given product. This would provide an actual comparison of the standards of living in the countries of the world. </a:t>
            </a:r>
          </a:p>
          <a:p>
            <a:endParaRPr lang="en-IN" sz="1200" b="0" i="0" u="none" strike="noStrike" kern="1200" cap="none" dirty="0" smtClean="0">
              <a:solidFill>
                <a:schemeClr val="tx1"/>
              </a:solidFill>
              <a:latin typeface="Arial"/>
              <a:ea typeface="Arial"/>
              <a:cs typeface="Arial"/>
              <a:sym typeface="Arial"/>
            </a:endParaRPr>
          </a:p>
          <a:p>
            <a:r>
              <a:rPr lang="en-US" sz="1200" b="0" i="0" u="none" strike="noStrike" kern="1200" cap="none" dirty="0" smtClean="0">
                <a:solidFill>
                  <a:schemeClr val="tx1"/>
                </a:solidFill>
                <a:effectLst/>
                <a:latin typeface="Arial"/>
                <a:ea typeface="Arial"/>
                <a:cs typeface="Arial"/>
                <a:sym typeface="Arial"/>
              </a:rPr>
              <a:t>Ideally, gross domestic product (GDP) and other measures of national income converted to U.S. dollars should be calculated on the basis of purchasing power parities (PPP; i.e., what the currency will buy in the country of issue) or through direct comparisons of actual prices for a given product. This approach provides an actual comparison of the standards of living in the countries of the world.</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890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Young consumers may not yet have conformed to cultural norms; indeed, they may be rebelling against them. This fact, combined with shared universal wants, needs, desires, and fantasies (for name-brand, novelty, entertainment, trendy, and image-oriented products), makes it possible to reach the global teen segment with a unified marketing program.</a:t>
            </a:r>
          </a:p>
          <a:p>
            <a:r>
              <a:rPr lang="en-US" sz="1200" b="0" i="0" u="none" strike="noStrike" kern="1200" cap="none" dirty="0" smtClean="0">
                <a:solidFill>
                  <a:schemeClr val="tx1"/>
                </a:solidFill>
                <a:effectLst/>
                <a:latin typeface="Arial"/>
                <a:ea typeface="Arial"/>
                <a:cs typeface="Arial"/>
                <a:sym typeface="Arial"/>
              </a:rPr>
              <a:t>This segment is attractive both in terms of its size (approximately 1.3 billion people) and its multi-billion-dollar purchasing power. According to London-based trend consultancy </a:t>
            </a:r>
            <a:r>
              <a:rPr lang="en-US" sz="1200" b="0" i="0" u="none" strike="noStrike" kern="1200" cap="none" dirty="0" err="1" smtClean="0">
                <a:solidFill>
                  <a:schemeClr val="tx1"/>
                </a:solidFill>
                <a:effectLst/>
                <a:latin typeface="Arial"/>
                <a:ea typeface="Arial"/>
                <a:cs typeface="Arial"/>
                <a:sym typeface="Arial"/>
              </a:rPr>
              <a:t>LS:NGlobal</a:t>
            </a:r>
            <a:r>
              <a:rPr lang="en-US" sz="1200" b="0" i="0" u="none" strike="noStrike" kern="1200" cap="none" dirty="0" smtClean="0">
                <a:solidFill>
                  <a:schemeClr val="tx1"/>
                </a:solidFill>
                <a:effectLst/>
                <a:latin typeface="Arial"/>
                <a:ea typeface="Arial"/>
                <a:cs typeface="Arial"/>
                <a:sym typeface="Arial"/>
              </a:rPr>
              <a:t>, the U.S. teen market represents roughly $200 billion in annual buying power; the United Kingdom’s 7.5 million teens spend more than $10 billion each year. Coca-Cola, Benetton, Swatch, and Sony are some of the companies pursuing the global teen segment. The global telecommunications revolution is a critical driving force behind the emergence of this segment. Global media such as MTV, Facebook, and Twitter are perfect vehicles for reaching this segment. Meanwhile, satellites are beaming Western programming and commercials to millions of viewers in China, India, and other emerging markets.</a:t>
            </a:r>
          </a:p>
          <a:p>
            <a:endParaRPr lang="en-US" sz="1200" b="0" i="0" u="none" strike="noStrike" kern="1200" cap="none" dirty="0" smtClean="0">
              <a:solidFill>
                <a:schemeClr val="tx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Another global segment is the </a:t>
            </a:r>
            <a:r>
              <a:rPr lang="en-US" sz="1200" b="1" i="0" u="none" strike="noStrike" kern="1200" cap="none" dirty="0" smtClean="0">
                <a:solidFill>
                  <a:schemeClr val="tx1"/>
                </a:solidFill>
                <a:effectLst/>
                <a:latin typeface="Arial"/>
                <a:ea typeface="Arial"/>
                <a:cs typeface="Arial"/>
                <a:sym typeface="Arial"/>
              </a:rPr>
              <a:t>global elite</a:t>
            </a:r>
            <a:r>
              <a:rPr lang="en-US" sz="1200" b="0" i="0" u="none" strike="noStrike" kern="1200" cap="none" dirty="0" smtClean="0">
                <a:solidFill>
                  <a:schemeClr val="tx1"/>
                </a:solidFill>
                <a:effectLst/>
                <a:latin typeface="Arial"/>
                <a:ea typeface="Arial"/>
                <a:cs typeface="Arial"/>
                <a:sym typeface="Arial"/>
              </a:rPr>
              <a:t>, affluent consumers who are well traveled and have the money to spend on prestigious products with an image of exclusivity (see Exhibit 7-4). Although this segment is often associated with older individuals who have accumulated wealth over the course of a long career, it also includes movie stars, musicians, elite athletes, entrepreneurs, and others who have achieved great financial success at a relatively young age. China is home to 18,000 such individuals, which means it ranks number 2 overall worldwide. This segment of the Chinese population is expected to grow 40 percent in the next 5 years.</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687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effectLst/>
                <a:latin typeface="Arial"/>
                <a:ea typeface="Arial"/>
                <a:cs typeface="Arial"/>
                <a:sym typeface="Arial"/>
              </a:rPr>
              <a:t>In 2015, Nike generated $5.7 billion in global sales of women’s shoes and apparel. Nike executives believe the company’s global women’s business is poised for big growth, with sales expected to increase to $11 billion by 2020. The recent growth in this segment is due in large part to women’s increased interest in fitness and the athleisure trend. Nike’s recent advertising campaign, keyed to the theme #</a:t>
            </a:r>
            <a:r>
              <a:rPr lang="en-US" sz="1200" b="0" i="0" u="none" strike="noStrike" kern="1200" cap="none" dirty="0" err="1" smtClean="0">
                <a:solidFill>
                  <a:schemeClr val="tx1"/>
                </a:solidFill>
                <a:effectLst/>
                <a:latin typeface="Arial"/>
                <a:ea typeface="Arial"/>
                <a:cs typeface="Arial"/>
                <a:sym typeface="Arial"/>
              </a:rPr>
              <a:t>betterforit</a:t>
            </a:r>
            <a:r>
              <a:rPr lang="en-US" sz="1200" b="0" i="0" u="none" strike="noStrike" kern="1200" cap="none" dirty="0" smtClean="0">
                <a:solidFill>
                  <a:schemeClr val="tx1"/>
                </a:solidFill>
                <a:effectLst/>
                <a:latin typeface="Arial"/>
                <a:ea typeface="Arial"/>
                <a:cs typeface="Arial"/>
                <a:sym typeface="Arial"/>
              </a:rPr>
              <a:t>, encouraged women to share their fitness goals on social media.</a:t>
            </a:r>
          </a:p>
          <a:p>
            <a:endParaRPr lang="en-US" sz="1200" b="0" i="0" u="none" strike="noStrike" kern="1200" cap="none" dirty="0" smtClean="0">
              <a:solidFill>
                <a:schemeClr val="tx1"/>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effectLst/>
                <a:latin typeface="Arial"/>
                <a:ea typeface="Arial"/>
                <a:cs typeface="Arial"/>
                <a:sym typeface="Arial"/>
              </a:rPr>
              <a:t>If Levi’s for Girls succeeds in France, similar stores will be opened in other European countries.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729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Behavior segmentation </a:t>
            </a:r>
            <a:r>
              <a:rPr lang="en-US" dirty="0" smtClean="0"/>
              <a:t>focuses on whether or not people buy and use a product, as well as how often, and how much they use or consume. Consumers can be categorized in terms of </a:t>
            </a:r>
            <a:r>
              <a:rPr lang="en-US" b="1" dirty="0" smtClean="0"/>
              <a:t>usage rates</a:t>
            </a:r>
            <a:r>
              <a:rPr lang="en-US" b="0" dirty="0" smtClean="0"/>
              <a:t>: </a:t>
            </a:r>
            <a:r>
              <a:rPr lang="en-US" dirty="0" smtClean="0"/>
              <a:t>for example, heavy, medium, light, and non-user. Consumers can also be segmented according to </a:t>
            </a:r>
            <a:r>
              <a:rPr lang="en-US" b="1" dirty="0" smtClean="0"/>
              <a:t>user status</a:t>
            </a:r>
            <a:r>
              <a:rPr lang="en-US" b="0" dirty="0" smtClean="0"/>
              <a:t>: </a:t>
            </a:r>
            <a:r>
              <a:rPr lang="en-US" dirty="0" smtClean="0"/>
              <a:t>potential users, non-users, ex-users, regulars, first-timers, and users of competitors</a:t>
            </a:r>
            <a:r>
              <a:rPr lang="ja-JP" altLang="en-US" dirty="0" smtClean="0"/>
              <a:t>’</a:t>
            </a:r>
            <a:r>
              <a:rPr lang="en-US" dirty="0" smtClean="0"/>
              <a:t> products. Nine country markets generate about 80 percent of McDonald’s revenues.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sz="1200" b="0" i="0" u="none" strike="noStrike" kern="1200" cap="none" dirty="0" smtClean="0">
                <a:solidFill>
                  <a:schemeClr val="tx1"/>
                </a:solidFill>
                <a:effectLst/>
                <a:latin typeface="Arial"/>
                <a:ea typeface="Arial"/>
                <a:cs typeface="Arial"/>
                <a:sym typeface="Arial"/>
              </a:rPr>
              <a:t>And, as you learned in Case 6-1 about the music business, 5 percent of recording artists account for 95 percent of all artist-related Facebook engagement. So, one challenge facing an emerging or “undiscovered” artist seeking to build his or her career in the music industry is how to increase audience size on Facebook, Twitter, and other online platforms—maybe drop a new single every month to generate online buzz?</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499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cap="none" dirty="0" smtClean="0">
                <a:solidFill>
                  <a:schemeClr val="tx1"/>
                </a:solidFill>
                <a:latin typeface="Arial"/>
                <a:ea typeface="Arial"/>
                <a:cs typeface="Arial"/>
                <a:sym typeface="Arial"/>
              </a:rPr>
              <a:t>Benefit segmentation</a:t>
            </a:r>
            <a:r>
              <a:rPr lang="en-US" sz="1200" b="0" i="0" u="none" strike="noStrike" kern="1200" cap="none" dirty="0" smtClean="0">
                <a:solidFill>
                  <a:schemeClr val="tx1"/>
                </a:solidFill>
                <a:latin typeface="Arial"/>
                <a:ea typeface="Arial"/>
                <a:cs typeface="Arial"/>
                <a:sym typeface="Arial"/>
              </a:rPr>
              <a:t> focuses on the numerator of the value equation—the </a:t>
            </a:r>
            <a:r>
              <a:rPr lang="en-US" sz="1200" b="0" i="1" u="none" strike="noStrike" kern="1200" cap="none" dirty="0" smtClean="0">
                <a:solidFill>
                  <a:schemeClr val="tx1"/>
                </a:solidFill>
                <a:latin typeface="Arial"/>
                <a:ea typeface="Arial"/>
                <a:cs typeface="Arial"/>
                <a:sym typeface="Arial"/>
              </a:rPr>
              <a:t>B</a:t>
            </a:r>
            <a:r>
              <a:rPr lang="en-US" sz="1200" b="0" i="0" u="none" strike="noStrike" kern="1200" cap="none" dirty="0" smtClean="0">
                <a:solidFill>
                  <a:schemeClr val="tx1"/>
                </a:solidFill>
                <a:latin typeface="Arial"/>
                <a:ea typeface="Arial"/>
                <a:cs typeface="Arial"/>
                <a:sym typeface="Arial"/>
              </a:rPr>
              <a:t> in </a:t>
            </a:r>
            <a:r>
              <a:rPr lang="en-US" sz="1200" b="0" i="1" u="none" strike="noStrike" kern="1200" cap="none" dirty="0" smtClean="0">
                <a:solidFill>
                  <a:schemeClr val="tx1"/>
                </a:solidFill>
                <a:latin typeface="Arial"/>
                <a:ea typeface="Arial"/>
                <a:cs typeface="Arial"/>
                <a:sym typeface="Arial"/>
              </a:rPr>
              <a:t>V</a:t>
            </a:r>
            <a:r>
              <a:rPr lang="en-US" sz="1200" b="0" i="0" u="none" strike="noStrike" kern="1200" cap="none" dirty="0" smtClean="0">
                <a:solidFill>
                  <a:schemeClr val="tx1"/>
                </a:solidFill>
                <a:latin typeface="Arial"/>
                <a:ea typeface="Arial"/>
                <a:cs typeface="Arial"/>
                <a:sym typeface="Arial"/>
              </a:rPr>
              <a:t> = </a:t>
            </a:r>
            <a:r>
              <a:rPr lang="en-US" sz="1200" b="0" i="1" u="none" strike="noStrike" kern="1200" cap="none" dirty="0" smtClean="0">
                <a:solidFill>
                  <a:schemeClr val="tx1"/>
                </a:solidFill>
                <a:latin typeface="Arial"/>
                <a:ea typeface="Arial"/>
                <a:cs typeface="Arial"/>
                <a:sym typeface="Arial"/>
              </a:rPr>
              <a:t>B</a:t>
            </a:r>
            <a:r>
              <a:rPr lang="en-US" sz="1200" b="0" i="0" u="none" strike="noStrike" kern="1200" cap="none" dirty="0" smtClean="0">
                <a:solidFill>
                  <a:schemeClr val="tx1"/>
                </a:solidFill>
                <a:latin typeface="Arial"/>
                <a:ea typeface="Arial"/>
                <a:cs typeface="Arial"/>
                <a:sym typeface="Arial"/>
              </a:rPr>
              <a:t>/</a:t>
            </a:r>
            <a:r>
              <a:rPr lang="en-US" sz="1200" b="0" i="1" u="none" strike="noStrike" kern="1200" cap="none" dirty="0" smtClean="0">
                <a:solidFill>
                  <a:schemeClr val="tx1"/>
                </a:solidFill>
                <a:latin typeface="Arial"/>
                <a:ea typeface="Arial"/>
                <a:cs typeface="Arial"/>
                <a:sym typeface="Arial"/>
              </a:rPr>
              <a:t>P</a:t>
            </a:r>
            <a:r>
              <a:rPr lang="en-US" sz="1200" b="0" i="0" u="none" strike="noStrike" kern="1200" cap="none" dirty="0" smtClean="0">
                <a:solidFill>
                  <a:schemeClr val="tx1"/>
                </a:solidFill>
                <a:latin typeface="Arial"/>
                <a:ea typeface="Arial"/>
                <a:cs typeface="Arial"/>
                <a:sym typeface="Arial"/>
              </a:rPr>
              <a:t>. This approach is based on marketers’ superior understanding of the problem a product solves, the benefit it offers, or the issue it addresses, regardless of geography. Food marketers are finding success creating products that can help parents create nutritious family meals with a minimal investment of time. Campbell Soup is making significant inroads into Japan’s $500 million soup market as time-pressed homemakers place a premium on convenience. Marketers of health and beauty aids also use benefit segmentation. Many toothpaste brands are straightforward cavity fighters, and as such they reach a very broad market. However, as consumers become more concerned about whitening, sensitive teeth, gum disease, and other oral care issues, marketers are developing new toothpaste brand extensions suited to the different sets of perceived needs.</a:t>
            </a:r>
            <a:endParaRPr lang="en-US"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570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60784" y="6468486"/>
            <a:ext cx="599534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658311"/>
          </a:xfrm>
        </p:spPr>
        <p:txBody>
          <a:bodyPr anchor="ctr"/>
          <a:lstStyle/>
          <a:p>
            <a:r>
              <a:rPr lang="en-US" sz="3600" dirty="0" smtClean="0">
                <a:latin typeface="+mj-lt"/>
              </a:rPr>
              <a:t>Global Marketing</a:t>
            </a:r>
            <a:endParaRPr lang="en-US" altLang="en-US" sz="3600" dirty="0">
              <a:solidFill>
                <a:schemeClr val="tx2"/>
              </a:solidFill>
              <a:latin typeface="+mj-lt"/>
              <a:cs typeface="Times New Roman" panose="02020603050405020304" pitchFamily="18" charset="0"/>
            </a:endParaRPr>
          </a:p>
        </p:txBody>
      </p:sp>
      <p:sp>
        <p:nvSpPr>
          <p:cNvPr id="3" name="Text Placeholder 2"/>
          <p:cNvSpPr>
            <a:spLocks noGrp="1"/>
          </p:cNvSpPr>
          <p:nvPr>
            <p:ph type="body" idx="1"/>
          </p:nvPr>
        </p:nvSpPr>
        <p:spPr>
          <a:xfrm>
            <a:off x="457200" y="1016111"/>
            <a:ext cx="8229600" cy="331043"/>
          </a:xfrm>
        </p:spPr>
        <p:txBody>
          <a:bodyPr anchor="ctr"/>
          <a:lstStyle/>
          <a:p>
            <a:r>
              <a:rPr lang="en-US" dirty="0"/>
              <a:t>Tenth Edition</a:t>
            </a:r>
          </a:p>
        </p:txBody>
      </p:sp>
      <p:sp>
        <p:nvSpPr>
          <p:cNvPr id="4" name="Text Placeholder 3"/>
          <p:cNvSpPr>
            <a:spLocks noGrp="1"/>
          </p:cNvSpPr>
          <p:nvPr>
            <p:ph type="body" idx="2"/>
          </p:nvPr>
        </p:nvSpPr>
        <p:spPr>
          <a:xfrm>
            <a:off x="5029200" y="1600200"/>
            <a:ext cx="3657600" cy="1246517"/>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7</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5029200" y="3200401"/>
            <a:ext cx="3657600" cy="836762"/>
          </a:xfrm>
        </p:spPr>
        <p:txBody>
          <a:bodyPr/>
          <a:lstStyle/>
          <a:p>
            <a:pPr algn="ctr"/>
            <a:r>
              <a:rPr lang="en-US" dirty="0">
                <a:latin typeface="+mn-lt"/>
              </a:rPr>
              <a:t>Segmentation, Targeting, and Positioning</a:t>
            </a:r>
          </a:p>
        </p:txBody>
      </p:sp>
      <p:pic>
        <p:nvPicPr>
          <p:cNvPr id="9" name="Picture 3" descr="Front Cover: Global Marketing Tenth Edition by Green and Keeg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4" y="1498334"/>
            <a:ext cx="3773614" cy="4830030"/>
          </a:xfrm>
          <a:prstGeom prst="rect">
            <a:avLst/>
          </a:prstGeom>
          <a:ln w="9525">
            <a:solidFill>
              <a:schemeClr val="tx1"/>
            </a:solidFill>
          </a:ln>
          <a:effectLst/>
        </p:spPr>
      </p:pic>
      <p:sp>
        <p:nvSpPr>
          <p:cNvPr id="6" name="Text Placeholder 5"/>
          <p:cNvSpPr>
            <a:spLocks noGrp="1"/>
          </p:cNvSpPr>
          <p:nvPr>
            <p:ph type="body" idx="13"/>
          </p:nvPr>
        </p:nvSpPr>
        <p:spPr>
          <a:xfrm>
            <a:off x="2710149" y="6480371"/>
            <a:ext cx="6045280"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a:t>
            </a:r>
            <a:r>
              <a:rPr lang="en-US" altLang="en-US" sz="1200" dirty="0" smtClean="0">
                <a:solidFill>
                  <a:schemeClr val="tx1"/>
                </a:solidFill>
                <a:latin typeface="Verdana"/>
                <a:ea typeface="Verdana" panose="020B0604030504040204" pitchFamily="34" charset="0"/>
                <a:cs typeface="Verdana" panose="020B0604030504040204" pitchFamily="34" charset="0"/>
              </a:rPr>
              <a:t>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Reserved</a:t>
            </a:r>
          </a:p>
        </p:txBody>
      </p:sp>
    </p:spTree>
    <p:extLst>
      <p:ext uri="{BB962C8B-B14F-4D97-AF65-F5344CB8AC3E}">
        <p14:creationId xmlns:p14="http://schemas.microsoft.com/office/powerpoint/2010/main" val="121281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Market Segments by Income &amp; Population</a:t>
            </a:r>
            <a:endParaRPr lang="en-IN" sz="3400" dirty="0"/>
          </a:p>
        </p:txBody>
      </p:sp>
      <p:sp>
        <p:nvSpPr>
          <p:cNvPr id="3" name="Content Placeholder 2"/>
          <p:cNvSpPr>
            <a:spLocks noGrp="1"/>
          </p:cNvSpPr>
          <p:nvPr>
            <p:ph sz="quarter" idx="13"/>
          </p:nvPr>
        </p:nvSpPr>
        <p:spPr>
          <a:xfrm>
            <a:off x="457200" y="1556328"/>
            <a:ext cx="4865298" cy="396298"/>
          </a:xfrm>
        </p:spPr>
        <p:txBody>
          <a:bodyPr/>
          <a:lstStyle/>
          <a:p>
            <a:pPr marL="255600"/>
            <a:r>
              <a:rPr lang="en-US" dirty="0"/>
              <a:t>Global Teens-12 and 19 </a:t>
            </a:r>
            <a:r>
              <a:rPr lang="en-US" dirty="0" smtClean="0"/>
              <a:t>y</a:t>
            </a:r>
            <a:r>
              <a:rPr lang="en-US" sz="100" dirty="0" smtClean="0">
                <a:solidFill>
                  <a:schemeClr val="bg1"/>
                </a:solidFill>
              </a:rPr>
              <a:t>ea</a:t>
            </a:r>
            <a:r>
              <a:rPr lang="en-US" dirty="0" smtClean="0"/>
              <a:t>r</a:t>
            </a:r>
            <a:r>
              <a:rPr lang="en-US" dirty="0"/>
              <a:t>. </a:t>
            </a:r>
            <a:r>
              <a:rPr lang="en-US" dirty="0" smtClean="0"/>
              <a:t>olds</a:t>
            </a:r>
            <a:endParaRPr lang="en-US" dirty="0"/>
          </a:p>
        </p:txBody>
      </p:sp>
      <p:sp>
        <p:nvSpPr>
          <p:cNvPr id="5" name="Content Placeholder 4"/>
          <p:cNvSpPr>
            <a:spLocks noGrp="1"/>
          </p:cNvSpPr>
          <p:nvPr>
            <p:ph sz="quarter" idx="15"/>
          </p:nvPr>
        </p:nvSpPr>
        <p:spPr>
          <a:xfrm>
            <a:off x="723900" y="2034292"/>
            <a:ext cx="4010025" cy="1868727"/>
          </a:xfrm>
        </p:spPr>
        <p:txBody>
          <a:bodyPr/>
          <a:lstStyle/>
          <a:p>
            <a:pPr marL="432" indent="0">
              <a:buNone/>
            </a:pPr>
            <a:r>
              <a:rPr lang="en-US" dirty="0"/>
              <a:t>“A group of teenagers randomly chosen from different parts of the world will share many of the same tastes.”</a:t>
            </a:r>
            <a:endParaRPr lang="en-IN" dirty="0"/>
          </a:p>
        </p:txBody>
      </p:sp>
      <p:pic>
        <p:nvPicPr>
          <p:cNvPr id="6" name="Picture 2" descr="A model shows off a Rolls Roy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234" y="2120017"/>
            <a:ext cx="3787291" cy="2880608"/>
          </a:xfrm>
          <a:prstGeom prst="rect">
            <a:avLst/>
          </a:prstGeom>
        </p:spPr>
      </p:pic>
      <p:sp>
        <p:nvSpPr>
          <p:cNvPr id="4" name="Content Placeholder 3"/>
          <p:cNvSpPr>
            <a:spLocks noGrp="1"/>
          </p:cNvSpPr>
          <p:nvPr>
            <p:ph sz="quarter" idx="14"/>
          </p:nvPr>
        </p:nvSpPr>
        <p:spPr>
          <a:xfrm>
            <a:off x="457200" y="3960169"/>
            <a:ext cx="4371975" cy="2277674"/>
          </a:xfrm>
        </p:spPr>
        <p:txBody>
          <a:bodyPr/>
          <a:lstStyle/>
          <a:p>
            <a:pPr marL="255600"/>
            <a:r>
              <a:rPr lang="en-US" dirty="0" smtClean="0"/>
              <a:t>Global </a:t>
            </a:r>
            <a:r>
              <a:rPr lang="en-US" dirty="0"/>
              <a:t>Elite-affluent consumers who are well traveled and have the money to spend on prestigious products with an image of exclusivity</a:t>
            </a:r>
            <a:endParaRPr lang="en-IN" dirty="0"/>
          </a:p>
        </p:txBody>
      </p:sp>
    </p:spTree>
    <p:extLst>
      <p:ext uri="{BB962C8B-B14F-4D97-AF65-F5344CB8AC3E}">
        <p14:creationId xmlns:p14="http://schemas.microsoft.com/office/powerpoint/2010/main" val="2074235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Segmentation</a:t>
            </a:r>
            <a:endParaRPr lang="en-IN" dirty="0"/>
          </a:p>
        </p:txBody>
      </p:sp>
      <p:sp>
        <p:nvSpPr>
          <p:cNvPr id="6" name="Content Placeholder 5"/>
          <p:cNvSpPr>
            <a:spLocks noGrp="1"/>
          </p:cNvSpPr>
          <p:nvPr>
            <p:ph sz="quarter" idx="13"/>
          </p:nvPr>
        </p:nvSpPr>
        <p:spPr>
          <a:xfrm>
            <a:off x="457199" y="1556326"/>
            <a:ext cx="8367623" cy="4434275"/>
          </a:xfrm>
        </p:spPr>
        <p:txBody>
          <a:bodyPr/>
          <a:lstStyle/>
          <a:p>
            <a:pPr marL="255600"/>
            <a:r>
              <a:rPr lang="en-US" dirty="0"/>
              <a:t>Gender segmentation is an obvious choice for some companies</a:t>
            </a:r>
          </a:p>
          <a:p>
            <a:pPr marL="255600"/>
            <a:r>
              <a:rPr lang="en-US" dirty="0"/>
              <a:t>Fashion designers &amp; cosmetic companies focus on women but may also offer men’s products</a:t>
            </a:r>
          </a:p>
          <a:p>
            <a:pPr marL="741600" lvl="1"/>
            <a:r>
              <a:rPr lang="en-US" dirty="0"/>
              <a:t>Nike is focused on women</a:t>
            </a:r>
          </a:p>
          <a:p>
            <a:pPr marL="741600" lvl="1"/>
            <a:r>
              <a:rPr lang="en-US" dirty="0"/>
              <a:t>Levi Strauss opened Levi’s for Girls in Paris</a:t>
            </a:r>
            <a:endParaRPr lang="en-IN" dirty="0"/>
          </a:p>
        </p:txBody>
      </p:sp>
    </p:spTree>
    <p:extLst>
      <p:ext uri="{BB962C8B-B14F-4D97-AF65-F5344CB8AC3E}">
        <p14:creationId xmlns:p14="http://schemas.microsoft.com/office/powerpoint/2010/main" val="935616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Psychographic Segmentation</a:t>
            </a:r>
            <a:endParaRPr lang="en-IN" dirty="0"/>
          </a:p>
        </p:txBody>
      </p:sp>
      <p:sp>
        <p:nvSpPr>
          <p:cNvPr id="3" name="Content Placeholder 2"/>
          <p:cNvSpPr>
            <a:spLocks noGrp="1"/>
          </p:cNvSpPr>
          <p:nvPr>
            <p:ph sz="quarter" idx="13"/>
          </p:nvPr>
        </p:nvSpPr>
        <p:spPr>
          <a:xfrm>
            <a:off x="457200" y="1556326"/>
            <a:ext cx="8229600" cy="4539674"/>
          </a:xfrm>
        </p:spPr>
        <p:txBody>
          <a:bodyPr/>
          <a:lstStyle/>
          <a:p>
            <a:pPr marL="255600"/>
            <a:r>
              <a:rPr lang="de-AT" dirty="0"/>
              <a:t>Based on attitudes, values, and lifestyle</a:t>
            </a:r>
          </a:p>
          <a:p>
            <a:pPr marL="255600"/>
            <a:r>
              <a:rPr lang="en-GB" dirty="0"/>
              <a:t>Lifestyle surveys</a:t>
            </a:r>
          </a:p>
          <a:p>
            <a:pPr marL="741600" lvl="1"/>
            <a:r>
              <a:rPr lang="en-GB" dirty="0" smtClean="0"/>
              <a:t>S</a:t>
            </a:r>
            <a:r>
              <a:rPr lang="en-GB" sz="100" dirty="0" smtClean="0"/>
              <a:t> </a:t>
            </a:r>
            <a:r>
              <a:rPr lang="en-GB" dirty="0" smtClean="0"/>
              <a:t>R</a:t>
            </a:r>
            <a:r>
              <a:rPr lang="en-GB" sz="100" dirty="0" smtClean="0"/>
              <a:t> </a:t>
            </a:r>
            <a:r>
              <a:rPr lang="en-GB" dirty="0" smtClean="0"/>
              <a:t>I </a:t>
            </a:r>
            <a:r>
              <a:rPr lang="en-GB" dirty="0"/>
              <a:t>International’s Values and Life Styles, </a:t>
            </a:r>
            <a:r>
              <a:rPr lang="en-GB" dirty="0" smtClean="0"/>
              <a:t>V</a:t>
            </a:r>
            <a:r>
              <a:rPr lang="en-GB" sz="100" dirty="0" smtClean="0"/>
              <a:t> </a:t>
            </a:r>
            <a:r>
              <a:rPr lang="en-GB" dirty="0" smtClean="0"/>
              <a:t>A</a:t>
            </a:r>
            <a:r>
              <a:rPr lang="en-GB" sz="100" dirty="0" smtClean="0"/>
              <a:t> </a:t>
            </a:r>
            <a:r>
              <a:rPr lang="en-GB" dirty="0" smtClean="0"/>
              <a:t>L</a:t>
            </a:r>
            <a:r>
              <a:rPr lang="en-GB" sz="100" dirty="0" smtClean="0"/>
              <a:t> </a:t>
            </a:r>
            <a:r>
              <a:rPr lang="en-GB" dirty="0" smtClean="0"/>
              <a:t>S </a:t>
            </a:r>
            <a:r>
              <a:rPr lang="en-GB" dirty="0"/>
              <a:t>&amp; </a:t>
            </a:r>
            <a:r>
              <a:rPr lang="en-GB" dirty="0" smtClean="0"/>
              <a:t>V</a:t>
            </a:r>
            <a:r>
              <a:rPr lang="en-GB" sz="100" dirty="0" smtClean="0"/>
              <a:t> </a:t>
            </a:r>
            <a:r>
              <a:rPr lang="en-GB" dirty="0" smtClean="0"/>
              <a:t>A</a:t>
            </a:r>
            <a:r>
              <a:rPr lang="en-GB" sz="100" dirty="0" smtClean="0"/>
              <a:t> </a:t>
            </a:r>
            <a:r>
              <a:rPr lang="en-GB" dirty="0" smtClean="0"/>
              <a:t>L</a:t>
            </a:r>
            <a:r>
              <a:rPr lang="en-GB" sz="100" dirty="0" smtClean="0"/>
              <a:t> </a:t>
            </a:r>
            <a:r>
              <a:rPr lang="en-GB" dirty="0" smtClean="0"/>
              <a:t>S </a:t>
            </a:r>
            <a:r>
              <a:rPr lang="en-GB" dirty="0"/>
              <a:t>2</a:t>
            </a:r>
          </a:p>
          <a:p>
            <a:pPr marL="255600"/>
            <a:r>
              <a:rPr lang="en-US" dirty="0"/>
              <a:t>Porsche example</a:t>
            </a:r>
          </a:p>
          <a:p>
            <a:pPr marL="741600" lvl="1"/>
            <a:r>
              <a:rPr lang="en-US" dirty="0"/>
              <a:t>Top Guns (27%): Ambition, power, </a:t>
            </a:r>
            <a:r>
              <a:rPr lang="en-US" dirty="0" smtClean="0"/>
              <a:t>control</a:t>
            </a:r>
            <a:endParaRPr lang="en-US" dirty="0"/>
          </a:p>
          <a:p>
            <a:pPr marL="741600" lvl="1"/>
            <a:r>
              <a:rPr lang="en-US" dirty="0"/>
              <a:t>Elitists (24%): Old money, car is just a car</a:t>
            </a:r>
          </a:p>
          <a:p>
            <a:pPr marL="741600" lvl="1"/>
            <a:r>
              <a:rPr lang="en-US" dirty="0"/>
              <a:t>Proud Patrons (23%): Car is reward for hard work</a:t>
            </a:r>
          </a:p>
          <a:p>
            <a:pPr marL="741600" lvl="1"/>
            <a:r>
              <a:rPr lang="en-US" dirty="0"/>
              <a:t>Bon </a:t>
            </a:r>
            <a:r>
              <a:rPr lang="en-US" dirty="0" err="1"/>
              <a:t>Vivants</a:t>
            </a:r>
            <a:r>
              <a:rPr lang="en-US" dirty="0"/>
              <a:t> (17%): Car is for excitement, adventure</a:t>
            </a:r>
          </a:p>
          <a:p>
            <a:pPr marL="741600" lvl="1"/>
            <a:r>
              <a:rPr lang="en-US" dirty="0"/>
              <a:t>Fantasists (9%): Car is form of escape</a:t>
            </a:r>
            <a:endParaRPr lang="en-IN" dirty="0"/>
          </a:p>
        </p:txBody>
      </p:sp>
    </p:spTree>
    <p:extLst>
      <p:ext uri="{BB962C8B-B14F-4D97-AF65-F5344CB8AC3E}">
        <p14:creationId xmlns:p14="http://schemas.microsoft.com/office/powerpoint/2010/main" val="3903014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Big Data and Data Mining</a:t>
            </a:r>
            <a:endParaRPr lang="en-IN" dirty="0"/>
          </a:p>
        </p:txBody>
      </p:sp>
      <p:sp>
        <p:nvSpPr>
          <p:cNvPr id="3" name="Content Placeholder 2"/>
          <p:cNvSpPr>
            <a:spLocks noGrp="1"/>
          </p:cNvSpPr>
          <p:nvPr>
            <p:ph sz="quarter" idx="13"/>
          </p:nvPr>
        </p:nvSpPr>
        <p:spPr/>
        <p:txBody>
          <a:bodyPr/>
          <a:lstStyle/>
          <a:p>
            <a:pPr marL="255600"/>
            <a:r>
              <a:rPr lang="de-AT" dirty="0"/>
              <a:t>Facebook &amp; other tech firms mine social </a:t>
            </a:r>
            <a:r>
              <a:rPr lang="de-AT" dirty="0" smtClean="0"/>
              <a:t>media</a:t>
            </a:r>
            <a:endParaRPr lang="de-AT" dirty="0"/>
          </a:p>
          <a:p>
            <a:pPr marL="255600"/>
            <a:r>
              <a:rPr lang="de-AT" dirty="0"/>
              <a:t>Analytics include qualitative and quantiative techniques</a:t>
            </a:r>
          </a:p>
          <a:p>
            <a:pPr marL="255600"/>
            <a:r>
              <a:rPr lang="de-AT" dirty="0"/>
              <a:t>Retailers embed </a:t>
            </a:r>
            <a:r>
              <a:rPr lang="de-AT" dirty="0" smtClean="0"/>
              <a:t>F</a:t>
            </a:r>
            <a:r>
              <a:rPr lang="de-AT" sz="100" dirty="0" smtClean="0"/>
              <a:t> </a:t>
            </a:r>
            <a:r>
              <a:rPr lang="de-AT" dirty="0" smtClean="0"/>
              <a:t>B‘s </a:t>
            </a:r>
            <a:r>
              <a:rPr lang="de-AT" dirty="0"/>
              <a:t>pixel code in their Web sites</a:t>
            </a:r>
          </a:p>
          <a:p>
            <a:pPr marL="255600"/>
            <a:r>
              <a:rPr lang="de-AT" dirty="0"/>
              <a:t>F</a:t>
            </a:r>
            <a:r>
              <a:rPr lang="de-AT" sz="100" dirty="0"/>
              <a:t> </a:t>
            </a:r>
            <a:r>
              <a:rPr lang="de-AT" dirty="0"/>
              <a:t>B</a:t>
            </a:r>
            <a:r>
              <a:rPr lang="de-AT" dirty="0" smtClean="0"/>
              <a:t> </a:t>
            </a:r>
            <a:r>
              <a:rPr lang="de-AT" dirty="0"/>
              <a:t>Consumer Insight‘s categories</a:t>
            </a:r>
            <a:r>
              <a:rPr lang="de-AT" dirty="0" smtClean="0"/>
              <a:t>: Shopping </a:t>
            </a:r>
            <a:r>
              <a:rPr lang="de-AT" dirty="0"/>
              <a:t>Mavens, Fashion Enthusiasts, Opportunistic Shoppers, etc.</a:t>
            </a:r>
            <a:endParaRPr lang="en-IN" dirty="0"/>
          </a:p>
        </p:txBody>
      </p:sp>
    </p:spTree>
    <p:extLst>
      <p:ext uri="{BB962C8B-B14F-4D97-AF65-F5344CB8AC3E}">
        <p14:creationId xmlns:p14="http://schemas.microsoft.com/office/powerpoint/2010/main" val="166498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Behavior Segmentation</a:t>
            </a:r>
            <a:endParaRPr lang="en-IN" dirty="0"/>
          </a:p>
        </p:txBody>
      </p:sp>
      <p:sp>
        <p:nvSpPr>
          <p:cNvPr id="3" name="Content Placeholder 2"/>
          <p:cNvSpPr>
            <a:spLocks noGrp="1"/>
          </p:cNvSpPr>
          <p:nvPr>
            <p:ph sz="quarter" idx="13"/>
          </p:nvPr>
        </p:nvSpPr>
        <p:spPr/>
        <p:txBody>
          <a:bodyPr/>
          <a:lstStyle/>
          <a:p>
            <a:pPr marL="255600">
              <a:tabLst>
                <a:tab pos="465138" algn="l"/>
              </a:tabLst>
            </a:pPr>
            <a:r>
              <a:rPr lang="en-US" dirty="0"/>
              <a:t>Focus on whether people purchase a product or not, how much, and how often they use it</a:t>
            </a:r>
          </a:p>
          <a:p>
            <a:pPr marL="255600">
              <a:tabLst>
                <a:tab pos="465138" algn="l"/>
              </a:tabLst>
            </a:pPr>
            <a:r>
              <a:rPr lang="en-US" dirty="0"/>
              <a:t>Usage rates: heavy, medium, light, non-user</a:t>
            </a:r>
          </a:p>
          <a:p>
            <a:pPr marL="255600">
              <a:tabLst>
                <a:tab pos="465138" algn="l"/>
              </a:tabLst>
            </a:pPr>
            <a:r>
              <a:rPr lang="en-US" dirty="0"/>
              <a:t>User status</a:t>
            </a:r>
            <a:r>
              <a:rPr lang="en-US" dirty="0" smtClean="0"/>
              <a:t>: </a:t>
            </a:r>
            <a:r>
              <a:rPr lang="en-US" dirty="0"/>
              <a:t>potential, non-users, ex-users, regulars, first-timers, users of competitor’s products</a:t>
            </a:r>
          </a:p>
          <a:p>
            <a:pPr marL="255600">
              <a:tabLst>
                <a:tab pos="465138" algn="l"/>
              </a:tabLst>
            </a:pPr>
            <a:r>
              <a:rPr lang="en-US" dirty="0"/>
              <a:t>80/20 Rule or Law of Disproportionality or </a:t>
            </a:r>
            <a:r>
              <a:rPr lang="en-US" dirty="0" smtClean="0"/>
              <a:t>Pareto</a:t>
            </a:r>
            <a:r>
              <a:rPr lang="en-IN" dirty="0" smtClean="0"/>
              <a:t>’</a:t>
            </a:r>
            <a:r>
              <a:rPr lang="en-US" dirty="0" smtClean="0"/>
              <a:t>s </a:t>
            </a:r>
            <a:r>
              <a:rPr lang="en-US" dirty="0"/>
              <a:t>Law-80% of a </a:t>
            </a:r>
            <a:r>
              <a:rPr lang="en-US" dirty="0" smtClean="0"/>
              <a:t>company</a:t>
            </a:r>
            <a:r>
              <a:rPr lang="en-IN" dirty="0" smtClean="0"/>
              <a:t>’</a:t>
            </a:r>
            <a:r>
              <a:rPr lang="en-US" dirty="0" smtClean="0"/>
              <a:t>s </a:t>
            </a:r>
            <a:r>
              <a:rPr lang="en-US" dirty="0"/>
              <a:t>revenues are accounted for by 20% of the customers</a:t>
            </a:r>
          </a:p>
        </p:txBody>
      </p:sp>
    </p:spTree>
    <p:extLst>
      <p:ext uri="{BB962C8B-B14F-4D97-AF65-F5344CB8AC3E}">
        <p14:creationId xmlns:p14="http://schemas.microsoft.com/office/powerpoint/2010/main" val="157135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 Segmentation</a:t>
            </a:r>
            <a:endParaRPr lang="en-IN" dirty="0"/>
          </a:p>
        </p:txBody>
      </p:sp>
      <p:sp>
        <p:nvSpPr>
          <p:cNvPr id="3" name="Content Placeholder 2"/>
          <p:cNvSpPr>
            <a:spLocks noGrp="1"/>
          </p:cNvSpPr>
          <p:nvPr>
            <p:ph sz="quarter" idx="13"/>
          </p:nvPr>
        </p:nvSpPr>
        <p:spPr>
          <a:xfrm>
            <a:off x="457200" y="1556327"/>
            <a:ext cx="8229600" cy="445001"/>
          </a:xfrm>
        </p:spPr>
        <p:txBody>
          <a:bodyPr/>
          <a:lstStyle/>
          <a:p>
            <a:pPr marL="255600"/>
            <a:r>
              <a:rPr lang="en-US" dirty="0"/>
              <a:t>Benefit segmentation focuses on the value </a:t>
            </a:r>
            <a:r>
              <a:rPr lang="en-US" dirty="0" smtClean="0"/>
              <a:t>equation</a:t>
            </a:r>
            <a:endParaRPr lang="en-US" dirty="0"/>
          </a:p>
        </p:txBody>
      </p:sp>
      <p:sp>
        <p:nvSpPr>
          <p:cNvPr id="4" name="Content Placeholder 3"/>
          <p:cNvSpPr>
            <a:spLocks noGrp="1"/>
          </p:cNvSpPr>
          <p:nvPr>
            <p:ph sz="quarter" idx="14"/>
          </p:nvPr>
        </p:nvSpPr>
        <p:spPr>
          <a:xfrm>
            <a:off x="900200" y="2132137"/>
            <a:ext cx="360275" cy="455787"/>
          </a:xfrm>
        </p:spPr>
        <p:txBody>
          <a:bodyPr/>
          <a:lstStyle/>
          <a:p>
            <a:pPr marL="0" lvl="1" indent="0"/>
            <a:r>
              <a:rPr lang="en-US" dirty="0" smtClean="0">
                <a:solidFill>
                  <a:schemeClr val="bg1"/>
                </a:solidFill>
              </a:rPr>
              <a:t>,</a:t>
            </a:r>
            <a:endParaRPr lang="en-US" sz="100" dirty="0">
              <a:solidFill>
                <a:schemeClr val="bg1"/>
              </a:solidFill>
            </a:endParaRPr>
          </a:p>
        </p:txBody>
      </p:sp>
      <p:graphicFrame>
        <p:nvGraphicFramePr>
          <p:cNvPr id="6" name="Object 5" descr="Value = Benefits over Price"/>
          <p:cNvGraphicFramePr>
            <a:graphicFrameLocks noChangeAspect="1"/>
          </p:cNvGraphicFramePr>
          <p:nvPr>
            <p:extLst>
              <p:ext uri="{D42A27DB-BD31-4B8C-83A1-F6EECF244321}">
                <p14:modId xmlns:p14="http://schemas.microsoft.com/office/powerpoint/2010/main" val="2147262593"/>
              </p:ext>
            </p:extLst>
          </p:nvPr>
        </p:nvGraphicFramePr>
        <p:xfrm>
          <a:off x="1281198" y="2184381"/>
          <a:ext cx="3118337" cy="346482"/>
        </p:xfrm>
        <a:graphic>
          <a:graphicData uri="http://schemas.openxmlformats.org/presentationml/2006/ole">
            <mc:AlternateContent xmlns:mc="http://schemas.openxmlformats.org/markup-compatibility/2006">
              <mc:Choice xmlns:v="urn:schemas-microsoft-com:vml" Requires="v">
                <p:oleObj spid="_x0000_s4113" name="Equation" r:id="rId4" imgW="1600200" imgH="177480" progId="Equation.DSMT4">
                  <p:embed/>
                </p:oleObj>
              </mc:Choice>
              <mc:Fallback>
                <p:oleObj name="Equation" r:id="rId4" imgW="1600200" imgH="177480" progId="Equation.DSMT4">
                  <p:embed/>
                  <p:pic>
                    <p:nvPicPr>
                      <p:cNvPr id="0" name=""/>
                      <p:cNvPicPr/>
                      <p:nvPr/>
                    </p:nvPicPr>
                    <p:blipFill>
                      <a:blip r:embed="rId5"/>
                      <a:stretch>
                        <a:fillRect/>
                      </a:stretch>
                    </p:blipFill>
                    <p:spPr>
                      <a:xfrm>
                        <a:off x="1281198" y="2184381"/>
                        <a:ext cx="3118337" cy="346482"/>
                      </a:xfrm>
                      <a:prstGeom prst="rect">
                        <a:avLst/>
                      </a:prstGeom>
                    </p:spPr>
                  </p:pic>
                </p:oleObj>
              </mc:Fallback>
            </mc:AlternateContent>
          </a:graphicData>
        </a:graphic>
      </p:graphicFrame>
      <p:sp>
        <p:nvSpPr>
          <p:cNvPr id="5" name="Content Placeholder 4"/>
          <p:cNvSpPr>
            <a:spLocks noGrp="1"/>
          </p:cNvSpPr>
          <p:nvPr>
            <p:ph sz="quarter" idx="15"/>
          </p:nvPr>
        </p:nvSpPr>
        <p:spPr>
          <a:xfrm>
            <a:off x="457200" y="2771405"/>
            <a:ext cx="8307238" cy="943345"/>
          </a:xfrm>
        </p:spPr>
        <p:txBody>
          <a:bodyPr/>
          <a:lstStyle/>
          <a:p>
            <a:r>
              <a:rPr lang="en-US" dirty="0"/>
              <a:t>Based on understanding the problem a product solves, the benefit it offers, or the issue it </a:t>
            </a:r>
            <a:r>
              <a:rPr lang="en-US" dirty="0" smtClean="0"/>
              <a:t>addresses</a:t>
            </a:r>
            <a:endParaRPr lang="en-IN" dirty="0"/>
          </a:p>
        </p:txBody>
      </p:sp>
    </p:spTree>
    <p:extLst>
      <p:ext uri="{BB962C8B-B14F-4D97-AF65-F5344CB8AC3E}">
        <p14:creationId xmlns:p14="http://schemas.microsoft.com/office/powerpoint/2010/main" val="4052249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Ethnic Segmentation</a:t>
            </a:r>
            <a:endParaRPr lang="en-IN" dirty="0"/>
          </a:p>
        </p:txBody>
      </p:sp>
      <p:sp>
        <p:nvSpPr>
          <p:cNvPr id="3" name="Content Placeholder 2"/>
          <p:cNvSpPr>
            <a:spLocks noGrp="1"/>
          </p:cNvSpPr>
          <p:nvPr>
            <p:ph sz="quarter" idx="13"/>
          </p:nvPr>
        </p:nvSpPr>
        <p:spPr>
          <a:xfrm>
            <a:off x="457200" y="1556327"/>
            <a:ext cx="3962400" cy="3796723"/>
          </a:xfrm>
        </p:spPr>
        <p:txBody>
          <a:bodyPr/>
          <a:lstStyle/>
          <a:p>
            <a:pPr marL="255600"/>
            <a:r>
              <a:rPr lang="en-US" sz="2200" dirty="0"/>
              <a:t>The population of many countries includes ethnic groups of significant size</a:t>
            </a:r>
          </a:p>
          <a:p>
            <a:pPr marL="255600"/>
            <a:r>
              <a:rPr lang="en-US" sz="2200" dirty="0"/>
              <a:t>Three main groups in the U.S. are African-Americans, Asian-Americans, and Hispanic Americans</a:t>
            </a:r>
          </a:p>
          <a:p>
            <a:pPr marL="255600"/>
            <a:r>
              <a:rPr lang="en-US" sz="2200" dirty="0"/>
              <a:t>Subdivide Asians further</a:t>
            </a:r>
            <a:r>
              <a:rPr lang="en-US" sz="2200" dirty="0" smtClean="0"/>
              <a:t>: Thai</a:t>
            </a:r>
            <a:r>
              <a:rPr lang="en-US" sz="2200" dirty="0"/>
              <a:t>, Vietnamese, &amp; Chinese Americans</a:t>
            </a:r>
            <a:endParaRPr lang="en-IN" sz="2200" dirty="0"/>
          </a:p>
        </p:txBody>
      </p:sp>
      <p:sp>
        <p:nvSpPr>
          <p:cNvPr id="4" name="Content Placeholder 3"/>
          <p:cNvSpPr>
            <a:spLocks noGrp="1"/>
          </p:cNvSpPr>
          <p:nvPr>
            <p:ph sz="quarter" idx="14"/>
          </p:nvPr>
        </p:nvSpPr>
        <p:spPr>
          <a:xfrm>
            <a:off x="4572000" y="1556327"/>
            <a:ext cx="3981450" cy="3368098"/>
          </a:xfrm>
        </p:spPr>
        <p:txBody>
          <a:bodyPr/>
          <a:lstStyle/>
          <a:p>
            <a:pPr marL="255600"/>
            <a:r>
              <a:rPr lang="en-US" sz="2200" dirty="0"/>
              <a:t>Hispanic Americans</a:t>
            </a:r>
          </a:p>
          <a:p>
            <a:pPr marL="741600" lvl="1"/>
            <a:r>
              <a:rPr lang="en-US" sz="2200" dirty="0"/>
              <a:t>55 million Hispanic Americans (17% of total pop.) with $2 trillion annual buying power</a:t>
            </a:r>
          </a:p>
          <a:p>
            <a:pPr marL="741600" lvl="1"/>
            <a:r>
              <a:rPr lang="en-US" sz="2200" dirty="0"/>
              <a:t>“$1 trillion Latina” 24 million Hispanic women</a:t>
            </a:r>
            <a:r>
              <a:rPr lang="en-US" sz="2200" dirty="0" smtClean="0"/>
              <a:t>: 42</a:t>
            </a:r>
            <a:r>
              <a:rPr lang="en-US" sz="2200" dirty="0"/>
              <a:t>% single, 35% </a:t>
            </a:r>
            <a:r>
              <a:rPr lang="en-US" sz="2200" dirty="0" smtClean="0"/>
              <a:t>H</a:t>
            </a:r>
            <a:r>
              <a:rPr lang="en-US" sz="100" dirty="0" smtClean="0"/>
              <a:t> </a:t>
            </a:r>
            <a:r>
              <a:rPr lang="en-US" sz="2200" dirty="0" smtClean="0"/>
              <a:t>O</a:t>
            </a:r>
            <a:r>
              <a:rPr lang="en-US" sz="100" dirty="0" smtClean="0"/>
              <a:t> </a:t>
            </a:r>
            <a:r>
              <a:rPr lang="en-US" sz="2200" dirty="0" smtClean="0"/>
              <a:t>H</a:t>
            </a:r>
            <a:r>
              <a:rPr lang="en-US" sz="2200" dirty="0"/>
              <a:t>, 54% working</a:t>
            </a:r>
            <a:endParaRPr lang="en-IN" sz="2200" dirty="0"/>
          </a:p>
        </p:txBody>
      </p:sp>
    </p:spTree>
    <p:extLst>
      <p:ext uri="{BB962C8B-B14F-4D97-AF65-F5344CB8AC3E}">
        <p14:creationId xmlns:p14="http://schemas.microsoft.com/office/powerpoint/2010/main" val="1305002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Market Potential </a:t>
            </a:r>
            <a:r>
              <a:rPr lang="en-US" sz="2000" b="0" dirty="0"/>
              <a:t>(1 of 2)</a:t>
            </a:r>
            <a:endParaRPr lang="en-IN" dirty="0"/>
          </a:p>
        </p:txBody>
      </p:sp>
      <p:sp>
        <p:nvSpPr>
          <p:cNvPr id="5" name="Content Placeholder 4"/>
          <p:cNvSpPr>
            <a:spLocks noGrp="1"/>
          </p:cNvSpPr>
          <p:nvPr>
            <p:ph sz="quarter" idx="13"/>
          </p:nvPr>
        </p:nvSpPr>
        <p:spPr/>
        <p:txBody>
          <a:bodyPr/>
          <a:lstStyle/>
          <a:p>
            <a:r>
              <a:rPr lang="en-US" dirty="0"/>
              <a:t>Be mindful of the </a:t>
            </a:r>
            <a:r>
              <a:rPr lang="en-US" dirty="0" smtClean="0"/>
              <a:t>pitfalls</a:t>
            </a:r>
          </a:p>
          <a:p>
            <a:pPr lvl="1"/>
            <a:r>
              <a:rPr lang="en-US" dirty="0"/>
              <a:t>Tendency to overstate the size and short-term attractiveness of individual country </a:t>
            </a:r>
            <a:r>
              <a:rPr lang="en-US" dirty="0" smtClean="0"/>
              <a:t>markets</a:t>
            </a:r>
          </a:p>
          <a:p>
            <a:pPr lvl="1"/>
            <a:r>
              <a:rPr lang="en-US" dirty="0"/>
              <a:t>The company does not want to </a:t>
            </a:r>
            <a:r>
              <a:rPr lang="en-IN" dirty="0" smtClean="0"/>
              <a:t>‘</a:t>
            </a:r>
            <a:r>
              <a:rPr lang="en-US" dirty="0" smtClean="0"/>
              <a:t>miss out</a:t>
            </a:r>
            <a:r>
              <a:rPr lang="en-IN" dirty="0" smtClean="0"/>
              <a:t>’</a:t>
            </a:r>
            <a:r>
              <a:rPr lang="en-US" dirty="0" smtClean="0"/>
              <a:t> </a:t>
            </a:r>
            <a:r>
              <a:rPr lang="en-US" dirty="0"/>
              <a:t>on a strategic </a:t>
            </a:r>
            <a:r>
              <a:rPr lang="en-US" dirty="0" smtClean="0"/>
              <a:t>opportunity</a:t>
            </a:r>
          </a:p>
          <a:p>
            <a:pPr lvl="1"/>
            <a:r>
              <a:rPr lang="en-US" dirty="0" smtClean="0"/>
              <a:t>Management</a:t>
            </a:r>
            <a:r>
              <a:rPr lang="en-IN" dirty="0" smtClean="0"/>
              <a:t>’</a:t>
            </a:r>
            <a:r>
              <a:rPr lang="en-US" dirty="0" smtClean="0"/>
              <a:t>s </a:t>
            </a:r>
            <a:r>
              <a:rPr lang="en-US" dirty="0"/>
              <a:t>network of contacts will emerge as a primary criterion for targeting</a:t>
            </a:r>
            <a:endParaRPr lang="en-IN" dirty="0"/>
          </a:p>
        </p:txBody>
      </p:sp>
    </p:spTree>
    <p:extLst>
      <p:ext uri="{BB962C8B-B14F-4D97-AF65-F5344CB8AC3E}">
        <p14:creationId xmlns:p14="http://schemas.microsoft.com/office/powerpoint/2010/main" val="2617050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Market Potential </a:t>
            </a:r>
            <a:r>
              <a:rPr lang="en-US" sz="2000" b="0" dirty="0" smtClean="0"/>
              <a:t>(2 </a:t>
            </a:r>
            <a:r>
              <a:rPr lang="en-US" sz="2000" b="0" dirty="0"/>
              <a:t>of 2)</a:t>
            </a:r>
            <a:endParaRPr lang="en-IN" dirty="0"/>
          </a:p>
        </p:txBody>
      </p:sp>
      <p:sp>
        <p:nvSpPr>
          <p:cNvPr id="5" name="Content Placeholder 4"/>
          <p:cNvSpPr>
            <a:spLocks noGrp="1"/>
          </p:cNvSpPr>
          <p:nvPr>
            <p:ph sz="quarter" idx="13"/>
          </p:nvPr>
        </p:nvSpPr>
        <p:spPr/>
        <p:txBody>
          <a:bodyPr/>
          <a:lstStyle/>
          <a:p>
            <a:r>
              <a:rPr lang="en-GB" dirty="0"/>
              <a:t>Current size of the segment and growth </a:t>
            </a:r>
            <a:r>
              <a:rPr lang="en-GB" dirty="0" smtClean="0"/>
              <a:t>potential</a:t>
            </a:r>
          </a:p>
          <a:p>
            <a:pPr lvl="1"/>
            <a:r>
              <a:rPr lang="en-GB" dirty="0"/>
              <a:t>Single market segment may be small but if in several countries may hold potential</a:t>
            </a:r>
            <a:endParaRPr lang="en-US" dirty="0" smtClean="0"/>
          </a:p>
          <a:p>
            <a:r>
              <a:rPr lang="en-GB" dirty="0"/>
              <a:t>Potential competition</a:t>
            </a:r>
            <a:endParaRPr lang="en-US" dirty="0" smtClean="0"/>
          </a:p>
          <a:p>
            <a:pPr lvl="1"/>
            <a:r>
              <a:rPr lang="en-GB" dirty="0"/>
              <a:t>May avoid markets with strong competition unless vulnerable because of price or quality</a:t>
            </a:r>
            <a:endParaRPr lang="en-IN" dirty="0"/>
          </a:p>
        </p:txBody>
      </p:sp>
    </p:spTree>
    <p:extLst>
      <p:ext uri="{BB962C8B-B14F-4D97-AF65-F5344CB8AC3E}">
        <p14:creationId xmlns:p14="http://schemas.microsoft.com/office/powerpoint/2010/main" val="891720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and Compatibility </a:t>
            </a:r>
            <a:r>
              <a:rPr lang="en-US" sz="2000" b="0" dirty="0"/>
              <a:t>(1 of 2)</a:t>
            </a:r>
            <a:endParaRPr lang="en-IN" dirty="0"/>
          </a:p>
        </p:txBody>
      </p:sp>
      <p:sp>
        <p:nvSpPr>
          <p:cNvPr id="3" name="Content Placeholder 2"/>
          <p:cNvSpPr>
            <a:spLocks noGrp="1"/>
          </p:cNvSpPr>
          <p:nvPr>
            <p:ph sz="quarter" idx="13"/>
          </p:nvPr>
        </p:nvSpPr>
        <p:spPr>
          <a:xfrm>
            <a:off x="457200" y="1556326"/>
            <a:ext cx="8307238" cy="4434275"/>
          </a:xfrm>
        </p:spPr>
        <p:txBody>
          <a:bodyPr/>
          <a:lstStyle/>
          <a:p>
            <a:r>
              <a:rPr lang="en-US" dirty="0"/>
              <a:t>Negative </a:t>
            </a:r>
            <a:r>
              <a:rPr lang="en-US" dirty="0" smtClean="0"/>
              <a:t>Factors</a:t>
            </a:r>
          </a:p>
          <a:p>
            <a:pPr marL="741600" lvl="1"/>
            <a:r>
              <a:rPr lang="en-US" dirty="0"/>
              <a:t>Regulatory factors</a:t>
            </a:r>
          </a:p>
          <a:p>
            <a:pPr marL="741600" lvl="1"/>
            <a:r>
              <a:rPr lang="en-US" dirty="0"/>
              <a:t>Marketing issues like distribution</a:t>
            </a:r>
          </a:p>
          <a:p>
            <a:pPr marL="741600" lvl="1"/>
            <a:r>
              <a:rPr lang="en-US" dirty="0"/>
              <a:t>Adaptation?</a:t>
            </a:r>
          </a:p>
          <a:p>
            <a:pPr marL="741600" lvl="1"/>
            <a:r>
              <a:rPr lang="en-US" dirty="0"/>
              <a:t>Import restrictions, high tariffs, strong home-country currency</a:t>
            </a:r>
          </a:p>
          <a:p>
            <a:pPr marL="741600" lvl="1"/>
            <a:r>
              <a:rPr lang="en-US" dirty="0"/>
              <a:t>Sourcing? Local or import?</a:t>
            </a:r>
          </a:p>
          <a:p>
            <a:pPr marL="741600" lvl="1"/>
            <a:r>
              <a:rPr lang="en-US" dirty="0"/>
              <a:t>Segment compatible with the brand, goals, competitive advantage source?</a:t>
            </a:r>
            <a:endParaRPr lang="en-IN" dirty="0"/>
          </a:p>
        </p:txBody>
      </p:sp>
    </p:spTree>
    <p:extLst>
      <p:ext uri="{BB962C8B-B14F-4D97-AF65-F5344CB8AC3E}">
        <p14:creationId xmlns:p14="http://schemas.microsoft.com/office/powerpoint/2010/main" val="1439679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a:t>
            </a:r>
            <a:endParaRPr lang="en-IN" dirty="0"/>
          </a:p>
        </p:txBody>
      </p:sp>
      <p:sp>
        <p:nvSpPr>
          <p:cNvPr id="20" name="Content Placeholder 19"/>
          <p:cNvSpPr>
            <a:spLocks noGrp="1"/>
          </p:cNvSpPr>
          <p:nvPr>
            <p:ph sz="quarter" idx="13"/>
          </p:nvPr>
        </p:nvSpPr>
        <p:spPr/>
        <p:txBody>
          <a:bodyPr/>
          <a:lstStyle/>
          <a:p>
            <a:pPr marL="0" indent="0">
              <a:buNone/>
            </a:pPr>
            <a:r>
              <a:rPr lang="en-US" b="1" dirty="0">
                <a:solidFill>
                  <a:schemeClr val="tx2"/>
                </a:solidFill>
              </a:rPr>
              <a:t>7.1</a:t>
            </a:r>
            <a:r>
              <a:rPr lang="en-US" dirty="0"/>
              <a:t> </a:t>
            </a:r>
            <a:r>
              <a:rPr lang="en-GB" dirty="0"/>
              <a:t>Identify the variables that global marketers can use to segment global markets and give an example of each</a:t>
            </a:r>
            <a:r>
              <a:rPr lang="en-US" dirty="0"/>
              <a:t>.</a:t>
            </a:r>
          </a:p>
          <a:p>
            <a:pPr marL="0" indent="0">
              <a:buNone/>
            </a:pPr>
            <a:r>
              <a:rPr lang="en-US" b="1" dirty="0">
                <a:solidFill>
                  <a:schemeClr val="tx2"/>
                </a:solidFill>
              </a:rPr>
              <a:t>7.2 </a:t>
            </a:r>
            <a:r>
              <a:rPr lang="en-GB" dirty="0"/>
              <a:t>Explain the criteria that global marketers use to choose specific markets to target</a:t>
            </a:r>
            <a:r>
              <a:rPr lang="en-US" dirty="0"/>
              <a:t>.</a:t>
            </a:r>
          </a:p>
          <a:p>
            <a:pPr marL="0" indent="0">
              <a:buNone/>
            </a:pPr>
            <a:r>
              <a:rPr lang="en-US" b="1" dirty="0">
                <a:solidFill>
                  <a:schemeClr val="tx2"/>
                </a:solidFill>
              </a:rPr>
              <a:t>7.3 </a:t>
            </a:r>
            <a:r>
              <a:rPr lang="en-GB" dirty="0"/>
              <a:t>Understand how global marketers use a product-market grid to make targeting decisions</a:t>
            </a:r>
            <a:r>
              <a:rPr lang="en-US" dirty="0"/>
              <a:t>.</a:t>
            </a:r>
          </a:p>
          <a:p>
            <a:pPr marL="0" indent="0">
              <a:buNone/>
            </a:pPr>
            <a:r>
              <a:rPr lang="en-US" b="1" dirty="0">
                <a:solidFill>
                  <a:schemeClr val="tx2"/>
                </a:solidFill>
              </a:rPr>
              <a:t>7.4 </a:t>
            </a:r>
            <a:r>
              <a:rPr lang="en-GB" dirty="0"/>
              <a:t>Compare and contrast the three main target market strategy options</a:t>
            </a:r>
            <a:r>
              <a:rPr lang="en-US" dirty="0"/>
              <a:t>.</a:t>
            </a:r>
          </a:p>
          <a:p>
            <a:pPr marL="0" indent="0">
              <a:buNone/>
            </a:pPr>
            <a:r>
              <a:rPr lang="en-US" b="1" dirty="0">
                <a:solidFill>
                  <a:schemeClr val="tx2"/>
                </a:solidFill>
              </a:rPr>
              <a:t>7.5 </a:t>
            </a:r>
            <a:r>
              <a:rPr lang="en-GB" dirty="0"/>
              <a:t>Describe the various positioning options available to global marketers.</a:t>
            </a:r>
            <a:endParaRPr lang="en-IN"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and Compatibility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r>
              <a:rPr lang="en-US" dirty="0"/>
              <a:t>Will adaptation be required? If so, is this economically justifiable in terms of expected sales</a:t>
            </a:r>
            <a:r>
              <a:rPr lang="en-US" dirty="0" smtClean="0"/>
              <a:t>?</a:t>
            </a:r>
          </a:p>
          <a:p>
            <a:r>
              <a:rPr lang="en-US" dirty="0"/>
              <a:t>Will import restrictions, high tariffs, or a strong home country currency drive up the price of the product in the target market currency and effectively dampen demand?</a:t>
            </a:r>
            <a:endParaRPr lang="en-IN" dirty="0"/>
          </a:p>
        </p:txBody>
      </p:sp>
    </p:spTree>
    <p:extLst>
      <p:ext uri="{BB962C8B-B14F-4D97-AF65-F5344CB8AC3E}">
        <p14:creationId xmlns:p14="http://schemas.microsoft.com/office/powerpoint/2010/main" val="1287310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Framework for Selecting Target Markets</a:t>
            </a:r>
            <a:endParaRPr lang="en-IN" sz="3400" dirty="0"/>
          </a:p>
        </p:txBody>
      </p:sp>
      <p:sp>
        <p:nvSpPr>
          <p:cNvPr id="3" name="Content Placeholder 2"/>
          <p:cNvSpPr>
            <a:spLocks noGrp="1"/>
          </p:cNvSpPr>
          <p:nvPr>
            <p:ph sz="quarter" idx="13"/>
          </p:nvPr>
        </p:nvSpPr>
        <p:spPr>
          <a:xfrm>
            <a:off x="457200" y="1556327"/>
            <a:ext cx="8229600" cy="405824"/>
          </a:xfrm>
        </p:spPr>
        <p:txBody>
          <a:bodyPr/>
          <a:lstStyle/>
          <a:p>
            <a:pPr marL="432" indent="0">
              <a:buNone/>
            </a:pPr>
            <a:r>
              <a:rPr lang="en-US" b="1" dirty="0"/>
              <a:t>Figure 7-1 </a:t>
            </a:r>
            <a:r>
              <a:rPr lang="en-US" dirty="0"/>
              <a:t>Screening Criteria for Market Segments</a:t>
            </a:r>
            <a:endParaRPr lang="en-IN" dirty="0"/>
          </a:p>
        </p:txBody>
      </p:sp>
      <p:pic>
        <p:nvPicPr>
          <p:cNvPr id="4" name="Picture 2" descr="The flowchart starts at what are the key drivers of this marketing model. This flows to are enabling conditions in place for this marketing model. This flows to what is the cost of entry and what is the cost of waiting. This flows to is the risk control trade off appropri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853" y="2209910"/>
            <a:ext cx="4862294" cy="3895282"/>
          </a:xfrm>
          <a:prstGeom prst="rect">
            <a:avLst/>
          </a:prstGeom>
        </p:spPr>
      </p:pic>
    </p:spTree>
    <p:extLst>
      <p:ext uri="{BB962C8B-B14F-4D97-AF65-F5344CB8AC3E}">
        <p14:creationId xmlns:p14="http://schemas.microsoft.com/office/powerpoint/2010/main" val="4283262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9 Questions for Creating a Product-Market Profile </a:t>
            </a:r>
            <a:r>
              <a:rPr lang="en-US" sz="2000" b="0" dirty="0"/>
              <a:t>(1 of 2)</a:t>
            </a:r>
            <a:endParaRPr lang="en-IN" dirty="0"/>
          </a:p>
        </p:txBody>
      </p:sp>
      <p:sp>
        <p:nvSpPr>
          <p:cNvPr id="3" name="Content Placeholder 2"/>
          <p:cNvSpPr>
            <a:spLocks noGrp="1"/>
          </p:cNvSpPr>
          <p:nvPr>
            <p:ph sz="quarter" idx="13"/>
          </p:nvPr>
        </p:nvSpPr>
        <p:spPr/>
        <p:txBody>
          <a:bodyPr/>
          <a:lstStyle/>
          <a:p>
            <a:pPr marL="255600"/>
            <a:r>
              <a:rPr lang="en-US" dirty="0"/>
              <a:t>Who buys our product?</a:t>
            </a:r>
          </a:p>
          <a:p>
            <a:pPr marL="255600"/>
            <a:r>
              <a:rPr lang="en-US" dirty="0"/>
              <a:t>Who does not buy it?</a:t>
            </a:r>
          </a:p>
          <a:p>
            <a:pPr marL="255600"/>
            <a:r>
              <a:rPr lang="en-US" dirty="0"/>
              <a:t>What need or function does it serve?</a:t>
            </a:r>
          </a:p>
          <a:p>
            <a:pPr marL="255600"/>
            <a:r>
              <a:rPr lang="en-US" dirty="0"/>
              <a:t>Is there a market need that is not being met by current product/brand offerings?</a:t>
            </a:r>
          </a:p>
          <a:p>
            <a:pPr marL="255600"/>
            <a:r>
              <a:rPr lang="en-US" dirty="0"/>
              <a:t>What problem does our product solve?</a:t>
            </a:r>
            <a:endParaRPr lang="en-IN" dirty="0"/>
          </a:p>
        </p:txBody>
      </p:sp>
    </p:spTree>
    <p:extLst>
      <p:ext uri="{BB962C8B-B14F-4D97-AF65-F5344CB8AC3E}">
        <p14:creationId xmlns:p14="http://schemas.microsoft.com/office/powerpoint/2010/main" val="3326948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9 Questions for Creating a Product-Market Profile </a:t>
            </a:r>
            <a:r>
              <a:rPr lang="en-US" sz="2000" b="0" dirty="0" smtClean="0"/>
              <a:t>(2 </a:t>
            </a:r>
            <a:r>
              <a:rPr lang="en-US" sz="2000" b="0" dirty="0"/>
              <a:t>of 2)</a:t>
            </a:r>
            <a:endParaRPr lang="en-IN" dirty="0"/>
          </a:p>
        </p:txBody>
      </p:sp>
      <p:sp>
        <p:nvSpPr>
          <p:cNvPr id="3" name="Content Placeholder 2"/>
          <p:cNvSpPr>
            <a:spLocks noGrp="1"/>
          </p:cNvSpPr>
          <p:nvPr>
            <p:ph sz="quarter" idx="13"/>
          </p:nvPr>
        </p:nvSpPr>
        <p:spPr/>
        <p:txBody>
          <a:bodyPr/>
          <a:lstStyle/>
          <a:p>
            <a:pPr marL="255600"/>
            <a:r>
              <a:rPr lang="en-US" dirty="0"/>
              <a:t>What are customers buying to satisfy the need for which our product is targeted?</a:t>
            </a:r>
          </a:p>
          <a:p>
            <a:pPr marL="255600"/>
            <a:r>
              <a:rPr lang="en-US" dirty="0"/>
              <a:t>What price are they paying?</a:t>
            </a:r>
          </a:p>
          <a:p>
            <a:pPr marL="255600"/>
            <a:r>
              <a:rPr lang="en-US" dirty="0"/>
              <a:t>When is the product purchased?</a:t>
            </a:r>
          </a:p>
          <a:p>
            <a:pPr marL="255600"/>
            <a:r>
              <a:rPr lang="en-US" dirty="0"/>
              <a:t>Where is it purchased?</a:t>
            </a:r>
            <a:endParaRPr lang="en-IN" dirty="0"/>
          </a:p>
        </p:txBody>
      </p:sp>
    </p:spTree>
    <p:extLst>
      <p:ext uri="{BB962C8B-B14F-4D97-AF65-F5344CB8AC3E}">
        <p14:creationId xmlns:p14="http://schemas.microsoft.com/office/powerpoint/2010/main" val="1923479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Product-Market Decisions</a:t>
            </a:r>
            <a:endParaRPr lang="en-IN" dirty="0"/>
          </a:p>
        </p:txBody>
      </p:sp>
      <p:sp>
        <p:nvSpPr>
          <p:cNvPr id="3" name="Content Placeholder 2"/>
          <p:cNvSpPr>
            <a:spLocks noGrp="1"/>
          </p:cNvSpPr>
          <p:nvPr>
            <p:ph sz="quarter" idx="13"/>
          </p:nvPr>
        </p:nvSpPr>
        <p:spPr/>
        <p:txBody>
          <a:bodyPr/>
          <a:lstStyle/>
          <a:p>
            <a:r>
              <a:rPr lang="en-US" dirty="0"/>
              <a:t>Review current and potential products for best match for country markets or </a:t>
            </a:r>
            <a:r>
              <a:rPr lang="en-US" dirty="0" smtClean="0"/>
              <a:t>segments</a:t>
            </a:r>
          </a:p>
          <a:p>
            <a:r>
              <a:rPr lang="en-US" dirty="0"/>
              <a:t>Create a matrix with countries and products to help with </a:t>
            </a:r>
            <a:r>
              <a:rPr lang="en-US" dirty="0" smtClean="0"/>
              <a:t>analysis</a:t>
            </a:r>
          </a:p>
          <a:p>
            <a:r>
              <a:rPr lang="en-US" dirty="0"/>
              <a:t>Table 7-7, the 2012 Product-Market Grid for Lexus, shows which models are available in selected country </a:t>
            </a:r>
            <a:r>
              <a:rPr lang="en-US" dirty="0" smtClean="0"/>
              <a:t>markets</a:t>
            </a:r>
          </a:p>
          <a:p>
            <a:pPr lvl="1"/>
            <a:r>
              <a:rPr lang="en-US" dirty="0"/>
              <a:t>The </a:t>
            </a:r>
            <a:r>
              <a:rPr lang="en-US" dirty="0" smtClean="0"/>
              <a:t>I</a:t>
            </a:r>
            <a:r>
              <a:rPr lang="en-US" sz="100" dirty="0" smtClean="0"/>
              <a:t> </a:t>
            </a:r>
            <a:r>
              <a:rPr lang="en-US" dirty="0" smtClean="0"/>
              <a:t>S </a:t>
            </a:r>
            <a:r>
              <a:rPr lang="en-US" dirty="0"/>
              <a:t>model is available in all countries but the </a:t>
            </a:r>
            <a:r>
              <a:rPr lang="en-US" dirty="0" smtClean="0"/>
              <a:t>H</a:t>
            </a:r>
            <a:r>
              <a:rPr lang="en-US" sz="100" dirty="0" smtClean="0"/>
              <a:t> </a:t>
            </a:r>
            <a:r>
              <a:rPr lang="en-US" dirty="0" smtClean="0"/>
              <a:t>S </a:t>
            </a:r>
            <a:r>
              <a:rPr lang="en-US" dirty="0"/>
              <a:t>is only in North America</a:t>
            </a:r>
            <a:endParaRPr lang="en-IN" dirty="0"/>
          </a:p>
        </p:txBody>
      </p:sp>
    </p:spTree>
    <p:extLst>
      <p:ext uri="{BB962C8B-B14F-4D97-AF65-F5344CB8AC3E}">
        <p14:creationId xmlns:p14="http://schemas.microsoft.com/office/powerpoint/2010/main" val="4014879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Market Strategy Options </a:t>
            </a:r>
            <a:r>
              <a:rPr lang="en-US" sz="2000" b="0" dirty="0" smtClean="0"/>
              <a:t>(1 </a:t>
            </a:r>
            <a:r>
              <a:rPr lang="en-US" sz="2000" b="0" dirty="0"/>
              <a:t>of 2)</a:t>
            </a:r>
            <a:endParaRPr lang="en-IN" dirty="0"/>
          </a:p>
        </p:txBody>
      </p:sp>
      <p:sp>
        <p:nvSpPr>
          <p:cNvPr id="3" name="Content Placeholder 2"/>
          <p:cNvSpPr>
            <a:spLocks noGrp="1"/>
          </p:cNvSpPr>
          <p:nvPr>
            <p:ph sz="quarter" idx="13"/>
          </p:nvPr>
        </p:nvSpPr>
        <p:spPr/>
        <p:txBody>
          <a:bodyPr/>
          <a:lstStyle/>
          <a:p>
            <a:r>
              <a:rPr lang="en-US" dirty="0"/>
              <a:t>Standardized Global Marketing or Undifferentiated target </a:t>
            </a:r>
            <a:r>
              <a:rPr lang="en-US" dirty="0" smtClean="0"/>
              <a:t>marketing</a:t>
            </a:r>
          </a:p>
          <a:p>
            <a:pPr marL="741600" lvl="1"/>
            <a:r>
              <a:rPr lang="en-US" dirty="0"/>
              <a:t>Mass marketing on a global scale</a:t>
            </a:r>
          </a:p>
          <a:p>
            <a:pPr marL="741600" lvl="1"/>
            <a:r>
              <a:rPr lang="en-US" dirty="0"/>
              <a:t>Standardized marketing mix</a:t>
            </a:r>
          </a:p>
          <a:p>
            <a:pPr marL="741600" lvl="1"/>
            <a:r>
              <a:rPr lang="en-US" dirty="0"/>
              <a:t>Minimal product adaptation</a:t>
            </a:r>
          </a:p>
          <a:p>
            <a:pPr marL="741600" lvl="1"/>
            <a:r>
              <a:rPr lang="en-US" dirty="0"/>
              <a:t>Intensive distribution</a:t>
            </a:r>
          </a:p>
          <a:p>
            <a:pPr marL="741600" lvl="1"/>
            <a:r>
              <a:rPr lang="en-US" dirty="0"/>
              <a:t>Lower production costs</a:t>
            </a:r>
          </a:p>
          <a:p>
            <a:pPr marL="741600" lvl="1"/>
            <a:r>
              <a:rPr lang="en-US" dirty="0"/>
              <a:t>Lower communication costs</a:t>
            </a:r>
            <a:endParaRPr lang="en-IN" dirty="0"/>
          </a:p>
        </p:txBody>
      </p:sp>
    </p:spTree>
    <p:extLst>
      <p:ext uri="{BB962C8B-B14F-4D97-AF65-F5344CB8AC3E}">
        <p14:creationId xmlns:p14="http://schemas.microsoft.com/office/powerpoint/2010/main" val="1638239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Market Strategy Options </a:t>
            </a:r>
            <a:r>
              <a:rPr lang="en-US" sz="2000" b="0" dirty="0" smtClean="0"/>
              <a:t>(2 </a:t>
            </a:r>
            <a:r>
              <a:rPr lang="en-US" sz="2000" b="0" dirty="0"/>
              <a:t>of 2)</a:t>
            </a:r>
            <a:endParaRPr lang="en-IN" dirty="0"/>
          </a:p>
        </p:txBody>
      </p:sp>
      <p:sp>
        <p:nvSpPr>
          <p:cNvPr id="3" name="Content Placeholder 2"/>
          <p:cNvSpPr>
            <a:spLocks noGrp="1"/>
          </p:cNvSpPr>
          <p:nvPr>
            <p:ph sz="quarter" idx="13"/>
          </p:nvPr>
        </p:nvSpPr>
        <p:spPr>
          <a:xfrm>
            <a:off x="457199" y="1556327"/>
            <a:ext cx="4181476" cy="4015798"/>
          </a:xfrm>
        </p:spPr>
        <p:txBody>
          <a:bodyPr/>
          <a:lstStyle/>
          <a:p>
            <a:r>
              <a:rPr lang="en-US" b="1" dirty="0"/>
              <a:t>Concentrated Global </a:t>
            </a:r>
            <a:r>
              <a:rPr lang="en-US" b="1" dirty="0" smtClean="0"/>
              <a:t>Marketing</a:t>
            </a:r>
          </a:p>
          <a:p>
            <a:pPr marL="741600" lvl="1"/>
            <a:r>
              <a:rPr lang="en-US" dirty="0"/>
              <a:t>Niche marketing</a:t>
            </a:r>
          </a:p>
          <a:p>
            <a:pPr marL="741600" lvl="1"/>
            <a:r>
              <a:rPr lang="en-US" dirty="0"/>
              <a:t>Single segment of global market</a:t>
            </a:r>
          </a:p>
          <a:p>
            <a:pPr marL="741600" lvl="1"/>
            <a:r>
              <a:rPr lang="en-US" dirty="0"/>
              <a:t>Look for global depth rather than national breadth</a:t>
            </a:r>
          </a:p>
          <a:p>
            <a:pPr marL="741600" lvl="1"/>
            <a:r>
              <a:rPr lang="en-US" dirty="0"/>
              <a:t>Ex.: Chanel, Estee Lauder</a:t>
            </a:r>
            <a:endParaRPr lang="en-IN" dirty="0"/>
          </a:p>
        </p:txBody>
      </p:sp>
      <p:sp>
        <p:nvSpPr>
          <p:cNvPr id="4" name="Content Placeholder 3"/>
          <p:cNvSpPr>
            <a:spLocks noGrp="1"/>
          </p:cNvSpPr>
          <p:nvPr>
            <p:ph sz="quarter" idx="14"/>
          </p:nvPr>
        </p:nvSpPr>
        <p:spPr>
          <a:xfrm>
            <a:off x="4714875" y="1556327"/>
            <a:ext cx="4076700" cy="3730048"/>
          </a:xfrm>
        </p:spPr>
        <p:txBody>
          <a:bodyPr/>
          <a:lstStyle/>
          <a:p>
            <a:r>
              <a:rPr lang="en-US" b="1" dirty="0"/>
              <a:t>Differentiated Global </a:t>
            </a:r>
            <a:r>
              <a:rPr lang="en-US" b="1" dirty="0" smtClean="0"/>
              <a:t>Marketing</a:t>
            </a:r>
          </a:p>
          <a:p>
            <a:pPr marL="741600" lvl="1"/>
            <a:r>
              <a:rPr lang="en-US" dirty="0"/>
              <a:t>Multisegment targeting</a:t>
            </a:r>
          </a:p>
          <a:p>
            <a:pPr marL="741600" lvl="1"/>
            <a:r>
              <a:rPr lang="en-US" dirty="0"/>
              <a:t>Two or more distinct markets</a:t>
            </a:r>
          </a:p>
          <a:p>
            <a:pPr marL="741600" lvl="1"/>
            <a:r>
              <a:rPr lang="en-US" dirty="0"/>
              <a:t>Wider market coverage</a:t>
            </a:r>
          </a:p>
          <a:p>
            <a:pPr marL="741600" lvl="1"/>
            <a:r>
              <a:rPr lang="en-US" dirty="0"/>
              <a:t>Ex.: P&amp;G markets Old Spice and Hugo Boss for Men</a:t>
            </a:r>
            <a:endParaRPr lang="en-IN" dirty="0"/>
          </a:p>
        </p:txBody>
      </p:sp>
    </p:spTree>
    <p:extLst>
      <p:ext uri="{BB962C8B-B14F-4D97-AF65-F5344CB8AC3E}">
        <p14:creationId xmlns:p14="http://schemas.microsoft.com/office/powerpoint/2010/main" val="2415490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a:t>
            </a:r>
            <a:r>
              <a:rPr lang="en-GB" sz="2000" b="0" dirty="0"/>
              <a:t>(1 of 3)</a:t>
            </a:r>
            <a:endParaRPr lang="en-IN" dirty="0"/>
          </a:p>
        </p:txBody>
      </p:sp>
      <p:sp>
        <p:nvSpPr>
          <p:cNvPr id="5" name="Content Placeholder 4"/>
          <p:cNvSpPr>
            <a:spLocks noGrp="1"/>
          </p:cNvSpPr>
          <p:nvPr>
            <p:ph sz="quarter" idx="13"/>
          </p:nvPr>
        </p:nvSpPr>
        <p:spPr/>
        <p:txBody>
          <a:bodyPr/>
          <a:lstStyle/>
          <a:p>
            <a:r>
              <a:rPr lang="en-US" dirty="0"/>
              <a:t>Locating a brand in consumers</a:t>
            </a:r>
            <a:r>
              <a:rPr lang="ja-JP" altLang="en-US" dirty="0"/>
              <a:t>’</a:t>
            </a:r>
            <a:r>
              <a:rPr lang="en-US" dirty="0"/>
              <a:t> minds over and against competitors in terms of attributes and benefits that the brand does and does not </a:t>
            </a:r>
            <a:r>
              <a:rPr lang="en-US" dirty="0" smtClean="0"/>
              <a:t>offer</a:t>
            </a:r>
          </a:p>
          <a:p>
            <a:pPr lvl="1"/>
            <a:r>
              <a:rPr lang="en-US" dirty="0"/>
              <a:t>Attribute or </a:t>
            </a:r>
            <a:r>
              <a:rPr lang="en-US" dirty="0" smtClean="0"/>
              <a:t>Benefit</a:t>
            </a:r>
          </a:p>
          <a:p>
            <a:pPr lvl="1"/>
            <a:r>
              <a:rPr lang="en-US" dirty="0"/>
              <a:t>Quality and </a:t>
            </a:r>
            <a:r>
              <a:rPr lang="en-US" dirty="0" smtClean="0"/>
              <a:t>Price</a:t>
            </a:r>
          </a:p>
          <a:p>
            <a:pPr lvl="1"/>
            <a:r>
              <a:rPr lang="en-US" dirty="0"/>
              <a:t>Use or </a:t>
            </a:r>
            <a:r>
              <a:rPr lang="en-US" dirty="0" smtClean="0"/>
              <a:t>User</a:t>
            </a:r>
          </a:p>
          <a:p>
            <a:pPr lvl="1"/>
            <a:r>
              <a:rPr lang="en-US" dirty="0"/>
              <a:t>Competition</a:t>
            </a:r>
            <a:endParaRPr lang="en-IN" dirty="0"/>
          </a:p>
        </p:txBody>
      </p:sp>
    </p:spTree>
    <p:extLst>
      <p:ext uri="{BB962C8B-B14F-4D97-AF65-F5344CB8AC3E}">
        <p14:creationId xmlns:p14="http://schemas.microsoft.com/office/powerpoint/2010/main" val="1748929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a:t>
            </a:r>
            <a:r>
              <a:rPr lang="en-GB" sz="2000" b="0" dirty="0" smtClean="0"/>
              <a:t>(2 </a:t>
            </a:r>
            <a:r>
              <a:rPr lang="en-GB" sz="2000" b="0" dirty="0"/>
              <a:t>of 3)</a:t>
            </a:r>
            <a:endParaRPr lang="en-IN" dirty="0"/>
          </a:p>
        </p:txBody>
      </p:sp>
      <p:sp>
        <p:nvSpPr>
          <p:cNvPr id="3" name="Content Placeholder 2"/>
          <p:cNvSpPr>
            <a:spLocks noGrp="1"/>
          </p:cNvSpPr>
          <p:nvPr>
            <p:ph sz="quarter" idx="13"/>
          </p:nvPr>
        </p:nvSpPr>
        <p:spPr>
          <a:xfrm>
            <a:off x="457200" y="1556326"/>
            <a:ext cx="4000500" cy="3568123"/>
          </a:xfrm>
        </p:spPr>
        <p:txBody>
          <a:bodyPr/>
          <a:lstStyle/>
          <a:p>
            <a:r>
              <a:rPr lang="en-US" b="1" dirty="0"/>
              <a:t>Attribute or </a:t>
            </a:r>
            <a:r>
              <a:rPr lang="en-US" b="1" dirty="0" smtClean="0"/>
              <a:t>Benefit</a:t>
            </a:r>
          </a:p>
          <a:p>
            <a:pPr lvl="1"/>
            <a:r>
              <a:rPr lang="en-US" dirty="0" smtClean="0"/>
              <a:t>Economy</a:t>
            </a:r>
          </a:p>
          <a:p>
            <a:pPr lvl="1"/>
            <a:r>
              <a:rPr lang="en-US" dirty="0" smtClean="0"/>
              <a:t>Reliability</a:t>
            </a:r>
          </a:p>
          <a:p>
            <a:pPr lvl="1"/>
            <a:r>
              <a:rPr lang="en-US" dirty="0" smtClean="0"/>
              <a:t>Durability</a:t>
            </a:r>
          </a:p>
          <a:p>
            <a:r>
              <a:rPr lang="en-US" dirty="0" smtClean="0"/>
              <a:t>B</a:t>
            </a:r>
            <a:r>
              <a:rPr lang="en-US" sz="100" dirty="0" smtClean="0"/>
              <a:t> </a:t>
            </a:r>
            <a:r>
              <a:rPr lang="en-US" dirty="0" smtClean="0"/>
              <a:t>M</a:t>
            </a:r>
            <a:r>
              <a:rPr lang="en-US" sz="100" dirty="0" smtClean="0"/>
              <a:t> </a:t>
            </a:r>
            <a:r>
              <a:rPr lang="en-US" dirty="0" smtClean="0"/>
              <a:t>W: The </a:t>
            </a:r>
            <a:r>
              <a:rPr lang="en-US" dirty="0"/>
              <a:t>Ultimate Driving Machine </a:t>
            </a:r>
            <a:r>
              <a:rPr lang="en-US" dirty="0" smtClean="0"/>
              <a:t>or</a:t>
            </a:r>
          </a:p>
          <a:p>
            <a:r>
              <a:rPr lang="en-US" dirty="0"/>
              <a:t>Visa: </a:t>
            </a:r>
            <a:r>
              <a:rPr lang="en-US" dirty="0" smtClean="0"/>
              <a:t>It’s </a:t>
            </a:r>
            <a:r>
              <a:rPr lang="en-US" dirty="0"/>
              <a:t>Everywhere You Want To Be</a:t>
            </a:r>
            <a:endParaRPr lang="en-IN" dirty="0"/>
          </a:p>
        </p:txBody>
      </p:sp>
      <p:sp>
        <p:nvSpPr>
          <p:cNvPr id="4" name="Content Placeholder 3"/>
          <p:cNvSpPr>
            <a:spLocks noGrp="1"/>
          </p:cNvSpPr>
          <p:nvPr>
            <p:ph sz="quarter" idx="14"/>
          </p:nvPr>
        </p:nvSpPr>
        <p:spPr>
          <a:xfrm>
            <a:off x="4572000" y="1556327"/>
            <a:ext cx="4114800" cy="2768023"/>
          </a:xfrm>
        </p:spPr>
        <p:txBody>
          <a:bodyPr/>
          <a:lstStyle/>
          <a:p>
            <a:r>
              <a:rPr lang="en-US" b="1" dirty="0"/>
              <a:t>Quality and Price</a:t>
            </a:r>
          </a:p>
          <a:p>
            <a:pPr lvl="1"/>
            <a:r>
              <a:rPr lang="en-US" dirty="0"/>
              <a:t>Continuum from high price/quality and high price to good value</a:t>
            </a:r>
          </a:p>
          <a:p>
            <a:r>
              <a:rPr lang="en-US" dirty="0"/>
              <a:t>Stella Artois beer</a:t>
            </a:r>
            <a:r>
              <a:rPr lang="en-US" dirty="0" smtClean="0"/>
              <a:t>: Reassuringly </a:t>
            </a:r>
            <a:r>
              <a:rPr lang="en-US" dirty="0"/>
              <a:t>Expensive</a:t>
            </a:r>
            <a:endParaRPr lang="en-IN" dirty="0"/>
          </a:p>
        </p:txBody>
      </p:sp>
    </p:spTree>
    <p:extLst>
      <p:ext uri="{BB962C8B-B14F-4D97-AF65-F5344CB8AC3E}">
        <p14:creationId xmlns:p14="http://schemas.microsoft.com/office/powerpoint/2010/main" val="22854603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Positioning </a:t>
            </a:r>
            <a:r>
              <a:rPr lang="en-GB" sz="2000" b="0" dirty="0" smtClean="0"/>
              <a:t>(3 </a:t>
            </a:r>
            <a:r>
              <a:rPr lang="en-GB" sz="2000" b="0" dirty="0"/>
              <a:t>of 3)</a:t>
            </a:r>
            <a:endParaRPr lang="en-IN" dirty="0"/>
          </a:p>
        </p:txBody>
      </p:sp>
      <p:sp>
        <p:nvSpPr>
          <p:cNvPr id="3" name="Content Placeholder 2"/>
          <p:cNvSpPr>
            <a:spLocks noGrp="1"/>
          </p:cNvSpPr>
          <p:nvPr>
            <p:ph sz="quarter" idx="13"/>
          </p:nvPr>
        </p:nvSpPr>
        <p:spPr>
          <a:xfrm>
            <a:off x="457200" y="1556326"/>
            <a:ext cx="4000500" cy="3568123"/>
          </a:xfrm>
        </p:spPr>
        <p:txBody>
          <a:bodyPr/>
          <a:lstStyle/>
          <a:p>
            <a:pPr marL="255600"/>
            <a:r>
              <a:rPr lang="en-US" dirty="0"/>
              <a:t>Use or User</a:t>
            </a:r>
          </a:p>
          <a:p>
            <a:pPr marL="741600" lvl="1"/>
            <a:r>
              <a:rPr lang="en-US" dirty="0"/>
              <a:t>Associates the brand with a user or class of users</a:t>
            </a:r>
          </a:p>
          <a:p>
            <a:pPr marL="255600"/>
            <a:r>
              <a:rPr lang="en-US" dirty="0"/>
              <a:t>Max Factor: The makeup that makeup artists use</a:t>
            </a:r>
            <a:endParaRPr lang="en-IN" dirty="0"/>
          </a:p>
        </p:txBody>
      </p:sp>
      <p:sp>
        <p:nvSpPr>
          <p:cNvPr id="4" name="Content Placeholder 3"/>
          <p:cNvSpPr>
            <a:spLocks noGrp="1"/>
          </p:cNvSpPr>
          <p:nvPr>
            <p:ph sz="quarter" idx="14"/>
          </p:nvPr>
        </p:nvSpPr>
        <p:spPr>
          <a:xfrm>
            <a:off x="4572000" y="1556327"/>
            <a:ext cx="4114800" cy="3491923"/>
          </a:xfrm>
        </p:spPr>
        <p:txBody>
          <a:bodyPr/>
          <a:lstStyle/>
          <a:p>
            <a:pPr marL="255600"/>
            <a:r>
              <a:rPr lang="en-US" dirty="0"/>
              <a:t>Competition</a:t>
            </a:r>
          </a:p>
          <a:p>
            <a:pPr marL="741600" lvl="1"/>
            <a:r>
              <a:rPr lang="en-US" dirty="0"/>
              <a:t>Implicit or explicit reference to competition</a:t>
            </a:r>
          </a:p>
          <a:p>
            <a:pPr marL="255600"/>
            <a:r>
              <a:rPr lang="en-US" dirty="0"/>
              <a:t>Dove: Campaign for Real Beauty</a:t>
            </a:r>
          </a:p>
          <a:p>
            <a:pPr marL="741600" lvl="1"/>
            <a:r>
              <a:rPr lang="en-US" dirty="0"/>
              <a:t>2% of women worldwide think they are beautiful</a:t>
            </a:r>
          </a:p>
          <a:p>
            <a:pPr marL="741600" lvl="1"/>
            <a:r>
              <a:rPr lang="en-US" dirty="0"/>
              <a:t>New definition of beauty</a:t>
            </a:r>
            <a:endParaRPr lang="en-IN" dirty="0"/>
          </a:p>
        </p:txBody>
      </p:sp>
    </p:spTree>
    <p:extLst>
      <p:ext uri="{BB962C8B-B14F-4D97-AF65-F5344CB8AC3E}">
        <p14:creationId xmlns:p14="http://schemas.microsoft.com/office/powerpoint/2010/main" val="1593578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Market Segmentation </a:t>
            </a:r>
            <a:r>
              <a:rPr lang="en-GB" sz="2000" b="0" dirty="0"/>
              <a:t>(1 of 2)</a:t>
            </a:r>
            <a:endParaRPr lang="en-IN" dirty="0"/>
          </a:p>
        </p:txBody>
      </p:sp>
      <p:sp>
        <p:nvSpPr>
          <p:cNvPr id="3" name="Content Placeholder 2"/>
          <p:cNvSpPr>
            <a:spLocks noGrp="1"/>
          </p:cNvSpPr>
          <p:nvPr>
            <p:ph sz="quarter" idx="13"/>
          </p:nvPr>
        </p:nvSpPr>
        <p:spPr>
          <a:xfrm>
            <a:off x="457200" y="1556326"/>
            <a:ext cx="7893170" cy="4434275"/>
          </a:xfrm>
        </p:spPr>
        <p:txBody>
          <a:bodyPr/>
          <a:lstStyle/>
          <a:p>
            <a:pPr marL="255600"/>
            <a:r>
              <a:rPr lang="en-GB" dirty="0"/>
              <a:t>The process of dividing the world market into distinct subsets of customers that have similar needs (for example, country groups or individual interest groups).</a:t>
            </a:r>
          </a:p>
          <a:p>
            <a:pPr marL="255600"/>
            <a:r>
              <a:rPr lang="en-GB" b="1" dirty="0"/>
              <a:t>Pluralization of Consumption </a:t>
            </a:r>
            <a:r>
              <a:rPr lang="en-GB" dirty="0"/>
              <a:t>or </a:t>
            </a:r>
            <a:r>
              <a:rPr lang="en-GB" b="1" dirty="0"/>
              <a:t>segment simultaneity </a:t>
            </a:r>
            <a:r>
              <a:rPr lang="en-GB" dirty="0"/>
              <a:t>theory was advanced by Professor Theodore Levitt four decades ago stating that consumers seek variety and new segments will appear in many national markets. e.g., sushi, pizza</a:t>
            </a:r>
            <a:endParaRPr lang="en-IN" dirty="0"/>
          </a:p>
        </p:txBody>
      </p:sp>
    </p:spTree>
    <p:extLst>
      <p:ext uri="{BB962C8B-B14F-4D97-AF65-F5344CB8AC3E}">
        <p14:creationId xmlns:p14="http://schemas.microsoft.com/office/powerpoint/2010/main" val="3851110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Positioning Strategies</a:t>
            </a:r>
            <a:endParaRPr lang="en-IN" dirty="0"/>
          </a:p>
        </p:txBody>
      </p:sp>
      <p:sp>
        <p:nvSpPr>
          <p:cNvPr id="3" name="Content Placeholder 2"/>
          <p:cNvSpPr>
            <a:spLocks noGrp="1"/>
          </p:cNvSpPr>
          <p:nvPr>
            <p:ph sz="quarter" idx="13"/>
          </p:nvPr>
        </p:nvSpPr>
        <p:spPr>
          <a:xfrm>
            <a:off x="457200" y="1556326"/>
            <a:ext cx="4000500" cy="4825424"/>
          </a:xfrm>
        </p:spPr>
        <p:txBody>
          <a:bodyPr/>
          <a:lstStyle/>
          <a:p>
            <a:pPr marL="255600"/>
            <a:r>
              <a:rPr lang="en-US" sz="2200" b="1" dirty="0"/>
              <a:t>Global consumer culture positioning</a:t>
            </a:r>
          </a:p>
          <a:p>
            <a:pPr marL="741600" lvl="1"/>
            <a:r>
              <a:rPr lang="en-US" sz="2200" dirty="0"/>
              <a:t>Identifies the brand as a symbol of a particular global culture or segment</a:t>
            </a:r>
          </a:p>
          <a:p>
            <a:pPr marL="741600" lvl="1"/>
            <a:r>
              <a:rPr lang="en-US" sz="2200" dirty="0"/>
              <a:t>High-touch and high-tech products</a:t>
            </a:r>
          </a:p>
          <a:p>
            <a:pPr marL="255600"/>
            <a:r>
              <a:rPr lang="en-US" sz="2200" b="1" dirty="0"/>
              <a:t>Foreign consumer culture positioning</a:t>
            </a:r>
          </a:p>
          <a:p>
            <a:pPr marL="741600" lvl="1"/>
            <a:r>
              <a:rPr lang="en-US" sz="2200" dirty="0"/>
              <a:t>Associates the brand’s users, use occasions, or product origins with a foreign country or culture</a:t>
            </a:r>
            <a:endParaRPr lang="en-IN" sz="2200" dirty="0"/>
          </a:p>
        </p:txBody>
      </p:sp>
      <p:sp>
        <p:nvSpPr>
          <p:cNvPr id="4" name="Content Placeholder 3"/>
          <p:cNvSpPr>
            <a:spLocks noGrp="1"/>
          </p:cNvSpPr>
          <p:nvPr>
            <p:ph sz="quarter" idx="14"/>
          </p:nvPr>
        </p:nvSpPr>
        <p:spPr>
          <a:xfrm>
            <a:off x="4572000" y="1556326"/>
            <a:ext cx="4210050" cy="4558723"/>
          </a:xfrm>
        </p:spPr>
        <p:txBody>
          <a:bodyPr/>
          <a:lstStyle/>
          <a:p>
            <a:pPr marL="255600">
              <a:tabLst>
                <a:tab pos="344488" algn="l"/>
              </a:tabLst>
            </a:pPr>
            <a:r>
              <a:rPr lang="en-US" sz="2200" b="1" dirty="0"/>
              <a:t>Local consumer culture positioning</a:t>
            </a:r>
          </a:p>
          <a:p>
            <a:pPr marL="741600" lvl="1"/>
            <a:r>
              <a:rPr lang="en-US" sz="2200" dirty="0"/>
              <a:t>Identifies with local cultural meanings</a:t>
            </a:r>
          </a:p>
          <a:p>
            <a:pPr marL="741600" lvl="1"/>
            <a:r>
              <a:rPr lang="en-US" sz="2200" dirty="0"/>
              <a:t>Consumed by local people</a:t>
            </a:r>
          </a:p>
          <a:p>
            <a:pPr marL="741600" lvl="1"/>
            <a:r>
              <a:rPr lang="en-US" sz="2200" dirty="0"/>
              <a:t>Locally produced for local people</a:t>
            </a:r>
          </a:p>
          <a:p>
            <a:pPr marL="741600" lvl="1"/>
            <a:r>
              <a:rPr lang="en-US" sz="2200" dirty="0"/>
              <a:t>Used frequently for food, personal, and household nondurables</a:t>
            </a:r>
          </a:p>
          <a:p>
            <a:pPr marL="741600" lvl="1"/>
            <a:r>
              <a:rPr lang="en-US" sz="2200" dirty="0"/>
              <a:t>Ex.: Budweiser is identified with small-town America</a:t>
            </a:r>
            <a:endParaRPr lang="en-IN" sz="2200" dirty="0"/>
          </a:p>
        </p:txBody>
      </p:sp>
    </p:spTree>
    <p:extLst>
      <p:ext uri="{BB962C8B-B14F-4D97-AF65-F5344CB8AC3E}">
        <p14:creationId xmlns:p14="http://schemas.microsoft.com/office/powerpoint/2010/main" val="3864819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xmlns=""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Global Market Segmentation </a:t>
            </a:r>
            <a:r>
              <a:rPr lang="en-GB" sz="2000" b="0" dirty="0" smtClean="0"/>
              <a:t>(2 </a:t>
            </a:r>
            <a:r>
              <a:rPr lang="en-GB" sz="2000" b="0" dirty="0"/>
              <a:t>of 2)</a:t>
            </a:r>
            <a:endParaRPr lang="en-IN" dirty="0"/>
          </a:p>
        </p:txBody>
      </p:sp>
      <p:sp>
        <p:nvSpPr>
          <p:cNvPr id="3" name="Content Placeholder 2"/>
          <p:cNvSpPr>
            <a:spLocks noGrp="1"/>
          </p:cNvSpPr>
          <p:nvPr>
            <p:ph sz="quarter" idx="13"/>
          </p:nvPr>
        </p:nvSpPr>
        <p:spPr/>
        <p:txBody>
          <a:bodyPr/>
          <a:lstStyle/>
          <a:p>
            <a:pPr marL="432" indent="0">
              <a:buNone/>
            </a:pPr>
            <a:r>
              <a:rPr lang="en-GB" b="1" dirty="0"/>
              <a:t>Types of segmentation </a:t>
            </a:r>
            <a:r>
              <a:rPr lang="en-GB" b="1" dirty="0" smtClean="0"/>
              <a:t>methods</a:t>
            </a:r>
          </a:p>
          <a:p>
            <a:pPr marL="255600"/>
            <a:r>
              <a:rPr lang="en-GB" dirty="0"/>
              <a:t>Demographic segmentation</a:t>
            </a:r>
          </a:p>
          <a:p>
            <a:pPr marL="255600"/>
            <a:r>
              <a:rPr lang="en-GB" dirty="0"/>
              <a:t>Psychographic segmentation</a:t>
            </a:r>
          </a:p>
          <a:p>
            <a:pPr marL="255600"/>
            <a:r>
              <a:rPr lang="en-GB" dirty="0" err="1"/>
              <a:t>Behavior</a:t>
            </a:r>
            <a:r>
              <a:rPr lang="en-GB" dirty="0"/>
              <a:t> segmentation</a:t>
            </a:r>
          </a:p>
          <a:p>
            <a:pPr marL="255600"/>
            <a:r>
              <a:rPr lang="en-GB" dirty="0"/>
              <a:t>Benefit segmentation</a:t>
            </a:r>
            <a:endParaRPr lang="en-IN" dirty="0"/>
          </a:p>
        </p:txBody>
      </p:sp>
    </p:spTree>
    <p:extLst>
      <p:ext uri="{BB962C8B-B14F-4D97-AF65-F5344CB8AC3E}">
        <p14:creationId xmlns:p14="http://schemas.microsoft.com/office/powerpoint/2010/main" val="71321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Segmentation </a:t>
            </a:r>
            <a:r>
              <a:rPr lang="en-US" sz="2000" b="0" dirty="0"/>
              <a:t>(1 of 2)</a:t>
            </a:r>
            <a:endParaRPr lang="en-IN" dirty="0"/>
          </a:p>
        </p:txBody>
      </p:sp>
      <p:sp>
        <p:nvSpPr>
          <p:cNvPr id="3" name="Content Placeholder 2"/>
          <p:cNvSpPr>
            <a:spLocks noGrp="1"/>
          </p:cNvSpPr>
          <p:nvPr>
            <p:ph sz="quarter" idx="13"/>
          </p:nvPr>
        </p:nvSpPr>
        <p:spPr/>
        <p:txBody>
          <a:bodyPr/>
          <a:lstStyle/>
          <a:p>
            <a:pPr marL="255600"/>
            <a:r>
              <a:rPr lang="en-US" dirty="0"/>
              <a:t>Based on measurable population </a:t>
            </a:r>
            <a:r>
              <a:rPr lang="en-US" dirty="0" smtClean="0"/>
              <a:t>characteristics</a:t>
            </a:r>
          </a:p>
          <a:p>
            <a:pPr marL="741600" lvl="1"/>
            <a:r>
              <a:rPr lang="en-US" dirty="0"/>
              <a:t>Age</a:t>
            </a:r>
          </a:p>
          <a:p>
            <a:pPr marL="741600" lvl="1"/>
            <a:r>
              <a:rPr lang="en-US" dirty="0"/>
              <a:t>Income</a:t>
            </a:r>
          </a:p>
          <a:p>
            <a:pPr marL="741600" lvl="1"/>
            <a:r>
              <a:rPr lang="en-US" dirty="0"/>
              <a:t>Gender</a:t>
            </a:r>
          </a:p>
          <a:p>
            <a:pPr marL="741600" lvl="1"/>
            <a:r>
              <a:rPr lang="en-US" dirty="0"/>
              <a:t>Age distribution</a:t>
            </a:r>
          </a:p>
          <a:p>
            <a:pPr marL="741600" lvl="1"/>
            <a:r>
              <a:rPr lang="en-US" dirty="0" smtClean="0"/>
              <a:t>Education</a:t>
            </a:r>
            <a:endParaRPr lang="en-US" dirty="0"/>
          </a:p>
          <a:p>
            <a:pPr marL="741600" lvl="1"/>
            <a:r>
              <a:rPr lang="en-US" dirty="0" smtClean="0"/>
              <a:t>Occupation</a:t>
            </a:r>
          </a:p>
          <a:p>
            <a:pPr marL="255600"/>
            <a:r>
              <a:rPr lang="en-US" dirty="0"/>
              <a:t>Generally, national income is the most important variable</a:t>
            </a:r>
            <a:endParaRPr lang="en-IN" dirty="0"/>
          </a:p>
        </p:txBody>
      </p:sp>
    </p:spTree>
    <p:extLst>
      <p:ext uri="{BB962C8B-B14F-4D97-AF65-F5344CB8AC3E}">
        <p14:creationId xmlns:p14="http://schemas.microsoft.com/office/powerpoint/2010/main" val="795868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 Segmentation </a:t>
            </a:r>
            <a:r>
              <a:rPr lang="en-US" sz="2000" b="0" dirty="0" smtClean="0"/>
              <a:t>(2 </a:t>
            </a:r>
            <a:r>
              <a:rPr lang="en-US" sz="2000" b="0" dirty="0"/>
              <a:t>of 2)</a:t>
            </a:r>
            <a:endParaRPr lang="en-IN" dirty="0"/>
          </a:p>
        </p:txBody>
      </p:sp>
      <p:sp>
        <p:nvSpPr>
          <p:cNvPr id="14" name="Content Placeholder 13"/>
          <p:cNvSpPr>
            <a:spLocks noGrp="1"/>
          </p:cNvSpPr>
          <p:nvPr>
            <p:ph sz="quarter" idx="13"/>
          </p:nvPr>
        </p:nvSpPr>
        <p:spPr>
          <a:xfrm>
            <a:off x="457200" y="1556328"/>
            <a:ext cx="8124826" cy="4711122"/>
          </a:xfrm>
        </p:spPr>
        <p:txBody>
          <a:bodyPr/>
          <a:lstStyle/>
          <a:p>
            <a:pPr marL="255600"/>
            <a:r>
              <a:rPr lang="en-IN" sz="2200" dirty="0"/>
              <a:t>600 million </a:t>
            </a:r>
            <a:r>
              <a:rPr lang="en-IN" sz="2200" dirty="0" smtClean="0"/>
              <a:t>S</a:t>
            </a:r>
            <a:r>
              <a:rPr lang="en-IN" sz="100" dirty="0" smtClean="0"/>
              <a:t> </a:t>
            </a:r>
            <a:r>
              <a:rPr lang="en-IN" sz="2200" dirty="0" smtClean="0"/>
              <a:t>E </a:t>
            </a:r>
            <a:r>
              <a:rPr lang="en-IN" sz="2200" dirty="0"/>
              <a:t>Asian consumers, 70% under age 40</a:t>
            </a:r>
          </a:p>
          <a:p>
            <a:pPr marL="255600"/>
            <a:r>
              <a:rPr lang="en-IN" sz="2200" dirty="0"/>
              <a:t>India has the youngest demographic profile among the world’s large nations; 2/3 are younger than 35</a:t>
            </a:r>
          </a:p>
          <a:p>
            <a:pPr marL="255600"/>
            <a:r>
              <a:rPr lang="en-IN" sz="2200" dirty="0" smtClean="0"/>
              <a:t>Half </a:t>
            </a:r>
            <a:r>
              <a:rPr lang="en-IN" sz="2200" dirty="0"/>
              <a:t>of Japanese will be 50+ </a:t>
            </a:r>
            <a:r>
              <a:rPr lang="en-IN" sz="2200" dirty="0" smtClean="0"/>
              <a:t>y</a:t>
            </a:r>
            <a:r>
              <a:rPr lang="en-IN" sz="100" dirty="0" smtClean="0">
                <a:solidFill>
                  <a:schemeClr val="bg1"/>
                </a:solidFill>
              </a:rPr>
              <a:t>ea</a:t>
            </a:r>
            <a:r>
              <a:rPr lang="en-IN" sz="2200" dirty="0" smtClean="0"/>
              <a:t>rs</a:t>
            </a:r>
            <a:r>
              <a:rPr lang="en-IN" sz="2200" dirty="0"/>
              <a:t>. by 2025</a:t>
            </a:r>
          </a:p>
          <a:p>
            <a:pPr marL="255600"/>
            <a:r>
              <a:rPr lang="en-IN" sz="2200" dirty="0" smtClean="0"/>
              <a:t>E</a:t>
            </a:r>
            <a:r>
              <a:rPr lang="en-IN" sz="100" dirty="0" smtClean="0"/>
              <a:t> </a:t>
            </a:r>
            <a:r>
              <a:rPr lang="en-IN" sz="2200" dirty="0" smtClean="0"/>
              <a:t>U </a:t>
            </a:r>
            <a:r>
              <a:rPr lang="en-IN" sz="2200" dirty="0"/>
              <a:t>consumers under 16 almost as large as over 60</a:t>
            </a:r>
          </a:p>
          <a:p>
            <a:pPr marL="255600"/>
            <a:r>
              <a:rPr lang="en-IN" sz="2200" dirty="0"/>
              <a:t>20% of Americans (70 million) will be 65+ by 2030</a:t>
            </a:r>
          </a:p>
          <a:p>
            <a:pPr marL="255600"/>
            <a:r>
              <a:rPr lang="en-IN" sz="2200" dirty="0"/>
              <a:t>U.S. ethnic </a:t>
            </a:r>
            <a:r>
              <a:rPr lang="en-IN" sz="2200" dirty="0" smtClean="0"/>
              <a:t>groups</a:t>
            </a:r>
            <a:r>
              <a:rPr lang="en-US" sz="2000" dirty="0"/>
              <a:t>-</a:t>
            </a:r>
            <a:r>
              <a:rPr lang="en-IN" sz="2200" dirty="0" smtClean="0"/>
              <a:t>African/Black</a:t>
            </a:r>
            <a:r>
              <a:rPr lang="en-IN" sz="2200" dirty="0"/>
              <a:t>, Hispanics, &amp; Asian Americans have a combined annual buying power of $3.5 trillion</a:t>
            </a:r>
          </a:p>
          <a:p>
            <a:pPr marL="255600"/>
            <a:r>
              <a:rPr lang="en-IN" sz="2200" dirty="0" smtClean="0"/>
              <a:t>U</a:t>
            </a:r>
            <a:r>
              <a:rPr lang="en-IN" sz="100" dirty="0" smtClean="0"/>
              <a:t> </a:t>
            </a:r>
            <a:r>
              <a:rPr lang="en-IN" sz="2200" dirty="0" smtClean="0"/>
              <a:t>S </a:t>
            </a:r>
            <a:r>
              <a:rPr lang="en-IN" sz="2200" dirty="0"/>
              <a:t>is home to 28.4 million </a:t>
            </a:r>
            <a:r>
              <a:rPr lang="en-IN" sz="2200" dirty="0" smtClean="0"/>
              <a:t>foreign-born </a:t>
            </a:r>
            <a:r>
              <a:rPr lang="en-IN" sz="2200" dirty="0"/>
              <a:t>with income of $233b</a:t>
            </a:r>
            <a:endParaRPr lang="en-US" sz="2200" dirty="0"/>
          </a:p>
        </p:txBody>
      </p:sp>
    </p:spTree>
    <p:extLst>
      <p:ext uri="{BB962C8B-B14F-4D97-AF65-F5344CB8AC3E}">
        <p14:creationId xmlns:p14="http://schemas.microsoft.com/office/powerpoint/2010/main" val="924094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&amp; Population Segmentation</a:t>
            </a:r>
            <a:endParaRPr lang="en-IN" dirty="0"/>
          </a:p>
        </p:txBody>
      </p:sp>
      <p:sp>
        <p:nvSpPr>
          <p:cNvPr id="3" name="Content Placeholder 2"/>
          <p:cNvSpPr>
            <a:spLocks noGrp="1"/>
          </p:cNvSpPr>
          <p:nvPr>
            <p:ph sz="quarter" idx="13"/>
          </p:nvPr>
        </p:nvSpPr>
        <p:spPr>
          <a:xfrm>
            <a:off x="457200" y="1556326"/>
            <a:ext cx="8477250" cy="4434275"/>
          </a:xfrm>
        </p:spPr>
        <p:txBody>
          <a:bodyPr/>
          <a:lstStyle/>
          <a:p>
            <a:pPr marL="255600"/>
            <a:r>
              <a:rPr lang="en-US" dirty="0"/>
              <a:t>2/3 world </a:t>
            </a:r>
            <a:r>
              <a:rPr lang="en-US" dirty="0" smtClean="0"/>
              <a:t>G</a:t>
            </a:r>
            <a:r>
              <a:rPr lang="en-US" sz="100" dirty="0" smtClean="0"/>
              <a:t> </a:t>
            </a:r>
            <a:r>
              <a:rPr lang="en-US" dirty="0" smtClean="0"/>
              <a:t>N</a:t>
            </a:r>
            <a:r>
              <a:rPr lang="en-US" sz="100" dirty="0" smtClean="0"/>
              <a:t> </a:t>
            </a:r>
            <a:r>
              <a:rPr lang="en-US" dirty="0" smtClean="0"/>
              <a:t>I </a:t>
            </a:r>
            <a:r>
              <a:rPr lang="en-US" dirty="0"/>
              <a:t>in the Triad, 12% of population</a:t>
            </a:r>
          </a:p>
          <a:p>
            <a:pPr marL="255600"/>
            <a:r>
              <a:rPr lang="en-US" dirty="0"/>
              <a:t>Don’t use income as the only variable for assessing market opportunity</a:t>
            </a:r>
          </a:p>
          <a:p>
            <a:pPr marL="255600"/>
            <a:r>
              <a:rPr lang="en-US" dirty="0"/>
              <a:t>Use Purchasing Power Parity</a:t>
            </a:r>
          </a:p>
          <a:p>
            <a:pPr marL="255600"/>
            <a:r>
              <a:rPr lang="en-US" dirty="0"/>
              <a:t>Do not read into the numbers</a:t>
            </a:r>
          </a:p>
          <a:p>
            <a:pPr marL="741600" lvl="1"/>
            <a:r>
              <a:rPr lang="en-US" dirty="0"/>
              <a:t>Some services are free in developing nations so there is more purchasing power</a:t>
            </a:r>
          </a:p>
          <a:p>
            <a:pPr marL="255600"/>
            <a:r>
              <a:rPr lang="en-US" dirty="0"/>
              <a:t>For products with low enough price, population is a more important </a:t>
            </a:r>
            <a:r>
              <a:rPr lang="en-US" dirty="0" smtClean="0"/>
              <a:t>variable</a:t>
            </a:r>
            <a:endParaRPr lang="en-US" dirty="0"/>
          </a:p>
        </p:txBody>
      </p:sp>
    </p:spTree>
    <p:extLst>
      <p:ext uri="{BB962C8B-B14F-4D97-AF65-F5344CB8AC3E}">
        <p14:creationId xmlns:p14="http://schemas.microsoft.com/office/powerpoint/2010/main" val="3687092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Purchasing Power Parity</a:t>
            </a:r>
            <a:endParaRPr lang="en-IN" dirty="0"/>
          </a:p>
        </p:txBody>
      </p:sp>
      <p:sp>
        <p:nvSpPr>
          <p:cNvPr id="3" name="Content Placeholder 2"/>
          <p:cNvSpPr>
            <a:spLocks noGrp="1"/>
          </p:cNvSpPr>
          <p:nvPr>
            <p:ph sz="quarter" idx="13"/>
          </p:nvPr>
        </p:nvSpPr>
        <p:spPr>
          <a:xfrm>
            <a:off x="457200" y="1556326"/>
            <a:ext cx="8126083" cy="4434275"/>
          </a:xfrm>
        </p:spPr>
        <p:txBody>
          <a:bodyPr/>
          <a:lstStyle/>
          <a:p>
            <a:pPr marL="255600"/>
            <a:r>
              <a:rPr lang="en-US" dirty="0" smtClean="0"/>
              <a:t>G</a:t>
            </a:r>
            <a:r>
              <a:rPr lang="en-US" sz="100" dirty="0" smtClean="0"/>
              <a:t> </a:t>
            </a:r>
            <a:r>
              <a:rPr lang="en-US" dirty="0" smtClean="0"/>
              <a:t>D</a:t>
            </a:r>
            <a:r>
              <a:rPr lang="en-US" sz="100" dirty="0" smtClean="0"/>
              <a:t> </a:t>
            </a:r>
            <a:r>
              <a:rPr lang="en-US" dirty="0" smtClean="0"/>
              <a:t>P </a:t>
            </a:r>
            <a:r>
              <a:rPr lang="en-US" dirty="0"/>
              <a:t>converted to U.S. currency should be calculated by </a:t>
            </a:r>
            <a:r>
              <a:rPr lang="en-US" dirty="0" smtClean="0"/>
              <a:t>P</a:t>
            </a:r>
            <a:r>
              <a:rPr lang="en-US" sz="100" dirty="0" smtClean="0"/>
              <a:t> </a:t>
            </a:r>
            <a:r>
              <a:rPr lang="en-US" dirty="0" err="1" smtClean="0"/>
              <a:t>P</a:t>
            </a:r>
            <a:r>
              <a:rPr lang="en-US" sz="100" dirty="0" smtClean="0"/>
              <a:t> </a:t>
            </a:r>
            <a:r>
              <a:rPr lang="en-US" dirty="0" smtClean="0"/>
              <a:t>P</a:t>
            </a:r>
            <a:endParaRPr lang="en-US" dirty="0"/>
          </a:p>
          <a:p>
            <a:pPr marL="255600"/>
            <a:r>
              <a:rPr lang="en-US" dirty="0"/>
              <a:t>P</a:t>
            </a:r>
            <a:r>
              <a:rPr lang="en-US" sz="100" dirty="0"/>
              <a:t> </a:t>
            </a:r>
            <a:r>
              <a:rPr lang="en-US" dirty="0" err="1"/>
              <a:t>P</a:t>
            </a:r>
            <a:r>
              <a:rPr lang="en-US" sz="100" dirty="0"/>
              <a:t> </a:t>
            </a:r>
            <a:r>
              <a:rPr lang="en-US" dirty="0" err="1"/>
              <a:t>P</a:t>
            </a:r>
            <a:r>
              <a:rPr lang="en-US" dirty="0" smtClean="0"/>
              <a:t> </a:t>
            </a:r>
            <a:r>
              <a:rPr lang="en-US" dirty="0"/>
              <a:t>is what the currency will buy in the country of issue</a:t>
            </a:r>
          </a:p>
          <a:p>
            <a:pPr marL="255600"/>
            <a:r>
              <a:rPr lang="en-US" dirty="0"/>
              <a:t>Industrialized countries paid for goods and services that are free in poor countries</a:t>
            </a:r>
          </a:p>
          <a:p>
            <a:pPr marL="255600"/>
            <a:r>
              <a:rPr lang="en-US" dirty="0"/>
              <a:t>Chinese per capita income $8,250; P</a:t>
            </a:r>
            <a:r>
              <a:rPr lang="en-US" sz="100" dirty="0"/>
              <a:t> </a:t>
            </a:r>
            <a:r>
              <a:rPr lang="en-US" dirty="0" err="1"/>
              <a:t>P</a:t>
            </a:r>
            <a:r>
              <a:rPr lang="en-US" sz="100" dirty="0"/>
              <a:t> </a:t>
            </a:r>
            <a:r>
              <a:rPr lang="en-US" dirty="0" err="1"/>
              <a:t>P</a:t>
            </a:r>
            <a:r>
              <a:rPr lang="en-US" dirty="0" smtClean="0"/>
              <a:t> </a:t>
            </a:r>
            <a:r>
              <a:rPr lang="en-US" dirty="0"/>
              <a:t>adjusts to $15,500</a:t>
            </a:r>
          </a:p>
          <a:p>
            <a:pPr marL="255600"/>
            <a:r>
              <a:rPr lang="en-US" dirty="0"/>
              <a:t>10 most populous countries have 60% of world income</a:t>
            </a:r>
          </a:p>
          <a:p>
            <a:pPr marL="255600"/>
            <a:r>
              <a:rPr lang="en-US" dirty="0"/>
              <a:t>5 most populous countries have 46% of that</a:t>
            </a:r>
            <a:endParaRPr lang="en-IN" dirty="0"/>
          </a:p>
        </p:txBody>
      </p:sp>
    </p:spTree>
    <p:extLst>
      <p:ext uri="{BB962C8B-B14F-4D97-AF65-F5344CB8AC3E}">
        <p14:creationId xmlns:p14="http://schemas.microsoft.com/office/powerpoint/2010/main" val="833485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China and India, World’s Largest Countries</a:t>
            </a:r>
            <a:endParaRPr lang="en-IN" sz="3400" dirty="0"/>
          </a:p>
        </p:txBody>
      </p:sp>
      <p:sp>
        <p:nvSpPr>
          <p:cNvPr id="3" name="Content Placeholder 2"/>
          <p:cNvSpPr>
            <a:spLocks noGrp="1"/>
          </p:cNvSpPr>
          <p:nvPr>
            <p:ph sz="quarter" idx="13"/>
          </p:nvPr>
        </p:nvSpPr>
        <p:spPr>
          <a:xfrm>
            <a:off x="457199" y="1556326"/>
            <a:ext cx="8341743" cy="4434275"/>
          </a:xfrm>
        </p:spPr>
        <p:txBody>
          <a:bodyPr/>
          <a:lstStyle/>
          <a:p>
            <a:pPr marL="255600"/>
            <a:r>
              <a:rPr lang="en-US" dirty="0"/>
              <a:t>1.3 billion population each</a:t>
            </a:r>
          </a:p>
          <a:p>
            <a:pPr marL="255600"/>
            <a:r>
              <a:rPr lang="en-US" dirty="0"/>
              <a:t>High income, fast growing high-income segments in both</a:t>
            </a:r>
          </a:p>
          <a:p>
            <a:pPr marL="255600"/>
            <a:r>
              <a:rPr lang="en-US" dirty="0" smtClean="0"/>
              <a:t>C</a:t>
            </a:r>
            <a:r>
              <a:rPr lang="en-US" sz="100" dirty="0" smtClean="0"/>
              <a:t> </a:t>
            </a:r>
            <a:r>
              <a:rPr lang="en-US" dirty="0" smtClean="0"/>
              <a:t>P</a:t>
            </a:r>
            <a:r>
              <a:rPr lang="en-US" sz="100" dirty="0" smtClean="0"/>
              <a:t> </a:t>
            </a:r>
            <a:r>
              <a:rPr lang="en-US" dirty="0" smtClean="0"/>
              <a:t>G </a:t>
            </a:r>
            <a:r>
              <a:rPr lang="en-US" dirty="0"/>
              <a:t>companies are targeting India where the middle class of 300 million but not all own cars, computers, washing machines</a:t>
            </a:r>
          </a:p>
          <a:p>
            <a:pPr marL="255600"/>
            <a:r>
              <a:rPr lang="en-US" dirty="0"/>
              <a:t>Mass marketing is problematic due to regional differences of language, culture, history</a:t>
            </a:r>
            <a:endParaRPr lang="en-IN" dirty="0"/>
          </a:p>
        </p:txBody>
      </p:sp>
    </p:spTree>
    <p:extLst>
      <p:ext uri="{BB962C8B-B14F-4D97-AF65-F5344CB8AC3E}">
        <p14:creationId xmlns:p14="http://schemas.microsoft.com/office/powerpoint/2010/main" val="860235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10487</TotalTime>
  <Words>4358</Words>
  <Application>Microsoft Office PowerPoint</Application>
  <PresentationFormat>On-screen Show (4:3)</PresentationFormat>
  <Paragraphs>270</Paragraphs>
  <Slides>31</Slides>
  <Notes>19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1" baseType="lpstr">
      <vt:lpstr>ＭＳ Ｐゴシック</vt:lpstr>
      <vt:lpstr>Arial</vt:lpstr>
      <vt:lpstr>Arial (Headings)</vt:lpstr>
      <vt:lpstr>Noto Sans Symbols</vt:lpstr>
      <vt:lpstr>Segoe UI Symbol</vt:lpstr>
      <vt:lpstr>Times New Roman</vt:lpstr>
      <vt:lpstr>Verdana</vt:lpstr>
      <vt:lpstr>508 Lecture</vt:lpstr>
      <vt:lpstr>1_508 Lecture</vt:lpstr>
      <vt:lpstr>Equation</vt:lpstr>
      <vt:lpstr>Global Marketing</vt:lpstr>
      <vt:lpstr>Learning Objectives</vt:lpstr>
      <vt:lpstr>Global Market Segmentation (1 of 2)</vt:lpstr>
      <vt:lpstr>Global Market Segmentation (2 of 2)</vt:lpstr>
      <vt:lpstr>Demographic Segmentation (1 of 2)</vt:lpstr>
      <vt:lpstr>Demographic Segmentation (2 of 2)</vt:lpstr>
      <vt:lpstr>Income &amp; Population Segmentation</vt:lpstr>
      <vt:lpstr>Purchasing Power Parity</vt:lpstr>
      <vt:lpstr>China and India, World’s Largest Countries</vt:lpstr>
      <vt:lpstr>Market Segments by Income &amp; Population</vt:lpstr>
      <vt:lpstr>Gender Segmentation</vt:lpstr>
      <vt:lpstr>Psychographic Segmentation</vt:lpstr>
      <vt:lpstr>Big Data and Data Mining</vt:lpstr>
      <vt:lpstr>Behavior Segmentation</vt:lpstr>
      <vt:lpstr>Benefit Segmentation</vt:lpstr>
      <vt:lpstr>Ethnic Segmentation</vt:lpstr>
      <vt:lpstr>Assessing Market Potential (1 of 2)</vt:lpstr>
      <vt:lpstr>Assessing Market Potential (2 of 2)</vt:lpstr>
      <vt:lpstr>Feasibility and Compatibility (1 of 2)</vt:lpstr>
      <vt:lpstr>Feasibility and Compatibility (2 of 2)</vt:lpstr>
      <vt:lpstr>Framework for Selecting Target Markets</vt:lpstr>
      <vt:lpstr>9 Questions for Creating a Product-Market Profile (1 of 2)</vt:lpstr>
      <vt:lpstr>9 Questions for Creating a Product-Market Profile (2 of 2)</vt:lpstr>
      <vt:lpstr>Product-Market Decisions</vt:lpstr>
      <vt:lpstr>Target Market Strategy Options (1 of 2)</vt:lpstr>
      <vt:lpstr>Target Market Strategy Options (2 of 2)</vt:lpstr>
      <vt:lpstr>Positioning (1 of 3)</vt:lpstr>
      <vt:lpstr>Positioning (2 of 3)</vt:lpstr>
      <vt:lpstr>Positioning (3 of 3)</vt:lpstr>
      <vt:lpstr>Positioning Strategies</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Marketing, Tenth Edition, Chapter 7, Segmentation, Targeting, and Positioning</dc:title>
  <dc:subject>Marketing</dc:subject>
  <dc:creator>Green/Keegan</dc:creator>
  <cp:keywords>Global Marketing</cp:keywords>
  <cp:lastModifiedBy>Windows User</cp:lastModifiedBy>
  <cp:revision>1291</cp:revision>
  <dcterms:modified xsi:type="dcterms:W3CDTF">2022-03-21T10:20:21Z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