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3"/>
  </p:notesMasterIdLst>
  <p:handoutMasterIdLst>
    <p:handoutMasterId r:id="rId44"/>
  </p:handoutMasterIdLst>
  <p:sldIdLst>
    <p:sldId id="353"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51"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70" userDrawn="1">
          <p15:clr>
            <a:srgbClr val="A4A3A4"/>
          </p15:clr>
        </p15:guide>
        <p15:guide id="2" pos="272" userDrawn="1">
          <p15:clr>
            <a:srgbClr val="A4A3A4"/>
          </p15:clr>
        </p15:guide>
        <p15:guide id="3"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4" autoAdjust="0"/>
    <p:restoredTop sz="89744" autoAdjust="0"/>
  </p:normalViewPr>
  <p:slideViewPr>
    <p:cSldViewPr snapToGrid="0" snapToObjects="1">
      <p:cViewPr varScale="1">
        <p:scale>
          <a:sx n="100" d="100"/>
          <a:sy n="100" d="100"/>
        </p:scale>
        <p:origin x="2166" y="78"/>
      </p:cViewPr>
      <p:guideLst>
        <p:guide orient="horz" pos="3770"/>
        <p:guide pos="272"/>
        <p:guide orient="horz" pos="981"/>
      </p:guideLst>
    </p:cSldViewPr>
  </p:slideViewPr>
  <p:outlineViewPr>
    <p:cViewPr>
      <p:scale>
        <a:sx n="33" d="100"/>
        <a:sy n="33" d="100"/>
      </p:scale>
      <p:origin x="0" y="-200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Products and brands can be broken down into three different categories. These are local, international and global. The next few slides illustrate the difference between the categories.</a:t>
            </a:r>
          </a:p>
          <a:p>
            <a:pPr>
              <a:spcBef>
                <a:spcPct val="0"/>
              </a:spcBef>
            </a:pPr>
            <a:endParaRPr lang="en-US" dirty="0" smtClean="0"/>
          </a:p>
          <a:p>
            <a:r>
              <a:rPr lang="en-US" sz="1200" b="0" i="0" u="none" strike="noStrike" kern="1200" cap="none" baseline="0" dirty="0" smtClean="0">
                <a:solidFill>
                  <a:schemeClr val="tx1"/>
                </a:solidFill>
                <a:latin typeface="Arial"/>
                <a:ea typeface="Arial"/>
                <a:cs typeface="Arial"/>
                <a:sym typeface="Arial"/>
              </a:rPr>
              <a:t>Entrenched local products and brands can present significant competitive hurdles to global companies that are seeking to enter new country markets. In China, for example, a sports-apparel company started by Olympic gold medalist Li Ning competes head to head with global powerhouse Nike. In developing countries, global brands are sometimes perceived as overpowering scrappy local ones. In some cases, growing national pride may result in a social backlash that favors local products and brands. In China, a local TV manufacturer, Changhong Electric Appliances, has generated a high degree of awareness among Chinese consumers by cutting prices and using patriotic advertising themes such as “Let Changhong hold the great flag of revitalizing our national industries.”</a:t>
            </a:r>
            <a:endParaRPr lang="en-US" dirty="0" smtClean="0"/>
          </a:p>
          <a:p>
            <a:pPr>
              <a:spcBef>
                <a:spcPct val="0"/>
              </a:spcBef>
            </a:pPr>
            <a:r>
              <a:rPr lang="en-US" dirty="0" smtClean="0"/>
              <a:t> </a:t>
            </a:r>
          </a:p>
          <a:p>
            <a:pPr>
              <a:spcBef>
                <a:spcPct val="0"/>
              </a:spcBef>
            </a:pPr>
            <a:r>
              <a:rPr lang="en-US" dirty="0" smtClean="0"/>
              <a:t>Coca-Cola has developed several branded drink products for sale only in Japan, including a noncarbonated, ginseng-flavored beverage; a blended tea known as Sokenbicha; and Lactia-brand fermented milk drink. In India, Coca-Cola markets Kinely brand bottled water. The spirits industry often creates brand extensions to leverage popular brands without large marketing expenditures. For example, Diageo PLC markets Gordon</a:t>
            </a:r>
            <a:r>
              <a:rPr lang="ja-JP" altLang="en-US" dirty="0" smtClean="0"/>
              <a:t>’</a:t>
            </a:r>
            <a:r>
              <a:rPr lang="en-US" dirty="0" smtClean="0"/>
              <a:t>s Edge, a gin-based ready-to-drink beverage in the U.K. Allied Domecq created TG, a brand flavored with Teacher</a:t>
            </a:r>
            <a:r>
              <a:rPr lang="ja-JP" altLang="en-US" dirty="0" smtClean="0"/>
              <a:t>’</a:t>
            </a:r>
            <a:r>
              <a:rPr lang="en-US" dirty="0" smtClean="0"/>
              <a:t>s Scotch and guaraná, in Brazil.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2768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Zeien’s remarks reflect the fact that Gillette creates competitive advantage by marketing global products and utilizing global branding strategies. The company reaps economies of scale associated with creating a single ad campaign for the world and the advantages of executing a single brand strategy.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3835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Worldwide, consumers, corporate buyers, governments, activists, and other groups associate global brands with three characteristics; consumers use these characteristics as a guide when making purchase decisions. </a:t>
            </a:r>
          </a:p>
          <a:p>
            <a:pPr>
              <a:spcBef>
                <a:spcPct val="0"/>
              </a:spcBef>
            </a:pPr>
            <a:r>
              <a:rPr lang="en-US" dirty="0" smtClean="0"/>
              <a:t> </a:t>
            </a:r>
          </a:p>
          <a:p>
            <a:pPr>
              <a:spcBef>
                <a:spcPct val="0"/>
              </a:spcBef>
            </a:pPr>
            <a:r>
              <a:rPr lang="en-US" dirty="0" smtClean="0"/>
              <a:t>• </a:t>
            </a:r>
            <a:r>
              <a:rPr lang="en-US" i="1" dirty="0" smtClean="0"/>
              <a:t>Quality signal</a:t>
            </a:r>
            <a:r>
              <a:rPr lang="en-US" dirty="0" smtClean="0"/>
              <a:t>. Global brands compete fiercely with each other to provide world-class quality. A global brand name differentiates product offerings and allows marketers to charge premium prices. </a:t>
            </a:r>
          </a:p>
          <a:p>
            <a:pPr>
              <a:spcBef>
                <a:spcPct val="0"/>
              </a:spcBef>
            </a:pPr>
            <a:r>
              <a:rPr lang="en-US" dirty="0" smtClean="0"/>
              <a:t> </a:t>
            </a:r>
          </a:p>
          <a:p>
            <a:pPr>
              <a:spcBef>
                <a:spcPct val="0"/>
              </a:spcBef>
            </a:pPr>
            <a:r>
              <a:rPr lang="en-US" dirty="0" smtClean="0"/>
              <a:t>• </a:t>
            </a:r>
            <a:r>
              <a:rPr lang="en-US" i="1" dirty="0" smtClean="0"/>
              <a:t>Global myth.</a:t>
            </a:r>
            <a:r>
              <a:rPr lang="en-US" dirty="0" smtClean="0"/>
              <a:t> Global brands are symbols of cultural ideals. As noted in Chapter 7, marketers can use global consumer culture positioning (GCCP) to communicate a brand</a:t>
            </a:r>
            <a:r>
              <a:rPr lang="ja-JP" altLang="en-US" dirty="0" smtClean="0"/>
              <a:t>’</a:t>
            </a:r>
            <a:r>
              <a:rPr lang="en-US" dirty="0" smtClean="0"/>
              <a:t>s global identity and link that identity to aspirations in any part of the world. </a:t>
            </a:r>
          </a:p>
          <a:p>
            <a:pPr>
              <a:spcBef>
                <a:spcPct val="0"/>
              </a:spcBef>
            </a:pPr>
            <a:r>
              <a:rPr lang="en-US" dirty="0" smtClean="0"/>
              <a:t> </a:t>
            </a:r>
          </a:p>
          <a:p>
            <a:pPr>
              <a:spcBef>
                <a:spcPct val="0"/>
              </a:spcBef>
            </a:pPr>
            <a:r>
              <a:rPr lang="en-US" dirty="0" smtClean="0"/>
              <a:t>• </a:t>
            </a:r>
            <a:r>
              <a:rPr lang="en-US" i="1" dirty="0" smtClean="0"/>
              <a:t>Social responsibility</a:t>
            </a:r>
            <a:r>
              <a:rPr lang="en-US" dirty="0" smtClean="0"/>
              <a:t>. Customers evaluate companies and brands in terms of how they address social problems and how they conduct business.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431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cs typeface="Times New Roman" pitchFamily="18" charset="0"/>
              </a:rPr>
              <a:t>Properly implemented, co-branding can engender customer loyalty and allow companies to achieve synergy. However, co-branding can also confuse consumers and dilute brand equity. The approach works most effectively when the products involved complement each other. Credit card companies were the pioneers, and today it is possible to use cards to earn frequent flyer miles and discounts on automobiles. </a:t>
            </a:r>
          </a:p>
          <a:p>
            <a:pPr>
              <a:spcBef>
                <a:spcPct val="0"/>
              </a:spcBef>
            </a:pPr>
            <a:endParaRPr lang="en-US" dirty="0" smtClean="0">
              <a:ea typeface="ＭＳ Ｐゴシック" pitchFamily="34" charset="-128"/>
              <a:cs typeface="Times New Roman" pitchFamily="18" charset="0"/>
            </a:endParaRPr>
          </a:p>
          <a:p>
            <a:r>
              <a:rPr lang="en-US" sz="1200" b="1" i="0" u="none" strike="noStrike" kern="1200" cap="none" baseline="0" dirty="0" smtClean="0">
                <a:solidFill>
                  <a:schemeClr val="tx1"/>
                </a:solidFill>
                <a:latin typeface="Arial"/>
                <a:ea typeface="Arial"/>
                <a:cs typeface="Arial"/>
                <a:sym typeface="Arial"/>
              </a:rPr>
              <a:t>Co-branding </a:t>
            </a:r>
            <a:r>
              <a:rPr lang="en-US" sz="1200" b="0" i="0" u="none" strike="noStrike" kern="1200" cap="none" baseline="0" dirty="0" smtClean="0">
                <a:solidFill>
                  <a:schemeClr val="tx1"/>
                </a:solidFill>
                <a:latin typeface="Arial"/>
                <a:ea typeface="Arial"/>
                <a:cs typeface="Arial"/>
                <a:sym typeface="Arial"/>
              </a:rPr>
              <a:t>is a variation on combination branding in which two or more </a:t>
            </a:r>
            <a:r>
              <a:rPr lang="en-US" sz="1200" b="0" i="1" u="none" strike="noStrike" kern="1200" cap="none" baseline="0" dirty="0" smtClean="0">
                <a:solidFill>
                  <a:schemeClr val="tx1"/>
                </a:solidFill>
                <a:latin typeface="Arial"/>
                <a:ea typeface="Arial"/>
                <a:cs typeface="Arial"/>
                <a:sym typeface="Arial"/>
              </a:rPr>
              <a:t>different </a:t>
            </a:r>
            <a:r>
              <a:rPr lang="en-US" sz="1200" b="0" i="0" u="none" strike="noStrike" kern="1200" cap="none" baseline="0" dirty="0" smtClean="0">
                <a:solidFill>
                  <a:schemeClr val="tx1"/>
                </a:solidFill>
                <a:latin typeface="Arial"/>
                <a:ea typeface="Arial"/>
                <a:cs typeface="Arial"/>
                <a:sym typeface="Arial"/>
              </a:rPr>
              <a:t>company or product brands are featured prominently on product packaging or in advertising. When properly implemented, co-branding can engender customer loyalty and allow companies to achieve synergy. When done badly, it can confuse consumers and dilute brand equity. This approach works most effectively when the products involved complement each other. Credit card companies were the pioneers in the co-branding realm, so that today it is possible to use cards to earn frequent flyer miles and discounts on automobiles. Another well-known example of co-branding is the Intel Inside campaign promoting both the Intel Corporation and its Pentium-brand processors in conjunction with advertising for various brands of personal computers.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8302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brand has been built on Richard Branson</a:t>
            </a:r>
            <a:r>
              <a:rPr lang="ja-JP" altLang="en-US" dirty="0" smtClean="0"/>
              <a:t>’</a:t>
            </a:r>
            <a:r>
              <a:rPr lang="en-US" dirty="0" smtClean="0"/>
              <a:t>s shrewd ability to exploit weaknesses in competitors</a:t>
            </a:r>
            <a:r>
              <a:rPr lang="ja-JP" altLang="en-US" dirty="0" smtClean="0"/>
              <a:t>’</a:t>
            </a:r>
            <a:r>
              <a:rPr lang="en-US" dirty="0" smtClean="0"/>
              <a:t> customer service skills, as well as a flair for self-promotion. Branson</a:t>
            </a:r>
            <a:r>
              <a:rPr lang="ja-JP" altLang="en-US" dirty="0" smtClean="0"/>
              <a:t>’</a:t>
            </a:r>
            <a:r>
              <a:rPr lang="en-US" dirty="0" smtClean="0"/>
              <a:t>s business philosophy is that brands are built around reputation, quality, innovation, and price rather than image. Although Branson is intent on establishing Virgin as </a:t>
            </a:r>
            <a:r>
              <a:rPr lang="en-US" i="1" dirty="0" smtClean="0"/>
              <a:t>the</a:t>
            </a:r>
            <a:r>
              <a:rPr lang="en-US" dirty="0" smtClean="0"/>
              <a:t> British brand of the new millennium, some industry observers wonder if the brand has been spread too thin.</a:t>
            </a:r>
          </a:p>
          <a:p>
            <a:pPr>
              <a:spcBef>
                <a:spcPct val="0"/>
              </a:spcBef>
            </a:pPr>
            <a:endParaRPr lang="en-US" dirty="0" smtClean="0"/>
          </a:p>
          <a:p>
            <a:pPr>
              <a:spcBef>
                <a:spcPct val="0"/>
              </a:spcBef>
            </a:pPr>
            <a:r>
              <a:rPr lang="en-US" dirty="0" smtClean="0"/>
              <a:t>The Virgin Companies listed above are found at virgin.com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258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This table shows the four combinations of local and global products and brands in matrix form. Each represents a different strategy; a global company can use one or more strategies as appropriate. Some global companies pursue strategy 1 by developing local products and brands for individual country or regional markets. Coca-Cola makes extensive use of this strategy; Georgia canned coffee in Japan is one example. Coca-Cola’s flagship cola brand is an example of strategy 4. In South Africa, Coca-Cola markets Valpre brand bottled water (strategy 2). The global cosmetics industry makes extensive use of strategy 3; the marketers of Chanel, Givenchy, Clarins, Guerlain, and other leading cosmetics brands create different formulations for different regions of the world. However, the brand name and the packaging may be uniform everywhere.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0385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Table 10-2 shows global brands ranked in terms of their economic value as determined by analysts at the Interbrand consultancy and Citigroup. To be included in the rankings, the brand has to generate approximately one-third of sales outside the home country; brands owned by privately held companies, such as Mars, are not included. Not surprisingly, technology giants Apple and Google occupy the top two spots. Coincidentally, Google also ranked number 3 in the 2017 Global</a:t>
            </a:r>
          </a:p>
          <a:p>
            <a:r>
              <a:rPr lang="en-US" sz="1200" b="0" i="0" u="none" strike="noStrike" kern="1200" cap="none" baseline="0" dirty="0" smtClean="0">
                <a:solidFill>
                  <a:schemeClr val="tx1"/>
                </a:solidFill>
                <a:latin typeface="Arial"/>
                <a:ea typeface="Arial"/>
                <a:cs typeface="Arial"/>
                <a:sym typeface="Arial"/>
              </a:rPr>
              <a:t>Brand Simplicity Index compiled by Siegel+Gale; German discounter Aldi topped the rankings.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34746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Aacker and Joachimsthaler</a:t>
            </a:r>
            <a:r>
              <a:rPr lang="ja-JP" altLang="en-US" dirty="0" smtClean="0"/>
              <a:t>’</a:t>
            </a:r>
            <a:r>
              <a:rPr lang="en-US" dirty="0" smtClean="0">
                <a:ea typeface="ＭＳ Ｐゴシック" pitchFamily="34" charset="-128"/>
              </a:rPr>
              <a:t>s research</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4404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Companies should place a priority on creating strong brands in all markets through global brand leadership.</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620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Both this slide and the next offer six suggestions for managers that are seeking to develop global brand leadership.</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559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cs typeface="Times New Roman" pitchFamily="18" charset="0"/>
              </a:rPr>
              <a:t>The product </a:t>
            </a:r>
            <a:r>
              <a:rPr lang="ja-JP" altLang="en-US" dirty="0" smtClean="0">
                <a:cs typeface="Times New Roman" pitchFamily="18" charset="0"/>
              </a:rPr>
              <a:t>“</a:t>
            </a:r>
            <a:r>
              <a:rPr lang="en-US" dirty="0" smtClean="0">
                <a:ea typeface="ＭＳ Ｐゴシック" pitchFamily="34" charset="-128"/>
                <a:cs typeface="Times New Roman" pitchFamily="18" charset="0"/>
              </a:rPr>
              <a:t>P</a:t>
            </a:r>
            <a:r>
              <a:rPr lang="ja-JP" altLang="en-US" dirty="0" smtClean="0">
                <a:cs typeface="Times New Roman" pitchFamily="18" charset="0"/>
              </a:rPr>
              <a:t>”</a:t>
            </a:r>
            <a:r>
              <a:rPr lang="en-US" dirty="0" smtClean="0">
                <a:ea typeface="ＭＳ Ｐゴシック" pitchFamily="34" charset="-128"/>
                <a:cs typeface="Times New Roman" pitchFamily="18" charset="0"/>
              </a:rPr>
              <a:t> of the marketing mix is at the heart of the challenges and opportunities facing global companies today: Management must develop product and brand policies and strategies that are sensitive to market needs, competition, and company ambitions and resources on a global scale. Effective global marketing often entails finding a balance between the payoff from extensively adapting products and brands to local market preferences and the benefits that come from concentrating company resources on relatively standardized global products and brands.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9786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Coke is arguably the quintessential global product and global brand. Coke relies on similar positioning and marketing in all countries; it projects a global image of fun, good times, and enjoyment. The product itself, though, may vary to suit local tastes; for example, Coke increased the sweetness of its beverages in the Middle East, where customers prefer a sweeter drink. Also, prices may vary to suit local competitive conditions, and the channels of distribution may differ. In 2009, Coke adopted the global advertising theme “Open Happiness.” The previous slogan, “The Coke Side of Life,” was also global but required adaptation in emerging markets such as Russia and China. However, the basic, underlying strategic principles that guide the management of the brand are the same worldwide. The issue is not exact uniformity but rather: Are we offering </a:t>
            </a:r>
            <a:r>
              <a:rPr lang="en-US" sz="1200" b="0" i="1" u="none" strike="noStrike" kern="1200" cap="none" dirty="0" smtClean="0">
                <a:solidFill>
                  <a:schemeClr val="tx1"/>
                </a:solidFill>
                <a:latin typeface="Arial"/>
                <a:ea typeface="Arial"/>
                <a:cs typeface="Arial"/>
                <a:sym typeface="Arial"/>
              </a:rPr>
              <a:t>essentially</a:t>
            </a:r>
            <a:r>
              <a:rPr lang="en-US" sz="1200" b="0" i="0" u="none" strike="noStrike" kern="1200" cap="none" dirty="0" smtClean="0">
                <a:solidFill>
                  <a:schemeClr val="tx1"/>
                </a:solidFill>
                <a:latin typeface="Arial"/>
                <a:ea typeface="Arial"/>
                <a:cs typeface="Arial"/>
                <a:sym typeface="Arial"/>
              </a:rPr>
              <a:t> the same product and brand promise? As discussed in the next few chapters, other elements of the marketing mix—for example, price, communications appeal and media strategy, and distribution channels—may also vary.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593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latin typeface="Arial"/>
                <a:ea typeface="Arial"/>
                <a:cs typeface="Arial"/>
                <a:sym typeface="Arial"/>
              </a:rPr>
              <a:t>At the most basic level of human existence, physiological and safety needs must be met. People need food, clothing, and shelter, and a product that meets these basic needs has potential for globalization.</a:t>
            </a:r>
          </a:p>
          <a:p>
            <a:r>
              <a:rPr lang="en-US" sz="1200" b="0" i="0" u="none" strike="noStrike" kern="1200" cap="none" dirty="0" smtClean="0">
                <a:solidFill>
                  <a:schemeClr val="tx1"/>
                </a:solidFill>
                <a:latin typeface="Arial"/>
                <a:ea typeface="Arial"/>
                <a:cs typeface="Arial"/>
                <a:sym typeface="Arial"/>
              </a:rPr>
              <a:t>However, the basic human need to consume food and drink is not the same thing as wanting or preferring a Big Mac or a Coke. Before the Coca-Cola Company and McDonald’s conquered the world, they built their brands and business systems at home. Because their products fulfilled basic human needs and because both companies are masterful marketers, they were able to cross geographic boundaries and build global brand franchises. At the same time, Coca-Cola and McDonald’s have learned from experience that some food and drink preferences—China is a case in point—remain deeply embedded in culture. Responding to those differences has meant creating local products and brands for particular country markets. Sony has prospered for a similar reason. Audio and video entertainment products fulfill important social functions. Throughout its history, Sony’s corporate vision has called for developing new products such as the transistor radio and the Walkman personal stereo that fulfill the need for mobile entertainment.</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8022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essence of marketing is finding needs and filling them. Maslow</a:t>
            </a:r>
            <a:r>
              <a:rPr lang="ja-JP" altLang="en-US" dirty="0" smtClean="0"/>
              <a:t>’</a:t>
            </a:r>
            <a:r>
              <a:rPr lang="en-US" dirty="0" smtClean="0"/>
              <a:t>s hierarchy of needs, a staple of sociology and psychology courses, provides a useful framework for understanding how and why local products and brands can be extended beyond home country borders. Maslow hypothesized that people</a:t>
            </a:r>
            <a:r>
              <a:rPr lang="ja-JP" altLang="en-US" dirty="0" smtClean="0"/>
              <a:t>’</a:t>
            </a:r>
            <a:r>
              <a:rPr lang="en-US" dirty="0" smtClean="0"/>
              <a:t>s desires can be arranged into a hierarchy of five needs. As an individual fulfills needs at each level, he or she progresses to higher levels. At the most basic level of human existence, physiological and safety needs must be met. People need food, clothing, and shelter, and a product that meets these basic needs has potential for globalization. Mid-level needs in the hierarchy include self-respect, self-esteem, and the esteem of others. These social needs, which can create a powerful internal motivation driving demand for status-oriented products, cut across the various stages of country development. </a:t>
            </a:r>
          </a:p>
          <a:p>
            <a:pPr>
              <a:spcBef>
                <a:spcPct val="0"/>
              </a:spcBef>
            </a:pPr>
            <a:r>
              <a:rPr lang="en-US" dirty="0" smtClean="0"/>
              <a:t> </a:t>
            </a:r>
          </a:p>
          <a:p>
            <a:pPr>
              <a:spcBef>
                <a:spcPct val="0"/>
              </a:spcBef>
            </a:pPr>
            <a:r>
              <a:rPr lang="en-US" dirty="0" smtClean="0"/>
              <a:t>Rolex, Louis Vuitton, and Dom Perignon are just a few of the global brands that consumers buy in an effort to satisfy esteem needs. Some consumers flaunt their wealth by buying expensive products and brands that others will notice. Such behavior is referred to as </a:t>
            </a:r>
            <a:r>
              <a:rPr lang="en-US" i="1" dirty="0" smtClean="0"/>
              <a:t>conspicuous consumption</a:t>
            </a:r>
            <a:r>
              <a:rPr lang="en-US" dirty="0" smtClean="0"/>
              <a:t> or </a:t>
            </a:r>
            <a:r>
              <a:rPr lang="en-US" i="1" dirty="0" smtClean="0"/>
              <a:t>luxury badging</a:t>
            </a:r>
            <a:r>
              <a:rPr lang="en-US" dirty="0" smtClean="0"/>
              <a:t>. </a:t>
            </a:r>
          </a:p>
          <a:p>
            <a:pPr>
              <a:spcBef>
                <a:spcPct val="0"/>
              </a:spcBef>
            </a:pPr>
            <a:r>
              <a:rPr lang="en-US" i="1" dirty="0" smtClean="0"/>
              <a:t> </a:t>
            </a:r>
            <a:endParaRPr lang="en-US" dirty="0" smtClean="0"/>
          </a:p>
          <a:p>
            <a:pPr>
              <a:spcBef>
                <a:spcPct val="0"/>
              </a:spcBef>
            </a:pPr>
            <a:r>
              <a:rPr lang="en-US" i="1" dirty="0" smtClean="0"/>
              <a:t>Note:</a:t>
            </a:r>
            <a:r>
              <a:rPr lang="en-US" dirty="0" smtClean="0"/>
              <a:t> </a:t>
            </a:r>
            <a:r>
              <a:rPr lang="en-US" i="1" dirty="0" smtClean="0"/>
              <a:t>Luxury brands are doing exceptionally well thanks to the growth of millionaires in China and India and the demands they have for such goods.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3107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Hellmut Schütte has proposed a modified hierarchy to explain the needs and wants of Asian consumers.</a:t>
            </a:r>
            <a:r>
              <a:rPr lang="en-US" sz="1200" b="0" i="0" u="none" strike="noStrike" kern="1200" cap="none" baseline="0" dirty="0" smtClean="0">
                <a:solidFill>
                  <a:schemeClr val="tx1"/>
                </a:solidFill>
                <a:latin typeface="Arial"/>
                <a:ea typeface="Arial"/>
                <a:cs typeface="Arial"/>
                <a:sym typeface="Arial"/>
              </a:rPr>
              <a:t> </a:t>
            </a:r>
            <a:r>
              <a:rPr lang="en-US" sz="1200" b="0" i="0" u="none" strike="noStrike" kern="1200" cap="none" dirty="0" smtClean="0">
                <a:solidFill>
                  <a:schemeClr val="tx1"/>
                </a:solidFill>
                <a:latin typeface="Arial"/>
                <a:ea typeface="Arial"/>
                <a:cs typeface="Arial"/>
                <a:sym typeface="Arial"/>
              </a:rPr>
              <a:t>Although the two lower-level needs are the same as in the traditional hierarchy, the three highest levels emphasize social needs. </a:t>
            </a:r>
            <a:r>
              <a:rPr lang="en-US" sz="1200" b="0" i="1" u="none" strike="noStrike" kern="1200" cap="none" dirty="0" smtClean="0">
                <a:solidFill>
                  <a:schemeClr val="tx1"/>
                </a:solidFill>
                <a:latin typeface="Arial"/>
                <a:ea typeface="Arial"/>
                <a:cs typeface="Arial"/>
                <a:sym typeface="Arial"/>
              </a:rPr>
              <a:t>Affiliation needs</a:t>
            </a:r>
            <a:r>
              <a:rPr lang="en-US" sz="1200" b="0" i="0" u="none" strike="noStrike" kern="1200" cap="none" dirty="0" smtClean="0">
                <a:solidFill>
                  <a:schemeClr val="tx1"/>
                </a:solidFill>
                <a:latin typeface="Arial"/>
                <a:ea typeface="Arial"/>
                <a:cs typeface="Arial"/>
                <a:sym typeface="Arial"/>
              </a:rPr>
              <a:t> in Asia are satisfied when an individual has been accepted by a group. Conformity with group norms becomes a key force driving consumer behavior. For example, when a cool new cell phone hits the market, every teenager who wants to fit in buys one. Knowing this, managers at Japanese companies develop local products specifically designed to appeal to teens. The next level is </a:t>
            </a:r>
            <a:r>
              <a:rPr lang="en-US" sz="1200" b="0" i="1" u="none" strike="noStrike" kern="1200" cap="none" dirty="0" smtClean="0">
                <a:solidFill>
                  <a:schemeClr val="tx1"/>
                </a:solidFill>
                <a:latin typeface="Arial"/>
                <a:ea typeface="Arial"/>
                <a:cs typeface="Arial"/>
                <a:sym typeface="Arial"/>
              </a:rPr>
              <a:t>admiration</a:t>
            </a:r>
            <a:r>
              <a:rPr lang="en-US" sz="1200" b="0" i="0" u="none" strike="noStrike" kern="1200" cap="none" dirty="0" smtClean="0">
                <a:solidFill>
                  <a:schemeClr val="tx1"/>
                </a:solidFill>
                <a:latin typeface="Arial"/>
                <a:ea typeface="Arial"/>
                <a:cs typeface="Arial"/>
                <a:sym typeface="Arial"/>
              </a:rPr>
              <a:t>, a higher-level need that can be satisfied through acts that command respect within a group. At the top of the Asian hierarchy is </a:t>
            </a:r>
            <a:r>
              <a:rPr lang="en-US" sz="1200" b="0" i="1" u="none" strike="noStrike" kern="1200" cap="none" dirty="0" smtClean="0">
                <a:solidFill>
                  <a:schemeClr val="tx1"/>
                </a:solidFill>
                <a:latin typeface="Arial"/>
                <a:ea typeface="Arial"/>
                <a:cs typeface="Arial"/>
                <a:sym typeface="Arial"/>
              </a:rPr>
              <a:t>status</a:t>
            </a:r>
            <a:r>
              <a:rPr lang="en-US" sz="1200" b="0" i="0" u="none" strike="noStrike" kern="1200" cap="none" dirty="0" smtClean="0">
                <a:solidFill>
                  <a:schemeClr val="tx1"/>
                </a:solidFill>
                <a:latin typeface="Arial"/>
                <a:ea typeface="Arial"/>
                <a:cs typeface="Arial"/>
                <a:sym typeface="Arial"/>
              </a:rPr>
              <a:t>, the esteem of society as a whole. In part, attainment of high status is character driven. However, the quest for status also leads to luxury badging. Support for Schütte’s contention that status is the highest-ranking need in the Asian hierarchy can be seen in the geographic breakdown of the $200-plus billion global luxury goods market. Fully 20 percent of industry sales are generated in Japan alone, with another 22 percent of sales occurring in the rest of the Asia-Pacific region. Nearly half of all sales revenues of Italy’s Gucci Group are generated in Asia.</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0041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One of the facts of life in global marketing is that perceptions about and attitudes toward particular countries often extend to products and brands known to originate in those countries. Such perceptions contribute to the </a:t>
            </a:r>
            <a:r>
              <a:rPr lang="en-US" b="1" dirty="0" smtClean="0"/>
              <a:t>country-of-origin effect</a:t>
            </a:r>
            <a:r>
              <a:rPr lang="en-US" b="0" dirty="0" smtClean="0"/>
              <a:t>; </a:t>
            </a:r>
            <a:r>
              <a:rPr lang="en-US" dirty="0" smtClean="0"/>
              <a:t>they become part of a brand</a:t>
            </a:r>
            <a:r>
              <a:rPr lang="ja-JP" altLang="en-US" dirty="0" smtClean="0"/>
              <a:t>’</a:t>
            </a:r>
            <a:r>
              <a:rPr lang="en-US" dirty="0" smtClean="0"/>
              <a:t>s image and contribute to brand equity. This is particularly true for automobiles, electronics, fashion, beer, recorded music, and certain other product categories. Perceptions and attitudes about a product</a:t>
            </a:r>
            <a:r>
              <a:rPr lang="ja-JP" altLang="en-US" dirty="0" smtClean="0"/>
              <a:t>’</a:t>
            </a:r>
            <a:r>
              <a:rPr lang="en-US" dirty="0" smtClean="0"/>
              <a:t>s origins can be positive or negative. On the positive side, as one marketing expert has pointed out, </a:t>
            </a:r>
            <a:r>
              <a:rPr lang="ja-JP" altLang="en-US" dirty="0" smtClean="0"/>
              <a:t>“‘</a:t>
            </a:r>
            <a:r>
              <a:rPr lang="en-US" dirty="0" smtClean="0"/>
              <a:t>German</a:t>
            </a:r>
            <a:r>
              <a:rPr lang="ja-JP" altLang="en-US" dirty="0" smtClean="0"/>
              <a:t>’</a:t>
            </a:r>
            <a:r>
              <a:rPr lang="en-US" dirty="0" smtClean="0"/>
              <a:t> is synonymous with quality engineering, </a:t>
            </a:r>
            <a:r>
              <a:rPr lang="ja-JP" altLang="en-US" dirty="0" smtClean="0"/>
              <a:t>‘</a:t>
            </a:r>
            <a:r>
              <a:rPr lang="en-US" dirty="0" smtClean="0"/>
              <a:t>Italian</a:t>
            </a:r>
            <a:r>
              <a:rPr lang="ja-JP" altLang="en-US" dirty="0" smtClean="0"/>
              <a:t>’</a:t>
            </a:r>
            <a:r>
              <a:rPr lang="en-US" dirty="0" smtClean="0"/>
              <a:t> is synonymous with style, and </a:t>
            </a:r>
            <a:r>
              <a:rPr lang="ja-JP" altLang="en-US" dirty="0" smtClean="0"/>
              <a:t>‘</a:t>
            </a:r>
            <a:r>
              <a:rPr lang="en-US" dirty="0" smtClean="0"/>
              <a:t>French</a:t>
            </a:r>
            <a:r>
              <a:rPr lang="ja-JP" altLang="en-US" dirty="0" smtClean="0"/>
              <a:t>’</a:t>
            </a:r>
            <a:r>
              <a:rPr lang="en-US" dirty="0" smtClean="0"/>
              <a:t> is synonymous with chic.</a:t>
            </a:r>
            <a:r>
              <a:rPr lang="ja-JP" altLang="en-US" dirty="0" smtClean="0"/>
              <a:t>”</a:t>
            </a:r>
            <a:endParaRPr lang="en-US" dirty="0" smtClean="0"/>
          </a:p>
          <a:p>
            <a:pPr>
              <a:spcBef>
                <a:spcPct val="0"/>
              </a:spcBef>
            </a:pPr>
            <a:r>
              <a:rPr lang="en-US" dirty="0" smtClean="0"/>
              <a:t> </a:t>
            </a:r>
          </a:p>
          <a:p>
            <a:pPr>
              <a:spcBef>
                <a:spcPct val="0"/>
              </a:spcBef>
            </a:pPr>
            <a:r>
              <a:rPr lang="en-US" dirty="0" smtClean="0"/>
              <a:t>English tea</a:t>
            </a:r>
          </a:p>
          <a:p>
            <a:pPr>
              <a:spcBef>
                <a:spcPct val="0"/>
              </a:spcBef>
            </a:pPr>
            <a:r>
              <a:rPr lang="en-US" dirty="0" smtClean="0"/>
              <a:t>French perfume</a:t>
            </a:r>
          </a:p>
          <a:p>
            <a:pPr>
              <a:spcBef>
                <a:spcPct val="0"/>
              </a:spcBef>
            </a:pPr>
            <a:r>
              <a:rPr lang="en-US" dirty="0" smtClean="0"/>
              <a:t>Jamaican rum</a:t>
            </a:r>
          </a:p>
          <a:p>
            <a:pPr>
              <a:spcBef>
                <a:spcPct val="0"/>
              </a:spcBef>
            </a:pPr>
            <a:r>
              <a:rPr lang="en-US" dirty="0" smtClean="0"/>
              <a:t>Chinese silk</a:t>
            </a:r>
          </a:p>
          <a:p>
            <a:pPr>
              <a:spcBef>
                <a:spcPct val="0"/>
              </a:spcBef>
            </a:pPr>
            <a:r>
              <a:rPr lang="en-US" dirty="0" smtClean="0"/>
              <a:t>Italian leather </a:t>
            </a:r>
          </a:p>
          <a:p>
            <a:pPr>
              <a:spcBef>
                <a:spcPct val="0"/>
              </a:spcBef>
            </a:pPr>
            <a:r>
              <a:rPr lang="en-US" dirty="0" smtClean="0"/>
              <a:t>Japanese electronics</a:t>
            </a:r>
          </a:p>
          <a:p>
            <a:pPr>
              <a:spcBef>
                <a:spcPct val="0"/>
              </a:spcBef>
            </a:pPr>
            <a:r>
              <a:rPr lang="en-US" dirty="0" smtClean="0"/>
              <a:t>USA: Polo, Land</a:t>
            </a:r>
            <a:r>
              <a:rPr lang="ja-JP" altLang="en-US" dirty="0" smtClean="0"/>
              <a:t>’</a:t>
            </a:r>
            <a:r>
              <a:rPr lang="en-US" dirty="0" smtClean="0"/>
              <a:t>s End, Budweiser, Marlboro</a:t>
            </a:r>
          </a:p>
          <a:p>
            <a:pPr>
              <a:spcBef>
                <a:spcPct val="0"/>
              </a:spcBef>
            </a:pPr>
            <a:r>
              <a:rPr lang="en-US" dirty="0" smtClean="0"/>
              <a:t>Korea: LG, Hyundai, Daewoo, Samsung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3464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cs typeface="Times New Roman" pitchFamily="18" charset="0"/>
              </a:rPr>
              <a:t>Laws and regulations in different countries frequently lead to obligatory product design adaptations. This may be seen most clearly in Europe, where one impetus for the creation of the single market was the desire to dismantle regulatory and legal barriers that prevented pan-European sales of standardized products. These were particularly prevalent in the areas of technical standards and health and safety standards. In the food industry, for example, there were 200 legal and regulatory barriers to cross-border trade within the EU in 10 food categories.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9212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Extension strategies are employed by companies in the international, global, and transnational stages of development. The critical difference is one of execution and mind-set. In an international company, for example, the extension strategy reflects an ethnocentric orientation and the </a:t>
            </a:r>
            <a:r>
              <a:rPr lang="en-US" i="1" dirty="0" smtClean="0"/>
              <a:t>assumption</a:t>
            </a:r>
            <a:r>
              <a:rPr lang="en-US" dirty="0" smtClean="0"/>
              <a:t> that all markets are alike. A global company such as Gillette does not fall victim to such assumptions; the company’s geocentric orientation allows it to thoroughly understand its markets and consciously take advantage of similarities in world markets. Likewise, a multinational company utilizes the adaptation strategy because of its polycentric orientation and the assumption</a:t>
            </a:r>
            <a:r>
              <a:rPr lang="en-US" i="1" dirty="0" smtClean="0"/>
              <a:t> </a:t>
            </a:r>
            <a:r>
              <a:rPr lang="en-US" dirty="0" smtClean="0"/>
              <a:t>that all markets are different. By contrast, the geocentric orientation of managers and executives in a global company has sensitized them to actual, rather than assumed, differences between markets.</a:t>
            </a:r>
          </a:p>
          <a:p>
            <a:pPr>
              <a:spcBef>
                <a:spcPct val="0"/>
              </a:spcBef>
            </a:pPr>
            <a:endParaRPr lang="en-US" dirty="0" smtClean="0"/>
          </a:p>
          <a:p>
            <a:pPr>
              <a:spcBef>
                <a:spcPct val="0"/>
              </a:spcBef>
            </a:pPr>
            <a:r>
              <a:rPr lang="en-US" dirty="0" smtClean="0"/>
              <a:t>Strategy 1: Common for B2B</a:t>
            </a:r>
          </a:p>
          <a:p>
            <a:pPr>
              <a:spcBef>
                <a:spcPct val="0"/>
              </a:spcBef>
            </a:pPr>
            <a:r>
              <a:rPr lang="en-US" dirty="0" smtClean="0"/>
              <a:t>Strategy 2: Low-cost because the product is unchanged, communication is adapted</a:t>
            </a:r>
          </a:p>
          <a:p>
            <a:r>
              <a:rPr lang="en-US" dirty="0" smtClean="0"/>
              <a:t>Strategy 3: </a:t>
            </a:r>
            <a:r>
              <a:rPr lang="en-US" sz="1200" b="0" i="0" u="none" strike="noStrike" kern="1200" cap="none" baseline="0" dirty="0" smtClean="0">
                <a:solidFill>
                  <a:schemeClr val="tx1"/>
                </a:solidFill>
                <a:latin typeface="Arial"/>
                <a:ea typeface="Arial"/>
                <a:cs typeface="Arial"/>
                <a:sym typeface="Arial"/>
              </a:rPr>
              <a:t>For many years, Ford sold the Escort, Focus, and other nameplates worldwide, though the vehicles themselves often varied from region to region. In 2010, Ford launched a new Focus model in the United States that has 80 percent shared content with the European Focus. The 20 percent adapted content reflects regulations such as bumper crash test standards</a:t>
            </a:r>
            <a:endParaRPr lang="en-US" dirty="0" smtClean="0"/>
          </a:p>
          <a:p>
            <a:pPr>
              <a:spcBef>
                <a:spcPct val="0"/>
              </a:spcBef>
            </a:pPr>
            <a:r>
              <a:rPr lang="en-US" dirty="0" smtClean="0"/>
              <a:t>Strategy 4: Combines local market conditions recognized in Strategies 2 and 3</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30239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IN" sz="1200" b="0" i="0" u="none" strike="noStrike" kern="1200" cap="none" dirty="0" smtClean="0">
                <a:solidFill>
                  <a:schemeClr val="tx1"/>
                </a:solidFill>
                <a:latin typeface="Arial"/>
                <a:ea typeface="Arial"/>
                <a:cs typeface="Arial"/>
                <a:sym typeface="Arial"/>
              </a:rPr>
              <a:t>As a general rule, extension/standardization strategies are utilized more frequently with industrial (business-to-business) products than with consumer products. The reason is simple: Industrial products tend to be less deeply rooted in culture than are consumer goods. </a:t>
            </a:r>
            <a:endParaRPr lang="en-US" dirty="0" smtClean="0"/>
          </a:p>
          <a:p>
            <a:endParaRPr lang="en-IN" sz="1200" b="0" i="0" u="none" strike="noStrike" kern="1200" cap="none"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Apple launched its iPhone in the United States in mid-2007. In the following months, this product was gradually rolled out in several more markets, including France and the United Kingdom. When Apple brought its second-generation iPhone to market 1 year later, it was launched in 21 countries simultaneously. Henkel KGaA markets its Loctite-brand family of adhesive products globally using the dual-extension strategy (see Exhibit 10-9). The company’s various lines—including medical adhesives and threadlockers—bear the Loctite brand name. Ads also include the Henkel corporate logo.</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6234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smtClean="0">
                <a:solidFill>
                  <a:schemeClr val="tx1"/>
                </a:solidFill>
                <a:latin typeface="Arial"/>
                <a:ea typeface="Arial"/>
                <a:cs typeface="Arial"/>
                <a:sym typeface="Arial"/>
              </a:rPr>
              <a:t>Marketers of premium American bourbon brands such as Wild Turkey have found that images of Delta blues music, New Orleans, and Route 66 appeal to upscale drinkers outside the United States. However, images that stress bourbon’s rustic, backwoods origins do not necessarily appeal to Americans. As Gary Regan, author of </a:t>
            </a:r>
            <a:r>
              <a:rPr lang="en-US" sz="1200" b="0" i="1" u="none" strike="noStrike" kern="1200" cap="none" baseline="0" dirty="0" smtClean="0">
                <a:solidFill>
                  <a:schemeClr val="tx1"/>
                </a:solidFill>
                <a:latin typeface="Arial"/>
                <a:ea typeface="Arial"/>
                <a:cs typeface="Arial"/>
                <a:sym typeface="Arial"/>
              </a:rPr>
              <a:t>The Book of Bourbon</a:t>
            </a:r>
            <a:r>
              <a:rPr lang="en-US" sz="1200" b="0" i="0" u="none" strike="noStrike" kern="1200" cap="none" baseline="0" dirty="0" smtClean="0">
                <a:solidFill>
                  <a:schemeClr val="tx1"/>
                </a:solidFill>
                <a:latin typeface="Arial"/>
                <a:ea typeface="Arial"/>
                <a:cs typeface="Arial"/>
                <a:sym typeface="Arial"/>
              </a:rPr>
              <a:t>, has noted, “Europeans hate Americans when they think of them as being the policemen of the world, but they love Americans</a:t>
            </a:r>
          </a:p>
          <a:p>
            <a:r>
              <a:rPr lang="en-US" sz="1200" b="0" i="0" u="none" strike="noStrike" kern="1200" cap="none" baseline="0" dirty="0" smtClean="0">
                <a:solidFill>
                  <a:schemeClr val="tx1"/>
                </a:solidFill>
                <a:latin typeface="Arial"/>
                <a:ea typeface="Arial"/>
                <a:cs typeface="Arial"/>
                <a:sym typeface="Arial"/>
              </a:rPr>
              <a:t>when they think about blue jeans and bourbon and ranches.”</a:t>
            </a:r>
            <a:endParaRPr lang="en-IN" sz="1200" b="0" i="0" u="none" strike="noStrike" kern="1200" cap="none" dirty="0" smtClean="0">
              <a:solidFill>
                <a:schemeClr val="tx1"/>
              </a:solidFill>
              <a:latin typeface="Arial"/>
              <a:ea typeface="Arial"/>
              <a:cs typeface="Arial"/>
              <a:sym typeface="Arial"/>
            </a:endParaRPr>
          </a:p>
          <a:p>
            <a:endParaRPr lang="en-IN" sz="1200" b="0" i="0" u="none" strike="noStrike" kern="1200" cap="none" dirty="0" smtClean="0">
              <a:solidFill>
                <a:schemeClr val="tx1"/>
              </a:solidFill>
              <a:latin typeface="Arial"/>
              <a:ea typeface="Arial"/>
              <a:cs typeface="Arial"/>
              <a:sym typeface="Arial"/>
            </a:endParaRPr>
          </a:p>
          <a:p>
            <a:r>
              <a:rPr lang="en-IN" sz="1200" b="0" i="0" u="none" strike="noStrike" kern="1200" cap="none" dirty="0" smtClean="0">
                <a:solidFill>
                  <a:schemeClr val="tx1"/>
                </a:solidFill>
                <a:latin typeface="Arial"/>
                <a:ea typeface="Arial"/>
                <a:cs typeface="Arial"/>
                <a:sym typeface="Arial"/>
              </a:rPr>
              <a:t> Jägermeister schnapps is marketed differently in different key country markets. Chief executive Hasso Kaempfe believes that a diversity of images has been a key element in the success of Jägermeister outside of Germany, where the brown, herb-based concoction originated. In the United States, Jägermeister was “discovered” in the mid-1990s by the college crowd. Kaempfe’s marketing team has capitalized on the brand’s cult status by hiring “Jägerettes,” girls who pass out free samples; the company’s popular T-shirts and orange banners are also distributed at rock concerts. By contrast, in Italy, the brand’s second-largest export market, Jägermeister is considered an up-market digestive to be consumed after dinner. In Germany, Austria, and Switzerland, where beer culture predominates, Jägermeister and other brands of schnapps have more traditional associations as a remedy for coughs, stomach aches, or as a “morning after” elixir.</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42298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When Kraft Foods launched Oreo brand cookies in China in 1996, it used a product extension approach. Following several years of flat sales, Kraft’s in-country marketing team launched a research study, which alerted the team to the fact that Oreos were too sweet for the Chinese palate and that the price—14 cookies for 72 cents—was too high. Oreos were then reformulated as a less-sweet, chocolate-covered, four-layer wafer filled with vanilla and chocolate cream. Packages of the new wafer Oreo contain fewer cookies but sell for about 29 cents. Today, Oreo is the best-selling cookie brand in China.</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748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product</a:t>
            </a:r>
            <a:r>
              <a:rPr lang="ja-JP" altLang="en-US" dirty="0" smtClean="0"/>
              <a:t>’</a:t>
            </a:r>
            <a:r>
              <a:rPr lang="en-US" dirty="0" smtClean="0"/>
              <a:t>s </a:t>
            </a:r>
            <a:r>
              <a:rPr lang="en-US" i="1" dirty="0" smtClean="0"/>
              <a:t>tangible </a:t>
            </a:r>
            <a:r>
              <a:rPr lang="en-US" dirty="0" smtClean="0"/>
              <a:t>attributes can be assessed in physical terms such as weight, dimensions, or materials used. Consider, for example, a flat-panel TV with an OLED screen that measures 42 inches across. The unit weighs 20 pounds, is 2.2 inches thick, </a:t>
            </a:r>
            <a:r>
              <a:rPr lang="en-US" sz="1200" b="0" i="0" u="none" strike="noStrike" kern="1200" cap="none" baseline="0" dirty="0" smtClean="0">
                <a:solidFill>
                  <a:schemeClr val="tx1"/>
                </a:solidFill>
                <a:latin typeface="Arial"/>
                <a:ea typeface="Arial"/>
                <a:cs typeface="Arial"/>
                <a:sym typeface="Arial"/>
              </a:rPr>
              <a:t>features four high-definition media interface (HDMI) connections, has a built-in tuner capable of receiving high-definition TV signals over the air, and delivers a 4K screen resolution.</a:t>
            </a:r>
          </a:p>
          <a:p>
            <a:endParaRPr lang="en-US" dirty="0" smtClean="0"/>
          </a:p>
          <a:p>
            <a:pPr>
              <a:spcBef>
                <a:spcPct val="0"/>
              </a:spcBef>
            </a:pPr>
            <a:r>
              <a:rPr lang="en-US" i="1" dirty="0" smtClean="0"/>
              <a:t>Intangible</a:t>
            </a:r>
            <a:r>
              <a:rPr lang="en-US" dirty="0" smtClean="0"/>
              <a:t> product attributes, including status associated with product ownership, a manufacturer’s service commitment, and a brand’s overall reputation or mystique, are also important. When shopping for a new TV set, for example, many people want </a:t>
            </a:r>
            <a:r>
              <a:rPr lang="ja-JP" altLang="en-US" dirty="0" smtClean="0"/>
              <a:t>“</a:t>
            </a:r>
            <a:r>
              <a:rPr lang="en-US" dirty="0" smtClean="0"/>
              <a:t>the best:</a:t>
            </a:r>
            <a:r>
              <a:rPr lang="ja-JP" altLang="en-US" dirty="0" smtClean="0"/>
              <a:t>”</a:t>
            </a:r>
            <a:r>
              <a:rPr lang="en-US" dirty="0" smtClean="0"/>
              <a:t> They want a TV loaded with features (tangible product elements), as well as one that is “cool” and makes a status statement (intangible product element).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11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Nike has built a global brand by marketing technologically advanced, premium-priced athletic shoes in conjunction with advertising that emphasizes U.S.-style, in-your-face brashness and a “Just Do It” attitude. In the huge and strategically important China market, however, this approach had several limitations. For one thing, Nike’s “bad boy” image is at odds with ingrained Chinese values such as respect for authority and filial piety. As a general rule, Nike advertisements in China do not show disruption of harmony; this is due, in part, to a government that discourages dissent. Price was another issue: A regular pair of Nike shoes cost the equivalent of $60–$78, while average annual family income ranges from about $200 in rural areas to $500 in urban areas. In the mid-1990s, Nike responded by creating a shoe that could be assembled in China specifically for the Chinese market using less expensive material and sold for less than $40. After years of running ads designed for Western markets by longtime agency Wieden &amp; Kennedy, Nike hired Chinese-speaking art directors and copywriters working in WPP Group’s J. Walter Thompson ad agency in Shanghai to create new advertising featuring local athletes that would appeal to Chinese nationalistic sentiments.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8350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Thermex had achieved great success in the domestic market. A new design focused on ease of installation.,</a:t>
            </a:r>
            <a:r>
              <a:rPr lang="en-US" baseline="0" dirty="0" smtClean="0"/>
              <a:t> a factor not important in low-wage India but extremely important in industrialized nations.</a:t>
            </a:r>
          </a:p>
          <a:p>
            <a:r>
              <a:rPr lang="en-US" sz="1200" b="0" i="0" u="none" strike="noStrike" kern="1200" cap="none" baseline="0" dirty="0" smtClean="0">
                <a:solidFill>
                  <a:schemeClr val="tx1"/>
                </a:solidFill>
                <a:latin typeface="Arial"/>
                <a:ea typeface="Arial"/>
                <a:cs typeface="Arial"/>
                <a:sym typeface="Arial"/>
              </a:rPr>
              <a:t>As an example of how innovation can be applied to meet the needs of low-income populations, consider two entrepreneurs, working independently, who recognized that millions of people around the globe need low-cost eyeglasses. Robert J. Morrison, an American optometrist, created Instant Eyeglasses. These glasses utilize conventional lenses, can be assembled in minutes, and sell for approximately $20 per pair. Joshua Silva, a physics professor at Oxford University, took a</a:t>
            </a:r>
          </a:p>
          <a:p>
            <a:r>
              <a:rPr lang="en-US" sz="1200" b="0" i="0" u="none" strike="noStrike" kern="1200" cap="none" baseline="0" dirty="0" smtClean="0">
                <a:solidFill>
                  <a:schemeClr val="tx1"/>
                </a:solidFill>
                <a:latin typeface="Arial"/>
                <a:ea typeface="Arial"/>
                <a:cs typeface="Arial"/>
                <a:sym typeface="Arial"/>
              </a:rPr>
              <a:t>more high-tech approach and came up with glasses with transparent membrane lenses filled with clear silicone fluid. Using two manual adjusters, users can increase or decrease the power of the lenses by regulating the amount of fluid in them. Professor Silva is currently CEO of the Centre for Vision in the Developing World, whose mission is to sell low-cost, self-adjusting glasses in developing countries.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2976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slide sums up the section regarding choosing a product-communication strategy. It is important to note that only after analysis of the product-market fit and of company capabilities and costs can executives choose the most profitable strategy.</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44101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starting point for an effective worldwide new-product program is an information system that seeks new-product ideas from all potentially useful sources and channels these ideas to relevant screening and decision centers within the organization. Ideas can come from many sources, including customers, suppliers, competitors, company salespeople, distributors and agents, subsidiary executives, headquarters executives, documentary sources (e.g., information service reports and publications), and, finally, actual firsthand observation of the market environment. The diagram on this slide illustrates the continuum that new products will fall into and the amount of learning that consumers will have to go through in order to use the product.</a:t>
            </a:r>
          </a:p>
          <a:p>
            <a:pPr>
              <a:spcBef>
                <a:spcPct val="0"/>
              </a:spcBef>
            </a:pPr>
            <a:r>
              <a:rPr lang="en-US" dirty="0" smtClean="0"/>
              <a:t> </a:t>
            </a:r>
          </a:p>
          <a:p>
            <a:pPr>
              <a:spcBef>
                <a:spcPct val="0"/>
              </a:spcBef>
            </a:pPr>
            <a:r>
              <a:rPr lang="en-US" b="1" dirty="0" smtClean="0"/>
              <a:t>Continuous innovations</a:t>
            </a:r>
            <a:r>
              <a:rPr lang="en-US" dirty="0" smtClean="0"/>
              <a:t> = </a:t>
            </a:r>
            <a:r>
              <a:rPr lang="ja-JP" altLang="en-US" dirty="0" smtClean="0"/>
              <a:t>“</a:t>
            </a:r>
            <a:r>
              <a:rPr lang="en-US" dirty="0" smtClean="0"/>
              <a:t>new and improved;</a:t>
            </a:r>
            <a:r>
              <a:rPr lang="ja-JP" altLang="en-US" dirty="0" smtClean="0"/>
              <a:t>”</a:t>
            </a:r>
            <a:r>
              <a:rPr lang="en-US" dirty="0" smtClean="0"/>
              <a:t> less R&amp;D needed; a faster computer. May be in the form</a:t>
            </a:r>
            <a:r>
              <a:rPr lang="en-US" baseline="0" dirty="0" smtClean="0"/>
              <a:t> of line extension</a:t>
            </a:r>
            <a:endParaRPr lang="en-US" dirty="0" smtClean="0"/>
          </a:p>
          <a:p>
            <a:pPr>
              <a:spcBef>
                <a:spcPct val="0"/>
              </a:spcBef>
            </a:pPr>
            <a:r>
              <a:rPr lang="en-US" b="1" dirty="0" smtClean="0"/>
              <a:t>Dynamically continuous innovations</a:t>
            </a:r>
            <a:r>
              <a:rPr lang="en-US" dirty="0" smtClean="0"/>
              <a:t> = require less learning and is less disruptive; Gillette Sensor, Sensor Excel, and MACH3 brings news technology for an unchanged category, wet shaving; Music on the go 1050s transistor radios to Sony Walkman; TVs to high</a:t>
            </a:r>
            <a:r>
              <a:rPr lang="en-US" baseline="0" dirty="0" smtClean="0"/>
              <a:t> def, flat screen products</a:t>
            </a:r>
            <a:endParaRPr lang="en-US" dirty="0" smtClean="0"/>
          </a:p>
          <a:p>
            <a:pPr>
              <a:spcBef>
                <a:spcPct val="0"/>
              </a:spcBef>
            </a:pPr>
            <a:r>
              <a:rPr lang="en-US" b="1" dirty="0" smtClean="0"/>
              <a:t>Discontinuous innovations = </a:t>
            </a:r>
            <a:r>
              <a:rPr lang="en-US" dirty="0" smtClean="0"/>
              <a:t>represent a break with the past; VCRs, PCs, Apple products: iPod, iPhone, iPad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89427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rPr>
              <a:t>A high volume of information flow is required to scan adequately for new-product opportunities, and considerable effort is subsequently required to screen these opportunities to identify candidates for product development. The best organizational design for addressing these requirements is a new product department. Managers in such a department engage in several activities. First, they ensure that all relevant information sources are continuously tapped for new-product ideas. Second, they screen these ideas to identify candidates for investigation. Third, they investigate and analyze selected new-product ideas. Finally, they ensure that the organization commits resources to the most likely new-product candidates and is continuously involved in an orderly program of new-product introduction and development on a worldwide basis.</a:t>
            </a:r>
          </a:p>
          <a:p>
            <a:pPr>
              <a:spcBef>
                <a:spcPct val="0"/>
              </a:spcBef>
            </a:pPr>
            <a:endParaRPr lang="en-US" dirty="0" smtClean="0">
              <a:ea typeface="ＭＳ Ｐゴシック" pitchFamily="34" charset="-128"/>
            </a:endParaRPr>
          </a:p>
          <a:p>
            <a:r>
              <a:rPr lang="en-US" sz="1200" b="1" i="0" u="none" strike="noStrike" kern="1200" cap="none" dirty="0" smtClean="0">
                <a:solidFill>
                  <a:schemeClr val="tx1"/>
                </a:solidFill>
                <a:latin typeface="Arial"/>
                <a:ea typeface="Arial"/>
                <a:cs typeface="Arial"/>
                <a:sym typeface="Arial"/>
              </a:rPr>
              <a:t>1.	</a:t>
            </a:r>
            <a:r>
              <a:rPr lang="en-US" sz="1200" b="0" i="0" u="none" strike="noStrike" kern="1200" cap="none" dirty="0" smtClean="0">
                <a:solidFill>
                  <a:schemeClr val="tx1"/>
                </a:solidFill>
                <a:latin typeface="Arial"/>
                <a:ea typeface="Arial"/>
                <a:cs typeface="Arial"/>
                <a:sym typeface="Arial"/>
              </a:rPr>
              <a:t>How big is the market for this product at various prices?</a:t>
            </a:r>
          </a:p>
          <a:p>
            <a:r>
              <a:rPr lang="en-US" sz="1200" b="1" i="0" u="none" strike="noStrike" kern="1200" cap="none" dirty="0" smtClean="0">
                <a:solidFill>
                  <a:schemeClr val="tx1"/>
                </a:solidFill>
                <a:latin typeface="Arial"/>
                <a:ea typeface="Arial"/>
                <a:cs typeface="Arial"/>
                <a:sym typeface="Arial"/>
              </a:rPr>
              <a:t>2.	</a:t>
            </a:r>
            <a:r>
              <a:rPr lang="en-US" sz="1200" b="0" i="0" u="none" strike="noStrike" kern="1200" cap="none" dirty="0" smtClean="0">
                <a:solidFill>
                  <a:schemeClr val="tx1"/>
                </a:solidFill>
                <a:latin typeface="Arial"/>
                <a:ea typeface="Arial"/>
                <a:cs typeface="Arial"/>
                <a:sym typeface="Arial"/>
              </a:rPr>
              <a:t>What are the likely competitive moves in response to our activity with this product?</a:t>
            </a:r>
          </a:p>
          <a:p>
            <a:r>
              <a:rPr lang="en-US" sz="1200" b="1" i="0" u="none" strike="noStrike" kern="1200" cap="none" dirty="0" smtClean="0">
                <a:solidFill>
                  <a:schemeClr val="tx1"/>
                </a:solidFill>
                <a:latin typeface="Arial"/>
                <a:ea typeface="Arial"/>
                <a:cs typeface="Arial"/>
                <a:sym typeface="Arial"/>
              </a:rPr>
              <a:t>3.	</a:t>
            </a:r>
            <a:r>
              <a:rPr lang="en-US" sz="1200" b="0" i="0" u="none" strike="noStrike" kern="1200" cap="none" dirty="0" smtClean="0">
                <a:solidFill>
                  <a:schemeClr val="tx1"/>
                </a:solidFill>
                <a:latin typeface="Arial"/>
                <a:ea typeface="Arial"/>
                <a:cs typeface="Arial"/>
                <a:sym typeface="Arial"/>
              </a:rPr>
              <a:t>Can we market the product through our existing structure? If not, what changes will be required, and what costs will be incurred to make the changes?</a:t>
            </a:r>
          </a:p>
          <a:p>
            <a:r>
              <a:rPr lang="en-US" sz="1200" b="1" i="0" u="none" strike="noStrike" kern="1200" cap="none" dirty="0" smtClean="0">
                <a:solidFill>
                  <a:schemeClr val="tx1"/>
                </a:solidFill>
                <a:latin typeface="Arial"/>
                <a:ea typeface="Arial"/>
                <a:cs typeface="Arial"/>
                <a:sym typeface="Arial"/>
              </a:rPr>
              <a:t>4.	</a:t>
            </a:r>
            <a:r>
              <a:rPr lang="en-US" sz="1200" b="0" i="0" u="none" strike="noStrike" kern="1200" cap="none" dirty="0" smtClean="0">
                <a:solidFill>
                  <a:schemeClr val="tx1"/>
                </a:solidFill>
                <a:latin typeface="Arial"/>
                <a:ea typeface="Arial"/>
                <a:cs typeface="Arial"/>
                <a:sym typeface="Arial"/>
              </a:rPr>
              <a:t>Given estimates of potential demand for this product at specified prices and estimated levels of competition, can we source the product at a cost that will yield an adequate profit?</a:t>
            </a:r>
          </a:p>
          <a:p>
            <a:r>
              <a:rPr lang="en-US" sz="1200" b="1" i="0" u="none" strike="noStrike" kern="1200" cap="none" dirty="0" smtClean="0">
                <a:solidFill>
                  <a:schemeClr val="tx1"/>
                </a:solidFill>
                <a:latin typeface="Arial"/>
                <a:ea typeface="Arial"/>
                <a:cs typeface="Arial"/>
                <a:sym typeface="Arial"/>
              </a:rPr>
              <a:t>5.	</a:t>
            </a:r>
            <a:r>
              <a:rPr lang="en-IN" sz="1200" b="0" i="0" u="none" strike="noStrike" kern="1200" cap="none" dirty="0" smtClean="0">
                <a:solidFill>
                  <a:schemeClr val="tx1"/>
                </a:solidFill>
                <a:latin typeface="Arial"/>
                <a:ea typeface="Arial"/>
                <a:cs typeface="Arial"/>
                <a:sym typeface="Arial"/>
              </a:rPr>
              <a:t>Does this product fit our strategic development plan? (a) Is the product consistent with our overall goals and objectives? (b) Is the product consistent with our available resources? (c) Is the product consistent with our management structure? (d) Does the product have adequate global potential?</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35988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smtClean="0">
                <a:solidFill>
                  <a:schemeClr val="tx1"/>
                </a:solidFill>
                <a:latin typeface="Arial"/>
                <a:ea typeface="Arial"/>
                <a:cs typeface="Arial"/>
                <a:sym typeface="Arial"/>
              </a:rPr>
              <a:t>Failure to assess actual use conditions can lead to big surprises, as Unilever learned when it rolled out a new detergent brand in Europe without sufficient testing. Unilever spent $150 million to develop the new detergent, which was formulated with a stain-fighting manganese complex molecule intended to clean fabrics faster at lower temperatures than competing products such as Procter &amp; Gamble’s Ariel. Backed by a $300 million marketing budget, the detergent was launched in April 1994 as Persil Power, Omo Power, and other brand names. After a restructuring, Unilever had cut the time required to roll out new products in Europe from 3 years to 16 months. In this particular instance, the increased efficiency combined with corporate enthusiasm for the new formula resulted in a marketing debacle. Consumers discovered that some clothing items were damaged after being washed with Power. P&amp;G, quick to capitalize on the situation, ran newspaper ads denouncing Power and commissioned lab tests to verify that the damage did, in fact, occur. Unilever chairman Sir Michael Perry called the Power fiasco, “the greatest marketing setback we’ve seen.” Unilever reformulated Power, but it was too late to save the brand. The company lost the opportunity to gain share against P&amp;G in Europe.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7051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40</a:t>
            </a:fld>
            <a:endParaRPr lang="en-US" dirty="0"/>
          </a:p>
        </p:txBody>
      </p:sp>
    </p:spTree>
    <p:extLst>
      <p:ext uri="{BB962C8B-B14F-4D97-AF65-F5344CB8AC3E}">
        <p14:creationId xmlns:p14="http://schemas.microsoft.com/office/powerpoint/2010/main" val="137298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 the late 1990s, Hyundai Motor America chief executive Finbarr O’Neill realized that many American car buyers perceived Korean cars as “cheap” and were skeptical about the Hyundai nameplate’s reliability. In fact, the company had made significant improvements in the quality and reliability of its vehicles, but consumer perceptions of the brand had not kept pace with the changes. O’Neill instituted a 10-year, 100,000-mile warranty program that represents the most comprehensive coverage in the auto industry. Concurrently, Hyundai launched several new vehicles and increased expenditures for advertising. The results are impressive: Hyundai’s U.S. sales jumped from about 90,000 vehicles in 1998 to nearly 665,000 vehicles in 2017. </a:t>
            </a:r>
            <a:r>
              <a:rPr lang="en-US" sz="1200" b="0" i="0" u="none" strike="noStrike" kern="1200" cap="none" baseline="0" dirty="0" smtClean="0">
                <a:solidFill>
                  <a:schemeClr val="tx1"/>
                </a:solidFill>
                <a:latin typeface="Arial"/>
                <a:ea typeface="Arial"/>
                <a:cs typeface="Arial"/>
                <a:sym typeface="Arial"/>
              </a:rPr>
              <a:t>Hyundai has also overtaken Toyota as Europe’s best-selling Asian car brand.</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4444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smtClean="0">
                <a:solidFill>
                  <a:schemeClr val="tx1"/>
                </a:solidFill>
                <a:latin typeface="Arial"/>
                <a:ea typeface="Arial"/>
                <a:cs typeface="Arial"/>
                <a:sym typeface="Arial"/>
              </a:rPr>
              <a:t>Brewers, soft drink marketers, distillers, and other beverage firms typically devote considerable thought to ensuring that packages speak to consumers or provide some kind of benefit beyond simply holding liquid. For example, a critical element in the success of Corona Extra beer in export markets was management’s decision to retain the traditional package design, which consists of a tall transparent bottle with “Made in Mexico” etched directly on the glass. At the time, the conventional wisdom in the brewing industry was that export beer bottles should be short, green or brown in color, with paper labels. In other words, the bottle should resemble Heineken’s! The fact that consumers could see the beer inside the Corona Extra bottle made it seem more pure and natural. Today, Corona is the top-selling imported beer brand in the United States, Australia, Belgium, the Czech Republic, and several other countries. Coca-Cola’s distinctive (and trademarked) contour bottle comes in both glass and plastic versions and helps consumers seek out the “real thing.” The bottle design, which dates back to 1916, was intended to differentiate Coke from other soft drinks.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4504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One hallmark of the modern global marketplace is the abundance of multi-language labeling that appears on many products. In today</a:t>
            </a:r>
            <a:r>
              <a:rPr lang="ja-JP" altLang="en-US" dirty="0" smtClean="0"/>
              <a:t>’</a:t>
            </a:r>
            <a:r>
              <a:rPr lang="en-US" dirty="0" smtClean="0"/>
              <a:t>s self-service retail environments, product labels may be designed to attract attention, to support a product</a:t>
            </a:r>
            <a:r>
              <a:rPr lang="ja-JP" altLang="en-US" dirty="0" smtClean="0"/>
              <a:t>’</a:t>
            </a:r>
            <a:r>
              <a:rPr lang="en-US" dirty="0" smtClean="0"/>
              <a:t>s positioning, and to help persuade consumers to buy.</a:t>
            </a:r>
          </a:p>
          <a:p>
            <a:pPr>
              <a:spcBef>
                <a:spcPct val="0"/>
              </a:spcBef>
            </a:pPr>
            <a:r>
              <a:rPr lang="en-US" dirty="0" smtClean="0"/>
              <a:t> </a:t>
            </a:r>
          </a:p>
          <a:p>
            <a:pPr>
              <a:spcBef>
                <a:spcPct val="0"/>
              </a:spcBef>
            </a:pPr>
            <a:r>
              <a:rPr lang="en-US" dirty="0" smtClean="0"/>
              <a:t>Today, virtually all food products sold in the United States must present information regarding nutrition (e.g., calories and fat content) and serving size in a standard format. The use of certain terms such as “light” and “natural” is also restricted. Other examples of labeling in global marketing include:</a:t>
            </a:r>
          </a:p>
          <a:p>
            <a:pPr lvl="1">
              <a:buFont typeface="Arial" pitchFamily="34" charset="0"/>
              <a:buChar char="•"/>
            </a:pPr>
            <a:r>
              <a:rPr lang="en-US" sz="1200" b="0" i="0" u="none" strike="noStrike" kern="1200" cap="none" dirty="0" smtClean="0">
                <a:solidFill>
                  <a:schemeClr val="tx1"/>
                </a:solidFill>
                <a:latin typeface="Arial"/>
                <a:ea typeface="Arial"/>
                <a:cs typeface="Arial"/>
                <a:sym typeface="Arial"/>
              </a:rPr>
              <a:t>Mandatory health warnings on tobacco products are required in most countries.</a:t>
            </a:r>
            <a:endParaRPr lang="en-US" sz="1000" b="0" i="0" u="none" strike="noStrike" kern="1200" cap="none" dirty="0" smtClean="0">
              <a:solidFill>
                <a:schemeClr val="tx1"/>
              </a:solidFill>
              <a:latin typeface="Arial"/>
              <a:ea typeface="Arial"/>
              <a:cs typeface="Arial"/>
              <a:sym typeface="Arial"/>
            </a:endParaRPr>
          </a:p>
          <a:p>
            <a:pPr lvl="1">
              <a:buFont typeface="Arial" pitchFamily="34" charset="0"/>
              <a:buChar char="•"/>
            </a:pPr>
            <a:r>
              <a:rPr lang="en-US" sz="1200" b="0" i="0" u="none" strike="noStrike" kern="1200" cap="none" dirty="0" smtClean="0">
                <a:solidFill>
                  <a:schemeClr val="tx1"/>
                </a:solidFill>
                <a:latin typeface="Arial"/>
                <a:ea typeface="Arial"/>
                <a:cs typeface="Arial"/>
                <a:sym typeface="Arial"/>
              </a:rPr>
              <a:t>The American Automobile Labeling Act clarifies the country of origin, the final assembly point, and the percentages of the major sources of foreign content of every car, truck, and minivan sold in the United States (effective since October 1, 1994).</a:t>
            </a:r>
            <a:endParaRPr lang="en-US" sz="1000" b="0" i="0" u="none" strike="noStrike" kern="1200" cap="none" dirty="0" smtClean="0">
              <a:solidFill>
                <a:schemeClr val="tx1"/>
              </a:solidFill>
              <a:latin typeface="Arial"/>
              <a:ea typeface="Arial"/>
              <a:cs typeface="Arial"/>
              <a:sym typeface="Arial"/>
            </a:endParaRPr>
          </a:p>
          <a:p>
            <a:pPr marL="685800" lvl="1" indent="-228600">
              <a:spcBef>
                <a:spcPct val="0"/>
              </a:spcBef>
              <a:buFontTx/>
              <a:buChar char="•"/>
            </a:pPr>
            <a:r>
              <a:rPr lang="en-US" dirty="0" smtClean="0"/>
              <a:t>Responding to pressure from consumer groups, in 2006 McDonald</a:t>
            </a:r>
            <a:r>
              <a:rPr lang="ja-JP" altLang="en-US" dirty="0" smtClean="0"/>
              <a:t>’</a:t>
            </a:r>
            <a:r>
              <a:rPr lang="en-US" dirty="0" smtClean="0"/>
              <a:t>s began posting nutrition information on all food packaging and wrappers in approximately 20,000 restaurants in key markets worldwide. Executives indicated that issues pertaining to language and nutritional testing would delay labeling in 10,000 additional restaurants in smaller country markets.</a:t>
            </a:r>
          </a:p>
          <a:p>
            <a:pPr marL="685800" lvl="1" indent="-228600">
              <a:spcBef>
                <a:spcPct val="0"/>
              </a:spcBef>
              <a:buFontTx/>
              <a:buChar char="•"/>
            </a:pPr>
            <a:r>
              <a:rPr lang="en-US" dirty="0" smtClean="0"/>
              <a:t>Nestlé recently introduced Nan, an infant-formula brand that is popular in Latin America, in the American market. Targeted at Hispanic mothers, Nestlé Nan</a:t>
            </a:r>
            <a:r>
              <a:rPr lang="ja-JP" altLang="en-US" dirty="0" smtClean="0"/>
              <a:t>’</a:t>
            </a:r>
            <a:r>
              <a:rPr lang="en-US" dirty="0" smtClean="0"/>
              <a:t>s instructions are printed in Spanish on the front of the can. Other brands have English-language labeling on the outside; Spanish-language instructions are printed on the reverse side.</a:t>
            </a:r>
          </a:p>
          <a:p>
            <a:pPr marL="685800" lvl="1" indent="-228600">
              <a:spcBef>
                <a:spcPct val="0"/>
              </a:spcBef>
              <a:buFontTx/>
              <a:buChar char="•"/>
            </a:pPr>
            <a:r>
              <a:rPr lang="en-US" dirty="0" smtClean="0"/>
              <a:t>In 2008, the United States enacted a country-of-origin labeling (COOL) law. The law requires supermarkets and other food retailers to display information that identifies the country that meat, poultry, and certain other food products are sourced. France enacted a similar law in Jan. 2017.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757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tx1"/>
                </a:solidFill>
                <a:latin typeface="Arial"/>
                <a:ea typeface="Arial"/>
                <a:cs typeface="Arial"/>
                <a:sym typeface="Arial"/>
              </a:rPr>
              <a:t>Global marketers must understand the importance of </a:t>
            </a:r>
            <a:r>
              <a:rPr lang="en-US" sz="1200" b="0" i="1" u="none" strike="noStrike" kern="1200" cap="none" dirty="0" smtClean="0">
                <a:solidFill>
                  <a:schemeClr val="tx1"/>
                </a:solidFill>
                <a:latin typeface="Arial"/>
                <a:ea typeface="Arial"/>
                <a:cs typeface="Arial"/>
                <a:sym typeface="Arial"/>
              </a:rPr>
              <a:t>visual aesthetics</a:t>
            </a:r>
            <a:r>
              <a:rPr lang="en-US" sz="1200" b="0" i="0" u="none" strike="noStrike" kern="1200" cap="none" dirty="0" smtClean="0">
                <a:solidFill>
                  <a:schemeClr val="tx1"/>
                </a:solidFill>
                <a:latin typeface="Arial"/>
                <a:ea typeface="Arial"/>
                <a:cs typeface="Arial"/>
                <a:sym typeface="Arial"/>
              </a:rPr>
              <a:t> embodied in the color or shape of a product, label, or package. Likewise, </a:t>
            </a:r>
            <a:r>
              <a:rPr lang="en-US" sz="1200" b="0" i="1" u="none" strike="noStrike" kern="1200" cap="none" dirty="0" smtClean="0">
                <a:solidFill>
                  <a:schemeClr val="tx1"/>
                </a:solidFill>
                <a:latin typeface="Arial"/>
                <a:ea typeface="Arial"/>
                <a:cs typeface="Arial"/>
                <a:sym typeface="Arial"/>
              </a:rPr>
              <a:t>aesthetic styles</a:t>
            </a:r>
            <a:r>
              <a:rPr lang="en-US" sz="1200" b="0" i="0" u="none" strike="noStrike" kern="1200" cap="none" dirty="0" smtClean="0">
                <a:solidFill>
                  <a:schemeClr val="tx1"/>
                </a:solidFill>
                <a:latin typeface="Arial"/>
                <a:ea typeface="Arial"/>
                <a:cs typeface="Arial"/>
                <a:sym typeface="Arial"/>
              </a:rPr>
              <a:t>, such as the degree of complexity found on a label, are perceived differently in different parts of the world. For example, it has been said that German wines would be more appealing in export markets if the labels were simplified. Aesthetic elements that are deemed appropriate, attractive, and appealing in one’s home country may be perceived differently elsewhere.</a:t>
            </a:r>
          </a:p>
          <a:p>
            <a:r>
              <a:rPr lang="en-IN" sz="1200" b="0" i="0" u="none" strike="noStrike" kern="1200" cap="none" dirty="0" smtClean="0">
                <a:solidFill>
                  <a:schemeClr val="tx1"/>
                </a:solidFill>
                <a:latin typeface="Arial"/>
                <a:ea typeface="Arial"/>
                <a:cs typeface="Arial"/>
                <a:sym typeface="Arial"/>
              </a:rPr>
              <a:t>In some cases, a standardized color can be used in all countries; examples include the distinctive yellow color on Caterpillar’s earthmoving equipment and its licensed outdoor gear, the red Marlboro chevron, and John Deere’s signature green. In other instances, color choices should be changed in response to local perceptions. </a:t>
            </a:r>
          </a:p>
          <a:p>
            <a:endParaRPr lang="en-IN" sz="1200" b="0" i="0" u="none" strike="noStrike" kern="1200" cap="none"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Packaging aesthetics are particularly important to the Japanese. This point was driven home to the chief executive of a small U.S. company that manufactures an electronic device for controlling corrosion. After spending much time in Japan, the executive managed to secure several orders for the device. However, following an initial burst of success, Japanese orders dropped off; for one thing, the executive was told, the packaging was too plain. “We couldn’t understand why we needed a five-color label and a custom-made box for this device, which goes under the hood of a car or in the boiler room of a utility company,” the executive said. While waiting for the bullet train in Japan one day, the executive’s local distributor purchased a cheap watch at the station and had it elegantly wrapped. The distributor asked the American executive to guess the value of the watch based on the packaging. Despite all that he had heard and read about the Japanese obsession with quality, it was the first time the American understood that, in Japan, “a book is judged by its cover.” As a result, the company revamped its packaging, seeing to such details as ensuring that the strips of tape used to seal the boxes are cut to precisely the same length.</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0097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ea typeface="ＭＳ Ｐゴシック" pitchFamily="34" charset="-128"/>
              </a:rPr>
              <a:t>Customers integrate all their experiences of observing, using, or consuming a product with everything they hear and read about it. The essence of a brand exists in the mind; as such, brands are intangible. However, companies develop logos, distinctive packaging, and other communication devices to provide visual representations of their brands. A logo can take a variety of forms, starting with the brand name itself.</a:t>
            </a:r>
          </a:p>
          <a:p>
            <a:endParaRPr lang="en-US" sz="1200" b="0" i="0" u="none" strike="noStrike" kern="1200" cap="none" baseline="0" dirty="0" smtClean="0">
              <a:solidFill>
                <a:schemeClr val="tx1"/>
              </a:solidFill>
              <a:latin typeface="Arial"/>
              <a:ea typeface="Arial"/>
              <a:cs typeface="Arial"/>
              <a:sym typeface="Arial"/>
            </a:endParaRPr>
          </a:p>
          <a:p>
            <a:r>
              <a:rPr lang="en-US" sz="1200" b="0" i="0" u="none" strike="noStrike" kern="1200" cap="none" baseline="0" dirty="0" smtClean="0">
                <a:solidFill>
                  <a:schemeClr val="tx1"/>
                </a:solidFill>
                <a:latin typeface="Arial"/>
                <a:ea typeface="Arial"/>
                <a:cs typeface="Arial"/>
                <a:sym typeface="Arial"/>
              </a:rPr>
              <a:t>Brand image is one way that competitors in the same industry sector differentiate themselves. Take Apple and Samsung, for example. Both companies market smartphones. The late Steve Jobs, Apple’s legendary cofounder and CEO, was a constant media presence and a master at generating buzz; the iPhone, iPad, and other Apple products generally receive stellar reviews for their sleek designs, powerful functionality, and user-friendly features. Apple’s retail stores reinforce</a:t>
            </a:r>
          </a:p>
          <a:p>
            <a:r>
              <a:rPr lang="en-US" sz="1200" b="0" i="0" u="none" strike="noStrike" kern="1200" cap="none" baseline="0" dirty="0" smtClean="0">
                <a:solidFill>
                  <a:schemeClr val="tx1"/>
                </a:solidFill>
                <a:latin typeface="Arial"/>
                <a:ea typeface="Arial"/>
                <a:cs typeface="Arial"/>
                <a:sym typeface="Arial"/>
              </a:rPr>
              <a:t>the brand’s hip, cool image. By contrast, Samsung’s brand image is more heavily skewed toward technology; few Samsung users are likely to know the name of the company’s chief executive.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63303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smtClean="0"/>
              <a:t>The value of global megabrands such as Coca-Cola and Marlboro runs in the tens of </a:t>
            </a:r>
            <a:r>
              <a:rPr lang="en-US" i="1" dirty="0" smtClean="0"/>
              <a:t>billions</a:t>
            </a:r>
            <a:r>
              <a:rPr lang="en-US" dirty="0" smtClean="0"/>
              <a:t> of dollars.</a:t>
            </a:r>
          </a:p>
          <a:p>
            <a:pPr>
              <a:spcBef>
                <a:spcPct val="0"/>
              </a:spcBef>
            </a:pPr>
            <a:r>
              <a:rPr lang="en-US" dirty="0" smtClean="0"/>
              <a:t> </a:t>
            </a:r>
          </a:p>
          <a:p>
            <a:pPr>
              <a:spcBef>
                <a:spcPct val="0"/>
              </a:spcBef>
            </a:pPr>
            <a:r>
              <a:rPr lang="en-US" dirty="0" smtClean="0"/>
              <a:t>Warren Buffett, the legendary American investor who heads Berkshire Hathaway, asserts that the global power of brands such as Coca-Cola and Gillette permits the companies that own them to set up a protective moat around their economic castles. As Buffett once explained, </a:t>
            </a:r>
            <a:r>
              <a:rPr lang="ja-JP" altLang="en-US" dirty="0" smtClean="0"/>
              <a:t>“</a:t>
            </a:r>
            <a:r>
              <a:rPr lang="en-US" dirty="0" smtClean="0"/>
              <a:t>The average company, by contrast, does battle daily without any such means of protection.</a:t>
            </a:r>
            <a:r>
              <a:rPr lang="ja-JP" altLang="en-US" dirty="0" smtClean="0"/>
              <a:t>”</a:t>
            </a:r>
            <a:r>
              <a:rPr lang="en-US" dirty="0" smtClean="0"/>
              <a:t> That protection often yields added profit, because the owners of powerful brand names can typically command higher prices for their products than can owners of lesser brands. In other words, the strongest global brands have tremendous brand equity.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142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60784" y="6468486"/>
            <a:ext cx="5995349"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658311"/>
          </a:xfrm>
        </p:spPr>
        <p:txBody>
          <a:bodyPr anchor="ctr"/>
          <a:lstStyle/>
          <a:p>
            <a:r>
              <a:rPr lang="en-US" sz="3600" dirty="0" smtClean="0">
                <a:latin typeface="+mj-lt"/>
              </a:rPr>
              <a:t>Global Marketing</a:t>
            </a:r>
            <a:endParaRPr lang="en-US" altLang="en-US" sz="3600" dirty="0">
              <a:solidFill>
                <a:schemeClr val="tx2"/>
              </a:solidFill>
              <a:latin typeface="+mj-lt"/>
              <a:cs typeface="Times New Roman" panose="02020603050405020304" pitchFamily="18" charset="0"/>
            </a:endParaRPr>
          </a:p>
        </p:txBody>
      </p:sp>
      <p:sp>
        <p:nvSpPr>
          <p:cNvPr id="3" name="Text Placeholder 2"/>
          <p:cNvSpPr>
            <a:spLocks noGrp="1"/>
          </p:cNvSpPr>
          <p:nvPr>
            <p:ph type="body" idx="1"/>
          </p:nvPr>
        </p:nvSpPr>
        <p:spPr>
          <a:xfrm>
            <a:off x="457200" y="1016111"/>
            <a:ext cx="8229600" cy="331043"/>
          </a:xfrm>
        </p:spPr>
        <p:txBody>
          <a:bodyPr anchor="ctr"/>
          <a:lstStyle/>
          <a:p>
            <a:r>
              <a:rPr lang="en-US" dirty="0">
                <a:latin typeface="+mn-lt"/>
              </a:rPr>
              <a:t>Tenth Edition</a:t>
            </a:r>
          </a:p>
        </p:txBody>
      </p:sp>
      <p:sp>
        <p:nvSpPr>
          <p:cNvPr id="4" name="Text Placeholder 3"/>
          <p:cNvSpPr>
            <a:spLocks noGrp="1"/>
          </p:cNvSpPr>
          <p:nvPr>
            <p:ph type="body" idx="2"/>
          </p:nvPr>
        </p:nvSpPr>
        <p:spPr>
          <a:xfrm>
            <a:off x="5029200" y="1600200"/>
            <a:ext cx="3657600" cy="1246517"/>
          </a:xfrm>
        </p:spPr>
        <p:txBody>
          <a:bodyPr/>
          <a:lstStyle/>
          <a:p>
            <a:pPr algn="ctr"/>
            <a:r>
              <a:rPr lang="en-US" altLang="en-US" b="1" dirty="0">
                <a:latin typeface="+mn-lt"/>
                <a:ea typeface="Segoe UI Symbol" panose="020B0502040204020203" pitchFamily="34" charset="0"/>
              </a:rPr>
              <a:t>Chapter </a:t>
            </a:r>
            <a:r>
              <a:rPr lang="en-US" altLang="en-US" b="1" dirty="0" smtClean="0">
                <a:latin typeface="+mn-lt"/>
                <a:ea typeface="Segoe UI Symbol" panose="020B0502040204020203" pitchFamily="34" charset="0"/>
              </a:rPr>
              <a:t>10</a:t>
            </a:r>
            <a:endParaRPr lang="en-US" altLang="en-US" b="1" dirty="0">
              <a:latin typeface="+mn-lt"/>
              <a:ea typeface="Segoe UI Symbol" panose="020B0502040204020203" pitchFamily="34" charset="0"/>
            </a:endParaRPr>
          </a:p>
        </p:txBody>
      </p:sp>
      <p:sp>
        <p:nvSpPr>
          <p:cNvPr id="5" name="Text Placeholder 4"/>
          <p:cNvSpPr>
            <a:spLocks noGrp="1"/>
          </p:cNvSpPr>
          <p:nvPr>
            <p:ph type="body" idx="3"/>
          </p:nvPr>
        </p:nvSpPr>
        <p:spPr>
          <a:xfrm>
            <a:off x="5029200" y="3200401"/>
            <a:ext cx="3657600" cy="1150218"/>
          </a:xfrm>
        </p:spPr>
        <p:txBody>
          <a:bodyPr/>
          <a:lstStyle/>
          <a:p>
            <a:pPr algn="ctr"/>
            <a:r>
              <a:rPr lang="en-US" dirty="0">
                <a:latin typeface="+mn-lt"/>
              </a:rPr>
              <a:t>Brand and Product Decisions in Global Marketing</a:t>
            </a:r>
          </a:p>
        </p:txBody>
      </p:sp>
      <p:pic>
        <p:nvPicPr>
          <p:cNvPr id="9" name="Picture 3" descr="Front Cover: Global Marketing Tenth Edition by Green and Keeg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04" y="1498334"/>
            <a:ext cx="3773614" cy="4830030"/>
          </a:xfrm>
          <a:prstGeom prst="rect">
            <a:avLst/>
          </a:prstGeom>
          <a:ln w="9525">
            <a:solidFill>
              <a:schemeClr val="tx1"/>
            </a:solidFill>
          </a:ln>
          <a:effectLst/>
        </p:spPr>
      </p:pic>
      <p:sp>
        <p:nvSpPr>
          <p:cNvPr id="6" name="Text Placeholder 5"/>
          <p:cNvSpPr>
            <a:spLocks noGrp="1"/>
          </p:cNvSpPr>
          <p:nvPr>
            <p:ph type="body" idx="13"/>
          </p:nvPr>
        </p:nvSpPr>
        <p:spPr>
          <a:xfrm>
            <a:off x="2710149" y="6480371"/>
            <a:ext cx="6045280"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a:t>
            </a:r>
            <a:r>
              <a:rPr lang="en-US" altLang="en-US" sz="1200" dirty="0" smtClean="0">
                <a:solidFill>
                  <a:schemeClr val="tx1"/>
                </a:solidFill>
                <a:latin typeface="Verdana"/>
                <a:ea typeface="Verdana" panose="020B0604030504040204" pitchFamily="34" charset="0"/>
                <a:cs typeface="Verdana" panose="020B0604030504040204" pitchFamily="34" charset="0"/>
              </a:rPr>
              <a:t>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Reserved</a:t>
            </a:r>
          </a:p>
        </p:txBody>
      </p:sp>
    </p:spTree>
    <p:extLst>
      <p:ext uri="{BB962C8B-B14F-4D97-AF65-F5344CB8AC3E}">
        <p14:creationId xmlns:p14="http://schemas.microsoft.com/office/powerpoint/2010/main" val="1212819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Equity Benefits</a:t>
            </a:r>
            <a:endParaRPr lang="en-IN" dirty="0"/>
          </a:p>
        </p:txBody>
      </p:sp>
      <p:sp>
        <p:nvSpPr>
          <p:cNvPr id="3" name="Content Placeholder 2"/>
          <p:cNvSpPr>
            <a:spLocks noGrp="1"/>
          </p:cNvSpPr>
          <p:nvPr>
            <p:ph sz="quarter" idx="13"/>
          </p:nvPr>
        </p:nvSpPr>
        <p:spPr/>
        <p:txBody>
          <a:bodyPr/>
          <a:lstStyle/>
          <a:p>
            <a:pPr marL="255600"/>
            <a:r>
              <a:rPr lang="en-US" dirty="0"/>
              <a:t>Greater loyalty</a:t>
            </a:r>
          </a:p>
          <a:p>
            <a:pPr marL="255600"/>
            <a:r>
              <a:rPr lang="en-US" dirty="0"/>
              <a:t>Less vulnerability to marketing actions</a:t>
            </a:r>
          </a:p>
          <a:p>
            <a:pPr marL="255600"/>
            <a:r>
              <a:rPr lang="en-US" dirty="0"/>
              <a:t>Less vulnerability to marketing crises</a:t>
            </a:r>
          </a:p>
          <a:p>
            <a:pPr marL="255600"/>
            <a:r>
              <a:rPr lang="en-US" dirty="0"/>
              <a:t>Larger margins</a:t>
            </a:r>
          </a:p>
          <a:p>
            <a:pPr marL="255600"/>
            <a:r>
              <a:rPr lang="en-US" dirty="0"/>
              <a:t>More inelastic consumer response to price increases</a:t>
            </a:r>
          </a:p>
          <a:p>
            <a:pPr marL="255600"/>
            <a:r>
              <a:rPr lang="en-US" dirty="0"/>
              <a:t>More elastic consumer response to price decreases</a:t>
            </a:r>
          </a:p>
          <a:p>
            <a:pPr marL="255600"/>
            <a:r>
              <a:rPr lang="en-US" dirty="0"/>
              <a:t>Increased marketing communication </a:t>
            </a:r>
            <a:r>
              <a:rPr lang="en-US" dirty="0" smtClean="0"/>
              <a:t>effectiveness</a:t>
            </a:r>
            <a:endParaRPr lang="en-US" dirty="0"/>
          </a:p>
        </p:txBody>
      </p:sp>
    </p:spTree>
    <p:extLst>
      <p:ext uri="{BB962C8B-B14F-4D97-AF65-F5344CB8AC3E}">
        <p14:creationId xmlns:p14="http://schemas.microsoft.com/office/powerpoint/2010/main" val="273723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Products and Brands</a:t>
            </a:r>
            <a:endParaRPr lang="en-IN" dirty="0"/>
          </a:p>
        </p:txBody>
      </p:sp>
      <p:sp>
        <p:nvSpPr>
          <p:cNvPr id="3" name="Content Placeholder 2"/>
          <p:cNvSpPr>
            <a:spLocks noGrp="1"/>
          </p:cNvSpPr>
          <p:nvPr>
            <p:ph sz="quarter" idx="13"/>
          </p:nvPr>
        </p:nvSpPr>
        <p:spPr/>
        <p:txBody>
          <a:bodyPr/>
          <a:lstStyle/>
          <a:p>
            <a:pPr marL="255600"/>
            <a:r>
              <a:rPr lang="en-US" dirty="0"/>
              <a:t>Brands that have achieved success in a single national market</a:t>
            </a:r>
          </a:p>
          <a:p>
            <a:pPr marL="741600" lvl="1"/>
            <a:r>
              <a:rPr lang="en-US" dirty="0"/>
              <a:t>Coca-Cola has products only for the Japanese market</a:t>
            </a:r>
          </a:p>
          <a:p>
            <a:pPr marL="255600"/>
            <a:r>
              <a:rPr lang="en-US" dirty="0"/>
              <a:t>Represent the lifeblood of domestic companies</a:t>
            </a:r>
          </a:p>
          <a:p>
            <a:pPr marL="255600"/>
            <a:r>
              <a:rPr lang="en-US" dirty="0"/>
              <a:t>Entrenched local products/brands can be a significant competitive hurdle to global </a:t>
            </a:r>
            <a:r>
              <a:rPr lang="en-US" dirty="0" smtClean="0"/>
              <a:t>companies</a:t>
            </a:r>
            <a:endParaRPr lang="en-US" dirty="0"/>
          </a:p>
        </p:txBody>
      </p:sp>
    </p:spTree>
    <p:extLst>
      <p:ext uri="{BB962C8B-B14F-4D97-AF65-F5344CB8AC3E}">
        <p14:creationId xmlns:p14="http://schemas.microsoft.com/office/powerpoint/2010/main" val="36120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Products and Brands</a:t>
            </a:r>
            <a:endParaRPr lang="en-IN" dirty="0"/>
          </a:p>
        </p:txBody>
      </p:sp>
      <p:sp>
        <p:nvSpPr>
          <p:cNvPr id="3" name="Content Placeholder 2"/>
          <p:cNvSpPr>
            <a:spLocks noGrp="1"/>
          </p:cNvSpPr>
          <p:nvPr>
            <p:ph sz="quarter" idx="13"/>
          </p:nvPr>
        </p:nvSpPr>
        <p:spPr>
          <a:xfrm>
            <a:off x="457200" y="1556326"/>
            <a:ext cx="8065477" cy="4434275"/>
          </a:xfrm>
        </p:spPr>
        <p:txBody>
          <a:bodyPr/>
          <a:lstStyle/>
          <a:p>
            <a:pPr marL="255600"/>
            <a:r>
              <a:rPr lang="en-US" dirty="0"/>
              <a:t>Products and brands offered in several markets in a particular region</a:t>
            </a:r>
          </a:p>
          <a:p>
            <a:pPr marL="741600" lvl="1"/>
            <a:r>
              <a:rPr lang="en-US" dirty="0"/>
              <a:t>“Euro brands”</a:t>
            </a:r>
          </a:p>
          <a:p>
            <a:pPr marL="741600" lvl="1"/>
            <a:r>
              <a:rPr lang="en-US" dirty="0"/>
              <a:t>Daimler’s Smart Car</a:t>
            </a:r>
          </a:p>
          <a:p>
            <a:pPr marL="741600" lvl="1"/>
            <a:r>
              <a:rPr lang="en-US" dirty="0"/>
              <a:t>Honda 5-door hatchback auto is known as Fit in Japan, and Jazz in Europe; Fit was rolled out to Australia, South America, South Africa, China, U.S</a:t>
            </a:r>
            <a:r>
              <a:rPr lang="en-US" dirty="0" smtClean="0"/>
              <a:t>.</a:t>
            </a:r>
            <a:endParaRPr lang="en-US" dirty="0"/>
          </a:p>
        </p:txBody>
      </p:sp>
    </p:spTree>
    <p:extLst>
      <p:ext uri="{BB962C8B-B14F-4D97-AF65-F5344CB8AC3E}">
        <p14:creationId xmlns:p14="http://schemas.microsoft.com/office/powerpoint/2010/main" val="3159286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Products and </a:t>
            </a:r>
            <a:r>
              <a:rPr lang="en-US" dirty="0" smtClean="0"/>
              <a:t>Brands </a:t>
            </a:r>
            <a:r>
              <a:rPr lang="en-US" sz="2000" b="0" dirty="0" smtClean="0"/>
              <a:t>(1 of 2)</a:t>
            </a:r>
            <a:endParaRPr lang="en-IN" sz="2000" b="0" dirty="0"/>
          </a:p>
        </p:txBody>
      </p:sp>
      <p:sp>
        <p:nvSpPr>
          <p:cNvPr id="4" name="Content Placeholder 3"/>
          <p:cNvSpPr>
            <a:spLocks noGrp="1"/>
          </p:cNvSpPr>
          <p:nvPr>
            <p:ph sz="quarter" idx="13"/>
          </p:nvPr>
        </p:nvSpPr>
        <p:spPr>
          <a:xfrm>
            <a:off x="457199" y="1556326"/>
            <a:ext cx="4201427" cy="4526839"/>
          </a:xfrm>
        </p:spPr>
        <p:txBody>
          <a:bodyPr/>
          <a:lstStyle/>
          <a:p>
            <a:pPr marL="255600"/>
            <a:r>
              <a:rPr lang="en-US" sz="2000" dirty="0"/>
              <a:t>Global products meet the wants and needs of a global market and are offered in all world regions at each stage of development</a:t>
            </a:r>
          </a:p>
          <a:p>
            <a:pPr marL="255600"/>
            <a:r>
              <a:rPr lang="en-US" sz="2000" dirty="0"/>
              <a:t>Global brands have the same name and similar image and positioning throughout the world</a:t>
            </a:r>
          </a:p>
          <a:p>
            <a:pPr marL="741600" lvl="1"/>
            <a:r>
              <a:rPr lang="en-US" sz="2000" dirty="0" smtClean="0"/>
              <a:t>B</a:t>
            </a:r>
            <a:r>
              <a:rPr lang="en-US" sz="100" dirty="0" smtClean="0"/>
              <a:t> </a:t>
            </a:r>
            <a:r>
              <a:rPr lang="en-US" sz="2000" dirty="0" smtClean="0"/>
              <a:t>M</a:t>
            </a:r>
            <a:r>
              <a:rPr lang="en-US" sz="100" dirty="0" smtClean="0"/>
              <a:t> </a:t>
            </a:r>
            <a:r>
              <a:rPr lang="en-US" sz="2000" dirty="0" smtClean="0"/>
              <a:t>W </a:t>
            </a:r>
            <a:r>
              <a:rPr lang="en-US" sz="2000" dirty="0"/>
              <a:t>: Ultimate Driving Machine</a:t>
            </a:r>
          </a:p>
          <a:p>
            <a:pPr marL="741600" lvl="1"/>
            <a:r>
              <a:rPr lang="en-US" sz="2000" dirty="0" smtClean="0"/>
              <a:t>G</a:t>
            </a:r>
            <a:r>
              <a:rPr lang="en-US" sz="100" dirty="0" smtClean="0"/>
              <a:t> </a:t>
            </a:r>
            <a:r>
              <a:rPr lang="en-US" sz="2000" dirty="0" smtClean="0"/>
              <a:t>E</a:t>
            </a:r>
            <a:r>
              <a:rPr lang="en-US" sz="2000" dirty="0"/>
              <a:t>: </a:t>
            </a:r>
            <a:r>
              <a:rPr lang="en-US" sz="2000" dirty="0" smtClean="0"/>
              <a:t>Imagination </a:t>
            </a:r>
            <a:r>
              <a:rPr lang="en-US" sz="2000" dirty="0"/>
              <a:t>at Work</a:t>
            </a:r>
          </a:p>
          <a:p>
            <a:pPr marL="741600" lvl="1"/>
            <a:r>
              <a:rPr lang="en-US" sz="2000" dirty="0"/>
              <a:t>Visa: </a:t>
            </a:r>
            <a:r>
              <a:rPr lang="en-US" sz="2000" dirty="0" smtClean="0"/>
              <a:t>Life </a:t>
            </a:r>
            <a:r>
              <a:rPr lang="en-US" sz="2000" dirty="0"/>
              <a:t>takes Visa</a:t>
            </a:r>
          </a:p>
          <a:p>
            <a:pPr marL="741600" lvl="1"/>
            <a:r>
              <a:rPr lang="en-US" sz="2000" dirty="0"/>
              <a:t>Harley-Davidson: </a:t>
            </a:r>
            <a:r>
              <a:rPr lang="en-US" sz="2000" dirty="0" smtClean="0"/>
              <a:t>An </a:t>
            </a:r>
            <a:r>
              <a:rPr lang="en-US" sz="2000" dirty="0"/>
              <a:t>American </a:t>
            </a:r>
            <a:r>
              <a:rPr lang="en-US" sz="2000" dirty="0" smtClean="0"/>
              <a:t>Legend</a:t>
            </a:r>
            <a:endParaRPr lang="en-US" sz="2000" dirty="0"/>
          </a:p>
        </p:txBody>
      </p:sp>
      <p:pic>
        <p:nvPicPr>
          <p:cNvPr id="6" name="Picture 3" descr="A billboard advertisement on a building for Gillette raz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667" y="1577818"/>
            <a:ext cx="3734237" cy="2484411"/>
          </a:xfrm>
          <a:prstGeom prst="rect">
            <a:avLst/>
          </a:prstGeom>
        </p:spPr>
      </p:pic>
      <p:sp>
        <p:nvSpPr>
          <p:cNvPr id="5" name="Content Placeholder 4"/>
          <p:cNvSpPr>
            <a:spLocks noGrp="1"/>
          </p:cNvSpPr>
          <p:nvPr>
            <p:ph sz="quarter" idx="14"/>
          </p:nvPr>
        </p:nvSpPr>
        <p:spPr>
          <a:xfrm>
            <a:off x="4808065" y="4257842"/>
            <a:ext cx="3960796" cy="978301"/>
          </a:xfrm>
        </p:spPr>
        <p:txBody>
          <a:bodyPr/>
          <a:lstStyle/>
          <a:p>
            <a:pPr marL="432" indent="0">
              <a:buNone/>
            </a:pPr>
            <a:r>
              <a:rPr lang="en-US" sz="2000" dirty="0"/>
              <a:t>In any language Gillette’s trademarked brand promise is easy to understand</a:t>
            </a:r>
            <a:r>
              <a:rPr lang="en-US" sz="2000" dirty="0" smtClean="0"/>
              <a:t>.</a:t>
            </a:r>
            <a:endParaRPr lang="en-US" sz="2000" dirty="0"/>
          </a:p>
        </p:txBody>
      </p:sp>
    </p:spTree>
    <p:extLst>
      <p:ext uri="{BB962C8B-B14F-4D97-AF65-F5344CB8AC3E}">
        <p14:creationId xmlns:p14="http://schemas.microsoft.com/office/powerpoint/2010/main" val="1816473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Global Products and Brands </a:t>
            </a:r>
            <a:r>
              <a:rPr lang="en-US" sz="2000" b="0" dirty="0" smtClean="0"/>
              <a:t>(2 </a:t>
            </a:r>
            <a:r>
              <a:rPr lang="en-US" sz="2000" b="0" dirty="0"/>
              <a:t>of 2)</a:t>
            </a:r>
            <a:endParaRPr lang="en-IN" dirty="0"/>
          </a:p>
        </p:txBody>
      </p:sp>
      <p:sp>
        <p:nvSpPr>
          <p:cNvPr id="7" name="Content Placeholder 6"/>
          <p:cNvSpPr>
            <a:spLocks noGrp="1"/>
          </p:cNvSpPr>
          <p:nvPr>
            <p:ph sz="quarter" idx="13"/>
          </p:nvPr>
        </p:nvSpPr>
        <p:spPr>
          <a:xfrm>
            <a:off x="457200" y="1556327"/>
            <a:ext cx="8229600" cy="1891723"/>
          </a:xfrm>
        </p:spPr>
        <p:txBody>
          <a:bodyPr/>
          <a:lstStyle/>
          <a:p>
            <a:pPr marL="432" indent="0">
              <a:buNone/>
            </a:pPr>
            <a:r>
              <a:rPr lang="ja-JP" altLang="en-US" sz="2000" dirty="0"/>
              <a:t>“</a:t>
            </a:r>
            <a:r>
              <a:rPr lang="en-US" sz="2000" dirty="0"/>
              <a:t>A multinational has operations in different countries. A global company views the world as a single country. We know Argentina and France are different, but we treat them the same. We sell them the same products, we use the same production methods, we have the same corporate policies. We even use the same advertising-in a different language, of course.</a:t>
            </a:r>
            <a:r>
              <a:rPr lang="ja-JP" altLang="en-US" sz="2000" dirty="0" smtClean="0"/>
              <a:t>”</a:t>
            </a:r>
            <a:endParaRPr lang="en-US" sz="2000" dirty="0"/>
          </a:p>
        </p:txBody>
      </p:sp>
      <p:sp>
        <p:nvSpPr>
          <p:cNvPr id="8" name="Content Placeholder 7"/>
          <p:cNvSpPr>
            <a:spLocks noGrp="1"/>
          </p:cNvSpPr>
          <p:nvPr>
            <p:ph sz="quarter" idx="14"/>
          </p:nvPr>
        </p:nvSpPr>
        <p:spPr>
          <a:xfrm>
            <a:off x="4572000" y="3583557"/>
            <a:ext cx="4114800" cy="433137"/>
          </a:xfrm>
        </p:spPr>
        <p:txBody>
          <a:bodyPr/>
          <a:lstStyle/>
          <a:p>
            <a:pPr marL="432" indent="0">
              <a:buNone/>
            </a:pPr>
            <a:r>
              <a:rPr lang="en-US" sz="2000" dirty="0"/>
              <a:t>- Alfred Zeien, Former Gillette </a:t>
            </a:r>
            <a:r>
              <a:rPr lang="en-US" sz="2000" dirty="0" smtClean="0"/>
              <a:t>C</a:t>
            </a:r>
            <a:r>
              <a:rPr lang="en-US" sz="100" dirty="0" smtClean="0"/>
              <a:t> </a:t>
            </a:r>
            <a:r>
              <a:rPr lang="en-US" sz="2000" dirty="0" smtClean="0"/>
              <a:t>E</a:t>
            </a:r>
            <a:r>
              <a:rPr lang="en-US" sz="100" dirty="0" smtClean="0"/>
              <a:t> </a:t>
            </a:r>
            <a:r>
              <a:rPr lang="en-US" sz="2000" dirty="0" smtClean="0"/>
              <a:t>O</a:t>
            </a:r>
            <a:endParaRPr lang="en-US" sz="2000" dirty="0"/>
          </a:p>
        </p:txBody>
      </p:sp>
    </p:spTree>
    <p:extLst>
      <p:ext uri="{BB962C8B-B14F-4D97-AF65-F5344CB8AC3E}">
        <p14:creationId xmlns:p14="http://schemas.microsoft.com/office/powerpoint/2010/main" val="148647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Localized View</a:t>
            </a:r>
            <a:endParaRPr lang="en-IN" dirty="0"/>
          </a:p>
        </p:txBody>
      </p:sp>
      <p:sp>
        <p:nvSpPr>
          <p:cNvPr id="3" name="Content Placeholder 2"/>
          <p:cNvSpPr>
            <a:spLocks noGrp="1"/>
          </p:cNvSpPr>
          <p:nvPr>
            <p:ph sz="quarter" idx="13"/>
          </p:nvPr>
        </p:nvSpPr>
        <p:spPr>
          <a:xfrm>
            <a:off x="457200" y="1556326"/>
            <a:ext cx="8099659" cy="2784667"/>
          </a:xfrm>
        </p:spPr>
        <p:txBody>
          <a:bodyPr/>
          <a:lstStyle/>
          <a:p>
            <a:pPr marL="432" indent="0">
              <a:buNone/>
            </a:pPr>
            <a:r>
              <a:rPr lang="en-US" sz="2000" dirty="0"/>
              <a:t>“We believe strongly that there isn’t a so-called global consumer, at least not when it comes to food and beverages. People have local tastes based on their unique cultures and traditions-a good candy bar in Brazil is not the same as a </a:t>
            </a:r>
            <a:r>
              <a:rPr lang="en-US" sz="2000" dirty="0" smtClean="0"/>
              <a:t>good candy bar in China. Therefore, decision making needs to be pushed down as low as possible in the organization, out close to the markets. Otherwise, how can you make good brand decisions? A brand is a bundle of functional and emotional characteristics. We can’t establish emotional links with consumers in Vietnam from our offices in Vevey.”</a:t>
            </a:r>
            <a:endParaRPr lang="en-US" sz="2000" dirty="0"/>
          </a:p>
        </p:txBody>
      </p:sp>
      <p:sp>
        <p:nvSpPr>
          <p:cNvPr id="4" name="Content Placeholder 3"/>
          <p:cNvSpPr>
            <a:spLocks noGrp="1"/>
          </p:cNvSpPr>
          <p:nvPr>
            <p:ph sz="quarter" idx="14"/>
          </p:nvPr>
        </p:nvSpPr>
        <p:spPr>
          <a:xfrm>
            <a:off x="3161898" y="4440723"/>
            <a:ext cx="5524901" cy="371909"/>
          </a:xfrm>
        </p:spPr>
        <p:txBody>
          <a:bodyPr/>
          <a:lstStyle/>
          <a:p>
            <a:pPr marL="432" indent="0">
              <a:buNone/>
            </a:pPr>
            <a:r>
              <a:rPr lang="en-US" sz="2000" dirty="0"/>
              <a:t>Peter Brabeck-Letmathe, former </a:t>
            </a:r>
            <a:r>
              <a:rPr lang="en-US" sz="2000" dirty="0" smtClean="0"/>
              <a:t>C</a:t>
            </a:r>
            <a:r>
              <a:rPr lang="en-US" sz="100" dirty="0" smtClean="0"/>
              <a:t> </a:t>
            </a:r>
            <a:r>
              <a:rPr lang="en-US" sz="2000" dirty="0" smtClean="0"/>
              <a:t>E</a:t>
            </a:r>
            <a:r>
              <a:rPr lang="en-US" sz="100" dirty="0" smtClean="0"/>
              <a:t> </a:t>
            </a:r>
            <a:r>
              <a:rPr lang="en-US" sz="2000" dirty="0" smtClean="0"/>
              <a:t>O </a:t>
            </a:r>
            <a:r>
              <a:rPr lang="en-US" sz="2000" dirty="0"/>
              <a:t>of </a:t>
            </a:r>
            <a:r>
              <a:rPr lang="en-US" sz="2000" dirty="0" smtClean="0"/>
              <a:t>Nestlé</a:t>
            </a:r>
            <a:endParaRPr lang="en-US" sz="2000" dirty="0"/>
          </a:p>
        </p:txBody>
      </p:sp>
    </p:spTree>
    <p:extLst>
      <p:ext uri="{BB962C8B-B14F-4D97-AF65-F5344CB8AC3E}">
        <p14:creationId xmlns:p14="http://schemas.microsoft.com/office/powerpoint/2010/main" val="1569063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Brand Characteristics</a:t>
            </a:r>
            <a:endParaRPr lang="en-IN" dirty="0"/>
          </a:p>
        </p:txBody>
      </p:sp>
      <p:sp>
        <p:nvSpPr>
          <p:cNvPr id="5" name="Content Placeholder 4"/>
          <p:cNvSpPr>
            <a:spLocks noGrp="1"/>
          </p:cNvSpPr>
          <p:nvPr>
            <p:ph sz="quarter" idx="13"/>
          </p:nvPr>
        </p:nvSpPr>
        <p:spPr>
          <a:xfrm>
            <a:off x="457200" y="1556326"/>
            <a:ext cx="8013700" cy="4434275"/>
          </a:xfrm>
        </p:spPr>
        <p:txBody>
          <a:bodyPr/>
          <a:lstStyle/>
          <a:p>
            <a:pPr marL="255600"/>
            <a:r>
              <a:rPr lang="en-US" dirty="0"/>
              <a:t>Quality </a:t>
            </a:r>
            <a:r>
              <a:rPr lang="en-US" dirty="0" smtClean="0"/>
              <a:t>signal-allows </a:t>
            </a:r>
            <a:r>
              <a:rPr lang="en-US" dirty="0"/>
              <a:t>a company to charge premium price in a highly competitive market</a:t>
            </a:r>
          </a:p>
          <a:p>
            <a:pPr marL="255600"/>
            <a:r>
              <a:rPr lang="en-US" dirty="0"/>
              <a:t>Global myth-marketers can use global consumer culture positioning (</a:t>
            </a:r>
            <a:r>
              <a:rPr lang="en-US" dirty="0" smtClean="0"/>
              <a:t>G</a:t>
            </a:r>
            <a:r>
              <a:rPr lang="en-US" sz="100" dirty="0" smtClean="0"/>
              <a:t> </a:t>
            </a:r>
            <a:r>
              <a:rPr lang="en-US" dirty="0" smtClean="0"/>
              <a:t>C</a:t>
            </a:r>
            <a:r>
              <a:rPr lang="en-US" sz="100" dirty="0" smtClean="0"/>
              <a:t> </a:t>
            </a:r>
            <a:r>
              <a:rPr lang="en-US" dirty="0" smtClean="0"/>
              <a:t>C</a:t>
            </a:r>
            <a:r>
              <a:rPr lang="en-US" sz="100" dirty="0" smtClean="0"/>
              <a:t> </a:t>
            </a:r>
            <a:r>
              <a:rPr lang="en-US" dirty="0" smtClean="0"/>
              <a:t>P</a:t>
            </a:r>
            <a:r>
              <a:rPr lang="en-US" dirty="0"/>
              <a:t>) to link the brand identity to any part of the world</a:t>
            </a:r>
          </a:p>
          <a:p>
            <a:pPr marL="255600"/>
            <a:r>
              <a:rPr lang="en-US" dirty="0"/>
              <a:t>Social responsibility-shows how a company addresses social </a:t>
            </a:r>
            <a:r>
              <a:rPr lang="en-US" dirty="0" smtClean="0"/>
              <a:t>problems</a:t>
            </a:r>
            <a:endParaRPr lang="en-US" dirty="0"/>
          </a:p>
        </p:txBody>
      </p:sp>
    </p:spTree>
    <p:extLst>
      <p:ext uri="{BB962C8B-B14F-4D97-AF65-F5344CB8AC3E}">
        <p14:creationId xmlns:p14="http://schemas.microsoft.com/office/powerpoint/2010/main" val="24821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Branding Strategies</a:t>
            </a:r>
            <a:endParaRPr lang="en-IN" dirty="0"/>
          </a:p>
        </p:txBody>
      </p:sp>
      <p:sp>
        <p:nvSpPr>
          <p:cNvPr id="3" name="Content Placeholder 2"/>
          <p:cNvSpPr>
            <a:spLocks noGrp="1"/>
          </p:cNvSpPr>
          <p:nvPr>
            <p:ph sz="quarter" idx="13"/>
          </p:nvPr>
        </p:nvSpPr>
        <p:spPr>
          <a:xfrm>
            <a:off x="457200" y="1556326"/>
            <a:ext cx="8452338" cy="4434275"/>
          </a:xfrm>
        </p:spPr>
        <p:txBody>
          <a:bodyPr/>
          <a:lstStyle/>
          <a:p>
            <a:pPr marL="255600"/>
            <a:r>
              <a:rPr lang="en-US" dirty="0"/>
              <a:t>Global product = personal stereos</a:t>
            </a:r>
          </a:p>
          <a:p>
            <a:pPr marL="255600"/>
            <a:r>
              <a:rPr lang="en-US" dirty="0"/>
              <a:t>Global brand = Sony Combination or tiered branding allows marketers to leverage a company</a:t>
            </a:r>
            <a:r>
              <a:rPr lang="ja-JP" altLang="en-US" dirty="0"/>
              <a:t>’</a:t>
            </a:r>
            <a:r>
              <a:rPr lang="en-US" dirty="0"/>
              <a:t>s reputation while developing a distinctive identity for a line of products</a:t>
            </a:r>
          </a:p>
          <a:p>
            <a:pPr marL="741600" lvl="1">
              <a:tabLst>
                <a:tab pos="966788" algn="l"/>
              </a:tabLst>
            </a:pPr>
            <a:r>
              <a:rPr lang="en-US" dirty="0"/>
              <a:t>Sony Walkman</a:t>
            </a:r>
          </a:p>
          <a:p>
            <a:pPr marL="255600"/>
            <a:r>
              <a:rPr lang="en-US" dirty="0"/>
              <a:t>Co-branding features two or more company or product brands</a:t>
            </a:r>
          </a:p>
          <a:p>
            <a:pPr marL="741600" lvl="1"/>
            <a:r>
              <a:rPr lang="en-US" dirty="0"/>
              <a:t>NutraSweet and Coca-Cola</a:t>
            </a:r>
          </a:p>
          <a:p>
            <a:pPr marL="741600" lvl="1"/>
            <a:r>
              <a:rPr lang="en-US" dirty="0"/>
              <a:t>Intel </a:t>
            </a:r>
            <a:r>
              <a:rPr lang="en-US" dirty="0" smtClean="0"/>
              <a:t>Inside</a:t>
            </a:r>
            <a:endParaRPr lang="en-US" dirty="0"/>
          </a:p>
        </p:txBody>
      </p:sp>
    </p:spTree>
    <p:extLst>
      <p:ext uri="{BB962C8B-B14F-4D97-AF65-F5344CB8AC3E}">
        <p14:creationId xmlns:p14="http://schemas.microsoft.com/office/powerpoint/2010/main" val="1495371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Extension</a:t>
            </a:r>
            <a:endParaRPr lang="en-IN" dirty="0"/>
          </a:p>
        </p:txBody>
      </p:sp>
      <p:sp>
        <p:nvSpPr>
          <p:cNvPr id="3" name="Content Placeholder 2"/>
          <p:cNvSpPr>
            <a:spLocks noGrp="1"/>
          </p:cNvSpPr>
          <p:nvPr>
            <p:ph sz="quarter" idx="13"/>
          </p:nvPr>
        </p:nvSpPr>
        <p:spPr/>
        <p:txBody>
          <a:bodyPr/>
          <a:lstStyle/>
          <a:p>
            <a:pPr marL="255600"/>
            <a:r>
              <a:rPr lang="en-US" sz="2000" dirty="0"/>
              <a:t>Brand acts as an umbrella for new products</a:t>
            </a:r>
          </a:p>
          <a:p>
            <a:pPr marL="741600" lvl="1"/>
            <a:r>
              <a:rPr lang="en-US" sz="2000" dirty="0"/>
              <a:t>Example: The Virgin Group</a:t>
            </a:r>
          </a:p>
          <a:p>
            <a:pPr marL="1144800" lvl="2"/>
            <a:r>
              <a:rPr lang="en-US" sz="2000" dirty="0"/>
              <a:t>Virgin Active</a:t>
            </a:r>
          </a:p>
          <a:p>
            <a:pPr marL="1144800" lvl="2"/>
            <a:r>
              <a:rPr lang="en-US" sz="2000" dirty="0"/>
              <a:t>Virgin Mega-stores, Virgin Books</a:t>
            </a:r>
          </a:p>
          <a:p>
            <a:pPr marL="1144800" lvl="2"/>
            <a:r>
              <a:rPr lang="en-US" sz="2000" dirty="0"/>
              <a:t>Virgin Wine</a:t>
            </a:r>
          </a:p>
          <a:p>
            <a:pPr marL="1144800" lvl="2"/>
            <a:r>
              <a:rPr lang="en-US" sz="2000" dirty="0"/>
              <a:t>Virgin Radio</a:t>
            </a:r>
          </a:p>
          <a:p>
            <a:pPr marL="1144800" lvl="2"/>
            <a:r>
              <a:rPr lang="en-US" sz="2000" dirty="0"/>
              <a:t>Virgin Pure (water purification)</a:t>
            </a:r>
          </a:p>
          <a:p>
            <a:pPr marL="1144800" lvl="2"/>
            <a:r>
              <a:rPr lang="en-US" sz="2000" dirty="0"/>
              <a:t>Virgin Health</a:t>
            </a:r>
          </a:p>
          <a:p>
            <a:pPr marL="1144800" lvl="2"/>
            <a:r>
              <a:rPr lang="en-US" sz="2000" dirty="0"/>
              <a:t>Virgin Hotels, Virgin Casinos</a:t>
            </a:r>
          </a:p>
          <a:p>
            <a:pPr marL="1144800" lvl="2"/>
            <a:r>
              <a:rPr lang="en-US" sz="2000" dirty="0"/>
              <a:t>Virgin Vacations, Virgin Balloon Holidays, Virgin Galactic, Virgin </a:t>
            </a:r>
            <a:r>
              <a:rPr lang="en-US" sz="2000" dirty="0" smtClean="0"/>
              <a:t>Trains</a:t>
            </a:r>
            <a:endParaRPr lang="en-US" sz="2000" dirty="0"/>
          </a:p>
        </p:txBody>
      </p:sp>
    </p:spTree>
    <p:extLst>
      <p:ext uri="{BB962C8B-B14F-4D97-AF65-F5344CB8AC3E}">
        <p14:creationId xmlns:p14="http://schemas.microsoft.com/office/powerpoint/2010/main" val="3300899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Product/Brand Matrix</a:t>
            </a:r>
            <a:endParaRPr lang="en-IN" dirty="0"/>
          </a:p>
        </p:txBody>
      </p:sp>
      <p:sp>
        <p:nvSpPr>
          <p:cNvPr id="3" name="Content Placeholder 2"/>
          <p:cNvSpPr>
            <a:spLocks noGrp="1"/>
          </p:cNvSpPr>
          <p:nvPr>
            <p:ph sz="quarter" idx="13"/>
          </p:nvPr>
        </p:nvSpPr>
        <p:spPr>
          <a:xfrm>
            <a:off x="457200" y="1556326"/>
            <a:ext cx="8229600" cy="387977"/>
          </a:xfrm>
        </p:spPr>
        <p:txBody>
          <a:bodyPr/>
          <a:lstStyle/>
          <a:p>
            <a:pPr marL="432" indent="0">
              <a:buNone/>
            </a:pPr>
            <a:r>
              <a:rPr lang="en-US" sz="2000" b="1" dirty="0"/>
              <a:t>Table 10-1 </a:t>
            </a:r>
            <a:r>
              <a:rPr lang="en-US" sz="2000" dirty="0"/>
              <a:t>Product/Brand Matrix for Global Marketing</a:t>
            </a:r>
            <a:r>
              <a:rPr lang="en-US" sz="2000" dirty="0" smtClean="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14662268"/>
              </p:ext>
            </p:extLst>
          </p:nvPr>
        </p:nvGraphicFramePr>
        <p:xfrm>
          <a:off x="560672" y="2446154"/>
          <a:ext cx="8022656" cy="1483360"/>
        </p:xfrm>
        <a:graphic>
          <a:graphicData uri="http://schemas.openxmlformats.org/drawingml/2006/table">
            <a:tbl>
              <a:tblPr firstRow="1" bandRow="1">
                <a:tableStyleId>{2D5ABB26-0587-4C30-8999-92F81FD0307C}</a:tableStyleId>
              </a:tblPr>
              <a:tblGrid>
                <a:gridCol w="1181501">
                  <a:extLst>
                    <a:ext uri="{9D8B030D-6E8A-4147-A177-3AD203B41FA5}">
                      <a16:colId xmlns:a16="http://schemas.microsoft.com/office/drawing/2014/main" val="2191825838"/>
                    </a:ext>
                  </a:extLst>
                </a:gridCol>
                <a:gridCol w="1297004">
                  <a:extLst>
                    <a:ext uri="{9D8B030D-6E8A-4147-A177-3AD203B41FA5}">
                      <a16:colId xmlns:a16="http://schemas.microsoft.com/office/drawing/2014/main" val="205527118"/>
                    </a:ext>
                  </a:extLst>
                </a:gridCol>
                <a:gridCol w="2723950">
                  <a:extLst>
                    <a:ext uri="{9D8B030D-6E8A-4147-A177-3AD203B41FA5}">
                      <a16:colId xmlns:a16="http://schemas.microsoft.com/office/drawing/2014/main" val="1488879869"/>
                    </a:ext>
                  </a:extLst>
                </a:gridCol>
                <a:gridCol w="2820201">
                  <a:extLst>
                    <a:ext uri="{9D8B030D-6E8A-4147-A177-3AD203B41FA5}">
                      <a16:colId xmlns:a16="http://schemas.microsoft.com/office/drawing/2014/main" val="3450133816"/>
                    </a:ext>
                  </a:extLst>
                </a:gridCol>
              </a:tblGrid>
              <a:tr h="370840">
                <a:tc>
                  <a:txBody>
                    <a:bodyPr/>
                    <a:lstStyle/>
                    <a:p>
                      <a:r>
                        <a:rPr lang="en-IN" sz="1400" baseline="0" dirty="0" smtClean="0">
                          <a:solidFill>
                            <a:schemeClr val="bg1"/>
                          </a:solidFill>
                        </a:rPr>
                        <a:t>Blank</a:t>
                      </a:r>
                      <a:endParaRPr lang="en-IN" sz="14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aseline="0" dirty="0" smtClean="0">
                          <a:solidFill>
                            <a:schemeClr val="bg1"/>
                          </a:solidFill>
                        </a:rPr>
                        <a:t>Blank</a:t>
                      </a:r>
                      <a:endParaRPr lang="en-US" sz="1400" baseline="0" dirty="0" smtClean="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strike="noStrike" cap="none" baseline="0" dirty="0" smtClean="0">
                          <a:sym typeface="Arial"/>
                        </a:rPr>
                        <a:t>Product</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strike="noStrike" cap="none" baseline="0" dirty="0" smtClean="0">
                          <a:solidFill>
                            <a:schemeClr val="bg1"/>
                          </a:solidFill>
                          <a:sym typeface="Arial"/>
                        </a:rPr>
                        <a:t>Product</a:t>
                      </a:r>
                      <a:endParaRPr lang="en-IN" sz="14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4436351"/>
                  </a:ext>
                </a:extLst>
              </a:tr>
              <a:tr h="370840">
                <a:tc>
                  <a:txBody>
                    <a:bodyPr/>
                    <a:lstStyle/>
                    <a:p>
                      <a:r>
                        <a:rPr lang="en-IN" sz="1400" baseline="0" dirty="0" smtClean="0">
                          <a:solidFill>
                            <a:schemeClr val="bg1"/>
                          </a:solidFill>
                        </a:rPr>
                        <a:t>Blank</a:t>
                      </a:r>
                      <a:endParaRPr lang="en-IN" sz="14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400" baseline="0" dirty="0" smtClean="0">
                          <a:solidFill>
                            <a:schemeClr val="bg1"/>
                          </a:solidFill>
                        </a:rPr>
                        <a:t>Blank</a:t>
                      </a:r>
                      <a:endParaRPr lang="en-IN" sz="14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smtClean="0">
                          <a:sym typeface="Arial"/>
                        </a:rPr>
                        <a:t>Local</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smtClean="0">
                          <a:sym typeface="Arial"/>
                        </a:rPr>
                        <a:t>Global</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7897805"/>
                  </a:ext>
                </a:extLst>
              </a:tr>
              <a:tr h="370840">
                <a:tc>
                  <a:txBody>
                    <a:bodyPr/>
                    <a:lstStyle/>
                    <a:p>
                      <a:r>
                        <a:rPr lang="en-US" sz="1400" u="none" strike="noStrike" cap="none" baseline="0" dirty="0" smtClean="0">
                          <a:sym typeface="Arial"/>
                        </a:rPr>
                        <a:t>Brand</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smtClean="0">
                          <a:sym typeface="Arial"/>
                        </a:rPr>
                        <a:t>Local</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strike="noStrike" cap="none" baseline="0" dirty="0" smtClean="0">
                          <a:solidFill>
                            <a:schemeClr val="tx2"/>
                          </a:solidFill>
                          <a:sym typeface="Arial"/>
                        </a:rPr>
                        <a:t>1. </a:t>
                      </a:r>
                      <a:r>
                        <a:rPr lang="en-US" sz="1400" u="none" strike="noStrike" cap="none" baseline="0" dirty="0" smtClean="0">
                          <a:sym typeface="Arial"/>
                        </a:rPr>
                        <a:t>Local product/local brand</a:t>
                      </a:r>
                      <a:endParaRPr lang="en-US" sz="14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2"/>
                          </a:solidFill>
                          <a:latin typeface="+mn-lt"/>
                          <a:ea typeface="+mn-ea"/>
                          <a:cs typeface="+mn-cs"/>
                          <a:sym typeface="Arial"/>
                        </a:rPr>
                        <a:t>2.</a:t>
                      </a:r>
                      <a:r>
                        <a:rPr lang="en-US" sz="1400" u="none" strike="noStrike" cap="none" baseline="0" dirty="0" smtClean="0">
                          <a:sym typeface="Arial"/>
                        </a:rPr>
                        <a:t> Global product/local brand</a:t>
                      </a:r>
                      <a:endParaRPr lang="en-US" sz="14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6284268"/>
                  </a:ext>
                </a:extLst>
              </a:tr>
              <a:tr h="370840">
                <a:tc>
                  <a:txBody>
                    <a:bodyPr/>
                    <a:lstStyle/>
                    <a:p>
                      <a:r>
                        <a:rPr lang="en-US" sz="1400" u="none" strike="noStrike" cap="none" baseline="0" dirty="0" smtClean="0">
                          <a:solidFill>
                            <a:schemeClr val="bg1"/>
                          </a:solidFill>
                          <a:sym typeface="Arial"/>
                        </a:rPr>
                        <a:t>Brand</a:t>
                      </a:r>
                      <a:endParaRPr lang="en-IN" sz="1400" baseline="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smtClean="0">
                          <a:sym typeface="Arial"/>
                        </a:rPr>
                        <a:t>Global</a:t>
                      </a:r>
                      <a:endParaRPr lang="en-IN" sz="14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2"/>
                          </a:solidFill>
                          <a:latin typeface="+mn-lt"/>
                          <a:ea typeface="+mn-ea"/>
                          <a:cs typeface="+mn-cs"/>
                          <a:sym typeface="Arial"/>
                        </a:rPr>
                        <a:t>3.</a:t>
                      </a:r>
                      <a:r>
                        <a:rPr lang="en-US" sz="1400" u="none" strike="noStrike" cap="none" baseline="0" dirty="0" smtClean="0">
                          <a:sym typeface="Arial"/>
                        </a:rPr>
                        <a:t> Local product/global brand</a:t>
                      </a:r>
                      <a:endParaRPr lang="en-US" sz="14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baseline="0" dirty="0" smtClean="0">
                          <a:solidFill>
                            <a:schemeClr val="tx2"/>
                          </a:solidFill>
                          <a:latin typeface="+mn-lt"/>
                          <a:ea typeface="+mn-ea"/>
                          <a:cs typeface="+mn-cs"/>
                          <a:sym typeface="Arial"/>
                        </a:rPr>
                        <a:t>4.</a:t>
                      </a:r>
                      <a:r>
                        <a:rPr lang="en-US" sz="1400" u="none" strike="noStrike" cap="none" baseline="0" dirty="0" smtClean="0">
                          <a:sym typeface="Arial"/>
                        </a:rPr>
                        <a:t> Global product/global brand</a:t>
                      </a:r>
                      <a:endParaRPr lang="en-US" sz="1400" baseline="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277469"/>
                  </a:ext>
                </a:extLst>
              </a:tr>
            </a:tbl>
          </a:graphicData>
        </a:graphic>
      </p:graphicFrame>
    </p:spTree>
    <p:extLst>
      <p:ext uri="{BB962C8B-B14F-4D97-AF65-F5344CB8AC3E}">
        <p14:creationId xmlns:p14="http://schemas.microsoft.com/office/powerpoint/2010/main" val="2189870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dirty="0"/>
              <a:t>Learning Objectives</a:t>
            </a:r>
            <a:endParaRPr lang="en-IN" dirty="0"/>
          </a:p>
        </p:txBody>
      </p:sp>
      <p:sp>
        <p:nvSpPr>
          <p:cNvPr id="20" name="Content Placeholder 19"/>
          <p:cNvSpPr>
            <a:spLocks noGrp="1"/>
          </p:cNvSpPr>
          <p:nvPr>
            <p:ph idx="1"/>
          </p:nvPr>
        </p:nvSpPr>
        <p:spPr>
          <a:xfrm>
            <a:off x="457200" y="1557470"/>
            <a:ext cx="8128000" cy="4525963"/>
          </a:xfrm>
        </p:spPr>
        <p:txBody>
          <a:bodyPr/>
          <a:lstStyle/>
          <a:p>
            <a:pPr marL="0" indent="0">
              <a:buNone/>
            </a:pPr>
            <a:r>
              <a:rPr lang="en-US" sz="2000" b="1" dirty="0">
                <a:solidFill>
                  <a:schemeClr val="tx2"/>
                </a:solidFill>
              </a:rPr>
              <a:t>10.1</a:t>
            </a:r>
            <a:r>
              <a:rPr lang="en-US" sz="2000" dirty="0"/>
              <a:t> Review the basic product concepts that underlie a successful global marketing product strategy.</a:t>
            </a:r>
          </a:p>
          <a:p>
            <a:pPr marL="0" indent="0">
              <a:buNone/>
            </a:pPr>
            <a:r>
              <a:rPr lang="en-US" sz="2000" b="1" dirty="0">
                <a:solidFill>
                  <a:schemeClr val="tx2"/>
                </a:solidFill>
              </a:rPr>
              <a:t>10.2 </a:t>
            </a:r>
            <a:r>
              <a:rPr lang="en-US" sz="2000" dirty="0"/>
              <a:t>Compare and contrast local products and brands, international products and brands, and global products and brands.</a:t>
            </a:r>
          </a:p>
          <a:p>
            <a:pPr marL="0" indent="0">
              <a:buNone/>
            </a:pPr>
            <a:r>
              <a:rPr lang="en-US" sz="2000" b="1" dirty="0">
                <a:solidFill>
                  <a:schemeClr val="tx2"/>
                </a:solidFill>
              </a:rPr>
              <a:t>10.3 </a:t>
            </a:r>
            <a:r>
              <a:rPr lang="en-US" sz="2000" dirty="0"/>
              <a:t>Explain how Maslow’s needs hierarchy helps global marketers understand the benefits sought by buyers in different parts of the world.</a:t>
            </a:r>
          </a:p>
          <a:p>
            <a:pPr marL="0" indent="0">
              <a:buNone/>
            </a:pPr>
            <a:r>
              <a:rPr lang="en-US" sz="2000" b="1" dirty="0">
                <a:solidFill>
                  <a:schemeClr val="tx2"/>
                </a:solidFill>
              </a:rPr>
              <a:t>10.4 </a:t>
            </a:r>
            <a:r>
              <a:rPr lang="en-US" sz="2000" dirty="0"/>
              <a:t>Outline the importance of “country of origin” as a brand element.</a:t>
            </a:r>
          </a:p>
          <a:p>
            <a:pPr marL="0" indent="0">
              <a:buNone/>
            </a:pPr>
            <a:r>
              <a:rPr lang="en-US" sz="2000" b="1" dirty="0">
                <a:solidFill>
                  <a:schemeClr val="tx2"/>
                </a:solidFill>
              </a:rPr>
              <a:t>10.5 </a:t>
            </a:r>
            <a:r>
              <a:rPr lang="en-US" sz="2000" dirty="0"/>
              <a:t>List the five strategic alternatives that marketers can utilize during the global product planning process</a:t>
            </a:r>
            <a:r>
              <a:rPr lang="en-GB" sz="2000" dirty="0"/>
              <a:t>.</a:t>
            </a:r>
          </a:p>
          <a:p>
            <a:pPr marL="0" indent="0">
              <a:buNone/>
            </a:pPr>
            <a:r>
              <a:rPr lang="en-US" sz="2000" b="1" dirty="0">
                <a:solidFill>
                  <a:schemeClr val="tx2"/>
                </a:solidFill>
              </a:rPr>
              <a:t>10.6 </a:t>
            </a:r>
            <a:r>
              <a:rPr lang="en-US" sz="2000" dirty="0"/>
              <a:t>Explain the new-product continuum and compare and contrast the different types of innovation</a:t>
            </a:r>
            <a:r>
              <a:rPr lang="en-GB" sz="2000" dirty="0" smtClean="0"/>
              <a:t>.</a:t>
            </a:r>
            <a:endParaRPr lang="en-US" sz="2000" dirty="0"/>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World’s Most Valuable Brands, 2017</a:t>
            </a:r>
            <a:endParaRPr lang="en-IN" dirty="0"/>
          </a:p>
        </p:txBody>
      </p:sp>
      <p:sp>
        <p:nvSpPr>
          <p:cNvPr id="3" name="Content Placeholder 2"/>
          <p:cNvSpPr>
            <a:spLocks noGrp="1"/>
          </p:cNvSpPr>
          <p:nvPr>
            <p:ph sz="quarter" idx="13"/>
          </p:nvPr>
        </p:nvSpPr>
        <p:spPr>
          <a:xfrm>
            <a:off x="457200" y="1556326"/>
            <a:ext cx="8229600" cy="368727"/>
          </a:xfrm>
        </p:spPr>
        <p:txBody>
          <a:bodyPr/>
          <a:lstStyle/>
          <a:p>
            <a:pPr marL="432" indent="0">
              <a:buNone/>
            </a:pPr>
            <a:r>
              <a:rPr lang="en-US" sz="2000" b="1" dirty="0"/>
              <a:t>Table 10-2 </a:t>
            </a:r>
            <a:r>
              <a:rPr lang="en-US" sz="2000" dirty="0"/>
              <a:t>The World’s Most Valuable </a:t>
            </a:r>
            <a:r>
              <a:rPr lang="en-US" sz="2000" dirty="0" smtClean="0"/>
              <a:t>Brands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898507401"/>
              </p:ext>
            </p:extLst>
          </p:nvPr>
        </p:nvGraphicFramePr>
        <p:xfrm>
          <a:off x="1840029" y="2118899"/>
          <a:ext cx="5463942" cy="3688080"/>
        </p:xfrm>
        <a:graphic>
          <a:graphicData uri="http://schemas.openxmlformats.org/drawingml/2006/table">
            <a:tbl>
              <a:tblPr firstRow="1" bandRow="1">
                <a:tableStyleId>{2D5ABB26-0587-4C30-8999-92F81FD0307C}</a:tableStyleId>
              </a:tblPr>
              <a:tblGrid>
                <a:gridCol w="2731971">
                  <a:extLst>
                    <a:ext uri="{9D8B030D-6E8A-4147-A177-3AD203B41FA5}">
                      <a16:colId xmlns:a16="http://schemas.microsoft.com/office/drawing/2014/main" val="2058007727"/>
                    </a:ext>
                  </a:extLst>
                </a:gridCol>
                <a:gridCol w="2731971">
                  <a:extLst>
                    <a:ext uri="{9D8B030D-6E8A-4147-A177-3AD203B41FA5}">
                      <a16:colId xmlns:a16="http://schemas.microsoft.com/office/drawing/2014/main" val="632697531"/>
                    </a:ext>
                  </a:extLst>
                </a:gridCol>
              </a:tblGrid>
              <a:tr h="292136">
                <a:tc>
                  <a:txBody>
                    <a:bodyPr/>
                    <a:lstStyle/>
                    <a:p>
                      <a:r>
                        <a:rPr lang="en-US" sz="1600" b="1" baseline="0" dirty="0" smtClean="0"/>
                        <a:t>Rank</a:t>
                      </a:r>
                      <a:endParaRPr lang="en-IN" sz="1600" b="1"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smtClean="0"/>
                        <a:t>Value ($millions)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5120855"/>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Apple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184,154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5509648"/>
                  </a:ext>
                </a:extLst>
              </a:tr>
              <a:tr h="292136">
                <a:tc>
                  <a:txBody>
                    <a:bodyPr/>
                    <a:lstStyle/>
                    <a:p>
                      <a:r>
                        <a:rPr lang="en-US" sz="1600" baseline="0" dirty="0" smtClean="0"/>
                        <a:t>Google</a:t>
                      </a:r>
                      <a:endParaRPr lang="en-IN" sz="16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141,703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2567317"/>
                  </a:ext>
                </a:extLst>
              </a:tr>
              <a:tr h="292136">
                <a:tc>
                  <a:txBody>
                    <a:bodyPr/>
                    <a:lstStyle/>
                    <a:p>
                      <a:r>
                        <a:rPr lang="en-US" sz="1600" baseline="0" dirty="0" smtClean="0"/>
                        <a:t>Microsoft</a:t>
                      </a:r>
                      <a:endParaRPr lang="en-IN" sz="1600"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79,999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3304156"/>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Coca-Cola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69,733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1644744"/>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Amazon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64,796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8502538"/>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Samsung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56,249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825804"/>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Toyota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50,291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7399105"/>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Facebook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48,188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8367190"/>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Mercedes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47,829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63272"/>
                  </a:ext>
                </a:extLst>
              </a:tr>
              <a:tr h="292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I</a:t>
                      </a:r>
                      <a:r>
                        <a:rPr lang="en-US" sz="100" baseline="0" dirty="0" smtClean="0"/>
                        <a:t> </a:t>
                      </a:r>
                      <a:r>
                        <a:rPr lang="en-US" sz="1600" baseline="0" dirty="0" smtClean="0"/>
                        <a:t>B</a:t>
                      </a:r>
                      <a:r>
                        <a:rPr lang="en-US" sz="100" baseline="0" dirty="0" smtClean="0"/>
                        <a:t> </a:t>
                      </a:r>
                      <a:r>
                        <a:rPr lang="en-US" sz="1600" baseline="0" dirty="0" smtClean="0"/>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t>46,829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8026193"/>
                  </a:ext>
                </a:extLst>
              </a:tr>
            </a:tbl>
          </a:graphicData>
        </a:graphic>
      </p:graphicFrame>
    </p:spTree>
    <p:extLst>
      <p:ext uri="{BB962C8B-B14F-4D97-AF65-F5344CB8AC3E}">
        <p14:creationId xmlns:p14="http://schemas.microsoft.com/office/powerpoint/2010/main" val="3525002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Brand </a:t>
            </a:r>
            <a:r>
              <a:rPr lang="en-US" dirty="0" smtClean="0"/>
              <a:t>Development </a:t>
            </a:r>
            <a:r>
              <a:rPr lang="en-US" sz="2000" b="0" dirty="0" smtClean="0"/>
              <a:t>(1 of 4)</a:t>
            </a:r>
            <a:endParaRPr lang="en-IN" sz="2000" b="0" dirty="0"/>
          </a:p>
        </p:txBody>
      </p:sp>
      <p:sp>
        <p:nvSpPr>
          <p:cNvPr id="3" name="Content Placeholder 2"/>
          <p:cNvSpPr>
            <a:spLocks noGrp="1"/>
          </p:cNvSpPr>
          <p:nvPr>
            <p:ph sz="quarter" idx="13"/>
          </p:nvPr>
        </p:nvSpPr>
        <p:spPr/>
        <p:txBody>
          <a:bodyPr/>
          <a:lstStyle/>
          <a:p>
            <a:pPr marL="255600"/>
            <a:r>
              <a:rPr lang="en-US" dirty="0"/>
              <a:t>Questions to ask when management seeks to build a global brand:</a:t>
            </a:r>
          </a:p>
          <a:p>
            <a:pPr marL="741600" lvl="1"/>
            <a:r>
              <a:rPr lang="en-US" dirty="0"/>
              <a:t>Does this move fit the company and/or its markets?</a:t>
            </a:r>
          </a:p>
          <a:p>
            <a:pPr marL="741600" lvl="1"/>
            <a:r>
              <a:rPr lang="en-US" dirty="0"/>
              <a:t>Will anticipated scale economies materialize?</a:t>
            </a:r>
          </a:p>
          <a:p>
            <a:pPr marL="741600" lvl="1"/>
            <a:r>
              <a:rPr lang="en-US" dirty="0"/>
              <a:t>How difficult will it be to develop a global brand team?</a:t>
            </a:r>
          </a:p>
          <a:p>
            <a:pPr marL="741600" lvl="1"/>
            <a:r>
              <a:rPr lang="en-US" dirty="0"/>
              <a:t>Can a single brand be imposed on all markets successfully</a:t>
            </a:r>
            <a:r>
              <a:rPr lang="en-US" dirty="0" smtClean="0"/>
              <a:t>?</a:t>
            </a:r>
            <a:endParaRPr lang="en-US" dirty="0"/>
          </a:p>
        </p:txBody>
      </p:sp>
    </p:spTree>
    <p:extLst>
      <p:ext uri="{BB962C8B-B14F-4D97-AF65-F5344CB8AC3E}">
        <p14:creationId xmlns:p14="http://schemas.microsoft.com/office/powerpoint/2010/main" val="248888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Brand </a:t>
            </a:r>
            <a:r>
              <a:rPr lang="en-US" dirty="0" smtClean="0"/>
              <a:t>Development </a:t>
            </a:r>
            <a:r>
              <a:rPr lang="en-US" sz="2000" b="0" dirty="0" smtClean="0"/>
              <a:t>(2 of 4)</a:t>
            </a:r>
            <a:endParaRPr lang="en-IN" sz="2000" b="0" dirty="0"/>
          </a:p>
        </p:txBody>
      </p:sp>
      <p:sp>
        <p:nvSpPr>
          <p:cNvPr id="3" name="Content Placeholder 2"/>
          <p:cNvSpPr>
            <a:spLocks noGrp="1"/>
          </p:cNvSpPr>
          <p:nvPr>
            <p:ph sz="quarter" idx="13"/>
          </p:nvPr>
        </p:nvSpPr>
        <p:spPr/>
        <p:txBody>
          <a:bodyPr/>
          <a:lstStyle/>
          <a:p>
            <a:pPr marL="255600"/>
            <a:r>
              <a:rPr lang="en-US" dirty="0"/>
              <a:t>Global Brand Leadership</a:t>
            </a:r>
          </a:p>
          <a:p>
            <a:pPr marL="741600" lvl="1"/>
            <a:r>
              <a:rPr lang="en-US" dirty="0"/>
              <a:t>Using organizational structures, processes, and cultures to allocate brand-building resources globally, to create global synergies, and to develop a global brand strategy that coordinates and leverages country brand strategies</a:t>
            </a:r>
          </a:p>
        </p:txBody>
      </p:sp>
    </p:spTree>
    <p:extLst>
      <p:ext uri="{BB962C8B-B14F-4D97-AF65-F5344CB8AC3E}">
        <p14:creationId xmlns:p14="http://schemas.microsoft.com/office/powerpoint/2010/main" val="623413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Brand </a:t>
            </a:r>
            <a:r>
              <a:rPr lang="en-US" dirty="0" smtClean="0"/>
              <a:t>Development </a:t>
            </a:r>
            <a:r>
              <a:rPr lang="en-US" sz="2000" b="0" dirty="0" smtClean="0"/>
              <a:t>(3 of 4)</a:t>
            </a:r>
            <a:endParaRPr lang="en-IN" sz="2000" b="0" dirty="0"/>
          </a:p>
        </p:txBody>
      </p:sp>
      <p:sp>
        <p:nvSpPr>
          <p:cNvPr id="3" name="Content Placeholder 2"/>
          <p:cNvSpPr>
            <a:spLocks noGrp="1"/>
          </p:cNvSpPr>
          <p:nvPr>
            <p:ph sz="quarter" idx="13"/>
          </p:nvPr>
        </p:nvSpPr>
        <p:spPr>
          <a:xfrm>
            <a:off x="457199" y="1556326"/>
            <a:ext cx="8006863" cy="4434275"/>
          </a:xfrm>
        </p:spPr>
        <p:txBody>
          <a:bodyPr/>
          <a:lstStyle/>
          <a:p>
            <a:pPr marL="432000" indent="-432000">
              <a:buFont typeface="+mj-lt"/>
              <a:buAutoNum type="arabicPeriod"/>
            </a:pPr>
            <a:r>
              <a:rPr lang="en-US" dirty="0"/>
              <a:t>Create a compelling value proposition, beginning with the home-country market.</a:t>
            </a:r>
          </a:p>
          <a:p>
            <a:pPr marL="432000" indent="-432000">
              <a:buFont typeface="+mj-lt"/>
              <a:buAutoNum type="arabicPeriod"/>
            </a:pPr>
            <a:r>
              <a:rPr lang="en-US" dirty="0"/>
              <a:t>Think about all elements of brand identity and select names, marks, and symbols that have the potential for globalization.</a:t>
            </a:r>
          </a:p>
          <a:p>
            <a:pPr marL="432000" indent="-432000">
              <a:buFont typeface="+mj-lt"/>
              <a:buAutoNum type="arabicPeriod"/>
            </a:pPr>
            <a:r>
              <a:rPr lang="en-US" dirty="0"/>
              <a:t>Develop a company-wide communication system to share &amp; leverage knowledge and information about marketing programs &amp; customers in different markets.</a:t>
            </a:r>
          </a:p>
        </p:txBody>
      </p:sp>
    </p:spTree>
    <p:extLst>
      <p:ext uri="{BB962C8B-B14F-4D97-AF65-F5344CB8AC3E}">
        <p14:creationId xmlns:p14="http://schemas.microsoft.com/office/powerpoint/2010/main" val="2295698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Brand </a:t>
            </a:r>
            <a:r>
              <a:rPr lang="en-US" dirty="0" smtClean="0"/>
              <a:t>Development </a:t>
            </a:r>
            <a:r>
              <a:rPr lang="en-US" sz="2000" b="0" dirty="0" smtClean="0"/>
              <a:t>(4 of 4)</a:t>
            </a:r>
            <a:endParaRPr lang="en-IN" sz="2000" b="0" dirty="0"/>
          </a:p>
        </p:txBody>
      </p:sp>
      <p:sp>
        <p:nvSpPr>
          <p:cNvPr id="3" name="Content Placeholder 2"/>
          <p:cNvSpPr>
            <a:spLocks noGrp="1"/>
          </p:cNvSpPr>
          <p:nvPr>
            <p:ph sz="quarter" idx="13"/>
          </p:nvPr>
        </p:nvSpPr>
        <p:spPr>
          <a:xfrm>
            <a:off x="457200" y="1556326"/>
            <a:ext cx="8018586" cy="4434275"/>
          </a:xfrm>
        </p:spPr>
        <p:txBody>
          <a:bodyPr/>
          <a:lstStyle/>
          <a:p>
            <a:pPr marL="432000" indent="-432000">
              <a:buFont typeface="+mj-lt"/>
              <a:buAutoNum type="arabicPeriod" startAt="4"/>
            </a:pPr>
            <a:r>
              <a:rPr lang="en-US" dirty="0"/>
              <a:t>Develop a consistent planning process across markets &amp; products. Make a process template available to managers in all markets.</a:t>
            </a:r>
          </a:p>
          <a:p>
            <a:pPr marL="432000" indent="-432000">
              <a:buFont typeface="+mj-lt"/>
              <a:buAutoNum type="arabicPeriod" startAt="4"/>
            </a:pPr>
            <a:r>
              <a:rPr lang="en-US" dirty="0"/>
              <a:t>Assign specific responsibility for managing branding issues to ensure local brand managers accept global best practices</a:t>
            </a:r>
            <a:r>
              <a:rPr lang="en-US" dirty="0" smtClean="0"/>
              <a:t>.</a:t>
            </a:r>
            <a:endParaRPr lang="en-US" dirty="0"/>
          </a:p>
          <a:p>
            <a:pPr marL="432000" indent="-432000">
              <a:buFont typeface="+mj-lt"/>
              <a:buAutoNum type="arabicPeriod" startAt="4"/>
            </a:pPr>
            <a:r>
              <a:rPr lang="en-US" dirty="0"/>
              <a:t>Execute brand-building strategies that leverage global strengths &amp; respond to relevant local differences.</a:t>
            </a:r>
          </a:p>
        </p:txBody>
      </p:sp>
    </p:spTree>
    <p:extLst>
      <p:ext uri="{BB962C8B-B14F-4D97-AF65-F5344CB8AC3E}">
        <p14:creationId xmlns:p14="http://schemas.microsoft.com/office/powerpoint/2010/main" val="2281977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A Needs-Based Approach to Product Planning</a:t>
            </a:r>
            <a:endParaRPr lang="en-IN" sz="3400" dirty="0"/>
          </a:p>
        </p:txBody>
      </p:sp>
      <p:sp>
        <p:nvSpPr>
          <p:cNvPr id="3" name="Content Placeholder 2"/>
          <p:cNvSpPr>
            <a:spLocks noGrp="1"/>
          </p:cNvSpPr>
          <p:nvPr>
            <p:ph sz="quarter" idx="13"/>
          </p:nvPr>
        </p:nvSpPr>
        <p:spPr/>
        <p:txBody>
          <a:bodyPr/>
          <a:lstStyle/>
          <a:p>
            <a:pPr marL="255600"/>
            <a:r>
              <a:rPr lang="en-US" dirty="0"/>
              <a:t>Maslow’s Needs Hierarchy helps marketers understand how &amp; why local products go beyond the home-country</a:t>
            </a:r>
          </a:p>
          <a:p>
            <a:pPr marL="255600"/>
            <a:r>
              <a:rPr lang="en-US" dirty="0"/>
              <a:t>Needs and wants aren’t the same thing</a:t>
            </a:r>
          </a:p>
          <a:p>
            <a:pPr marL="255600"/>
            <a:r>
              <a:rPr lang="en-US" dirty="0"/>
              <a:t>Global giants like Coca-Cola, McDonald’s, and Sony understand and build local products or products that fulfill social </a:t>
            </a:r>
            <a:r>
              <a:rPr lang="en-US" dirty="0" smtClean="0"/>
              <a:t>functions</a:t>
            </a:r>
            <a:endParaRPr lang="en-US" dirty="0"/>
          </a:p>
        </p:txBody>
      </p:sp>
    </p:spTree>
    <p:extLst>
      <p:ext uri="{BB962C8B-B14F-4D97-AF65-F5344CB8AC3E}">
        <p14:creationId xmlns:p14="http://schemas.microsoft.com/office/powerpoint/2010/main" val="3047558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Maslow’s Hierarchy of Needs</a:t>
            </a:r>
            <a:endParaRPr lang="en-IN" dirty="0"/>
          </a:p>
        </p:txBody>
      </p:sp>
      <p:sp>
        <p:nvSpPr>
          <p:cNvPr id="3" name="Content Placeholder 2"/>
          <p:cNvSpPr>
            <a:spLocks noGrp="1"/>
          </p:cNvSpPr>
          <p:nvPr>
            <p:ph sz="quarter" idx="13"/>
          </p:nvPr>
        </p:nvSpPr>
        <p:spPr>
          <a:xfrm>
            <a:off x="457200" y="1556326"/>
            <a:ext cx="8229600" cy="368727"/>
          </a:xfrm>
        </p:spPr>
        <p:txBody>
          <a:bodyPr/>
          <a:lstStyle/>
          <a:p>
            <a:pPr marL="432" indent="0">
              <a:buNone/>
            </a:pPr>
            <a:r>
              <a:rPr lang="en-US" sz="2000" b="1" dirty="0"/>
              <a:t>Figure 10-1</a:t>
            </a:r>
            <a:r>
              <a:rPr lang="en-US" sz="2000" dirty="0"/>
              <a:t> Maslow’s Hierarchy of </a:t>
            </a:r>
            <a:r>
              <a:rPr lang="en-US" sz="2000" dirty="0" smtClean="0"/>
              <a:t>Needs</a:t>
            </a:r>
            <a:endParaRPr lang="en-US" sz="2000" dirty="0"/>
          </a:p>
        </p:txBody>
      </p:sp>
      <p:pic>
        <p:nvPicPr>
          <p:cNvPr id="5" name="Picture 4" descr="The diagram is a pyramid labelled from bottom to top as follows: physiological, safety, social, external and internal esteem, and self actualization. The first two are labelled physical, esteem is labelled social, and the last is labelled personal."/>
          <p:cNvPicPr>
            <a:picLocks noChangeAspect="1"/>
          </p:cNvPicPr>
          <p:nvPr/>
        </p:nvPicPr>
        <p:blipFill>
          <a:blip r:embed="rId3"/>
          <a:stretch>
            <a:fillRect/>
          </a:stretch>
        </p:blipFill>
        <p:spPr>
          <a:xfrm>
            <a:off x="1550723" y="2166577"/>
            <a:ext cx="6042551" cy="4039878"/>
          </a:xfrm>
          <a:prstGeom prst="rect">
            <a:avLst/>
          </a:prstGeom>
        </p:spPr>
      </p:pic>
    </p:spTree>
    <p:extLst>
      <p:ext uri="{BB962C8B-B14F-4D97-AF65-F5344CB8AC3E}">
        <p14:creationId xmlns:p14="http://schemas.microsoft.com/office/powerpoint/2010/main" val="488998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Asian Hierarchy of Needs</a:t>
            </a:r>
            <a:endParaRPr lang="en-IN" dirty="0"/>
          </a:p>
        </p:txBody>
      </p:sp>
      <p:sp>
        <p:nvSpPr>
          <p:cNvPr id="3" name="Content Placeholder 2"/>
          <p:cNvSpPr>
            <a:spLocks noGrp="1"/>
          </p:cNvSpPr>
          <p:nvPr>
            <p:ph sz="quarter" idx="13"/>
          </p:nvPr>
        </p:nvSpPr>
        <p:spPr>
          <a:xfrm>
            <a:off x="457200" y="1556326"/>
            <a:ext cx="8229600" cy="387977"/>
          </a:xfrm>
        </p:spPr>
        <p:txBody>
          <a:bodyPr/>
          <a:lstStyle/>
          <a:p>
            <a:pPr marL="432" indent="0">
              <a:buNone/>
            </a:pPr>
            <a:r>
              <a:rPr lang="en-US" sz="2000" b="1" dirty="0"/>
              <a:t>Figure 10-2 </a:t>
            </a:r>
            <a:r>
              <a:rPr lang="en-US" sz="2000" dirty="0"/>
              <a:t>Maslow’s Hierarchy: The Asian </a:t>
            </a:r>
            <a:r>
              <a:rPr lang="en-US" sz="2000" dirty="0" smtClean="0"/>
              <a:t>Equivalent</a:t>
            </a:r>
            <a:endParaRPr lang="en-US" sz="2000" dirty="0"/>
          </a:p>
        </p:txBody>
      </p:sp>
      <p:pic>
        <p:nvPicPr>
          <p:cNvPr id="5" name="Picture 4" descr="A diagram of a pyramid with levels labelled from top to bottom as follows: physiological, safety, affiliation, admiration, and status. The safety level is labelled physical and the admiration level is labelled social."/>
          <p:cNvPicPr>
            <a:picLocks noChangeAspect="1"/>
          </p:cNvPicPr>
          <p:nvPr/>
        </p:nvPicPr>
        <p:blipFill>
          <a:blip r:embed="rId3"/>
          <a:stretch>
            <a:fillRect/>
          </a:stretch>
        </p:blipFill>
        <p:spPr>
          <a:xfrm>
            <a:off x="1539934" y="2031156"/>
            <a:ext cx="6064132" cy="4035560"/>
          </a:xfrm>
          <a:prstGeom prst="rect">
            <a:avLst/>
          </a:prstGeom>
        </p:spPr>
      </p:pic>
    </p:spTree>
    <p:extLst>
      <p:ext uri="{BB962C8B-B14F-4D97-AF65-F5344CB8AC3E}">
        <p14:creationId xmlns:p14="http://schemas.microsoft.com/office/powerpoint/2010/main" val="3831245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Country of Origin as Brand Element</a:t>
            </a:r>
            <a:endParaRPr lang="en-IN" dirty="0"/>
          </a:p>
        </p:txBody>
      </p:sp>
      <p:sp>
        <p:nvSpPr>
          <p:cNvPr id="3" name="Content Placeholder 2"/>
          <p:cNvSpPr>
            <a:spLocks noGrp="1"/>
          </p:cNvSpPr>
          <p:nvPr>
            <p:ph sz="quarter" idx="13"/>
          </p:nvPr>
        </p:nvSpPr>
        <p:spPr>
          <a:xfrm>
            <a:off x="457200" y="1556326"/>
            <a:ext cx="8369166" cy="4434275"/>
          </a:xfrm>
        </p:spPr>
        <p:txBody>
          <a:bodyPr/>
          <a:lstStyle/>
          <a:p>
            <a:pPr marL="255600"/>
            <a:r>
              <a:rPr lang="en-US" dirty="0"/>
              <a:t>Perceptions about and attitudes toward particular countries often extend to products and brands known to originate in those countries</a:t>
            </a:r>
          </a:p>
          <a:p>
            <a:pPr marL="741600" lvl="1"/>
            <a:r>
              <a:rPr lang="en-US" dirty="0"/>
              <a:t>Japan</a:t>
            </a:r>
          </a:p>
          <a:p>
            <a:pPr marL="741600" lvl="1"/>
            <a:r>
              <a:rPr lang="en-US" dirty="0"/>
              <a:t>United States</a:t>
            </a:r>
          </a:p>
          <a:p>
            <a:pPr marL="741600" lvl="1"/>
            <a:r>
              <a:rPr lang="en-US" dirty="0"/>
              <a:t>Finland</a:t>
            </a:r>
          </a:p>
          <a:p>
            <a:pPr marL="741600" lvl="1"/>
            <a:r>
              <a:rPr lang="en-US" dirty="0" smtClean="0"/>
              <a:t>Italy</a:t>
            </a:r>
            <a:endParaRPr lang="en-US" dirty="0"/>
          </a:p>
        </p:txBody>
      </p:sp>
    </p:spTree>
    <p:extLst>
      <p:ext uri="{BB962C8B-B14F-4D97-AF65-F5344CB8AC3E}">
        <p14:creationId xmlns:p14="http://schemas.microsoft.com/office/powerpoint/2010/main" val="1895168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Extend, Adapt, Create: Strategic Alternatives in Global Marketing</a:t>
            </a:r>
            <a:endParaRPr lang="en-IN" sz="3400" dirty="0"/>
          </a:p>
        </p:txBody>
      </p:sp>
      <p:sp>
        <p:nvSpPr>
          <p:cNvPr id="3" name="Content Placeholder 2"/>
          <p:cNvSpPr>
            <a:spLocks noGrp="1"/>
          </p:cNvSpPr>
          <p:nvPr>
            <p:ph sz="quarter" idx="13"/>
          </p:nvPr>
        </p:nvSpPr>
        <p:spPr/>
        <p:txBody>
          <a:bodyPr/>
          <a:lstStyle/>
          <a:p>
            <a:pPr marL="255600"/>
            <a:r>
              <a:rPr lang="en-US" b="1" dirty="0"/>
              <a:t>Extension</a:t>
            </a:r>
            <a:r>
              <a:rPr lang="en-US" dirty="0"/>
              <a:t> - offering product virtually unchanged in markets outside of home country</a:t>
            </a:r>
          </a:p>
          <a:p>
            <a:pPr marL="255600"/>
            <a:r>
              <a:rPr lang="en-US" b="1" dirty="0"/>
              <a:t>Adaptation</a:t>
            </a:r>
            <a:r>
              <a:rPr lang="en-US" dirty="0"/>
              <a:t> - changing elements of design, function, and packaging according to needs of different country markets</a:t>
            </a:r>
          </a:p>
          <a:p>
            <a:pPr marL="255600"/>
            <a:r>
              <a:rPr lang="en-US" b="1" dirty="0"/>
              <a:t>Product Invention </a:t>
            </a:r>
            <a:r>
              <a:rPr lang="en-US" dirty="0"/>
              <a:t>- developing new products for the world </a:t>
            </a:r>
            <a:r>
              <a:rPr lang="en-US" dirty="0" smtClean="0"/>
              <a:t>market</a:t>
            </a:r>
            <a:endParaRPr lang="en-US" dirty="0"/>
          </a:p>
        </p:txBody>
      </p:sp>
    </p:spTree>
    <p:extLst>
      <p:ext uri="{BB962C8B-B14F-4D97-AF65-F5344CB8AC3E}">
        <p14:creationId xmlns:p14="http://schemas.microsoft.com/office/powerpoint/2010/main" val="375359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Product Concepts</a:t>
            </a:r>
            <a:endParaRPr lang="en-IN" dirty="0"/>
          </a:p>
        </p:txBody>
      </p:sp>
      <p:sp>
        <p:nvSpPr>
          <p:cNvPr id="3" name="Content Placeholder 2"/>
          <p:cNvSpPr>
            <a:spLocks noGrp="1"/>
          </p:cNvSpPr>
          <p:nvPr>
            <p:ph sz="quarter" idx="13"/>
          </p:nvPr>
        </p:nvSpPr>
        <p:spPr/>
        <p:txBody>
          <a:bodyPr/>
          <a:lstStyle/>
          <a:p>
            <a:pPr marL="255600"/>
            <a:r>
              <a:rPr lang="en-US" dirty="0"/>
              <a:t>A product is a good, service, or idea</a:t>
            </a:r>
          </a:p>
          <a:p>
            <a:pPr marL="741600" lvl="1"/>
            <a:r>
              <a:rPr lang="en-US" dirty="0"/>
              <a:t>Tangible Attributes</a:t>
            </a:r>
          </a:p>
          <a:p>
            <a:pPr marL="741600" lvl="1"/>
            <a:r>
              <a:rPr lang="en-US" dirty="0"/>
              <a:t>Intangible Attributes</a:t>
            </a:r>
          </a:p>
          <a:p>
            <a:pPr marL="255600"/>
            <a:r>
              <a:rPr lang="en-US" dirty="0"/>
              <a:t>Product types</a:t>
            </a:r>
          </a:p>
          <a:p>
            <a:pPr marL="741600" lvl="1"/>
            <a:r>
              <a:rPr lang="en-US" dirty="0"/>
              <a:t>Consumer goods</a:t>
            </a:r>
          </a:p>
          <a:p>
            <a:pPr marL="741600" lvl="1"/>
            <a:r>
              <a:rPr lang="en-US" dirty="0"/>
              <a:t>Industrial goods</a:t>
            </a:r>
          </a:p>
        </p:txBody>
      </p:sp>
    </p:spTree>
    <p:extLst>
      <p:ext uri="{BB962C8B-B14F-4D97-AF65-F5344CB8AC3E}">
        <p14:creationId xmlns:p14="http://schemas.microsoft.com/office/powerpoint/2010/main" val="3626323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Global Product Planning: Strategic Alternatives</a:t>
            </a:r>
            <a:endParaRPr lang="en-IN" sz="3400" dirty="0"/>
          </a:p>
        </p:txBody>
      </p:sp>
      <p:sp>
        <p:nvSpPr>
          <p:cNvPr id="3" name="Content Placeholder 2"/>
          <p:cNvSpPr>
            <a:spLocks noGrp="1"/>
          </p:cNvSpPr>
          <p:nvPr>
            <p:ph sz="quarter" idx="13"/>
          </p:nvPr>
        </p:nvSpPr>
        <p:spPr>
          <a:xfrm>
            <a:off x="457200" y="1556326"/>
            <a:ext cx="8229600" cy="368727"/>
          </a:xfrm>
        </p:spPr>
        <p:txBody>
          <a:bodyPr/>
          <a:lstStyle/>
          <a:p>
            <a:pPr marL="432" indent="0">
              <a:buNone/>
            </a:pPr>
            <a:r>
              <a:rPr lang="en-US" sz="2000" b="1" dirty="0"/>
              <a:t>Figure 10-3 </a:t>
            </a:r>
            <a:r>
              <a:rPr lang="en-US" sz="2000" dirty="0"/>
              <a:t>Global Product Planning: Strategic </a:t>
            </a:r>
            <a:r>
              <a:rPr lang="en-US" sz="2000" dirty="0" smtClean="0"/>
              <a:t>Alternatives</a:t>
            </a:r>
            <a:endParaRPr lang="en-US" sz="2000" dirty="0"/>
          </a:p>
        </p:txBody>
      </p:sp>
      <p:pic>
        <p:nvPicPr>
          <p:cNvPr id="4" name="Picture 3" descr="The diagram is divided into 4 quadrants based on the product and communication. The information presented is as follows.&#10;• Strategy 1, dual extension, same product, same communication&#10;• Strategy 2, product extension communication adaptation, same product, different communication&#10;• Strategy 3, product adaptation communication extension, different product, same communication&#10;• Strategy 4, dual adaptation, different product, different communication"/>
          <p:cNvPicPr>
            <a:picLocks noChangeAspect="1"/>
          </p:cNvPicPr>
          <p:nvPr/>
        </p:nvPicPr>
        <p:blipFill>
          <a:blip r:embed="rId3"/>
          <a:stretch>
            <a:fillRect/>
          </a:stretch>
        </p:blipFill>
        <p:spPr>
          <a:xfrm>
            <a:off x="1216390" y="2211731"/>
            <a:ext cx="6711220" cy="3743571"/>
          </a:xfrm>
          <a:prstGeom prst="rect">
            <a:avLst/>
          </a:prstGeom>
        </p:spPr>
      </p:pic>
    </p:spTree>
    <p:extLst>
      <p:ext uri="{BB962C8B-B14F-4D97-AF65-F5344CB8AC3E}">
        <p14:creationId xmlns:p14="http://schemas.microsoft.com/office/powerpoint/2010/main" val="2606518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1</a:t>
            </a:r>
            <a:r>
              <a:rPr lang="en-US" dirty="0" smtClean="0"/>
              <a:t>: Dual </a:t>
            </a:r>
            <a:r>
              <a:rPr lang="en-US" dirty="0"/>
              <a:t>Extension</a:t>
            </a:r>
            <a:endParaRPr lang="en-IN" dirty="0"/>
          </a:p>
        </p:txBody>
      </p:sp>
      <p:sp>
        <p:nvSpPr>
          <p:cNvPr id="3" name="Content Placeholder 2"/>
          <p:cNvSpPr>
            <a:spLocks noGrp="1"/>
          </p:cNvSpPr>
          <p:nvPr>
            <p:ph sz="quarter" idx="13"/>
          </p:nvPr>
        </p:nvSpPr>
        <p:spPr/>
        <p:txBody>
          <a:bodyPr/>
          <a:lstStyle/>
          <a:p>
            <a:pPr marL="255600"/>
            <a:r>
              <a:rPr lang="en-US" dirty="0"/>
              <a:t>Product-Communication Extension</a:t>
            </a:r>
          </a:p>
          <a:p>
            <a:pPr marL="741600" lvl="1"/>
            <a:r>
              <a:rPr lang="en-US" dirty="0"/>
              <a:t>May be very profitable, simple</a:t>
            </a:r>
          </a:p>
          <a:p>
            <a:pPr marL="741600" lvl="1"/>
            <a:r>
              <a:rPr lang="en-US" dirty="0"/>
              <a:t>Almost no adaptation</a:t>
            </a:r>
          </a:p>
          <a:p>
            <a:pPr marL="741600" lvl="1"/>
            <a:r>
              <a:rPr lang="en-US" dirty="0"/>
              <a:t>Same advertising and promotional appeals</a:t>
            </a:r>
          </a:p>
          <a:p>
            <a:pPr marL="741600" lvl="1"/>
            <a:r>
              <a:rPr lang="en-US" dirty="0"/>
              <a:t>Used with </a:t>
            </a:r>
            <a:r>
              <a:rPr lang="en-US" dirty="0" smtClean="0"/>
              <a:t>B</a:t>
            </a:r>
            <a:r>
              <a:rPr lang="en-US" sz="100" dirty="0" smtClean="0"/>
              <a:t> </a:t>
            </a:r>
            <a:r>
              <a:rPr lang="en-US" dirty="0" smtClean="0"/>
              <a:t>2</a:t>
            </a:r>
            <a:r>
              <a:rPr lang="en-US" sz="100" dirty="0" smtClean="0"/>
              <a:t> </a:t>
            </a:r>
            <a:r>
              <a:rPr lang="en-US" dirty="0" smtClean="0"/>
              <a:t>B </a:t>
            </a:r>
            <a:r>
              <a:rPr lang="en-US" dirty="0"/>
              <a:t>or industrial products</a:t>
            </a:r>
          </a:p>
          <a:p>
            <a:pPr marL="255600"/>
            <a:r>
              <a:rPr lang="en-US" dirty="0"/>
              <a:t>Apple iPhone</a:t>
            </a:r>
          </a:p>
          <a:p>
            <a:pPr marL="255600"/>
            <a:r>
              <a:rPr lang="en-US" dirty="0"/>
              <a:t>Loctite </a:t>
            </a:r>
            <a:r>
              <a:rPr lang="en-US" dirty="0" smtClean="0"/>
              <a:t>adhesives</a:t>
            </a:r>
            <a:endParaRPr lang="en-US" dirty="0"/>
          </a:p>
        </p:txBody>
      </p:sp>
    </p:spTree>
    <p:extLst>
      <p:ext uri="{BB962C8B-B14F-4D97-AF65-F5344CB8AC3E}">
        <p14:creationId xmlns:p14="http://schemas.microsoft.com/office/powerpoint/2010/main" val="2419950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400" dirty="0"/>
              <a:t>Strategy 2: Product Extension-Communications Adaptation</a:t>
            </a:r>
            <a:endParaRPr lang="en-IN" sz="3400" dirty="0"/>
          </a:p>
        </p:txBody>
      </p:sp>
      <p:sp>
        <p:nvSpPr>
          <p:cNvPr id="3" name="Content Placeholder 2"/>
          <p:cNvSpPr>
            <a:spLocks noGrp="1"/>
          </p:cNvSpPr>
          <p:nvPr>
            <p:ph sz="quarter" idx="13"/>
          </p:nvPr>
        </p:nvSpPr>
        <p:spPr>
          <a:xfrm>
            <a:off x="457200" y="1556326"/>
            <a:ext cx="8229600" cy="4780974"/>
          </a:xfrm>
        </p:spPr>
        <p:txBody>
          <a:bodyPr/>
          <a:lstStyle/>
          <a:p>
            <a:pPr marL="255600"/>
            <a:r>
              <a:rPr lang="en-US" dirty="0"/>
              <a:t>Products may serve the same or different needs in different markets</a:t>
            </a:r>
          </a:p>
          <a:p>
            <a:pPr marL="255600"/>
            <a:r>
              <a:rPr lang="en-US" dirty="0"/>
              <a:t>No product changes reduce expense</a:t>
            </a:r>
          </a:p>
          <a:p>
            <a:pPr marL="255600"/>
            <a:r>
              <a:rPr lang="en-US" dirty="0"/>
              <a:t>Costs in market research advertising, sales promotion, point-of-sale material</a:t>
            </a:r>
          </a:p>
          <a:p>
            <a:pPr marL="741600" lvl="1"/>
            <a:r>
              <a:rPr lang="en-US" dirty="0"/>
              <a:t>Ex. Miller Genuine Draft is an international lifestyle brand (</a:t>
            </a:r>
            <a:r>
              <a:rPr lang="en-US" dirty="0" smtClean="0"/>
              <a:t>G</a:t>
            </a:r>
            <a:r>
              <a:rPr lang="en-US" sz="100" dirty="0" smtClean="0"/>
              <a:t> </a:t>
            </a:r>
            <a:r>
              <a:rPr lang="en-US" dirty="0" smtClean="0"/>
              <a:t>C</a:t>
            </a:r>
            <a:r>
              <a:rPr lang="en-US" sz="100" dirty="0" smtClean="0"/>
              <a:t> </a:t>
            </a:r>
            <a:r>
              <a:rPr lang="en-US" dirty="0" smtClean="0"/>
              <a:t>C</a:t>
            </a:r>
            <a:r>
              <a:rPr lang="en-US" sz="100" dirty="0" smtClean="0"/>
              <a:t> </a:t>
            </a:r>
            <a:r>
              <a:rPr lang="en-US" dirty="0" smtClean="0"/>
              <a:t>P</a:t>
            </a:r>
            <a:r>
              <a:rPr lang="en-US" dirty="0"/>
              <a:t>) in Central Europe rather than an American brand (</a:t>
            </a:r>
            <a:r>
              <a:rPr lang="en-US" dirty="0" smtClean="0"/>
              <a:t>F</a:t>
            </a:r>
            <a:r>
              <a:rPr lang="en-US" sz="100" dirty="0" smtClean="0"/>
              <a:t> </a:t>
            </a:r>
            <a:r>
              <a:rPr lang="en-US" dirty="0" smtClean="0"/>
              <a:t>C</a:t>
            </a:r>
            <a:r>
              <a:rPr lang="en-US" sz="100" dirty="0" smtClean="0"/>
              <a:t> </a:t>
            </a:r>
            <a:r>
              <a:rPr lang="en-US" dirty="0" smtClean="0"/>
              <a:t>C</a:t>
            </a:r>
            <a:r>
              <a:rPr lang="en-US" sz="100" dirty="0" smtClean="0"/>
              <a:t> </a:t>
            </a:r>
            <a:r>
              <a:rPr lang="en-US" dirty="0" smtClean="0"/>
              <a:t>P</a:t>
            </a:r>
            <a:r>
              <a:rPr lang="en-US" dirty="0"/>
              <a:t>)</a:t>
            </a:r>
          </a:p>
          <a:p>
            <a:pPr marL="741600" lvl="1"/>
            <a:r>
              <a:rPr lang="en-US" dirty="0"/>
              <a:t>Ben &amp; Jerry’s changed packaging color in the U.K.</a:t>
            </a:r>
          </a:p>
          <a:p>
            <a:pPr marL="741600" lvl="1"/>
            <a:r>
              <a:rPr lang="en-US" dirty="0"/>
              <a:t>John Deere tractors designed for India were marketed to hobby farmers in the U.S</a:t>
            </a:r>
            <a:r>
              <a:rPr lang="en-US" dirty="0" smtClean="0"/>
              <a:t>.</a:t>
            </a:r>
            <a:endParaRPr lang="en-US" dirty="0"/>
          </a:p>
        </p:txBody>
      </p:sp>
    </p:spTree>
    <p:extLst>
      <p:ext uri="{BB962C8B-B14F-4D97-AF65-F5344CB8AC3E}">
        <p14:creationId xmlns:p14="http://schemas.microsoft.com/office/powerpoint/2010/main" val="3095617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Strategy 3: Product Adaptation-Communications Extension</a:t>
            </a:r>
            <a:endParaRPr lang="en-IN" sz="3400" dirty="0"/>
          </a:p>
        </p:txBody>
      </p:sp>
      <p:sp>
        <p:nvSpPr>
          <p:cNvPr id="3" name="Content Placeholder 2"/>
          <p:cNvSpPr>
            <a:spLocks noGrp="1"/>
          </p:cNvSpPr>
          <p:nvPr>
            <p:ph sz="quarter" idx="13"/>
          </p:nvPr>
        </p:nvSpPr>
        <p:spPr>
          <a:xfrm>
            <a:off x="457200" y="1556328"/>
            <a:ext cx="8229600" cy="750990"/>
          </a:xfrm>
        </p:spPr>
        <p:txBody>
          <a:bodyPr/>
          <a:lstStyle/>
          <a:p>
            <a:pPr marL="255600"/>
            <a:r>
              <a:rPr lang="en-US" dirty="0"/>
              <a:t>Adapt the product to local use but the message stays the </a:t>
            </a:r>
            <a:r>
              <a:rPr lang="en-US" dirty="0" smtClean="0"/>
              <a:t>same</a:t>
            </a:r>
            <a:endParaRPr lang="en-US" dirty="0"/>
          </a:p>
        </p:txBody>
      </p:sp>
      <p:sp>
        <p:nvSpPr>
          <p:cNvPr id="4" name="Content Placeholder 3"/>
          <p:cNvSpPr>
            <a:spLocks noGrp="1"/>
          </p:cNvSpPr>
          <p:nvPr>
            <p:ph sz="quarter" idx="14"/>
          </p:nvPr>
        </p:nvSpPr>
        <p:spPr>
          <a:xfrm>
            <a:off x="444500" y="2457026"/>
            <a:ext cx="3968750" cy="438573"/>
          </a:xfrm>
        </p:spPr>
        <p:txBody>
          <a:bodyPr/>
          <a:lstStyle/>
          <a:p>
            <a:pPr marL="255600"/>
            <a:r>
              <a:rPr lang="en-US" dirty="0"/>
              <a:t>Cadillac </a:t>
            </a:r>
            <a:r>
              <a:rPr lang="en-US" dirty="0" smtClean="0"/>
              <a:t>B</a:t>
            </a:r>
            <a:r>
              <a:rPr lang="en-US" sz="100" dirty="0" smtClean="0"/>
              <a:t> </a:t>
            </a:r>
            <a:r>
              <a:rPr lang="en-US" dirty="0" smtClean="0"/>
              <a:t>T</a:t>
            </a:r>
            <a:r>
              <a:rPr lang="en-US" sz="100" dirty="0" smtClean="0"/>
              <a:t> </a:t>
            </a:r>
            <a:r>
              <a:rPr lang="en-US" dirty="0" smtClean="0"/>
              <a:t>S </a:t>
            </a:r>
            <a:r>
              <a:rPr lang="en-US" dirty="0"/>
              <a:t>in Sweden </a:t>
            </a:r>
            <a:r>
              <a:rPr lang="en-US" dirty="0" smtClean="0"/>
              <a:t>is</a:t>
            </a:r>
            <a:endParaRPr lang="en-IN" dirty="0"/>
          </a:p>
        </p:txBody>
      </p:sp>
      <p:graphicFrame>
        <p:nvGraphicFramePr>
          <p:cNvPr id="8" name="Object 7" descr="6 inch"/>
          <p:cNvGraphicFramePr>
            <a:graphicFrameLocks noChangeAspect="1"/>
          </p:cNvGraphicFramePr>
          <p:nvPr>
            <p:extLst>
              <p:ext uri="{D42A27DB-BD31-4B8C-83A1-F6EECF244321}">
                <p14:modId xmlns:p14="http://schemas.microsoft.com/office/powerpoint/2010/main" val="1457481721"/>
              </p:ext>
            </p:extLst>
          </p:nvPr>
        </p:nvGraphicFramePr>
        <p:xfrm>
          <a:off x="4445241" y="2520078"/>
          <a:ext cx="279409" cy="269060"/>
        </p:xfrm>
        <a:graphic>
          <a:graphicData uri="http://schemas.openxmlformats.org/presentationml/2006/ole">
            <mc:AlternateContent xmlns:mc="http://schemas.openxmlformats.org/markup-compatibility/2006">
              <mc:Choice xmlns:v="urn:schemas-microsoft-com:vml" Requires="v">
                <p:oleObj spid="_x0000_s1037" name="Equation" r:id="rId4" imgW="342720" imgH="330120" progId="Equation.DSMT4">
                  <p:embed/>
                </p:oleObj>
              </mc:Choice>
              <mc:Fallback>
                <p:oleObj name="Equation" r:id="rId4" imgW="342720" imgH="330120" progId="Equation.DSMT4">
                  <p:embed/>
                  <p:pic>
                    <p:nvPicPr>
                      <p:cNvPr id="0" name=""/>
                      <p:cNvPicPr/>
                      <p:nvPr/>
                    </p:nvPicPr>
                    <p:blipFill>
                      <a:blip r:embed="rId5"/>
                      <a:stretch>
                        <a:fillRect/>
                      </a:stretch>
                    </p:blipFill>
                    <p:spPr>
                      <a:xfrm>
                        <a:off x="4445241" y="2520078"/>
                        <a:ext cx="279409" cy="269060"/>
                      </a:xfrm>
                      <a:prstGeom prst="rect">
                        <a:avLst/>
                      </a:prstGeom>
                    </p:spPr>
                  </p:pic>
                </p:oleObj>
              </mc:Fallback>
            </mc:AlternateContent>
          </a:graphicData>
        </a:graphic>
      </p:graphicFrame>
      <p:sp>
        <p:nvSpPr>
          <p:cNvPr id="5" name="Content Placeholder 4"/>
          <p:cNvSpPr>
            <a:spLocks noGrp="1"/>
          </p:cNvSpPr>
          <p:nvPr>
            <p:ph sz="quarter" idx="15"/>
          </p:nvPr>
        </p:nvSpPr>
        <p:spPr>
          <a:xfrm>
            <a:off x="4851402" y="2456049"/>
            <a:ext cx="2948352" cy="485465"/>
          </a:xfrm>
        </p:spPr>
        <p:txBody>
          <a:bodyPr/>
          <a:lstStyle/>
          <a:p>
            <a:pPr marL="432" indent="0">
              <a:buNone/>
            </a:pPr>
            <a:r>
              <a:rPr lang="en-US" dirty="0"/>
              <a:t>shorter that the </a:t>
            </a:r>
            <a:r>
              <a:rPr lang="en-US" dirty="0" smtClean="0"/>
              <a:t>C</a:t>
            </a:r>
            <a:r>
              <a:rPr lang="en-US" sz="100" dirty="0" smtClean="0"/>
              <a:t> </a:t>
            </a:r>
            <a:r>
              <a:rPr lang="en-US" dirty="0" smtClean="0"/>
              <a:t>T</a:t>
            </a:r>
            <a:r>
              <a:rPr lang="en-US" sz="100" dirty="0" smtClean="0"/>
              <a:t> </a:t>
            </a:r>
            <a:r>
              <a:rPr lang="en-US" dirty="0" smtClean="0"/>
              <a:t>S;</a:t>
            </a:r>
            <a:endParaRPr lang="en-IN" dirty="0"/>
          </a:p>
        </p:txBody>
      </p:sp>
      <p:sp>
        <p:nvSpPr>
          <p:cNvPr id="6" name="Content Placeholder 5"/>
          <p:cNvSpPr>
            <a:spLocks noGrp="1"/>
          </p:cNvSpPr>
          <p:nvPr>
            <p:ph sz="quarter" idx="16"/>
          </p:nvPr>
        </p:nvSpPr>
        <p:spPr>
          <a:xfrm>
            <a:off x="711201" y="2931304"/>
            <a:ext cx="2565400" cy="456665"/>
          </a:xfrm>
        </p:spPr>
        <p:txBody>
          <a:bodyPr/>
          <a:lstStyle/>
          <a:p>
            <a:pPr marL="432" indent="0">
              <a:buNone/>
            </a:pPr>
            <a:r>
              <a:rPr lang="en-US" dirty="0"/>
              <a:t>available </a:t>
            </a:r>
            <a:r>
              <a:rPr lang="en-US" dirty="0" smtClean="0"/>
              <a:t>in</a:t>
            </a:r>
            <a:r>
              <a:rPr lang="en-IN" dirty="0" smtClean="0"/>
              <a:t> </a:t>
            </a:r>
            <a:r>
              <a:rPr lang="en-US" dirty="0"/>
              <a:t>diesel</a:t>
            </a:r>
            <a:endParaRPr lang="en-IN" dirty="0"/>
          </a:p>
        </p:txBody>
      </p:sp>
      <p:sp>
        <p:nvSpPr>
          <p:cNvPr id="7" name="Content Placeholder 6"/>
          <p:cNvSpPr>
            <a:spLocks noGrp="1"/>
          </p:cNvSpPr>
          <p:nvPr>
            <p:ph sz="quarter" idx="17"/>
          </p:nvPr>
        </p:nvSpPr>
        <p:spPr>
          <a:xfrm>
            <a:off x="457200" y="3488628"/>
            <a:ext cx="8229600" cy="822535"/>
          </a:xfrm>
        </p:spPr>
        <p:txBody>
          <a:bodyPr/>
          <a:lstStyle/>
          <a:p>
            <a:pPr marL="255600"/>
            <a:r>
              <a:rPr lang="en-US" dirty="0"/>
              <a:t>Oreos in China failed until they were reformulated to be less sweet and </a:t>
            </a:r>
            <a:r>
              <a:rPr lang="en-US" dirty="0" smtClean="0"/>
              <a:t>expensive</a:t>
            </a:r>
            <a:endParaRPr lang="en-US" dirty="0"/>
          </a:p>
        </p:txBody>
      </p:sp>
    </p:spTree>
    <p:extLst>
      <p:ext uri="{BB962C8B-B14F-4D97-AF65-F5344CB8AC3E}">
        <p14:creationId xmlns:p14="http://schemas.microsoft.com/office/powerpoint/2010/main" val="214426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30664" cy="1097279"/>
          </a:xfrm>
        </p:spPr>
        <p:txBody>
          <a:bodyPr/>
          <a:lstStyle/>
          <a:p>
            <a:r>
              <a:rPr lang="en-US" sz="3400" dirty="0"/>
              <a:t>Strategy 4: </a:t>
            </a:r>
            <a:r>
              <a:rPr lang="en-US" sz="3400" dirty="0" smtClean="0"/>
              <a:t>Product-Communications </a:t>
            </a:r>
            <a:r>
              <a:rPr lang="en-US" sz="3400" dirty="0"/>
              <a:t>Adaptation</a:t>
            </a:r>
            <a:endParaRPr lang="en-IN" sz="3400" dirty="0"/>
          </a:p>
        </p:txBody>
      </p:sp>
      <p:sp>
        <p:nvSpPr>
          <p:cNvPr id="3" name="Content Placeholder 2"/>
          <p:cNvSpPr>
            <a:spLocks noGrp="1"/>
          </p:cNvSpPr>
          <p:nvPr>
            <p:ph sz="quarter" idx="13"/>
          </p:nvPr>
        </p:nvSpPr>
        <p:spPr>
          <a:xfrm>
            <a:off x="457199" y="1556326"/>
            <a:ext cx="8330665" cy="4434275"/>
          </a:xfrm>
        </p:spPr>
        <p:txBody>
          <a:bodyPr/>
          <a:lstStyle/>
          <a:p>
            <a:pPr marL="255600"/>
            <a:r>
              <a:rPr lang="en-US" b="1" dirty="0"/>
              <a:t>Dual Adaptation</a:t>
            </a:r>
          </a:p>
          <a:p>
            <a:pPr marL="741600" lvl="1"/>
            <a:r>
              <a:rPr lang="en-US" dirty="0"/>
              <a:t>Both may need to change for legal, cultural, or other environmental reasons</a:t>
            </a:r>
          </a:p>
          <a:p>
            <a:pPr marL="741600" lvl="1"/>
            <a:r>
              <a:rPr lang="en-US" dirty="0"/>
              <a:t>Regional managers may simply act independently</a:t>
            </a:r>
          </a:p>
          <a:p>
            <a:pPr marL="255600"/>
            <a:r>
              <a:rPr lang="en-US" dirty="0"/>
              <a:t>Nike global shoes and “Just Do It” approach didn’t work in China</a:t>
            </a:r>
          </a:p>
          <a:p>
            <a:pPr marL="255600"/>
            <a:r>
              <a:rPr lang="en-US" dirty="0"/>
              <a:t>Less expensive shoes created in country and ads featuring Chinese athletes in line with cultural principles of harmony and respect for </a:t>
            </a:r>
            <a:r>
              <a:rPr lang="en-US" dirty="0" smtClean="0"/>
              <a:t>authority</a:t>
            </a:r>
            <a:endParaRPr lang="en-US" dirty="0"/>
          </a:p>
        </p:txBody>
      </p:sp>
    </p:spTree>
    <p:extLst>
      <p:ext uri="{BB962C8B-B14F-4D97-AF65-F5344CB8AC3E}">
        <p14:creationId xmlns:p14="http://schemas.microsoft.com/office/powerpoint/2010/main" val="2329374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5: Innovation</a:t>
            </a:r>
            <a:endParaRPr lang="en-IN" dirty="0"/>
          </a:p>
        </p:txBody>
      </p:sp>
      <p:sp>
        <p:nvSpPr>
          <p:cNvPr id="3" name="Content Placeholder 2"/>
          <p:cNvSpPr>
            <a:spLocks noGrp="1"/>
          </p:cNvSpPr>
          <p:nvPr>
            <p:ph sz="quarter" idx="13"/>
          </p:nvPr>
        </p:nvSpPr>
        <p:spPr>
          <a:xfrm>
            <a:off x="457199" y="1556326"/>
            <a:ext cx="8311416" cy="4434275"/>
          </a:xfrm>
        </p:spPr>
        <p:txBody>
          <a:bodyPr/>
          <a:lstStyle/>
          <a:p>
            <a:pPr marL="255600"/>
            <a:r>
              <a:rPr lang="en-US" dirty="0"/>
              <a:t>Important for reaching mass markets in less industrialized nations and certain segments in industrialized countries</a:t>
            </a:r>
          </a:p>
          <a:p>
            <a:pPr marL="741600" lvl="1"/>
            <a:r>
              <a:rPr lang="en-US" dirty="0"/>
              <a:t>Instant Eyeglasses</a:t>
            </a:r>
          </a:p>
          <a:p>
            <a:pPr marL="741600" lvl="1"/>
            <a:r>
              <a:rPr lang="en-US" dirty="0"/>
              <a:t>Hand-cranked radios for areas with no electricity</a:t>
            </a:r>
          </a:p>
          <a:p>
            <a:pPr marL="741600" lvl="1"/>
            <a:r>
              <a:rPr lang="en-US" dirty="0"/>
              <a:t>Thermax, an Indian producer of small industrial </a:t>
            </a:r>
            <a:r>
              <a:rPr lang="en-US" dirty="0" smtClean="0"/>
              <a:t>boilers, created </a:t>
            </a:r>
            <a:r>
              <a:rPr lang="en-US" dirty="0"/>
              <a:t>new products for industrialized </a:t>
            </a:r>
            <a:r>
              <a:rPr lang="en-US" dirty="0" smtClean="0"/>
              <a:t>countries</a:t>
            </a:r>
            <a:endParaRPr lang="en-US" dirty="0"/>
          </a:p>
        </p:txBody>
      </p:sp>
    </p:spTree>
    <p:extLst>
      <p:ext uri="{BB962C8B-B14F-4D97-AF65-F5344CB8AC3E}">
        <p14:creationId xmlns:p14="http://schemas.microsoft.com/office/powerpoint/2010/main" val="473889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a Strategy?</a:t>
            </a:r>
            <a:endParaRPr lang="en-IN" dirty="0"/>
          </a:p>
        </p:txBody>
      </p:sp>
      <p:sp>
        <p:nvSpPr>
          <p:cNvPr id="3" name="Content Placeholder 2"/>
          <p:cNvSpPr>
            <a:spLocks noGrp="1"/>
          </p:cNvSpPr>
          <p:nvPr>
            <p:ph sz="quarter" idx="13"/>
          </p:nvPr>
        </p:nvSpPr>
        <p:spPr>
          <a:xfrm>
            <a:off x="457201" y="1556326"/>
            <a:ext cx="7988300" cy="4434275"/>
          </a:xfrm>
        </p:spPr>
        <p:txBody>
          <a:bodyPr/>
          <a:lstStyle/>
          <a:p>
            <a:pPr marL="255600"/>
            <a:r>
              <a:rPr lang="en-US" dirty="0"/>
              <a:t>Managers face two types of errors:</a:t>
            </a:r>
          </a:p>
          <a:p>
            <a:pPr marL="741600" lvl="1"/>
            <a:r>
              <a:rPr lang="en-US" dirty="0" smtClean="0"/>
              <a:t>N</a:t>
            </a:r>
            <a:r>
              <a:rPr lang="en-US" sz="100" dirty="0" smtClean="0"/>
              <a:t> </a:t>
            </a:r>
            <a:r>
              <a:rPr lang="en-US" dirty="0" smtClean="0"/>
              <a:t>I</a:t>
            </a:r>
            <a:r>
              <a:rPr lang="en-US" sz="100" dirty="0" smtClean="0"/>
              <a:t> </a:t>
            </a:r>
            <a:r>
              <a:rPr lang="en-US" dirty="0" smtClean="0"/>
              <a:t>H </a:t>
            </a:r>
            <a:r>
              <a:rPr lang="en-US" dirty="0"/>
              <a:t>“Not Invented Here” and Ethnocentrism</a:t>
            </a:r>
          </a:p>
          <a:p>
            <a:pPr marL="255600"/>
            <a:r>
              <a:rPr lang="en-US" dirty="0"/>
              <a:t>The product itself, defined in terms of the function or need it serves</a:t>
            </a:r>
          </a:p>
          <a:p>
            <a:pPr marL="255600"/>
            <a:r>
              <a:rPr lang="en-US" dirty="0"/>
              <a:t>The market, defined in terms of the conditions under which the product is used, preferences of potential customers, and ability to buy the product</a:t>
            </a:r>
          </a:p>
          <a:p>
            <a:pPr marL="255600"/>
            <a:r>
              <a:rPr lang="en-US" dirty="0"/>
              <a:t>Adaptation and manufacturing costs the company will </a:t>
            </a:r>
            <a:r>
              <a:rPr lang="en-US" dirty="0" smtClean="0"/>
              <a:t>incur</a:t>
            </a:r>
            <a:endParaRPr lang="en-US" dirty="0"/>
          </a:p>
        </p:txBody>
      </p:sp>
    </p:spTree>
    <p:extLst>
      <p:ext uri="{BB962C8B-B14F-4D97-AF65-F5344CB8AC3E}">
        <p14:creationId xmlns:p14="http://schemas.microsoft.com/office/powerpoint/2010/main" val="13755195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New Product Ideas</a:t>
            </a:r>
            <a:endParaRPr lang="en-IN" dirty="0"/>
          </a:p>
        </p:txBody>
      </p:sp>
      <p:sp>
        <p:nvSpPr>
          <p:cNvPr id="4" name="Content Placeholder 3"/>
          <p:cNvSpPr>
            <a:spLocks noGrp="1"/>
          </p:cNvSpPr>
          <p:nvPr>
            <p:ph sz="quarter" idx="13"/>
          </p:nvPr>
        </p:nvSpPr>
        <p:spPr>
          <a:xfrm>
            <a:off x="457200" y="1556327"/>
            <a:ext cx="8229600" cy="393123"/>
          </a:xfrm>
        </p:spPr>
        <p:txBody>
          <a:bodyPr/>
          <a:lstStyle/>
          <a:p>
            <a:pPr marL="432" indent="0">
              <a:buNone/>
            </a:pPr>
            <a:r>
              <a:rPr lang="en-US" sz="2000" b="1" dirty="0"/>
              <a:t>Figure 10-4 </a:t>
            </a:r>
            <a:r>
              <a:rPr lang="en-US" sz="2000" dirty="0"/>
              <a:t>New-Product </a:t>
            </a:r>
            <a:r>
              <a:rPr lang="en-US" sz="2000" dirty="0" smtClean="0"/>
              <a:t>Continuum</a:t>
            </a:r>
            <a:endParaRPr lang="en-US" sz="2000" dirty="0"/>
          </a:p>
        </p:txBody>
      </p:sp>
      <p:pic>
        <p:nvPicPr>
          <p:cNvPr id="6" name="Picture 5" descr="The diagram shows the following stages. Continuous innovations: Least disrupting inﬂuence on established consumption patterns. Dynamically continuous innovations: Some disrupting inﬂuence on established consumption patterns. Discontinuous innovations: Requires new consumption patterns and the creation of previously unknown products."/>
          <p:cNvPicPr>
            <a:picLocks noChangeAspect="1"/>
          </p:cNvPicPr>
          <p:nvPr/>
        </p:nvPicPr>
        <p:blipFill>
          <a:blip r:embed="rId3"/>
          <a:stretch>
            <a:fillRect/>
          </a:stretch>
        </p:blipFill>
        <p:spPr>
          <a:xfrm>
            <a:off x="529443" y="2099702"/>
            <a:ext cx="8085115" cy="1811579"/>
          </a:xfrm>
          <a:prstGeom prst="rect">
            <a:avLst/>
          </a:prstGeom>
        </p:spPr>
      </p:pic>
      <p:sp>
        <p:nvSpPr>
          <p:cNvPr id="5" name="Content Placeholder 4"/>
          <p:cNvSpPr>
            <a:spLocks noGrp="1"/>
          </p:cNvSpPr>
          <p:nvPr>
            <p:ph sz="quarter" idx="14"/>
          </p:nvPr>
        </p:nvSpPr>
        <p:spPr>
          <a:xfrm>
            <a:off x="457200" y="4161589"/>
            <a:ext cx="8229600" cy="1793875"/>
          </a:xfrm>
        </p:spPr>
        <p:txBody>
          <a:bodyPr/>
          <a:lstStyle/>
          <a:p>
            <a:pPr marL="255600"/>
            <a:r>
              <a:rPr lang="en-US" dirty="0"/>
              <a:t>What is a new product?</a:t>
            </a:r>
          </a:p>
          <a:p>
            <a:pPr marL="741600" lvl="1"/>
            <a:r>
              <a:rPr lang="en-US" dirty="0"/>
              <a:t>New to those who use it or buy </a:t>
            </a:r>
            <a:r>
              <a:rPr lang="en-US" dirty="0" smtClean="0"/>
              <a:t>it</a:t>
            </a:r>
            <a:endParaRPr lang="en-US" dirty="0"/>
          </a:p>
          <a:p>
            <a:pPr marL="741600" lvl="1"/>
            <a:r>
              <a:rPr lang="en-US" dirty="0"/>
              <a:t>New to the organization</a:t>
            </a:r>
          </a:p>
          <a:p>
            <a:pPr marL="741600" lvl="1"/>
            <a:r>
              <a:rPr lang="en-US" dirty="0"/>
              <a:t>New to a </a:t>
            </a:r>
            <a:r>
              <a:rPr lang="en-US" dirty="0" smtClean="0"/>
              <a:t>market</a:t>
            </a:r>
            <a:endParaRPr lang="en-US" dirty="0"/>
          </a:p>
        </p:txBody>
      </p:sp>
    </p:spTree>
    <p:extLst>
      <p:ext uri="{BB962C8B-B14F-4D97-AF65-F5344CB8AC3E}">
        <p14:creationId xmlns:p14="http://schemas.microsoft.com/office/powerpoint/2010/main" val="1310756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International New Product Department</a:t>
            </a:r>
            <a:endParaRPr lang="en-IN" sz="3400" dirty="0"/>
          </a:p>
        </p:txBody>
      </p:sp>
      <p:sp>
        <p:nvSpPr>
          <p:cNvPr id="5" name="Content Placeholder 4"/>
          <p:cNvSpPr>
            <a:spLocks noGrp="1"/>
          </p:cNvSpPr>
          <p:nvPr>
            <p:ph sz="quarter" idx="13"/>
          </p:nvPr>
        </p:nvSpPr>
        <p:spPr/>
        <p:txBody>
          <a:bodyPr/>
          <a:lstStyle/>
          <a:p>
            <a:pPr marL="255600"/>
            <a:r>
              <a:rPr lang="en-US" dirty="0"/>
              <a:t>How big is the market for this product at various prices?</a:t>
            </a:r>
          </a:p>
          <a:p>
            <a:pPr marL="255600"/>
            <a:r>
              <a:rPr lang="en-US" dirty="0"/>
              <a:t>What are the likely competitive moves in response to our activity?</a:t>
            </a:r>
          </a:p>
          <a:p>
            <a:pPr marL="255600"/>
            <a:r>
              <a:rPr lang="en-US" dirty="0"/>
              <a:t>Can we market the product through existing structure?</a:t>
            </a:r>
          </a:p>
          <a:p>
            <a:pPr marL="255600"/>
            <a:r>
              <a:rPr lang="en-US" dirty="0"/>
              <a:t>Can we source the product at a cost that will yield an adequate profit?</a:t>
            </a:r>
          </a:p>
          <a:p>
            <a:pPr marL="255600"/>
            <a:r>
              <a:rPr lang="en-US" dirty="0"/>
              <a:t>Does product fit our strategic development plan</a:t>
            </a:r>
            <a:r>
              <a:rPr lang="en-US" dirty="0" smtClean="0"/>
              <a:t>?</a:t>
            </a:r>
            <a:endParaRPr lang="en-US" dirty="0"/>
          </a:p>
        </p:txBody>
      </p:sp>
    </p:spTree>
    <p:extLst>
      <p:ext uri="{BB962C8B-B14F-4D97-AF65-F5344CB8AC3E}">
        <p14:creationId xmlns:p14="http://schemas.microsoft.com/office/powerpoint/2010/main" val="3037430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New Products</a:t>
            </a:r>
            <a:endParaRPr lang="en-IN" dirty="0"/>
          </a:p>
        </p:txBody>
      </p:sp>
      <p:sp>
        <p:nvSpPr>
          <p:cNvPr id="3" name="Content Placeholder 2"/>
          <p:cNvSpPr>
            <a:spLocks noGrp="1"/>
          </p:cNvSpPr>
          <p:nvPr>
            <p:ph sz="quarter" idx="13"/>
          </p:nvPr>
        </p:nvSpPr>
        <p:spPr>
          <a:xfrm>
            <a:off x="457200" y="1556326"/>
            <a:ext cx="8039100" cy="4434275"/>
          </a:xfrm>
        </p:spPr>
        <p:txBody>
          <a:bodyPr/>
          <a:lstStyle/>
          <a:p>
            <a:pPr marL="255600"/>
            <a:r>
              <a:rPr lang="en-US" dirty="0"/>
              <a:t>When do you test a new product?</a:t>
            </a:r>
          </a:p>
          <a:p>
            <a:pPr marL="741600" lvl="1"/>
            <a:r>
              <a:rPr lang="en-US" dirty="0"/>
              <a:t>Whenever a product interacts with human, mechanical, or chemical elements because there is the potential for a surprising and unexpected incompatibility</a:t>
            </a:r>
          </a:p>
          <a:p>
            <a:pPr marL="255600"/>
            <a:r>
              <a:rPr lang="en-US" dirty="0"/>
              <a:t>Test could simply be observing the product being used within the </a:t>
            </a:r>
            <a:r>
              <a:rPr lang="en-US" dirty="0" smtClean="0"/>
              <a:t>market</a:t>
            </a:r>
            <a:endParaRPr lang="en-US" dirty="0"/>
          </a:p>
        </p:txBody>
      </p:sp>
    </p:spTree>
    <p:extLst>
      <p:ext uri="{BB962C8B-B14F-4D97-AF65-F5344CB8AC3E}">
        <p14:creationId xmlns:p14="http://schemas.microsoft.com/office/powerpoint/2010/main" val="1612538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Warranties</a:t>
            </a:r>
            <a:endParaRPr lang="en-IN" dirty="0"/>
          </a:p>
        </p:txBody>
      </p:sp>
      <p:sp>
        <p:nvSpPr>
          <p:cNvPr id="3" name="Content Placeholder 2"/>
          <p:cNvSpPr>
            <a:spLocks noGrp="1"/>
          </p:cNvSpPr>
          <p:nvPr>
            <p:ph sz="quarter" idx="13"/>
          </p:nvPr>
        </p:nvSpPr>
        <p:spPr/>
        <p:txBody>
          <a:bodyPr/>
          <a:lstStyle/>
          <a:p>
            <a:pPr marL="255600"/>
            <a:r>
              <a:rPr lang="en-US" dirty="0"/>
              <a:t>An </a:t>
            </a:r>
            <a:r>
              <a:rPr lang="en-US" b="1" dirty="0"/>
              <a:t>Express Warranty</a:t>
            </a:r>
            <a:r>
              <a:rPr lang="en-US" dirty="0"/>
              <a:t> is a written guarantee that assures the buyer is getting what he or she paid for or provides a remedy in case of a product failure</a:t>
            </a:r>
          </a:p>
          <a:p>
            <a:pPr marL="255600"/>
            <a:r>
              <a:rPr lang="en-US" dirty="0"/>
              <a:t>Warranties can be used as a competitive tool to position a company in a positive </a:t>
            </a:r>
            <a:r>
              <a:rPr lang="en-US" dirty="0" smtClean="0"/>
              <a:t>way</a:t>
            </a:r>
            <a:endParaRPr lang="en-US" dirty="0"/>
          </a:p>
        </p:txBody>
      </p:sp>
    </p:spTree>
    <p:extLst>
      <p:ext uri="{BB962C8B-B14F-4D97-AF65-F5344CB8AC3E}">
        <p14:creationId xmlns:p14="http://schemas.microsoft.com/office/powerpoint/2010/main" val="2400679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endParaRPr lang="en-IN" dirty="0"/>
          </a:p>
        </p:txBody>
      </p:sp>
      <p:sp>
        <p:nvSpPr>
          <p:cNvPr id="3" name="Content Placeholder 2"/>
          <p:cNvSpPr>
            <a:spLocks noGrp="1"/>
          </p:cNvSpPr>
          <p:nvPr>
            <p:ph sz="quarter" idx="13"/>
          </p:nvPr>
        </p:nvSpPr>
        <p:spPr>
          <a:xfrm>
            <a:off x="457200" y="1556326"/>
            <a:ext cx="8100646" cy="4434275"/>
          </a:xfrm>
        </p:spPr>
        <p:txBody>
          <a:bodyPr/>
          <a:lstStyle/>
          <a:p>
            <a:pPr marL="255600"/>
            <a:r>
              <a:rPr lang="en-US" b="1" dirty="0"/>
              <a:t>Consumer Packaged Goods </a:t>
            </a:r>
            <a:r>
              <a:rPr lang="en-US" dirty="0"/>
              <a:t>are a variety of products whose packaging </a:t>
            </a:r>
            <a:r>
              <a:rPr lang="en-US" b="1" dirty="0"/>
              <a:t>protects</a:t>
            </a:r>
            <a:r>
              <a:rPr lang="en-US" dirty="0"/>
              <a:t> or </a:t>
            </a:r>
            <a:r>
              <a:rPr lang="en-US" b="1" dirty="0"/>
              <a:t>contains</a:t>
            </a:r>
            <a:r>
              <a:rPr lang="en-US" dirty="0"/>
              <a:t> the product from production to the end user</a:t>
            </a:r>
          </a:p>
          <a:p>
            <a:pPr marL="255600"/>
            <a:r>
              <a:rPr lang="en-US" b="1" dirty="0"/>
              <a:t>Eco-packaging</a:t>
            </a:r>
            <a:r>
              <a:rPr lang="en-US" dirty="0"/>
              <a:t> addresses environmental issues like recycling, biodegradability, &amp; sustainable forestry</a:t>
            </a:r>
          </a:p>
          <a:p>
            <a:pPr marL="255600"/>
            <a:r>
              <a:rPr lang="en-US" dirty="0"/>
              <a:t>Must engage the senses, make an emotional connection, &amp; enhance the brand experience</a:t>
            </a:r>
          </a:p>
          <a:p>
            <a:pPr marL="741600" lvl="1"/>
            <a:r>
              <a:rPr lang="en-US" dirty="0"/>
              <a:t>Examples: </a:t>
            </a:r>
            <a:r>
              <a:rPr lang="en-US" dirty="0" smtClean="0"/>
              <a:t>Absolut </a:t>
            </a:r>
            <a:r>
              <a:rPr lang="en-US" dirty="0"/>
              <a:t>Vodka, Altoids breath mints, Godiva Chocolates, Corona Extra, Coca-Cola, Grey Goose, </a:t>
            </a:r>
            <a:r>
              <a:rPr lang="en-US" dirty="0" smtClean="0"/>
              <a:t>Aquafresh</a:t>
            </a:r>
            <a:endParaRPr lang="en-US" dirty="0"/>
          </a:p>
        </p:txBody>
      </p:sp>
    </p:spTree>
    <p:extLst>
      <p:ext uri="{BB962C8B-B14F-4D97-AF65-F5344CB8AC3E}">
        <p14:creationId xmlns:p14="http://schemas.microsoft.com/office/powerpoint/2010/main" val="3423112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a:t>
            </a:r>
            <a:endParaRPr lang="en-IN" dirty="0"/>
          </a:p>
        </p:txBody>
      </p:sp>
      <p:sp>
        <p:nvSpPr>
          <p:cNvPr id="3" name="Content Placeholder 2"/>
          <p:cNvSpPr>
            <a:spLocks noGrp="1"/>
          </p:cNvSpPr>
          <p:nvPr>
            <p:ph sz="quarter" idx="13"/>
          </p:nvPr>
        </p:nvSpPr>
        <p:spPr>
          <a:xfrm>
            <a:off x="457200" y="1556326"/>
            <a:ext cx="8311662" cy="4434275"/>
          </a:xfrm>
        </p:spPr>
        <p:txBody>
          <a:bodyPr/>
          <a:lstStyle/>
          <a:p>
            <a:pPr marL="255600"/>
            <a:r>
              <a:rPr lang="en-US" dirty="0"/>
              <a:t>Attracts attention, supports product positioning, persuades consumers to buy</a:t>
            </a:r>
          </a:p>
          <a:p>
            <a:pPr marL="255600"/>
            <a:r>
              <a:rPr lang="en-US" dirty="0"/>
              <a:t>Provides consumers with various types of information</a:t>
            </a:r>
          </a:p>
          <a:p>
            <a:pPr marL="255600"/>
            <a:r>
              <a:rPr lang="en-US" dirty="0" smtClean="0"/>
              <a:t>Regulations </a:t>
            </a:r>
            <a:r>
              <a:rPr lang="en-US" dirty="0"/>
              <a:t>differ by country regarding various </a:t>
            </a:r>
            <a:r>
              <a:rPr lang="en-US" dirty="0" smtClean="0"/>
              <a:t>products</a:t>
            </a:r>
          </a:p>
          <a:p>
            <a:pPr marL="741600" lvl="1">
              <a:tabLst>
                <a:tab pos="966788" algn="l"/>
              </a:tabLst>
            </a:pPr>
            <a:r>
              <a:rPr lang="en-US" dirty="0"/>
              <a:t>Health warnings on tobacco products</a:t>
            </a:r>
          </a:p>
          <a:p>
            <a:pPr marL="741600" lvl="1">
              <a:tabLst>
                <a:tab pos="966788" algn="l"/>
              </a:tabLst>
            </a:pPr>
            <a:r>
              <a:rPr lang="en-US" dirty="0"/>
              <a:t>American Automobile Labeling Act clarifies the country of origin, and final assembly point</a:t>
            </a:r>
          </a:p>
          <a:p>
            <a:pPr marL="741600" lvl="1">
              <a:tabLst>
                <a:tab pos="966788" algn="l"/>
              </a:tabLst>
            </a:pPr>
            <a:r>
              <a:rPr lang="en-US" dirty="0"/>
              <a:t>European Union requires labels on all food products that include ingredients from genetically modified </a:t>
            </a:r>
            <a:r>
              <a:rPr lang="en-US" dirty="0" smtClean="0"/>
              <a:t>crops</a:t>
            </a:r>
            <a:endParaRPr lang="en-US" dirty="0"/>
          </a:p>
        </p:txBody>
      </p:sp>
    </p:spTree>
    <p:extLst>
      <p:ext uri="{BB962C8B-B14F-4D97-AF65-F5344CB8AC3E}">
        <p14:creationId xmlns:p14="http://schemas.microsoft.com/office/powerpoint/2010/main" val="89241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Aesthetics</a:t>
            </a:r>
            <a:endParaRPr lang="en-IN" dirty="0"/>
          </a:p>
        </p:txBody>
      </p:sp>
      <p:sp>
        <p:nvSpPr>
          <p:cNvPr id="3" name="Content Placeholder 2"/>
          <p:cNvSpPr>
            <a:spLocks noGrp="1"/>
          </p:cNvSpPr>
          <p:nvPr>
            <p:ph sz="quarter" idx="13"/>
          </p:nvPr>
        </p:nvSpPr>
        <p:spPr/>
        <p:txBody>
          <a:bodyPr/>
          <a:lstStyle/>
          <a:p>
            <a:pPr marL="255600"/>
            <a:r>
              <a:rPr lang="en-US" dirty="0"/>
              <a:t>Global marketers must understand the importance of visual aesthetics</a:t>
            </a:r>
          </a:p>
          <a:p>
            <a:pPr marL="255600"/>
            <a:r>
              <a:rPr lang="en-US" dirty="0"/>
              <a:t>Aesthetic styles (degree of complexity found on a label) differ around the world</a:t>
            </a:r>
          </a:p>
          <a:p>
            <a:pPr marL="255600"/>
            <a:r>
              <a:rPr lang="en-US" dirty="0"/>
              <a:t>Some colors may be standardized around the world (John Deere’s green, Marlboro’s red, Caterpillar’s yellow)</a:t>
            </a:r>
          </a:p>
          <a:p>
            <a:pPr marL="255600"/>
            <a:r>
              <a:rPr lang="en-US" dirty="0"/>
              <a:t>Other colors must be changed in response to local culture</a:t>
            </a:r>
          </a:p>
          <a:p>
            <a:pPr marL="741600" lvl="1"/>
            <a:r>
              <a:rPr lang="en-US" dirty="0"/>
              <a:t>In Asian countries white is associated with death and bad </a:t>
            </a:r>
            <a:r>
              <a:rPr lang="en-US" dirty="0" smtClean="0"/>
              <a:t>luck</a:t>
            </a:r>
            <a:endParaRPr lang="en-US" dirty="0"/>
          </a:p>
        </p:txBody>
      </p:sp>
    </p:spTree>
    <p:extLst>
      <p:ext uri="{BB962C8B-B14F-4D97-AF65-F5344CB8AC3E}">
        <p14:creationId xmlns:p14="http://schemas.microsoft.com/office/powerpoint/2010/main" val="275028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Brand Concepts</a:t>
            </a:r>
            <a:endParaRPr lang="en-IN" dirty="0"/>
          </a:p>
        </p:txBody>
      </p:sp>
      <p:sp>
        <p:nvSpPr>
          <p:cNvPr id="3" name="Content Placeholder 2"/>
          <p:cNvSpPr>
            <a:spLocks noGrp="1"/>
          </p:cNvSpPr>
          <p:nvPr>
            <p:ph sz="quarter" idx="13"/>
          </p:nvPr>
        </p:nvSpPr>
        <p:spPr/>
        <p:txBody>
          <a:bodyPr/>
          <a:lstStyle/>
          <a:p>
            <a:pPr marL="255600"/>
            <a:r>
              <a:rPr lang="en-US" dirty="0"/>
              <a:t>A </a:t>
            </a:r>
            <a:r>
              <a:rPr lang="en-US" b="1" dirty="0"/>
              <a:t>brand</a:t>
            </a:r>
            <a:r>
              <a:rPr lang="en-US" dirty="0"/>
              <a:t> is a bundle of images and experiences in the customer’s mind</a:t>
            </a:r>
          </a:p>
          <a:p>
            <a:pPr marL="255600"/>
            <a:r>
              <a:rPr lang="en-US" dirty="0"/>
              <a:t>A promise made by a particular company about a particular product</a:t>
            </a:r>
          </a:p>
          <a:p>
            <a:pPr marL="255600"/>
            <a:r>
              <a:rPr lang="en-US" dirty="0"/>
              <a:t>A quality certification</a:t>
            </a:r>
          </a:p>
          <a:p>
            <a:pPr marL="255600"/>
            <a:r>
              <a:rPr lang="en-US" dirty="0"/>
              <a:t>Differentiation between competing products</a:t>
            </a:r>
          </a:p>
          <a:p>
            <a:pPr marL="255600"/>
            <a:r>
              <a:rPr lang="en-US" dirty="0"/>
              <a:t>The sum of impressions about a brand is the Brand Image</a:t>
            </a:r>
          </a:p>
          <a:p>
            <a:pPr marL="741600" lvl="1"/>
            <a:r>
              <a:rPr lang="en-US" dirty="0" smtClean="0"/>
              <a:t>Steve </a:t>
            </a:r>
            <a:r>
              <a:rPr lang="en-US" dirty="0"/>
              <a:t>Jobs’ constant media presence and </a:t>
            </a:r>
            <a:r>
              <a:rPr lang="en-US" dirty="0" smtClean="0"/>
              <a:t>Apple</a:t>
            </a:r>
            <a:endParaRPr lang="en-US" dirty="0"/>
          </a:p>
        </p:txBody>
      </p:sp>
    </p:spTree>
    <p:extLst>
      <p:ext uri="{BB962C8B-B14F-4D97-AF65-F5344CB8AC3E}">
        <p14:creationId xmlns:p14="http://schemas.microsoft.com/office/powerpoint/2010/main" val="315405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Equity</a:t>
            </a:r>
            <a:endParaRPr lang="en-IN" dirty="0"/>
          </a:p>
        </p:txBody>
      </p:sp>
      <p:sp>
        <p:nvSpPr>
          <p:cNvPr id="3" name="Content Placeholder 2"/>
          <p:cNvSpPr>
            <a:spLocks noGrp="1"/>
          </p:cNvSpPr>
          <p:nvPr>
            <p:ph sz="quarter" idx="13"/>
          </p:nvPr>
        </p:nvSpPr>
        <p:spPr>
          <a:xfrm>
            <a:off x="457200" y="1556326"/>
            <a:ext cx="7795846" cy="4434275"/>
          </a:xfrm>
        </p:spPr>
        <p:txBody>
          <a:bodyPr/>
          <a:lstStyle/>
          <a:p>
            <a:pPr marL="255600"/>
            <a:r>
              <a:rPr lang="en-US" sz="2000" b="1" dirty="0"/>
              <a:t>Brand equity</a:t>
            </a:r>
            <a:r>
              <a:rPr lang="en-US" sz="2000" dirty="0"/>
              <a:t> is the total value that accrues to a product as a result of investments in the marketing of the brand.</a:t>
            </a:r>
          </a:p>
          <a:p>
            <a:pPr marL="255600"/>
            <a:r>
              <a:rPr lang="en-US" sz="2000" dirty="0"/>
              <a:t>An asset that represents the value created by the relationship between the brand and customer over time.</a:t>
            </a:r>
          </a:p>
          <a:p>
            <a:pPr marL="255600"/>
            <a:r>
              <a:rPr lang="en-US" sz="2000" dirty="0"/>
              <a:t>Seen as a </a:t>
            </a:r>
            <a:r>
              <a:rPr lang="en-US" sz="2000" b="1" dirty="0"/>
              <a:t>protective moat around economic castles</a:t>
            </a:r>
            <a:r>
              <a:rPr lang="en-US" sz="2000" dirty="0"/>
              <a:t> according to Warren Buffet.</a:t>
            </a:r>
          </a:p>
          <a:p>
            <a:pPr marL="255600"/>
            <a:r>
              <a:rPr lang="en-US" sz="2000" dirty="0"/>
              <a:t>Logos, packaging, other communication devices provide a visual representation of the brand.</a:t>
            </a:r>
          </a:p>
          <a:p>
            <a:pPr marL="255600"/>
            <a:r>
              <a:rPr lang="en-US" sz="2000" dirty="0"/>
              <a:t>A </a:t>
            </a:r>
            <a:r>
              <a:rPr lang="en-US" sz="2000" b="1" dirty="0"/>
              <a:t>Word Mark logo</a:t>
            </a:r>
            <a:r>
              <a:rPr lang="en-US" sz="2000" dirty="0"/>
              <a:t> is like the distinctive script of Coca-Cola</a:t>
            </a:r>
          </a:p>
          <a:p>
            <a:pPr marL="255600"/>
            <a:r>
              <a:rPr lang="en-US" sz="2000" dirty="0"/>
              <a:t>A </a:t>
            </a:r>
            <a:r>
              <a:rPr lang="en-US" sz="2000" b="1" dirty="0"/>
              <a:t>nonword mark logo, or brand symbol</a:t>
            </a:r>
            <a:r>
              <a:rPr lang="en-US" sz="2000" dirty="0" smtClean="0"/>
              <a:t>, </a:t>
            </a:r>
            <a:r>
              <a:rPr lang="en-US" sz="2000" dirty="0"/>
              <a:t>is like McDonald’s golden arches, Nike’s swoosh, or Mercedes’ three-pronged </a:t>
            </a:r>
            <a:r>
              <a:rPr lang="en-US" sz="2000" dirty="0" smtClean="0"/>
              <a:t>star</a:t>
            </a:r>
            <a:endParaRPr lang="en-US" sz="2000" dirty="0"/>
          </a:p>
        </p:txBody>
      </p:sp>
    </p:spTree>
    <p:extLst>
      <p:ext uri="{BB962C8B-B14F-4D97-AF65-F5344CB8AC3E}">
        <p14:creationId xmlns:p14="http://schemas.microsoft.com/office/powerpoint/2010/main" val="595446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10410</TotalTime>
  <Words>6667</Words>
  <Application>Microsoft Office PowerPoint</Application>
  <PresentationFormat>On-screen Show (4:3)</PresentationFormat>
  <Paragraphs>385</Paragraphs>
  <Slides>40</Slides>
  <Notes>36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0" baseType="lpstr">
      <vt:lpstr>ＭＳ Ｐゴシック</vt:lpstr>
      <vt:lpstr>Arial</vt:lpstr>
      <vt:lpstr>Arial (Headings)</vt:lpstr>
      <vt:lpstr>Noto Sans Symbols</vt:lpstr>
      <vt:lpstr>Segoe UI Symbol</vt:lpstr>
      <vt:lpstr>Times New Roman</vt:lpstr>
      <vt:lpstr>Verdana</vt:lpstr>
      <vt:lpstr>508 Lecture</vt:lpstr>
      <vt:lpstr>1_508 Lecture</vt:lpstr>
      <vt:lpstr>Equation</vt:lpstr>
      <vt:lpstr>Global Marketing</vt:lpstr>
      <vt:lpstr>Learning Objectives</vt:lpstr>
      <vt:lpstr>Basic Product Concepts</vt:lpstr>
      <vt:lpstr>Product Warranties</vt:lpstr>
      <vt:lpstr>Packaging</vt:lpstr>
      <vt:lpstr>Labeling</vt:lpstr>
      <vt:lpstr>Aesthetics</vt:lpstr>
      <vt:lpstr>Basic Brand Concepts</vt:lpstr>
      <vt:lpstr>Brand Equity</vt:lpstr>
      <vt:lpstr>Brand Equity Benefits</vt:lpstr>
      <vt:lpstr>Local Products and Brands</vt:lpstr>
      <vt:lpstr>International Products and Brands</vt:lpstr>
      <vt:lpstr>Global Products and Brands (1 of 2)</vt:lpstr>
      <vt:lpstr>Global Products and Brands (2 of 2)</vt:lpstr>
      <vt:lpstr>A Localized View</vt:lpstr>
      <vt:lpstr>Global Brand Characteristics</vt:lpstr>
      <vt:lpstr>Branding Strategies</vt:lpstr>
      <vt:lpstr>Brand Extension</vt:lpstr>
      <vt:lpstr>Product/Brand Matrix</vt:lpstr>
      <vt:lpstr>World’s Most Valuable Brands, 2017</vt:lpstr>
      <vt:lpstr>Global Brand Development (1 of 4)</vt:lpstr>
      <vt:lpstr>Global Brand Development (2 of 4)</vt:lpstr>
      <vt:lpstr>Global Brand Development (3 of 4)</vt:lpstr>
      <vt:lpstr>Global Brand Development (4 of 4)</vt:lpstr>
      <vt:lpstr>A Needs-Based Approach to Product Planning</vt:lpstr>
      <vt:lpstr>Maslow’s Hierarchy of Needs</vt:lpstr>
      <vt:lpstr>Asian Hierarchy of Needs</vt:lpstr>
      <vt:lpstr>Country of Origin as Brand Element</vt:lpstr>
      <vt:lpstr>Extend, Adapt, Create: Strategic Alternatives in Global Marketing</vt:lpstr>
      <vt:lpstr>Global Product Planning: Strategic Alternatives</vt:lpstr>
      <vt:lpstr>Strategy 1: Dual Extension</vt:lpstr>
      <vt:lpstr>Strategy 2: Product Extension-Communications Adaptation</vt:lpstr>
      <vt:lpstr>Strategy 3: Product Adaptation-Communications Extension</vt:lpstr>
      <vt:lpstr>Strategy 4: Product-Communications Adaptation</vt:lpstr>
      <vt:lpstr>Strategy 5: Innovation</vt:lpstr>
      <vt:lpstr>How to Choose a Strategy?</vt:lpstr>
      <vt:lpstr>Identifying New Product Ideas</vt:lpstr>
      <vt:lpstr>The International New Product Department</vt:lpstr>
      <vt:lpstr>Testing New Products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Marketing, Tenth Edition, Chapter 10, Brand and Product Decisions in Global Marketing</dc:title>
  <dc:subject>Marketing</dc:subject>
  <dc:creator>Green/Keegan</dc:creator>
  <cp:keywords>Global Marketing</cp:keywords>
  <cp:lastModifiedBy>Radhakrishnan, Rajendran</cp:lastModifiedBy>
  <cp:revision>1286</cp:revision>
  <dcterms:modified xsi:type="dcterms:W3CDTF">2019-02-09T03:41:40Z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