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90" r:id="rId29"/>
    <p:sldId id="284" r:id="rId30"/>
    <p:sldId id="288" r:id="rId31"/>
    <p:sldId id="285" r:id="rId32"/>
    <p:sldId id="294" r:id="rId33"/>
    <p:sldId id="296" r:id="rId34"/>
    <p:sldId id="289" r:id="rId35"/>
    <p:sldId id="286" r:id="rId36"/>
    <p:sldId id="287" r:id="rId37"/>
    <p:sldId id="295" r:id="rId38"/>
    <p:sldId id="291" r:id="rId39"/>
    <p:sldId id="304" r:id="rId40"/>
    <p:sldId id="305" r:id="rId41"/>
    <p:sldId id="297" r:id="rId42"/>
    <p:sldId id="292" r:id="rId43"/>
    <p:sldId id="293" r:id="rId44"/>
    <p:sldId id="298" r:id="rId45"/>
    <p:sldId id="299" r:id="rId46"/>
    <p:sldId id="300" r:id="rId47"/>
    <p:sldId id="308" r:id="rId48"/>
    <p:sldId id="309" r:id="rId49"/>
    <p:sldId id="310" r:id="rId50"/>
    <p:sldId id="301" r:id="rId51"/>
    <p:sldId id="302" r:id="rId52"/>
    <p:sldId id="303" r:id="rId53"/>
    <p:sldId id="306" r:id="rId54"/>
    <p:sldId id="30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autoAdjust="0"/>
  </p:normalViewPr>
  <p:slideViewPr>
    <p:cSldViewPr snapToGrid="0">
      <p:cViewPr varScale="1">
        <p:scale>
          <a:sx n="74" d="100"/>
          <a:sy n="74" d="100"/>
        </p:scale>
        <p:origin x="582" y="12"/>
      </p:cViewPr>
      <p:guideLst>
        <p:guide orient="horz" pos="2160"/>
        <p:guide pos="3840"/>
      </p:guideLst>
    </p:cSldViewPr>
  </p:slideViewPr>
  <p:outlineViewPr>
    <p:cViewPr>
      <p:scale>
        <a:sx n="33" d="100"/>
        <a:sy n="33" d="100"/>
      </p:scale>
      <p:origin x="0" y="235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3925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634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93317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46685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FBA98-5513-4FF5-A098-2043B4CD9007}"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424924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FBA98-5513-4FF5-A098-2043B4CD9007}"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46953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FBA98-5513-4FF5-A098-2043B4CD9007}" type="datetimeFigureOut">
              <a:rPr lang="en-US" smtClean="0"/>
              <a:pPr/>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09864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BA98-5513-4FF5-A098-2043B4CD9007}" type="datetimeFigureOut">
              <a:rPr lang="en-US" smtClean="0"/>
              <a:pPr/>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0617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FBA98-5513-4FF5-A098-2043B4CD9007}" type="datetimeFigureOut">
              <a:rPr lang="en-US" smtClean="0"/>
              <a:pPr/>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3675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3988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89612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FBA98-5513-4FF5-A098-2043B4CD9007}" type="datetimeFigureOut">
              <a:rPr lang="en-US" smtClean="0"/>
              <a:pPr/>
              <a:t>5/31/2022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C9077-E84E-49EA-AFE1-6041DC0B4887}" type="slidenum">
              <a:rPr lang="en-US" smtClean="0"/>
              <a:pPr/>
              <a:t>‹#›</a:t>
            </a:fld>
            <a:endParaRPr lang="en-US"/>
          </a:p>
        </p:txBody>
      </p:sp>
    </p:spTree>
    <p:extLst>
      <p:ext uri="{BB962C8B-B14F-4D97-AF65-F5344CB8AC3E}">
        <p14:creationId xmlns:p14="http://schemas.microsoft.com/office/powerpoint/2010/main" val="124548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451" y="1122363"/>
            <a:ext cx="11011989" cy="2365420"/>
          </a:xfrm>
        </p:spPr>
        <p:txBody>
          <a:bodyPr>
            <a:normAutofit fontScale="90000"/>
          </a:bodyPr>
          <a:lstStyle/>
          <a:p>
            <a:r>
              <a:rPr lang="en-US" dirty="0" smtClean="0"/>
              <a:t>SIMPLE LINEAR REGRESSION &amp; CORRELATION</a:t>
            </a:r>
            <a:endParaRPr lang="en-US" dirty="0"/>
          </a:p>
        </p:txBody>
      </p:sp>
      <p:sp>
        <p:nvSpPr>
          <p:cNvPr id="3" name="Subtitle 2"/>
          <p:cNvSpPr>
            <a:spLocks noGrp="1"/>
          </p:cNvSpPr>
          <p:nvPr>
            <p:ph type="subTitle" idx="1"/>
          </p:nvPr>
        </p:nvSpPr>
        <p:spPr/>
        <p:txBody>
          <a:bodyPr/>
          <a:lstStyle/>
          <a:p>
            <a:r>
              <a:rPr lang="en-US" dirty="0" smtClean="0"/>
              <a:t>OSAMA BIN AJAZ</a:t>
            </a:r>
          </a:p>
          <a:p>
            <a:r>
              <a:rPr lang="en-US" dirty="0" smtClean="0"/>
              <a:t>Lecturer at FAST-NUCES </a:t>
            </a:r>
            <a:endParaRPr lang="en-US" dirty="0"/>
          </a:p>
        </p:txBody>
      </p:sp>
    </p:spTree>
    <p:extLst>
      <p:ext uri="{BB962C8B-B14F-4D97-AF65-F5344CB8AC3E}">
        <p14:creationId xmlns:p14="http://schemas.microsoft.com/office/powerpoint/2010/main" val="43141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smtClean="0"/>
              <a:t>Scatter plot (Example # 02, Contd.) </a:t>
            </a:r>
            <a:endParaRPr lang="en-US" dirty="0"/>
          </a:p>
        </p:txBody>
      </p:sp>
      <p:pic>
        <p:nvPicPr>
          <p:cNvPr id="4" name="Picture 3"/>
          <p:cNvPicPr>
            <a:picLocks noChangeAspect="1"/>
          </p:cNvPicPr>
          <p:nvPr/>
        </p:nvPicPr>
        <p:blipFill>
          <a:blip r:embed="rId2"/>
          <a:stretch>
            <a:fillRect/>
          </a:stretch>
        </p:blipFill>
        <p:spPr>
          <a:xfrm>
            <a:off x="1471075" y="1600535"/>
            <a:ext cx="8303989" cy="4804553"/>
          </a:xfrm>
          <a:prstGeom prst="rect">
            <a:avLst/>
          </a:prstGeom>
        </p:spPr>
      </p:pic>
    </p:spTree>
    <p:extLst>
      <p:ext uri="{BB962C8B-B14F-4D97-AF65-F5344CB8AC3E}">
        <p14:creationId xmlns:p14="http://schemas.microsoft.com/office/powerpoint/2010/main" val="116459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dirty="0" smtClean="0"/>
              <a:t>Correlation Coefficient </a:t>
            </a:r>
            <a:endParaRPr lang="en-US" dirty="0"/>
          </a:p>
        </p:txBody>
      </p:sp>
      <p:sp>
        <p:nvSpPr>
          <p:cNvPr id="3" name="Content Placeholder 2"/>
          <p:cNvSpPr>
            <a:spLocks noGrp="1"/>
          </p:cNvSpPr>
          <p:nvPr>
            <p:ph idx="1"/>
          </p:nvPr>
        </p:nvSpPr>
        <p:spPr>
          <a:xfrm>
            <a:off x="838200" y="1287888"/>
            <a:ext cx="10515600" cy="5280337"/>
          </a:xfrm>
        </p:spPr>
        <p:txBody>
          <a:bodyPr>
            <a:normAutofit/>
          </a:bodyPr>
          <a:lstStyle/>
          <a:p>
            <a:endParaRPr lang="en-US" dirty="0" smtClean="0"/>
          </a:p>
          <a:p>
            <a:r>
              <a:rPr lang="en-US" dirty="0" smtClean="0"/>
              <a:t>to </a:t>
            </a:r>
            <a:r>
              <a:rPr lang="en-US" dirty="0"/>
              <a:t>determine the strength of the relationship between two variables. There are </a:t>
            </a:r>
            <a:r>
              <a:rPr lang="en-US" dirty="0" smtClean="0"/>
              <a:t>several types </a:t>
            </a:r>
            <a:r>
              <a:rPr lang="en-US" dirty="0"/>
              <a:t>of correlation coefficients. The one explained in this section is called the </a:t>
            </a:r>
            <a:r>
              <a:rPr lang="en-US" b="1" dirty="0" smtClean="0"/>
              <a:t>Pearson product </a:t>
            </a:r>
            <a:r>
              <a:rPr lang="en-US" b="1" dirty="0"/>
              <a:t>moment correlation coefficient (PPMC</a:t>
            </a:r>
            <a:r>
              <a:rPr lang="en-US" dirty="0"/>
              <a:t>), named after statistician </a:t>
            </a:r>
            <a:r>
              <a:rPr lang="en-US" b="1" dirty="0"/>
              <a:t>Karl </a:t>
            </a:r>
            <a:r>
              <a:rPr lang="en-US" b="1" dirty="0" smtClean="0"/>
              <a:t>Pearson, </a:t>
            </a:r>
            <a:r>
              <a:rPr lang="en-US" dirty="0" smtClean="0"/>
              <a:t>who </a:t>
            </a:r>
            <a:r>
              <a:rPr lang="en-US" dirty="0"/>
              <a:t>pioneered the research in this area</a:t>
            </a:r>
            <a:r>
              <a:rPr lang="en-US" dirty="0" smtClean="0"/>
              <a:t>.</a:t>
            </a:r>
          </a:p>
          <a:p>
            <a:endParaRPr lang="en-US" dirty="0" smtClean="0"/>
          </a:p>
          <a:p>
            <a:r>
              <a:rPr lang="en-US" dirty="0"/>
              <a:t>The correlation coefficient computed from the sample data measures the strength and direction of a </a:t>
            </a:r>
            <a:r>
              <a:rPr lang="en-US" dirty="0" smtClean="0"/>
              <a:t>linear relationship </a:t>
            </a:r>
            <a:r>
              <a:rPr lang="en-US" dirty="0"/>
              <a:t>between two variables. The symbol for the sample correlation coefficient is </a:t>
            </a:r>
            <a:r>
              <a:rPr lang="en-US" b="1" dirty="0"/>
              <a:t>r</a:t>
            </a:r>
            <a:r>
              <a:rPr lang="en-US" dirty="0"/>
              <a:t>. The symbol for </a:t>
            </a:r>
            <a:r>
              <a:rPr lang="en-US" dirty="0" smtClean="0"/>
              <a:t>the population </a:t>
            </a:r>
            <a:r>
              <a:rPr lang="en-US" dirty="0"/>
              <a:t>correlation coefficient is</a:t>
            </a:r>
            <a:r>
              <a:rPr lang="en-US" b="1" dirty="0"/>
              <a:t> </a:t>
            </a:r>
            <a:r>
              <a:rPr lang="el-GR" b="1" dirty="0" smtClean="0">
                <a:latin typeface="Calibri" panose="020F0502020204030204" pitchFamily="34" charset="0"/>
              </a:rPr>
              <a:t>ρ</a:t>
            </a:r>
            <a:r>
              <a:rPr lang="en-US" b="1" dirty="0" smtClean="0"/>
              <a:t> </a:t>
            </a:r>
            <a:r>
              <a:rPr lang="en-US" dirty="0"/>
              <a:t>(Greek letter rho).</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039156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Properties of Correlation Coefficient </a:t>
            </a:r>
            <a:endParaRPr lang="en-US" dirty="0"/>
          </a:p>
        </p:txBody>
      </p:sp>
      <p:sp>
        <p:nvSpPr>
          <p:cNvPr id="3" name="Content Placeholder 2"/>
          <p:cNvSpPr>
            <a:spLocks noGrp="1"/>
          </p:cNvSpPr>
          <p:nvPr>
            <p:ph idx="1"/>
          </p:nvPr>
        </p:nvSpPr>
        <p:spPr>
          <a:xfrm>
            <a:off x="180304" y="1300766"/>
            <a:ext cx="11173496" cy="4876197"/>
          </a:xfrm>
        </p:spPr>
        <p:txBody>
          <a:bodyPr>
            <a:normAutofit/>
          </a:bodyPr>
          <a:lstStyle/>
          <a:p>
            <a:endParaRPr lang="en-US" dirty="0" smtClean="0"/>
          </a:p>
          <a:p>
            <a:endParaRPr lang="en-US" sz="3200" dirty="0"/>
          </a:p>
          <a:p>
            <a:r>
              <a:rPr lang="en-US" sz="3200" dirty="0" smtClean="0"/>
              <a:t> Correlation coefficient is symmetric </a:t>
            </a:r>
            <a:r>
              <a:rPr lang="en-US" sz="3200" dirty="0" err="1" smtClean="0"/>
              <a:t>r</a:t>
            </a:r>
            <a:r>
              <a:rPr lang="en-US" sz="2400" dirty="0" err="1" smtClean="0"/>
              <a:t>xy</a:t>
            </a:r>
            <a:r>
              <a:rPr lang="en-US" sz="3200" dirty="0" smtClean="0"/>
              <a:t> = </a:t>
            </a:r>
            <a:r>
              <a:rPr lang="en-US" sz="3200" dirty="0" err="1" smtClean="0"/>
              <a:t>r</a:t>
            </a:r>
            <a:r>
              <a:rPr lang="en-US" sz="2400" dirty="0" err="1" smtClean="0"/>
              <a:t>yx</a:t>
            </a:r>
            <a:r>
              <a:rPr lang="en-US" sz="3200" dirty="0" smtClean="0"/>
              <a:t>. </a:t>
            </a:r>
          </a:p>
          <a:p>
            <a:endParaRPr lang="en-US" sz="3200" dirty="0" smtClean="0"/>
          </a:p>
          <a:p>
            <a:r>
              <a:rPr lang="en-US" sz="3200" dirty="0" smtClean="0"/>
              <a:t>Correlation coefficient does not depend on units.</a:t>
            </a:r>
          </a:p>
          <a:p>
            <a:endParaRPr lang="en-US" sz="3200" dirty="0" smtClean="0"/>
          </a:p>
          <a:p>
            <a:r>
              <a:rPr lang="en-US" sz="3200" dirty="0" smtClean="0"/>
              <a:t>The correlation coefficient lies between – 1 to + 1 i.e. – 1 ≤ r ≥ +1</a:t>
            </a:r>
          </a:p>
          <a:p>
            <a:endParaRPr lang="en-US" dirty="0"/>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88907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Correlation Coefficient </a:t>
            </a:r>
            <a:endParaRPr lang="en-US" dirty="0"/>
          </a:p>
        </p:txBody>
      </p:sp>
      <p:pic>
        <p:nvPicPr>
          <p:cNvPr id="6" name="Picture 5"/>
          <p:cNvPicPr>
            <a:picLocks noChangeAspect="1"/>
          </p:cNvPicPr>
          <p:nvPr/>
        </p:nvPicPr>
        <p:blipFill>
          <a:blip r:embed="rId2"/>
          <a:stretch>
            <a:fillRect/>
          </a:stretch>
        </p:blipFill>
        <p:spPr>
          <a:xfrm>
            <a:off x="1648899" y="2267017"/>
            <a:ext cx="8337606" cy="1841344"/>
          </a:xfrm>
          <a:prstGeom prst="rect">
            <a:avLst/>
          </a:prstGeom>
        </p:spPr>
      </p:pic>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749098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03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age and </a:t>
            </a:r>
            <a:r>
              <a:rPr lang="en-US" dirty="0"/>
              <a:t>blood </a:t>
            </a:r>
            <a:r>
              <a:rPr lang="en-US" dirty="0" smtClean="0"/>
              <a:t>pressure:</a:t>
            </a:r>
            <a:endParaRPr lang="en-US" dirty="0"/>
          </a:p>
        </p:txBody>
      </p:sp>
      <p:pic>
        <p:nvPicPr>
          <p:cNvPr id="4" name="Picture 3"/>
          <p:cNvPicPr>
            <a:picLocks noChangeAspect="1"/>
          </p:cNvPicPr>
          <p:nvPr/>
        </p:nvPicPr>
        <p:blipFill>
          <a:blip r:embed="rId2"/>
          <a:stretch>
            <a:fillRect/>
          </a:stretch>
        </p:blipFill>
        <p:spPr>
          <a:xfrm>
            <a:off x="1757831" y="2971531"/>
            <a:ext cx="9644573" cy="277244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43884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181"/>
            <a:ext cx="10515600" cy="518323"/>
          </a:xfrm>
        </p:spPr>
        <p:txBody>
          <a:bodyPr>
            <a:normAutofit fontScale="90000"/>
          </a:bodyPr>
          <a:lstStyle/>
          <a:p>
            <a:r>
              <a:rPr lang="en-US" dirty="0" smtClean="0"/>
              <a:t>Example # 03 (contd.) </a:t>
            </a:r>
            <a:endParaRPr lang="en-US" dirty="0"/>
          </a:p>
        </p:txBody>
      </p:sp>
      <p:pic>
        <p:nvPicPr>
          <p:cNvPr id="4" name="Picture 3"/>
          <p:cNvPicPr>
            <a:picLocks noChangeAspect="1"/>
          </p:cNvPicPr>
          <p:nvPr/>
        </p:nvPicPr>
        <p:blipFill>
          <a:blip r:embed="rId2"/>
          <a:stretch>
            <a:fillRect/>
          </a:stretch>
        </p:blipFill>
        <p:spPr>
          <a:xfrm>
            <a:off x="1923734" y="780608"/>
            <a:ext cx="8220035" cy="2731662"/>
          </a:xfrm>
          <a:prstGeom prst="rect">
            <a:avLst/>
          </a:prstGeom>
        </p:spPr>
      </p:pic>
      <p:pic>
        <p:nvPicPr>
          <p:cNvPr id="5" name="Picture 4"/>
          <p:cNvPicPr>
            <a:picLocks noChangeAspect="1"/>
          </p:cNvPicPr>
          <p:nvPr/>
        </p:nvPicPr>
        <p:blipFill>
          <a:blip r:embed="rId3"/>
          <a:stretch>
            <a:fillRect/>
          </a:stretch>
        </p:blipFill>
        <p:spPr>
          <a:xfrm>
            <a:off x="2217648" y="3825121"/>
            <a:ext cx="6388402" cy="1521048"/>
          </a:xfrm>
          <a:prstGeom prst="rect">
            <a:avLst/>
          </a:prstGeom>
        </p:spPr>
      </p:pic>
      <p:sp>
        <p:nvSpPr>
          <p:cNvPr id="6" name="Rectangle 5"/>
          <p:cNvSpPr/>
          <p:nvPr/>
        </p:nvSpPr>
        <p:spPr>
          <a:xfrm>
            <a:off x="433588" y="5555989"/>
            <a:ext cx="11758412" cy="384721"/>
          </a:xfrm>
          <a:prstGeom prst="rect">
            <a:avLst/>
          </a:prstGeom>
        </p:spPr>
        <p:txBody>
          <a:bodyPr wrap="square">
            <a:spAutoFit/>
          </a:bodyPr>
          <a:lstStyle/>
          <a:p>
            <a:r>
              <a:rPr lang="en-US" sz="1900" b="1" dirty="0" smtClean="0">
                <a:solidFill>
                  <a:srgbClr val="000000"/>
                </a:solidFill>
                <a:latin typeface="NimbusRomNo9L"/>
              </a:rPr>
              <a:t>The correlation coefficient suggests a strong positive relationship between age and blood pressure.</a:t>
            </a:r>
            <a:endParaRPr lang="en-US" sz="1900" b="1" dirty="0"/>
          </a:p>
        </p:txBody>
      </p:sp>
      <p:sp>
        <p:nvSpPr>
          <p:cNvPr id="7" name="Rectangle 6"/>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9653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04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the number </a:t>
            </a:r>
            <a:r>
              <a:rPr lang="en-US" dirty="0"/>
              <a:t>of absences and the final grade of the seven students in the statistics </a:t>
            </a:r>
            <a:r>
              <a:rPr lang="en-US" dirty="0" smtClean="0"/>
              <a:t>class: </a:t>
            </a:r>
            <a:endParaRPr lang="en-US" dirty="0"/>
          </a:p>
          <a:p>
            <a:endParaRPr lang="en-US" dirty="0"/>
          </a:p>
        </p:txBody>
      </p:sp>
      <p:pic>
        <p:nvPicPr>
          <p:cNvPr id="4" name="Picture 3"/>
          <p:cNvPicPr>
            <a:picLocks noChangeAspect="1"/>
          </p:cNvPicPr>
          <p:nvPr/>
        </p:nvPicPr>
        <p:blipFill>
          <a:blip r:embed="rId2"/>
          <a:stretch>
            <a:fillRect/>
          </a:stretch>
        </p:blipFill>
        <p:spPr>
          <a:xfrm>
            <a:off x="3084221" y="3050080"/>
            <a:ext cx="4862044" cy="355421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6177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3"/>
            <a:ext cx="10515600" cy="575032"/>
          </a:xfrm>
        </p:spPr>
        <p:txBody>
          <a:bodyPr>
            <a:normAutofit fontScale="90000"/>
          </a:bodyPr>
          <a:lstStyle/>
          <a:p>
            <a:r>
              <a:rPr lang="en-US" dirty="0" smtClean="0"/>
              <a:t>Example # 04 (Contd.) </a:t>
            </a:r>
            <a:endParaRPr lang="en-US" dirty="0"/>
          </a:p>
        </p:txBody>
      </p:sp>
      <p:pic>
        <p:nvPicPr>
          <p:cNvPr id="4" name="Picture 3"/>
          <p:cNvPicPr>
            <a:picLocks noChangeAspect="1"/>
          </p:cNvPicPr>
          <p:nvPr/>
        </p:nvPicPr>
        <p:blipFill>
          <a:blip r:embed="rId2"/>
          <a:stretch>
            <a:fillRect/>
          </a:stretch>
        </p:blipFill>
        <p:spPr>
          <a:xfrm>
            <a:off x="838200" y="1188412"/>
            <a:ext cx="8005050" cy="3106983"/>
          </a:xfrm>
          <a:prstGeom prst="rect">
            <a:avLst/>
          </a:prstGeom>
        </p:spPr>
      </p:pic>
      <p:pic>
        <p:nvPicPr>
          <p:cNvPr id="5" name="Picture 4"/>
          <p:cNvPicPr>
            <a:picLocks noChangeAspect="1"/>
          </p:cNvPicPr>
          <p:nvPr/>
        </p:nvPicPr>
        <p:blipFill>
          <a:blip r:embed="rId3"/>
          <a:stretch>
            <a:fillRect/>
          </a:stretch>
        </p:blipFill>
        <p:spPr>
          <a:xfrm>
            <a:off x="2129776" y="4734462"/>
            <a:ext cx="5971035" cy="1378830"/>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093529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Significance of Correlation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Since </a:t>
            </a:r>
            <a:r>
              <a:rPr lang="en-US" dirty="0"/>
              <a:t>the value of </a:t>
            </a:r>
            <a:r>
              <a:rPr lang="en-US" i="1" dirty="0"/>
              <a:t>r is </a:t>
            </a:r>
            <a:r>
              <a:rPr lang="en-US" i="1" dirty="0" smtClean="0"/>
              <a:t>computed </a:t>
            </a:r>
            <a:r>
              <a:rPr lang="en-US" dirty="0" smtClean="0"/>
              <a:t>from </a:t>
            </a:r>
            <a:r>
              <a:rPr lang="en-US" dirty="0"/>
              <a:t>data obtained from samples, there are two possibilities when </a:t>
            </a:r>
            <a:r>
              <a:rPr lang="en-US" i="1" dirty="0" smtClean="0"/>
              <a:t>r </a:t>
            </a:r>
            <a:r>
              <a:rPr lang="en-US" dirty="0" smtClean="0"/>
              <a:t>is </a:t>
            </a:r>
            <a:r>
              <a:rPr lang="en-US" dirty="0"/>
              <a:t>not </a:t>
            </a:r>
            <a:r>
              <a:rPr lang="en-US" dirty="0" smtClean="0"/>
              <a:t>equal to </a:t>
            </a:r>
            <a:r>
              <a:rPr lang="en-US" dirty="0"/>
              <a:t>zero: either the value of </a:t>
            </a:r>
            <a:r>
              <a:rPr lang="en-US" i="1" dirty="0"/>
              <a:t>r is high enough to conclude that there is a significant </a:t>
            </a:r>
            <a:r>
              <a:rPr lang="en-US" i="1" dirty="0" smtClean="0"/>
              <a:t>linear </a:t>
            </a:r>
            <a:r>
              <a:rPr lang="en-US" dirty="0" smtClean="0"/>
              <a:t>relationship </a:t>
            </a:r>
            <a:r>
              <a:rPr lang="en-US" dirty="0"/>
              <a:t>between the variables, or the value of </a:t>
            </a:r>
            <a:r>
              <a:rPr lang="en-US" i="1" dirty="0"/>
              <a:t>r is due to chance</a:t>
            </a:r>
            <a:r>
              <a:rPr lang="en-US" i="1" dirty="0" smtClean="0"/>
              <a:t>.</a:t>
            </a:r>
          </a:p>
          <a:p>
            <a:endParaRPr lang="en-US" i="1" dirty="0" smtClean="0"/>
          </a:p>
          <a:p>
            <a:r>
              <a:rPr lang="en-US" dirty="0"/>
              <a:t>In order to make this decision, one uses a hypothesis-testing procedure. </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216124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dirty="0" smtClean="0"/>
              <a:t>Hypothesis testing for Correlation </a:t>
            </a:r>
            <a:endParaRPr lang="en-US" dirty="0"/>
          </a:p>
        </p:txBody>
      </p:sp>
      <p:pic>
        <p:nvPicPr>
          <p:cNvPr id="4" name="Picture 3"/>
          <p:cNvPicPr>
            <a:picLocks noChangeAspect="1"/>
          </p:cNvPicPr>
          <p:nvPr/>
        </p:nvPicPr>
        <p:blipFill>
          <a:blip r:embed="rId2"/>
          <a:stretch>
            <a:fillRect/>
          </a:stretch>
        </p:blipFill>
        <p:spPr>
          <a:xfrm>
            <a:off x="619258" y="1481774"/>
            <a:ext cx="10872989" cy="1828096"/>
          </a:xfrm>
          <a:prstGeom prst="rect">
            <a:avLst/>
          </a:prstGeom>
        </p:spPr>
      </p:pic>
      <p:pic>
        <p:nvPicPr>
          <p:cNvPr id="5" name="Picture 4"/>
          <p:cNvPicPr>
            <a:picLocks noChangeAspect="1"/>
          </p:cNvPicPr>
          <p:nvPr/>
        </p:nvPicPr>
        <p:blipFill>
          <a:blip r:embed="rId3"/>
          <a:stretch>
            <a:fillRect/>
          </a:stretch>
        </p:blipFill>
        <p:spPr>
          <a:xfrm>
            <a:off x="3467770" y="3714550"/>
            <a:ext cx="4880741" cy="15915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3355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262095"/>
            <a:ext cx="10515600" cy="510637"/>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270456" y="1017432"/>
            <a:ext cx="11500834" cy="5602310"/>
          </a:xfrm>
        </p:spPr>
        <p:txBody>
          <a:bodyPr>
            <a:normAutofit/>
          </a:bodyPr>
          <a:lstStyle/>
          <a:p>
            <a:r>
              <a:rPr lang="en-US" dirty="0" smtClean="0"/>
              <a:t>In previous chapters we have introduced two areas of inferential statistics, hypothesis testing &amp; Confidence intervals. </a:t>
            </a:r>
          </a:p>
          <a:p>
            <a:r>
              <a:rPr lang="en-US" dirty="0" smtClean="0"/>
              <a:t>Another </a:t>
            </a:r>
            <a:r>
              <a:rPr lang="en-US" dirty="0"/>
              <a:t>area of inferential statistics involves </a:t>
            </a:r>
            <a:r>
              <a:rPr lang="en-US" dirty="0" smtClean="0"/>
              <a:t>determining whether </a:t>
            </a:r>
            <a:r>
              <a:rPr lang="en-US" dirty="0"/>
              <a:t>a relationship between two or more numerical or quantitative </a:t>
            </a:r>
            <a:r>
              <a:rPr lang="en-US" dirty="0" smtClean="0"/>
              <a:t>variables exists. For example: </a:t>
            </a:r>
          </a:p>
          <a:p>
            <a:endParaRPr lang="en-US" dirty="0" smtClean="0"/>
          </a:p>
          <a:p>
            <a:pPr lvl="1"/>
            <a:r>
              <a:rPr lang="en-US" dirty="0" smtClean="0"/>
              <a:t>A </a:t>
            </a:r>
            <a:r>
              <a:rPr lang="en-US" b="1" dirty="0" smtClean="0"/>
              <a:t>businessperson</a:t>
            </a:r>
            <a:r>
              <a:rPr lang="en-US" dirty="0" smtClean="0"/>
              <a:t> may want to know whether the volume of sales  for a given month is related to the amount of advertising the firm  does that month.</a:t>
            </a:r>
          </a:p>
          <a:p>
            <a:pPr lvl="1"/>
            <a:endParaRPr lang="en-US" dirty="0" smtClean="0"/>
          </a:p>
          <a:p>
            <a:pPr lvl="1"/>
            <a:r>
              <a:rPr lang="en-US" b="1" dirty="0" smtClean="0"/>
              <a:t>Educators</a:t>
            </a:r>
            <a:r>
              <a:rPr lang="en-US" dirty="0" smtClean="0"/>
              <a:t> are interested in determining whether the number of hours a student studies is related to the student’s score on a particular exam.</a:t>
            </a:r>
          </a:p>
          <a:p>
            <a:pPr marL="0" indent="0">
              <a:buNone/>
            </a:pPr>
            <a:endParaRPr lang="en-US" dirty="0"/>
          </a:p>
          <a:p>
            <a:endParaRPr lang="en-US" dirty="0"/>
          </a:p>
        </p:txBody>
      </p:sp>
    </p:spTree>
    <p:extLst>
      <p:ext uri="{BB962C8B-B14F-4D97-AF65-F5344CB8AC3E}">
        <p14:creationId xmlns:p14="http://schemas.microsoft.com/office/powerpoint/2010/main" val="221432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a:t>
            </a:r>
            <a:endParaRPr lang="en-US" dirty="0"/>
          </a:p>
        </p:txBody>
      </p:sp>
      <p:sp>
        <p:nvSpPr>
          <p:cNvPr id="3" name="Content Placeholder 2"/>
          <p:cNvSpPr>
            <a:spLocks noGrp="1"/>
          </p:cNvSpPr>
          <p:nvPr>
            <p:ph idx="1"/>
          </p:nvPr>
        </p:nvSpPr>
        <p:spPr/>
        <p:txBody>
          <a:bodyPr/>
          <a:lstStyle/>
          <a:p>
            <a:r>
              <a:rPr lang="en-US" dirty="0"/>
              <a:t>Test the significance of the correlation coefficient found in Example </a:t>
            </a:r>
            <a:r>
              <a:rPr lang="en-US" dirty="0" smtClean="0"/>
              <a:t># 01. </a:t>
            </a:r>
            <a:endParaRPr lang="en-US" dirty="0"/>
          </a:p>
        </p:txBody>
      </p:sp>
      <p:pic>
        <p:nvPicPr>
          <p:cNvPr id="4" name="Picture 3"/>
          <p:cNvPicPr>
            <a:picLocks noChangeAspect="1"/>
          </p:cNvPicPr>
          <p:nvPr/>
        </p:nvPicPr>
        <p:blipFill>
          <a:blip r:embed="rId2"/>
          <a:stretch>
            <a:fillRect/>
          </a:stretch>
        </p:blipFill>
        <p:spPr>
          <a:xfrm>
            <a:off x="1905334" y="2739165"/>
            <a:ext cx="8009886" cy="2669962"/>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178431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 (Contd.) </a:t>
            </a:r>
            <a:endParaRPr lang="en-US" dirty="0"/>
          </a:p>
        </p:txBody>
      </p:sp>
      <p:pic>
        <p:nvPicPr>
          <p:cNvPr id="4" name="Picture 3"/>
          <p:cNvPicPr>
            <a:picLocks noChangeAspect="1"/>
          </p:cNvPicPr>
          <p:nvPr/>
        </p:nvPicPr>
        <p:blipFill>
          <a:blip r:embed="rId2"/>
          <a:stretch>
            <a:fillRect/>
          </a:stretch>
        </p:blipFill>
        <p:spPr>
          <a:xfrm>
            <a:off x="2045794" y="1581150"/>
            <a:ext cx="7313347" cy="951896"/>
          </a:xfrm>
          <a:prstGeom prst="rect">
            <a:avLst/>
          </a:prstGeom>
        </p:spPr>
      </p:pic>
      <p:pic>
        <p:nvPicPr>
          <p:cNvPr id="5" name="Picture 4"/>
          <p:cNvPicPr>
            <a:picLocks noChangeAspect="1"/>
          </p:cNvPicPr>
          <p:nvPr/>
        </p:nvPicPr>
        <p:blipFill>
          <a:blip r:embed="rId3"/>
          <a:stretch>
            <a:fillRect/>
          </a:stretch>
        </p:blipFill>
        <p:spPr>
          <a:xfrm>
            <a:off x="1487443" y="3749071"/>
            <a:ext cx="5095875" cy="2219325"/>
          </a:xfrm>
          <a:prstGeom prst="rect">
            <a:avLst/>
          </a:prstGeom>
        </p:spPr>
      </p:pic>
      <p:pic>
        <p:nvPicPr>
          <p:cNvPr id="6" name="Picture 5"/>
          <p:cNvPicPr>
            <a:picLocks noChangeAspect="1"/>
          </p:cNvPicPr>
          <p:nvPr/>
        </p:nvPicPr>
        <p:blipFill>
          <a:blip r:embed="rId4"/>
          <a:stretch>
            <a:fillRect/>
          </a:stretch>
        </p:blipFill>
        <p:spPr>
          <a:xfrm>
            <a:off x="2242196" y="2869612"/>
            <a:ext cx="5126319" cy="879459"/>
          </a:xfrm>
          <a:prstGeom prst="rect">
            <a:avLst/>
          </a:prstGeom>
        </p:spPr>
      </p:pic>
      <p:pic>
        <p:nvPicPr>
          <p:cNvPr id="7" name="Picture 6"/>
          <p:cNvPicPr>
            <a:picLocks noChangeAspect="1"/>
          </p:cNvPicPr>
          <p:nvPr/>
        </p:nvPicPr>
        <p:blipFill>
          <a:blip r:embed="rId5"/>
          <a:stretch>
            <a:fillRect/>
          </a:stretch>
        </p:blipFill>
        <p:spPr>
          <a:xfrm>
            <a:off x="6656790" y="5044309"/>
            <a:ext cx="4408395" cy="583760"/>
          </a:xfrm>
          <a:prstGeom prst="rect">
            <a:avLst/>
          </a:prstGeom>
        </p:spPr>
      </p:pic>
      <p:sp>
        <p:nvSpPr>
          <p:cNvPr id="8" name="Rectangle 7"/>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941186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6"/>
            <a:ext cx="10958848" cy="562152"/>
          </a:xfrm>
        </p:spPr>
        <p:txBody>
          <a:bodyPr>
            <a:normAutofit fontScale="90000"/>
          </a:bodyPr>
          <a:lstStyle/>
          <a:p>
            <a:r>
              <a:rPr lang="en-US" b="1" dirty="0" smtClean="0"/>
              <a:t>Possible relationship b/w variables </a:t>
            </a:r>
            <a:endParaRPr lang="en-US" b="1" dirty="0"/>
          </a:p>
        </p:txBody>
      </p:sp>
      <p:sp>
        <p:nvSpPr>
          <p:cNvPr id="3" name="Content Placeholder 2"/>
          <p:cNvSpPr>
            <a:spLocks noGrp="1"/>
          </p:cNvSpPr>
          <p:nvPr>
            <p:ph idx="1"/>
          </p:nvPr>
        </p:nvSpPr>
        <p:spPr>
          <a:xfrm>
            <a:off x="244699" y="837127"/>
            <a:ext cx="11552349" cy="5859887"/>
          </a:xfrm>
        </p:spPr>
        <p:txBody>
          <a:bodyPr>
            <a:normAutofit/>
          </a:bodyPr>
          <a:lstStyle/>
          <a:p>
            <a:pPr marL="0" indent="0">
              <a:buNone/>
            </a:pPr>
            <a:r>
              <a:rPr lang="en-US" sz="2400" dirty="0"/>
              <a:t>When the null hypothesis has been rejected for a specific  value, any of the following </a:t>
            </a:r>
            <a:r>
              <a:rPr lang="en-US" sz="2400" dirty="0" smtClean="0"/>
              <a:t>four possibilities </a:t>
            </a:r>
            <a:r>
              <a:rPr lang="en-US" sz="2400" dirty="0"/>
              <a:t>can exist</a:t>
            </a:r>
            <a:r>
              <a:rPr lang="en-US" sz="2400" dirty="0" smtClean="0"/>
              <a:t>.</a:t>
            </a:r>
            <a:endParaRPr lang="en-US" sz="2400" dirty="0"/>
          </a:p>
          <a:p>
            <a:pPr lvl="1"/>
            <a:endParaRPr lang="en-US" i="1" dirty="0" smtClean="0"/>
          </a:p>
          <a:p>
            <a:pPr marL="971550" lvl="1" indent="-514350">
              <a:buFont typeface="+mj-lt"/>
              <a:buAutoNum type="romanLcPeriod"/>
            </a:pPr>
            <a:r>
              <a:rPr lang="en-US" i="1" dirty="0" smtClean="0"/>
              <a:t>There </a:t>
            </a:r>
            <a:r>
              <a:rPr lang="en-US" i="1" dirty="0"/>
              <a:t>is a </a:t>
            </a:r>
            <a:r>
              <a:rPr lang="en-US" b="1" i="1" dirty="0"/>
              <a:t>direct cause-and-effect relationship </a:t>
            </a:r>
            <a:r>
              <a:rPr lang="en-US" i="1" dirty="0"/>
              <a:t>between the variables. That is, x causes </a:t>
            </a:r>
            <a:r>
              <a:rPr lang="en-US" i="1" dirty="0" smtClean="0"/>
              <a:t>y. </a:t>
            </a:r>
            <a:r>
              <a:rPr lang="en-US" dirty="0" smtClean="0"/>
              <a:t>For </a:t>
            </a:r>
            <a:r>
              <a:rPr lang="en-US" dirty="0"/>
              <a:t>example, water causes plants to grow, poison causes death, and heat causes ice </a:t>
            </a:r>
            <a:r>
              <a:rPr lang="en-US" dirty="0" smtClean="0"/>
              <a:t>to melt.</a:t>
            </a:r>
          </a:p>
          <a:p>
            <a:pPr marL="971550" lvl="1" indent="-514350">
              <a:buFont typeface="+mj-lt"/>
              <a:buAutoNum type="romanLcPeriod"/>
            </a:pPr>
            <a:endParaRPr lang="en-US" dirty="0" smtClean="0"/>
          </a:p>
          <a:p>
            <a:pPr marL="971550" lvl="1" indent="-514350">
              <a:buFont typeface="+mj-lt"/>
              <a:buAutoNum type="romanLcPeriod"/>
            </a:pPr>
            <a:r>
              <a:rPr lang="en-US" i="1" dirty="0"/>
              <a:t>There is a </a:t>
            </a:r>
            <a:r>
              <a:rPr lang="en-US" b="1" i="1" dirty="0"/>
              <a:t>reverse cause-and-effect relationship </a:t>
            </a:r>
            <a:r>
              <a:rPr lang="en-US" i="1" dirty="0"/>
              <a:t>between the variables. That is, y causes </a:t>
            </a:r>
            <a:r>
              <a:rPr lang="en-US" i="1" dirty="0" smtClean="0"/>
              <a:t>x. </a:t>
            </a:r>
            <a:r>
              <a:rPr lang="en-US" dirty="0" smtClean="0"/>
              <a:t>For </a:t>
            </a:r>
            <a:r>
              <a:rPr lang="en-US" dirty="0"/>
              <a:t>example, suppose a researcher believes excessive coffee consumption </a:t>
            </a:r>
            <a:r>
              <a:rPr lang="en-US" dirty="0" smtClean="0"/>
              <a:t>causes nervousness</a:t>
            </a:r>
            <a:r>
              <a:rPr lang="en-US" dirty="0"/>
              <a:t>, but the researcher fails to consider that the reverse situation may occur. </a:t>
            </a:r>
            <a:r>
              <a:rPr lang="en-US" dirty="0" smtClean="0"/>
              <a:t>That is</a:t>
            </a:r>
            <a:r>
              <a:rPr lang="en-US" dirty="0"/>
              <a:t>, it may be that an extremely nervous person craves coffee to calm his or her nerves</a:t>
            </a:r>
            <a:r>
              <a:rPr lang="en-US" dirty="0" smtClean="0"/>
              <a:t>.</a:t>
            </a:r>
          </a:p>
          <a:p>
            <a:pPr marL="971550" lvl="1" indent="-514350">
              <a:buFont typeface="+mj-lt"/>
              <a:buAutoNum type="romanLcPeriod"/>
            </a:pPr>
            <a:endParaRPr lang="en-US" dirty="0" smtClean="0"/>
          </a:p>
          <a:p>
            <a:pPr marL="971550" lvl="1" indent="-514350">
              <a:buFont typeface="+mj-lt"/>
              <a:buAutoNum type="romanLcPeriod"/>
            </a:pPr>
            <a:r>
              <a:rPr lang="en-US" i="1" dirty="0"/>
              <a:t>The relationship between the variables may be caused by a </a:t>
            </a:r>
            <a:r>
              <a:rPr lang="en-US" b="1" i="1" dirty="0"/>
              <a:t>third </a:t>
            </a:r>
            <a:r>
              <a:rPr lang="en-US" b="1" i="1" dirty="0" smtClean="0"/>
              <a:t>variable</a:t>
            </a:r>
          </a:p>
          <a:p>
            <a:pPr marL="457200" lvl="1" indent="0">
              <a:buNone/>
            </a:pPr>
            <a:endParaRPr lang="en-US" i="1" dirty="0" smtClean="0"/>
          </a:p>
        </p:txBody>
      </p:sp>
      <p:sp>
        <p:nvSpPr>
          <p:cNvPr id="4" name="Rectangle 3"/>
          <p:cNvSpPr/>
          <p:nvPr/>
        </p:nvSpPr>
        <p:spPr>
          <a:xfrm>
            <a:off x="-152401" y="6235349"/>
            <a:ext cx="8369121" cy="461665"/>
          </a:xfrm>
          <a:prstGeom prst="rect">
            <a:avLst/>
          </a:prstGeom>
        </p:spPr>
        <p:txBody>
          <a:bodyPr wrap="square">
            <a:spAutoFit/>
          </a:bodyPr>
          <a:lstStyle/>
          <a:p>
            <a:pPr lvl="1"/>
            <a:r>
              <a:rPr lang="en-US" sz="2400" b="1" i="1" dirty="0"/>
              <a:t>Remember,</a:t>
            </a:r>
            <a:r>
              <a:rPr lang="en-US" sz="2400" i="1" dirty="0"/>
              <a:t> correlation does not necessarily imply causation.</a:t>
            </a:r>
          </a:p>
        </p:txBody>
      </p:sp>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37753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for Correlation</a:t>
            </a:r>
            <a:endParaRPr lang="en-US" dirty="0"/>
          </a:p>
        </p:txBody>
      </p:sp>
      <p:pic>
        <p:nvPicPr>
          <p:cNvPr id="4" name="Picture 3"/>
          <p:cNvPicPr>
            <a:picLocks noChangeAspect="1"/>
          </p:cNvPicPr>
          <p:nvPr/>
        </p:nvPicPr>
        <p:blipFill>
          <a:blip r:embed="rId2"/>
          <a:stretch>
            <a:fillRect/>
          </a:stretch>
        </p:blipFill>
        <p:spPr>
          <a:xfrm>
            <a:off x="1418152" y="1529029"/>
            <a:ext cx="6399324" cy="1497505"/>
          </a:xfrm>
          <a:prstGeom prst="rect">
            <a:avLst/>
          </a:prstGeom>
        </p:spPr>
      </p:pic>
      <p:pic>
        <p:nvPicPr>
          <p:cNvPr id="5" name="Picture 4"/>
          <p:cNvPicPr>
            <a:picLocks noChangeAspect="1"/>
          </p:cNvPicPr>
          <p:nvPr/>
        </p:nvPicPr>
        <p:blipFill>
          <a:blip r:embed="rId3"/>
          <a:stretch>
            <a:fillRect/>
          </a:stretch>
        </p:blipFill>
        <p:spPr>
          <a:xfrm>
            <a:off x="1121938" y="3168201"/>
            <a:ext cx="6492425" cy="1133341"/>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95381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fontScale="90000"/>
          </a:bodyPr>
          <a:lstStyle/>
          <a:p>
            <a:r>
              <a:rPr lang="en-US" dirty="0" smtClean="0"/>
              <a:t>Practice Questions for correlation (Contd.) </a:t>
            </a:r>
            <a:endParaRPr lang="en-US" dirty="0"/>
          </a:p>
        </p:txBody>
      </p:sp>
      <p:pic>
        <p:nvPicPr>
          <p:cNvPr id="4" name="Picture 3"/>
          <p:cNvPicPr>
            <a:picLocks noChangeAspect="1"/>
          </p:cNvPicPr>
          <p:nvPr/>
        </p:nvPicPr>
        <p:blipFill>
          <a:blip r:embed="rId2"/>
          <a:stretch>
            <a:fillRect/>
          </a:stretch>
        </p:blipFill>
        <p:spPr>
          <a:xfrm>
            <a:off x="1377569" y="1453635"/>
            <a:ext cx="5921587" cy="722895"/>
          </a:xfrm>
          <a:prstGeom prst="rect">
            <a:avLst/>
          </a:prstGeom>
        </p:spPr>
      </p:pic>
      <p:pic>
        <p:nvPicPr>
          <p:cNvPr id="5" name="Picture 4"/>
          <p:cNvPicPr>
            <a:picLocks noChangeAspect="1"/>
          </p:cNvPicPr>
          <p:nvPr/>
        </p:nvPicPr>
        <p:blipFill>
          <a:blip r:embed="rId3"/>
          <a:stretch>
            <a:fillRect/>
          </a:stretch>
        </p:blipFill>
        <p:spPr>
          <a:xfrm>
            <a:off x="1520648" y="2176530"/>
            <a:ext cx="5163488" cy="33792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126156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832610"/>
          </a:xfrm>
        </p:spPr>
        <p:txBody>
          <a:bodyPr/>
          <a:lstStyle/>
          <a:p>
            <a:r>
              <a:rPr lang="en-US" b="1" dirty="0" smtClean="0"/>
              <a:t>Simple Linear Regression </a:t>
            </a:r>
            <a:endParaRPr lang="en-US" b="1" dirty="0"/>
          </a:p>
        </p:txBody>
      </p:sp>
      <p:sp>
        <p:nvSpPr>
          <p:cNvPr id="3" name="Content Placeholder 2"/>
          <p:cNvSpPr>
            <a:spLocks noGrp="1"/>
          </p:cNvSpPr>
          <p:nvPr>
            <p:ph idx="1"/>
          </p:nvPr>
        </p:nvSpPr>
        <p:spPr>
          <a:xfrm>
            <a:off x="540913" y="1236372"/>
            <a:ext cx="10812887" cy="5383369"/>
          </a:xfrm>
        </p:spPr>
        <p:txBody>
          <a:bodyPr>
            <a:normAutofit/>
          </a:bodyPr>
          <a:lstStyle/>
          <a:p>
            <a:r>
              <a:rPr lang="en-US" dirty="0"/>
              <a:t>In studying relationships between two </a:t>
            </a:r>
            <a:r>
              <a:rPr lang="en-US" dirty="0" smtClean="0"/>
              <a:t>variables: </a:t>
            </a:r>
          </a:p>
          <a:p>
            <a:endParaRPr lang="en-US" dirty="0" smtClean="0"/>
          </a:p>
          <a:p>
            <a:pPr lvl="1"/>
            <a:r>
              <a:rPr lang="en-US" dirty="0"/>
              <a:t>collect the data and then construct a Scatter plot.</a:t>
            </a:r>
          </a:p>
          <a:p>
            <a:pPr lvl="1"/>
            <a:r>
              <a:rPr lang="en-US" dirty="0"/>
              <a:t>compute the value of the correlation coefficient.</a:t>
            </a:r>
          </a:p>
          <a:p>
            <a:pPr lvl="1"/>
            <a:r>
              <a:rPr lang="en-US" dirty="0"/>
              <a:t> test the significance of the relationship</a:t>
            </a:r>
            <a:r>
              <a:rPr lang="en-US" dirty="0" smtClean="0"/>
              <a:t>.</a:t>
            </a:r>
          </a:p>
          <a:p>
            <a:pPr lvl="1"/>
            <a:endParaRPr lang="en-US" dirty="0"/>
          </a:p>
          <a:p>
            <a:r>
              <a:rPr lang="en-US" dirty="0"/>
              <a:t>If the value of the correlation </a:t>
            </a:r>
            <a:r>
              <a:rPr lang="en-US" dirty="0" smtClean="0"/>
              <a:t>coefficient is </a:t>
            </a:r>
            <a:r>
              <a:rPr lang="en-US" dirty="0"/>
              <a:t>significant, the next step is to determine the equation of the </a:t>
            </a:r>
            <a:r>
              <a:rPr lang="en-US" b="1" dirty="0" smtClean="0"/>
              <a:t>regression line, </a:t>
            </a:r>
            <a:r>
              <a:rPr lang="en-US" dirty="0" smtClean="0"/>
              <a:t>which</a:t>
            </a:r>
            <a:r>
              <a:rPr lang="en-US" dirty="0"/>
              <a:t> </a:t>
            </a:r>
            <a:r>
              <a:rPr lang="en-US" dirty="0" smtClean="0"/>
              <a:t>is </a:t>
            </a:r>
            <a:r>
              <a:rPr lang="en-US" dirty="0"/>
              <a:t>the </a:t>
            </a:r>
            <a:r>
              <a:rPr lang="en-US" dirty="0" smtClean="0"/>
              <a:t>data’s line </a:t>
            </a:r>
            <a:r>
              <a:rPr lang="en-US" dirty="0"/>
              <a:t>of best fit</a:t>
            </a:r>
            <a:r>
              <a:rPr lang="en-US" dirty="0" smtClean="0"/>
              <a:t>.</a:t>
            </a:r>
          </a:p>
          <a:p>
            <a:endParaRPr lang="en-US" dirty="0"/>
          </a:p>
          <a:p>
            <a:r>
              <a:rPr lang="en-US" dirty="0"/>
              <a:t>Determining the regression line when </a:t>
            </a:r>
            <a:r>
              <a:rPr lang="en-US" i="1" dirty="0"/>
              <a:t>r is </a:t>
            </a:r>
            <a:r>
              <a:rPr lang="en-US" i="1" dirty="0" smtClean="0"/>
              <a:t>not </a:t>
            </a:r>
            <a:r>
              <a:rPr lang="en-US" dirty="0" smtClean="0"/>
              <a:t>significant </a:t>
            </a:r>
            <a:r>
              <a:rPr lang="en-US" dirty="0"/>
              <a:t>and then making predictions using the regression line is meaningless</a:t>
            </a:r>
            <a:r>
              <a:rPr lang="en-US" dirty="0" smtClean="0"/>
              <a:t>.</a:t>
            </a:r>
          </a:p>
          <a:p>
            <a:endParaRPr lang="en-US" dirty="0" smtClean="0"/>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2871313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665185"/>
          </a:xfrm>
        </p:spPr>
        <p:txBody>
          <a:bodyPr>
            <a:normAutofit fontScale="90000"/>
          </a:bodyPr>
          <a:lstStyle/>
          <a:p>
            <a:r>
              <a:rPr lang="en-US" dirty="0" smtClean="0"/>
              <a:t>Simple Linear Regression (Contd.) </a:t>
            </a:r>
            <a:endParaRPr lang="en-US" dirty="0"/>
          </a:p>
        </p:txBody>
      </p:sp>
      <p:sp>
        <p:nvSpPr>
          <p:cNvPr id="3" name="Content Placeholder 2"/>
          <p:cNvSpPr>
            <a:spLocks noGrp="1"/>
          </p:cNvSpPr>
          <p:nvPr>
            <p:ph idx="1"/>
          </p:nvPr>
        </p:nvSpPr>
        <p:spPr>
          <a:xfrm>
            <a:off x="838200" y="1210614"/>
            <a:ext cx="10515600" cy="5278053"/>
          </a:xfrm>
        </p:spPr>
        <p:txBody>
          <a:bodyPr/>
          <a:lstStyle/>
          <a:p>
            <a:r>
              <a:rPr lang="en-US" dirty="0" smtClean="0"/>
              <a:t>The dependence of one variable over the other variable is called “Regression”. </a:t>
            </a:r>
          </a:p>
          <a:p>
            <a:endParaRPr lang="en-US" dirty="0" smtClean="0"/>
          </a:p>
          <a:p>
            <a:r>
              <a:rPr lang="en-US" dirty="0" smtClean="0"/>
              <a:t>The statistical method which helps us to estimate the value of dependent variable from the known value of independent variable is called regression. </a:t>
            </a:r>
          </a:p>
          <a:p>
            <a:endParaRPr lang="en-US" dirty="0"/>
          </a:p>
        </p:txBody>
      </p:sp>
      <p:sp>
        <p:nvSpPr>
          <p:cNvPr id="4" name="Rectangle 3"/>
          <p:cNvSpPr/>
          <p:nvPr/>
        </p:nvSpPr>
        <p:spPr>
          <a:xfrm>
            <a:off x="9671864"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2815411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540913"/>
            <a:ext cx="10515600" cy="5628067"/>
          </a:xfrm>
        </p:spPr>
        <p:txBody>
          <a:bodyPr/>
          <a:lstStyle/>
          <a:p>
            <a:endParaRPr lang="en-US" dirty="0" smtClean="0"/>
          </a:p>
          <a:p>
            <a:r>
              <a:rPr lang="en-US" dirty="0" smtClean="0"/>
              <a:t>Sir Francis Galton coined the term “Regression”. He studies heights of 100 fathers &amp; sons and find that</a:t>
            </a:r>
          </a:p>
          <a:p>
            <a:endParaRPr lang="en-US" dirty="0" smtClean="0"/>
          </a:p>
          <a:p>
            <a:pPr lvl="1"/>
            <a:r>
              <a:rPr lang="en-US" dirty="0"/>
              <a:t> tall fathers having tall sons &amp; short father having short sons. </a:t>
            </a:r>
          </a:p>
          <a:p>
            <a:pPr lvl="1"/>
            <a:r>
              <a:rPr lang="en-US" dirty="0"/>
              <a:t>Average height of sons of tall fathers &lt; Avg. height of tall fathers. </a:t>
            </a:r>
          </a:p>
          <a:p>
            <a:pPr lvl="1"/>
            <a:r>
              <a:rPr lang="en-US" dirty="0"/>
              <a:t>Avg. height of the sons of short fathers &gt; Avg. height of the short fathers. </a:t>
            </a:r>
            <a:endParaRPr lang="en-US" dirty="0" smtClean="0"/>
          </a:p>
          <a:p>
            <a:endParaRPr lang="en-US" dirty="0" smtClean="0"/>
          </a:p>
          <a:p>
            <a:r>
              <a:rPr lang="en-US" dirty="0" smtClean="0"/>
              <a:t>This tendency to regress towards the average height of general population was described by him as Regression.</a:t>
            </a:r>
          </a:p>
          <a:p>
            <a:endParaRPr lang="en-US" dirty="0" smtClean="0"/>
          </a:p>
          <a:p>
            <a:pPr lvl="1"/>
            <a:endParaRPr lang="en-US" dirty="0" smtClean="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1417412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example for Francis Galton’s Law </a:t>
            </a:r>
            <a:endParaRPr lang="en-US" dirty="0"/>
          </a:p>
        </p:txBody>
      </p:sp>
      <p:pic>
        <p:nvPicPr>
          <p:cNvPr id="4" name="Picture 3"/>
          <p:cNvPicPr>
            <a:picLocks noChangeAspect="1"/>
          </p:cNvPicPr>
          <p:nvPr/>
        </p:nvPicPr>
        <p:blipFill>
          <a:blip r:embed="rId2"/>
          <a:stretch>
            <a:fillRect/>
          </a:stretch>
        </p:blipFill>
        <p:spPr>
          <a:xfrm>
            <a:off x="2060620" y="1543028"/>
            <a:ext cx="7520922" cy="4557164"/>
          </a:xfrm>
          <a:prstGeom prst="rect">
            <a:avLst/>
          </a:prstGeom>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125832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457"/>
          </a:xfrm>
        </p:spPr>
        <p:txBody>
          <a:bodyPr/>
          <a:lstStyle/>
          <a:p>
            <a:r>
              <a:rPr lang="en-US" dirty="0" smtClean="0"/>
              <a:t>Simple Linear Regression Model </a:t>
            </a:r>
            <a:endParaRPr lang="en-US" dirty="0"/>
          </a:p>
        </p:txBody>
      </p:sp>
      <p:sp>
        <p:nvSpPr>
          <p:cNvPr id="3" name="Content Placeholder 2"/>
          <p:cNvSpPr>
            <a:spLocks noGrp="1"/>
          </p:cNvSpPr>
          <p:nvPr>
            <p:ph idx="1"/>
          </p:nvPr>
        </p:nvSpPr>
        <p:spPr>
          <a:xfrm>
            <a:off x="283867" y="1429555"/>
            <a:ext cx="11674875" cy="4747408"/>
          </a:xfrm>
        </p:spPr>
        <p:txBody>
          <a:bodyPr>
            <a:normAutofit/>
          </a:bodyPr>
          <a:lstStyle/>
          <a:p>
            <a:r>
              <a:rPr lang="en-US" dirty="0"/>
              <a:t>The </a:t>
            </a:r>
            <a:r>
              <a:rPr lang="en-US" dirty="0" smtClean="0"/>
              <a:t>statistical model </a:t>
            </a:r>
            <a:r>
              <a:rPr lang="en-US" dirty="0"/>
              <a:t>for simple linear regression is given below. The response </a:t>
            </a:r>
            <a:r>
              <a:rPr lang="en-US" b="1" dirty="0"/>
              <a:t>Y </a:t>
            </a:r>
            <a:r>
              <a:rPr lang="en-US" dirty="0"/>
              <a:t>is related to </a:t>
            </a:r>
            <a:r>
              <a:rPr lang="en-US" dirty="0" smtClean="0"/>
              <a:t>the independent </a:t>
            </a:r>
            <a:r>
              <a:rPr lang="en-US" dirty="0"/>
              <a:t>variable </a:t>
            </a:r>
            <a:r>
              <a:rPr lang="en-US" b="1" dirty="0"/>
              <a:t>x</a:t>
            </a:r>
            <a:r>
              <a:rPr lang="en-US" dirty="0"/>
              <a:t> through the </a:t>
            </a:r>
            <a:r>
              <a:rPr lang="en-US" dirty="0" smtClean="0"/>
              <a:t>equation: </a:t>
            </a:r>
          </a:p>
          <a:p>
            <a:endParaRPr lang="en-US" dirty="0"/>
          </a:p>
          <a:p>
            <a:endParaRPr lang="en-US" dirty="0" smtClean="0"/>
          </a:p>
          <a:p>
            <a:pPr marL="0" indent="0">
              <a:buNone/>
            </a:pPr>
            <a:endParaRPr lang="en-US" dirty="0"/>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632646" y="2465692"/>
            <a:ext cx="3651623" cy="758176"/>
          </a:xfrm>
          <a:prstGeom prst="rect">
            <a:avLst/>
          </a:prstGeom>
        </p:spPr>
      </p:pic>
      <p:pic>
        <p:nvPicPr>
          <p:cNvPr id="7" name="Picture 6"/>
          <p:cNvPicPr>
            <a:picLocks noChangeAspect="1"/>
          </p:cNvPicPr>
          <p:nvPr/>
        </p:nvPicPr>
        <p:blipFill>
          <a:blip r:embed="rId3"/>
          <a:stretch>
            <a:fillRect/>
          </a:stretch>
        </p:blipFill>
        <p:spPr>
          <a:xfrm>
            <a:off x="218399" y="3503841"/>
            <a:ext cx="11740343" cy="1222705"/>
          </a:xfrm>
          <a:prstGeom prst="rect">
            <a:avLst/>
          </a:prstGeom>
        </p:spPr>
      </p:pic>
    </p:spTree>
    <p:extLst>
      <p:ext uri="{BB962C8B-B14F-4D97-AF65-F5344CB8AC3E}">
        <p14:creationId xmlns:p14="http://schemas.microsoft.com/office/powerpoint/2010/main" val="76561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89397" y="1825625"/>
            <a:ext cx="11256135" cy="4351338"/>
          </a:xfrm>
        </p:spPr>
        <p:txBody>
          <a:bodyPr>
            <a:normAutofit/>
          </a:bodyPr>
          <a:lstStyle/>
          <a:p>
            <a:pPr marL="228600" lvl="1" algn="just">
              <a:spcBef>
                <a:spcPts val="1000"/>
              </a:spcBef>
            </a:pPr>
            <a:r>
              <a:rPr lang="en-US" sz="2800" b="1" dirty="0"/>
              <a:t>Medical researchers </a:t>
            </a:r>
            <a:r>
              <a:rPr lang="en-US" sz="2800" dirty="0"/>
              <a:t>are interested in questions such as “Is caffeine related to heart damage?” or “Is there a relationship between a person’s age and his or her blood pressure?” </a:t>
            </a:r>
            <a:endParaRPr lang="en-US" sz="2800" dirty="0" smtClean="0"/>
          </a:p>
          <a:p>
            <a:pPr algn="just"/>
            <a:r>
              <a:rPr lang="en-US" dirty="0" smtClean="0"/>
              <a:t>A </a:t>
            </a:r>
            <a:r>
              <a:rPr lang="en-US" dirty="0"/>
              <a:t>zoologist may want to </a:t>
            </a:r>
            <a:r>
              <a:rPr lang="en-US" dirty="0" smtClean="0"/>
              <a:t>know whether </a:t>
            </a:r>
            <a:r>
              <a:rPr lang="en-US" dirty="0"/>
              <a:t>the birth weight of a certain animal is related to its life span</a:t>
            </a:r>
            <a:r>
              <a:rPr lang="en-US" dirty="0" smtClean="0"/>
              <a:t>.</a:t>
            </a:r>
          </a:p>
          <a:p>
            <a:pPr algn="just"/>
            <a:endParaRPr lang="en-US" dirty="0"/>
          </a:p>
          <a:p>
            <a:pPr marL="0" indent="0" algn="just">
              <a:buNone/>
            </a:pPr>
            <a:r>
              <a:rPr lang="en-US" sz="3000" i="1" dirty="0"/>
              <a:t>These are only </a:t>
            </a:r>
            <a:r>
              <a:rPr lang="en-US" sz="3000" i="1" dirty="0" smtClean="0"/>
              <a:t>a few </a:t>
            </a:r>
            <a:r>
              <a:rPr lang="en-US" sz="3000" i="1" dirty="0"/>
              <a:t>of the many questions that can be answered by using the techniques of </a:t>
            </a:r>
            <a:r>
              <a:rPr lang="en-US" sz="3000" b="1" i="1" dirty="0" smtClean="0"/>
              <a:t>correlation</a:t>
            </a:r>
            <a:r>
              <a:rPr lang="en-US" sz="3000" i="1" dirty="0" smtClean="0"/>
              <a:t> and </a:t>
            </a:r>
            <a:r>
              <a:rPr lang="en-US" sz="3000" b="1" i="1" dirty="0"/>
              <a:t>regression analysis</a:t>
            </a:r>
            <a:r>
              <a:rPr lang="en-US" i="1" dirty="0"/>
              <a:t>. </a:t>
            </a:r>
          </a:p>
        </p:txBody>
      </p:sp>
    </p:spTree>
    <p:extLst>
      <p:ext uri="{BB962C8B-B14F-4D97-AF65-F5344CB8AC3E}">
        <p14:creationId xmlns:p14="http://schemas.microsoft.com/office/powerpoint/2010/main" val="604445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1596980"/>
            <a:ext cx="10851524" cy="4891687"/>
          </a:xfrm>
        </p:spPr>
        <p:txBody>
          <a:bodyPr>
            <a:normAutofit/>
          </a:bodyPr>
          <a:lstStyle/>
          <a:p>
            <a:r>
              <a:rPr lang="en-US" dirty="0"/>
              <a:t>The quantity </a:t>
            </a:r>
            <a:r>
              <a:rPr lang="en-US" b="1" dirty="0"/>
              <a:t>Y</a:t>
            </a:r>
            <a:r>
              <a:rPr lang="en-US" dirty="0"/>
              <a:t> </a:t>
            </a:r>
            <a:r>
              <a:rPr lang="en-US" dirty="0" smtClean="0"/>
              <a:t>is a </a:t>
            </a:r>
            <a:r>
              <a:rPr lang="en-US" dirty="0"/>
              <a:t>random variable since  is </a:t>
            </a:r>
            <a:r>
              <a:rPr lang="en-US" dirty="0" smtClean="0"/>
              <a:t> </a:t>
            </a:r>
            <a:r>
              <a:rPr lang="el-GR" b="1" dirty="0" smtClean="0"/>
              <a:t>ϵ</a:t>
            </a:r>
            <a:r>
              <a:rPr lang="en-US" dirty="0" smtClean="0"/>
              <a:t> random</a:t>
            </a:r>
            <a:r>
              <a:rPr lang="en-US" dirty="0"/>
              <a:t>. </a:t>
            </a:r>
            <a:endParaRPr lang="en-US" dirty="0" smtClean="0"/>
          </a:p>
          <a:p>
            <a:endParaRPr lang="en-US" dirty="0"/>
          </a:p>
          <a:p>
            <a:r>
              <a:rPr lang="en-US" dirty="0"/>
              <a:t>The value </a:t>
            </a:r>
            <a:r>
              <a:rPr lang="en-US" b="1" dirty="0"/>
              <a:t>x</a:t>
            </a:r>
            <a:r>
              <a:rPr lang="en-US" dirty="0"/>
              <a:t> of the </a:t>
            </a:r>
            <a:r>
              <a:rPr lang="en-US" dirty="0" err="1"/>
              <a:t>regressor</a:t>
            </a:r>
            <a:r>
              <a:rPr lang="en-US" dirty="0"/>
              <a:t> variable </a:t>
            </a:r>
            <a:r>
              <a:rPr lang="en-US" dirty="0" smtClean="0"/>
              <a:t>is not </a:t>
            </a:r>
            <a:r>
              <a:rPr lang="en-US" dirty="0"/>
              <a:t>random and, in fact, is measured with </a:t>
            </a:r>
            <a:r>
              <a:rPr lang="en-US" dirty="0" smtClean="0"/>
              <a:t>negligible </a:t>
            </a:r>
            <a:r>
              <a:rPr lang="en-US" dirty="0"/>
              <a:t>error</a:t>
            </a:r>
            <a:r>
              <a:rPr lang="en-US" dirty="0" smtClean="0"/>
              <a:t>.</a:t>
            </a:r>
          </a:p>
          <a:p>
            <a:endParaRPr lang="en-US" dirty="0"/>
          </a:p>
          <a:p>
            <a:r>
              <a:rPr lang="en-US" dirty="0"/>
              <a:t>The </a:t>
            </a:r>
            <a:r>
              <a:rPr lang="en-US" dirty="0" smtClean="0"/>
              <a:t>quantity </a:t>
            </a:r>
            <a:r>
              <a:rPr lang="el-GR" b="1" dirty="0" smtClean="0"/>
              <a:t>ϵ</a:t>
            </a:r>
            <a:r>
              <a:rPr lang="en-US" dirty="0" smtClean="0"/>
              <a:t>, often called </a:t>
            </a:r>
            <a:r>
              <a:rPr lang="en-US" dirty="0"/>
              <a:t>a </a:t>
            </a:r>
            <a:r>
              <a:rPr lang="en-US" b="1" dirty="0"/>
              <a:t>random error </a:t>
            </a:r>
            <a:r>
              <a:rPr lang="en-US" dirty="0"/>
              <a:t>or </a:t>
            </a:r>
            <a:r>
              <a:rPr lang="en-US" b="1" dirty="0"/>
              <a:t>random disturbance</a:t>
            </a:r>
            <a:r>
              <a:rPr lang="en-US" dirty="0"/>
              <a:t>, has constant </a:t>
            </a:r>
            <a:r>
              <a:rPr lang="en-US" dirty="0" smtClean="0"/>
              <a:t>variance (homogeneous variance).</a:t>
            </a:r>
          </a:p>
          <a:p>
            <a:endParaRPr lang="en-US" dirty="0" smtClean="0"/>
          </a:p>
          <a:p>
            <a:r>
              <a:rPr lang="en-US" dirty="0"/>
              <a:t>The presence of this random error, , keeps the model from becoming </a:t>
            </a:r>
            <a:r>
              <a:rPr lang="en-US" dirty="0" smtClean="0"/>
              <a:t>simply a </a:t>
            </a:r>
            <a:r>
              <a:rPr lang="en-US" dirty="0"/>
              <a:t>deterministic equation.</a:t>
            </a:r>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3130369" y="224768"/>
            <a:ext cx="4918926" cy="1021302"/>
          </a:xfrm>
          <a:prstGeom prst="rect">
            <a:avLst/>
          </a:prstGeom>
        </p:spPr>
      </p:pic>
    </p:spTree>
    <p:extLst>
      <p:ext uri="{BB962C8B-B14F-4D97-AF65-F5344CB8AC3E}">
        <p14:creationId xmlns:p14="http://schemas.microsoft.com/office/powerpoint/2010/main" val="1333696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524"/>
            <a:ext cx="10515600" cy="4798923"/>
          </a:xfrm>
        </p:spPr>
        <p:txBody>
          <a:bodyPr/>
          <a:lstStyle/>
          <a:p>
            <a:pPr marL="0" indent="0">
              <a:buNone/>
            </a:pPr>
            <a:endParaRPr lang="en-US" dirty="0"/>
          </a:p>
          <a:p>
            <a:r>
              <a:rPr lang="en-US" dirty="0" smtClean="0"/>
              <a:t>We must </a:t>
            </a:r>
            <a:r>
              <a:rPr lang="en-US" dirty="0"/>
              <a:t>keep in mind </a:t>
            </a:r>
            <a:r>
              <a:rPr lang="en-US" dirty="0" smtClean="0"/>
              <a:t>that: </a:t>
            </a:r>
          </a:p>
          <a:p>
            <a:endParaRPr lang="en-US" dirty="0" smtClean="0"/>
          </a:p>
          <a:p>
            <a:pPr lvl="1"/>
            <a:r>
              <a:rPr lang="en-US" dirty="0" smtClean="0"/>
              <a:t>in </a:t>
            </a:r>
            <a:r>
              <a:rPr lang="en-US" dirty="0"/>
              <a:t>practice </a:t>
            </a:r>
            <a:r>
              <a:rPr lang="en-US" dirty="0" smtClean="0"/>
              <a:t>ß</a:t>
            </a:r>
            <a:r>
              <a:rPr lang="en-US" sz="1200" dirty="0" smtClean="0"/>
              <a:t>0</a:t>
            </a:r>
            <a:r>
              <a:rPr lang="en-US" dirty="0" smtClean="0"/>
              <a:t> and ß</a:t>
            </a:r>
            <a:r>
              <a:rPr lang="en-US" sz="1200" dirty="0" smtClean="0"/>
              <a:t>1</a:t>
            </a:r>
            <a:r>
              <a:rPr lang="en-US" dirty="0"/>
              <a:t> </a:t>
            </a:r>
            <a:r>
              <a:rPr lang="en-US" dirty="0" smtClean="0"/>
              <a:t>are </a:t>
            </a:r>
            <a:r>
              <a:rPr lang="en-US" dirty="0"/>
              <a:t>not known and must be </a:t>
            </a:r>
            <a:r>
              <a:rPr lang="en-US" dirty="0" smtClean="0"/>
              <a:t>estimated from </a:t>
            </a:r>
            <a:r>
              <a:rPr lang="en-US" dirty="0"/>
              <a:t>data. </a:t>
            </a:r>
            <a:endParaRPr lang="en-US" dirty="0" smtClean="0"/>
          </a:p>
          <a:p>
            <a:pPr lvl="1"/>
            <a:r>
              <a:rPr lang="en-US" dirty="0"/>
              <a:t>we never observe the actual </a:t>
            </a:r>
            <a:r>
              <a:rPr lang="el-GR" sz="3200" b="1" dirty="0"/>
              <a:t>ϵ</a:t>
            </a:r>
            <a:r>
              <a:rPr lang="en-US" dirty="0"/>
              <a:t> values in practice and thus we can never draw the true regression line </a:t>
            </a:r>
            <a:endParaRPr lang="en-US" dirty="0" smtClean="0"/>
          </a:p>
          <a:p>
            <a:pPr lvl="1"/>
            <a:endParaRPr lang="en-US" dirty="0" smtClean="0"/>
          </a:p>
          <a:p>
            <a:r>
              <a:rPr lang="en-US" dirty="0"/>
              <a:t>We can only draw an </a:t>
            </a:r>
            <a:r>
              <a:rPr lang="en-US" dirty="0" smtClean="0"/>
              <a:t>estimated line</a:t>
            </a:r>
            <a:r>
              <a:rPr lang="en-US" dirty="0"/>
              <a:t>.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143247" y="314920"/>
            <a:ext cx="4918926" cy="818421"/>
          </a:xfrm>
          <a:prstGeom prst="rect">
            <a:avLst/>
          </a:prstGeom>
        </p:spPr>
      </p:pic>
    </p:spTree>
    <p:extLst>
      <p:ext uri="{BB962C8B-B14F-4D97-AF65-F5344CB8AC3E}">
        <p14:creationId xmlns:p14="http://schemas.microsoft.com/office/powerpoint/2010/main" val="3229598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7"/>
            <a:ext cx="10515600" cy="819731"/>
          </a:xfrm>
        </p:spPr>
        <p:txBody>
          <a:bodyPr/>
          <a:lstStyle/>
          <a:p>
            <a:r>
              <a:rPr lang="en-US" dirty="0" smtClean="0"/>
              <a:t>Simple Regression Model (Contd.) </a:t>
            </a:r>
            <a:endParaRPr lang="en-US" dirty="0"/>
          </a:p>
        </p:txBody>
      </p:sp>
      <p:pic>
        <p:nvPicPr>
          <p:cNvPr id="4" name="Picture 3"/>
          <p:cNvPicPr>
            <a:picLocks noChangeAspect="1"/>
          </p:cNvPicPr>
          <p:nvPr/>
        </p:nvPicPr>
        <p:blipFill>
          <a:blip r:embed="rId2"/>
          <a:stretch>
            <a:fillRect/>
          </a:stretch>
        </p:blipFill>
        <p:spPr>
          <a:xfrm>
            <a:off x="1618983" y="1330079"/>
            <a:ext cx="8361608" cy="4614180"/>
          </a:xfrm>
          <a:prstGeom prst="rect">
            <a:avLst/>
          </a:prstGeom>
        </p:spPr>
      </p:pic>
    </p:spTree>
    <p:extLst>
      <p:ext uri="{BB962C8B-B14F-4D97-AF65-F5344CB8AC3E}">
        <p14:creationId xmlns:p14="http://schemas.microsoft.com/office/powerpoint/2010/main" val="3696616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Regression Model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02870" y="1755109"/>
            <a:ext cx="7022945" cy="4421854"/>
          </a:xfrm>
          <a:prstGeom prst="rect">
            <a:avLst/>
          </a:prstGeom>
        </p:spPr>
      </p:pic>
    </p:spTree>
    <p:extLst>
      <p:ext uri="{BB962C8B-B14F-4D97-AF65-F5344CB8AC3E}">
        <p14:creationId xmlns:p14="http://schemas.microsoft.com/office/powerpoint/2010/main" val="191565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Statistical Relationship </a:t>
            </a:r>
            <a:endParaRPr lang="en-US" dirty="0"/>
          </a:p>
        </p:txBody>
      </p:sp>
      <p:sp>
        <p:nvSpPr>
          <p:cNvPr id="3" name="Content Placeholder 2"/>
          <p:cNvSpPr>
            <a:spLocks noGrp="1"/>
          </p:cNvSpPr>
          <p:nvPr>
            <p:ph idx="1"/>
          </p:nvPr>
        </p:nvSpPr>
        <p:spPr>
          <a:xfrm>
            <a:off x="838200" y="1825624"/>
            <a:ext cx="10515600" cy="4663043"/>
          </a:xfrm>
        </p:spPr>
        <p:txBody>
          <a:bodyPr/>
          <a:lstStyle/>
          <a:p>
            <a:r>
              <a:rPr lang="en-US" dirty="0"/>
              <a:t>in regression </a:t>
            </a:r>
            <a:r>
              <a:rPr lang="en-US" dirty="0" smtClean="0"/>
              <a:t>analysis we </a:t>
            </a:r>
            <a:r>
              <a:rPr lang="en-US" dirty="0"/>
              <a:t>are concerned with what is known as the </a:t>
            </a:r>
            <a:r>
              <a:rPr lang="en-US" i="1" dirty="0"/>
              <a:t>statistical, not </a:t>
            </a:r>
            <a:r>
              <a:rPr lang="en-US" i="1" dirty="0" smtClean="0"/>
              <a:t>deterministic</a:t>
            </a:r>
            <a:r>
              <a:rPr lang="en-US" i="1" dirty="0"/>
              <a:t> </a:t>
            </a:r>
            <a:r>
              <a:rPr lang="en-US" dirty="0"/>
              <a:t>dependence among </a:t>
            </a:r>
            <a:r>
              <a:rPr lang="en-US" dirty="0" smtClean="0"/>
              <a:t>variables. </a:t>
            </a:r>
          </a:p>
          <a:p>
            <a:endParaRPr lang="en-US" i="1" dirty="0"/>
          </a:p>
          <a:p>
            <a:r>
              <a:rPr lang="en-US" dirty="0"/>
              <a:t>In statistical </a:t>
            </a:r>
            <a:r>
              <a:rPr lang="en-US" dirty="0" smtClean="0"/>
              <a:t>relationships among </a:t>
            </a:r>
            <a:r>
              <a:rPr lang="en-US" dirty="0"/>
              <a:t>variables we essentially deal with </a:t>
            </a:r>
            <a:r>
              <a:rPr lang="en-US" b="1" dirty="0"/>
              <a:t>random or </a:t>
            </a:r>
            <a:r>
              <a:rPr lang="en-US" b="1" dirty="0" smtClean="0"/>
              <a:t>stochastic </a:t>
            </a:r>
            <a:r>
              <a:rPr lang="en-US" dirty="0" smtClean="0"/>
              <a:t> variables i.e. variables </a:t>
            </a:r>
            <a:r>
              <a:rPr lang="en-US" dirty="0"/>
              <a:t>that have probability distributions. </a:t>
            </a:r>
            <a:endParaRPr lang="en-US" i="1" dirty="0"/>
          </a:p>
          <a:p>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240508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2"/>
            <a:ext cx="10515600" cy="626549"/>
          </a:xfrm>
        </p:spPr>
        <p:txBody>
          <a:bodyPr>
            <a:normAutofit fontScale="90000"/>
          </a:bodyPr>
          <a:lstStyle/>
          <a:p>
            <a:r>
              <a:rPr lang="en-US" dirty="0" smtClean="0"/>
              <a:t>Deterministic Vs. Statistical (Example) </a:t>
            </a:r>
            <a:endParaRPr lang="en-US" dirty="0"/>
          </a:p>
        </p:txBody>
      </p:sp>
      <p:sp>
        <p:nvSpPr>
          <p:cNvPr id="3" name="Content Placeholder 2"/>
          <p:cNvSpPr>
            <a:spLocks noGrp="1"/>
          </p:cNvSpPr>
          <p:nvPr>
            <p:ph idx="1"/>
          </p:nvPr>
        </p:nvSpPr>
        <p:spPr>
          <a:xfrm>
            <a:off x="838200" y="1532586"/>
            <a:ext cx="10515600" cy="4956082"/>
          </a:xfrm>
        </p:spPr>
        <p:txBody>
          <a:bodyPr>
            <a:normAutofit/>
          </a:bodyPr>
          <a:lstStyle/>
          <a:p>
            <a:r>
              <a:rPr lang="en-US" dirty="0"/>
              <a:t>The dependence of crop yield on temperature, rainfall, sunshine, and fertilizer, </a:t>
            </a:r>
            <a:r>
              <a:rPr lang="en-US" dirty="0" smtClean="0"/>
              <a:t>for example</a:t>
            </a:r>
            <a:r>
              <a:rPr lang="en-US" dirty="0"/>
              <a:t>, is statistical in nature in the sense that the explanatory variables, </a:t>
            </a:r>
            <a:r>
              <a:rPr lang="en-US" dirty="0" smtClean="0"/>
              <a:t>although certainly important, will not enable the agronomist to predict crop yield exactly.</a:t>
            </a:r>
          </a:p>
          <a:p>
            <a:endParaRPr lang="en-US" dirty="0" smtClean="0"/>
          </a:p>
          <a:p>
            <a:r>
              <a:rPr lang="en-US" dirty="0"/>
              <a:t>In </a:t>
            </a:r>
            <a:r>
              <a:rPr lang="en-US" b="1" dirty="0"/>
              <a:t>deterministic phenomena</a:t>
            </a:r>
            <a:r>
              <a:rPr lang="en-US" dirty="0"/>
              <a:t>, on the other hand, we deal with relationships of the </a:t>
            </a:r>
            <a:r>
              <a:rPr lang="en-US" dirty="0" smtClean="0"/>
              <a:t>type, say</a:t>
            </a:r>
            <a:r>
              <a:rPr lang="en-US" dirty="0"/>
              <a:t>, exhibited by Newton’s law of gravity, which states: Every particle in the </a:t>
            </a:r>
            <a:r>
              <a:rPr lang="en-US" dirty="0" smtClean="0"/>
              <a:t>universe attracts </a:t>
            </a:r>
            <a:r>
              <a:rPr lang="en-US" dirty="0"/>
              <a:t>every other particle with a force directly proportional to the product of their </a:t>
            </a:r>
            <a:r>
              <a:rPr lang="en-US" dirty="0" smtClean="0"/>
              <a:t>masses and </a:t>
            </a:r>
            <a:r>
              <a:rPr lang="en-US" dirty="0"/>
              <a:t>inversely proportional to the square of the distance between them.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4076699" y="5757996"/>
            <a:ext cx="2311221" cy="390525"/>
          </a:xfrm>
          <a:prstGeom prst="rect">
            <a:avLst/>
          </a:prstGeom>
        </p:spPr>
      </p:pic>
    </p:spTree>
    <p:extLst>
      <p:ext uri="{BB962C8B-B14F-4D97-AF65-F5344CB8AC3E}">
        <p14:creationId xmlns:p14="http://schemas.microsoft.com/office/powerpoint/2010/main" val="4288786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1309318" y="389921"/>
            <a:ext cx="9443477" cy="5096479"/>
          </a:xfrm>
          <a:prstGeom prst="rect">
            <a:avLst/>
          </a:prstGeom>
        </p:spPr>
      </p:pic>
    </p:spTree>
    <p:extLst>
      <p:ext uri="{BB962C8B-B14F-4D97-AF65-F5344CB8AC3E}">
        <p14:creationId xmlns:p14="http://schemas.microsoft.com/office/powerpoint/2010/main" val="1196936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90"/>
            <a:ext cx="10515600" cy="796916"/>
          </a:xfrm>
        </p:spPr>
        <p:txBody>
          <a:bodyPr>
            <a:normAutofit fontScale="90000"/>
          </a:bodyPr>
          <a:lstStyle/>
          <a:p>
            <a:pPr algn="ctr"/>
            <a:r>
              <a:rPr lang="en-US" dirty="0" smtClean="0"/>
              <a:t>Relationship B/w Regression &amp; Correlation</a:t>
            </a:r>
            <a:endParaRPr lang="en-US" dirty="0"/>
          </a:p>
        </p:txBody>
      </p:sp>
      <p:pic>
        <p:nvPicPr>
          <p:cNvPr id="4" name="Picture 3"/>
          <p:cNvPicPr>
            <a:picLocks noChangeAspect="1"/>
          </p:cNvPicPr>
          <p:nvPr/>
        </p:nvPicPr>
        <p:blipFill>
          <a:blip r:embed="rId2"/>
          <a:stretch>
            <a:fillRect/>
          </a:stretch>
        </p:blipFill>
        <p:spPr>
          <a:xfrm>
            <a:off x="329330" y="1287887"/>
            <a:ext cx="7823915" cy="5160181"/>
          </a:xfrm>
          <a:prstGeom prst="rect">
            <a:avLst/>
          </a:prstGeom>
        </p:spPr>
      </p:pic>
      <p:sp>
        <p:nvSpPr>
          <p:cNvPr id="5" name="Rectangle 4"/>
          <p:cNvSpPr/>
          <p:nvPr/>
        </p:nvSpPr>
        <p:spPr>
          <a:xfrm>
            <a:off x="8059783" y="1399791"/>
            <a:ext cx="3644537" cy="1477328"/>
          </a:xfrm>
          <a:prstGeom prst="rect">
            <a:avLst/>
          </a:prstGeom>
        </p:spPr>
        <p:txBody>
          <a:bodyPr wrap="square">
            <a:spAutoFit/>
          </a:bodyPr>
          <a:lstStyle/>
          <a:p>
            <a:pPr algn="just"/>
            <a:r>
              <a:rPr lang="en-US" dirty="0" smtClean="0"/>
              <a:t>The value of the correlation coefficient can also be</a:t>
            </a:r>
            <a:br>
              <a:rPr lang="en-US" dirty="0" smtClean="0"/>
            </a:br>
            <a:r>
              <a:rPr lang="en-US" dirty="0" smtClean="0"/>
              <a:t>found by using the formula:  </a:t>
            </a:r>
          </a:p>
          <a:p>
            <a:pPr algn="just"/>
            <a:r>
              <a:rPr lang="en-US" dirty="0" smtClean="0"/>
              <a:t> </a:t>
            </a:r>
            <a:br>
              <a:rPr lang="en-US" dirty="0" smtClean="0"/>
            </a:br>
            <a:endParaRPr lang="en-US" dirty="0"/>
          </a:p>
        </p:txBody>
      </p:sp>
      <p:pic>
        <p:nvPicPr>
          <p:cNvPr id="3074" name="Picture 2"/>
          <p:cNvPicPr>
            <a:picLocks noChangeAspect="1" noChangeArrowheads="1"/>
          </p:cNvPicPr>
          <p:nvPr/>
        </p:nvPicPr>
        <p:blipFill>
          <a:blip r:embed="rId3"/>
          <a:srcRect/>
          <a:stretch>
            <a:fillRect/>
          </a:stretch>
        </p:blipFill>
        <p:spPr bwMode="auto">
          <a:xfrm>
            <a:off x="10135553" y="2606176"/>
            <a:ext cx="1821751" cy="1182052"/>
          </a:xfrm>
          <a:prstGeom prst="rect">
            <a:avLst/>
          </a:prstGeom>
          <a:noFill/>
          <a:ln w="9525">
            <a:noFill/>
            <a:miter lim="800000"/>
            <a:headEnd/>
            <a:tailEnd/>
          </a:ln>
          <a:effectLst/>
        </p:spPr>
      </p:pic>
    </p:spTree>
    <p:extLst>
      <p:ext uri="{BB962C8B-B14F-4D97-AF65-F5344CB8AC3E}">
        <p14:creationId xmlns:p14="http://schemas.microsoft.com/office/powerpoint/2010/main" val="3371479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dirty="0" smtClean="0"/>
              <a:t>Determining Regression Equation</a:t>
            </a:r>
            <a:endParaRPr lang="en-US" dirty="0"/>
          </a:p>
        </p:txBody>
      </p:sp>
      <p:sp>
        <p:nvSpPr>
          <p:cNvPr id="3" name="Content Placeholder 2"/>
          <p:cNvSpPr>
            <a:spLocks noGrp="1"/>
          </p:cNvSpPr>
          <p:nvPr>
            <p:ph idx="1"/>
          </p:nvPr>
        </p:nvSpPr>
        <p:spPr/>
        <p:txBody>
          <a:bodyPr/>
          <a:lstStyle/>
          <a:p>
            <a:r>
              <a:rPr lang="en-US" dirty="0"/>
              <a:t>There are several methods for </a:t>
            </a:r>
            <a:r>
              <a:rPr lang="en-US" dirty="0" smtClean="0"/>
              <a:t>estimating the regression parameters, here we will use </a:t>
            </a:r>
            <a:r>
              <a:rPr lang="en-US" b="1" dirty="0" smtClean="0"/>
              <a:t>Method of Least Sq. </a:t>
            </a:r>
            <a:r>
              <a:rPr lang="en-US" dirty="0" smtClean="0"/>
              <a:t>to estimate the parameters. </a:t>
            </a:r>
          </a:p>
          <a:p>
            <a:r>
              <a:rPr lang="en-US" dirty="0" smtClean="0"/>
              <a:t>The formula for parameters estimation by least square is given below:</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486926" y="3531224"/>
            <a:ext cx="5231969" cy="2348717"/>
          </a:xfrm>
          <a:prstGeom prst="rect">
            <a:avLst/>
          </a:prstGeom>
        </p:spPr>
      </p:pic>
    </p:spTree>
    <p:extLst>
      <p:ext uri="{BB962C8B-B14F-4D97-AF65-F5344CB8AC3E}">
        <p14:creationId xmlns:p14="http://schemas.microsoft.com/office/powerpoint/2010/main" val="3225980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 of Least Squares </a:t>
            </a:r>
            <a:endParaRPr lang="en-US" dirty="0"/>
          </a:p>
        </p:txBody>
      </p:sp>
      <p:sp>
        <p:nvSpPr>
          <p:cNvPr id="3" name="Content Placeholder 2"/>
          <p:cNvSpPr>
            <a:spLocks noGrp="1"/>
          </p:cNvSpPr>
          <p:nvPr>
            <p:ph idx="1"/>
          </p:nvPr>
        </p:nvSpPr>
        <p:spPr>
          <a:xfrm>
            <a:off x="862149" y="1825625"/>
            <a:ext cx="10491651" cy="4351338"/>
          </a:xfrm>
        </p:spPr>
        <p:txBody>
          <a:bodyPr>
            <a:normAutofit fontScale="92500" lnSpcReduction="10000"/>
          </a:bodyPr>
          <a:lstStyle/>
          <a:p>
            <a:r>
              <a:rPr lang="en-US" dirty="0" smtClean="0"/>
              <a:t>We shall find </a:t>
            </a:r>
            <a:r>
              <a:rPr lang="en-US" i="1" dirty="0" smtClean="0"/>
              <a:t>b</a:t>
            </a:r>
            <a:r>
              <a:rPr lang="en-US" sz="2000" dirty="0" smtClean="0"/>
              <a:t>0</a:t>
            </a:r>
            <a:r>
              <a:rPr lang="en-US" dirty="0" smtClean="0"/>
              <a:t> and </a:t>
            </a:r>
            <a:r>
              <a:rPr lang="en-US" i="1" dirty="0" smtClean="0"/>
              <a:t>b</a:t>
            </a:r>
            <a:r>
              <a:rPr lang="en-US" sz="2000" dirty="0" smtClean="0"/>
              <a:t>1</a:t>
            </a:r>
            <a:r>
              <a:rPr lang="en-US" dirty="0" smtClean="0"/>
              <a:t>, so that the sum of the squares of the residuals is a minimum. </a:t>
            </a:r>
          </a:p>
          <a:p>
            <a:endParaRPr lang="en-US" dirty="0" smtClean="0"/>
          </a:p>
          <a:p>
            <a:r>
              <a:rPr lang="en-US" dirty="0" smtClean="0"/>
              <a:t>The residual sum of squares is often called the sum of squares of the errors about the regression line and is denoted by </a:t>
            </a:r>
            <a:r>
              <a:rPr lang="en-US" i="1" dirty="0" smtClean="0"/>
              <a:t>SSE</a:t>
            </a:r>
            <a:r>
              <a:rPr lang="en-US" dirty="0" smtClean="0"/>
              <a:t>. </a:t>
            </a:r>
          </a:p>
          <a:p>
            <a:endParaRPr lang="en-US" dirty="0" smtClean="0"/>
          </a:p>
          <a:p>
            <a:r>
              <a:rPr lang="en-US" dirty="0" smtClean="0"/>
              <a:t>This minimization procedure for estimating the parameters is called the </a:t>
            </a:r>
            <a:r>
              <a:rPr lang="en-US" b="1" dirty="0" smtClean="0"/>
              <a:t>method of least squares</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862885"/>
            <a:ext cx="11320529" cy="5499278"/>
          </a:xfrm>
        </p:spPr>
        <p:txBody>
          <a:bodyPr/>
          <a:lstStyle/>
          <a:p>
            <a:endParaRPr lang="en-US" b="1" dirty="0" smtClean="0"/>
          </a:p>
          <a:p>
            <a:r>
              <a:rPr lang="en-US" b="1" dirty="0" smtClean="0"/>
              <a:t>Correlation</a:t>
            </a:r>
            <a:r>
              <a:rPr lang="en-US" dirty="0" smtClean="0"/>
              <a:t> </a:t>
            </a:r>
            <a:r>
              <a:rPr lang="en-US" dirty="0"/>
              <a:t>is a statistical method used to determine </a:t>
            </a:r>
            <a:r>
              <a:rPr lang="en-US" dirty="0" smtClean="0"/>
              <a:t>whether </a:t>
            </a:r>
            <a:r>
              <a:rPr lang="en-US" dirty="0"/>
              <a:t>a relationship between variables exists</a:t>
            </a:r>
            <a:r>
              <a:rPr lang="en-US" dirty="0" smtClean="0"/>
              <a:t>.</a:t>
            </a:r>
          </a:p>
          <a:p>
            <a:endParaRPr lang="en-US" dirty="0" smtClean="0"/>
          </a:p>
          <a:p>
            <a:r>
              <a:rPr lang="en-US" dirty="0"/>
              <a:t>The purpose of this chapter is to answer the following questions statistically</a:t>
            </a:r>
            <a:r>
              <a:rPr lang="en-US" dirty="0" smtClean="0"/>
              <a:t>:</a:t>
            </a:r>
          </a:p>
          <a:p>
            <a:pPr marL="457200" lvl="1" indent="0">
              <a:buNone/>
            </a:pPr>
            <a:r>
              <a:rPr lang="en-US" dirty="0" smtClean="0"/>
              <a:t>	1</a:t>
            </a:r>
            <a:r>
              <a:rPr lang="en-US" dirty="0"/>
              <a:t>. Are two or more variables related?</a:t>
            </a:r>
          </a:p>
          <a:p>
            <a:pPr marL="457200" lvl="1" indent="0">
              <a:buNone/>
            </a:pPr>
            <a:r>
              <a:rPr lang="en-US" dirty="0" smtClean="0"/>
              <a:t>	2</a:t>
            </a:r>
            <a:r>
              <a:rPr lang="en-US" dirty="0"/>
              <a:t>. If so, what is the strength of the relationship?</a:t>
            </a:r>
          </a:p>
          <a:p>
            <a:pPr marL="457200" lvl="1" indent="0">
              <a:buNone/>
            </a:pPr>
            <a:r>
              <a:rPr lang="en-US" dirty="0" smtClean="0"/>
              <a:t>	3</a:t>
            </a:r>
            <a:r>
              <a:rPr lang="en-US" dirty="0"/>
              <a:t>. What type of relationship exists?</a:t>
            </a:r>
          </a:p>
          <a:p>
            <a:pPr marL="457200" lvl="1" indent="0">
              <a:buNone/>
            </a:pPr>
            <a:r>
              <a:rPr lang="en-US" dirty="0" smtClean="0"/>
              <a:t>	4</a:t>
            </a:r>
            <a:r>
              <a:rPr lang="en-US" dirty="0"/>
              <a:t>. What kind of predictions can be made from the relationship?</a:t>
            </a:r>
          </a:p>
          <a:p>
            <a:endParaRPr lang="en-US" dirty="0"/>
          </a:p>
        </p:txBody>
      </p:sp>
      <p:sp>
        <p:nvSpPr>
          <p:cNvPr id="4" name="Rectangle 3"/>
          <p:cNvSpPr/>
          <p:nvPr/>
        </p:nvSpPr>
        <p:spPr>
          <a:xfrm>
            <a:off x="10839770" y="6362163"/>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906525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The Method of Least Squares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4098" name="Picture 2"/>
          <p:cNvPicPr>
            <a:picLocks noChangeAspect="1" noChangeArrowheads="1"/>
          </p:cNvPicPr>
          <p:nvPr/>
        </p:nvPicPr>
        <p:blipFill>
          <a:blip r:embed="rId2"/>
          <a:srcRect/>
          <a:stretch>
            <a:fillRect/>
          </a:stretch>
        </p:blipFill>
        <p:spPr bwMode="auto">
          <a:xfrm>
            <a:off x="1259477" y="1309278"/>
            <a:ext cx="9791700" cy="4452892"/>
          </a:xfrm>
          <a:prstGeom prst="rect">
            <a:avLst/>
          </a:prstGeom>
          <a:noFill/>
          <a:ln w="9525">
            <a:noFill/>
            <a:miter lim="800000"/>
            <a:headEnd/>
            <a:tailEnd/>
          </a:ln>
          <a:effectLst/>
        </p:spPr>
      </p:pic>
      <p:sp>
        <p:nvSpPr>
          <p:cNvPr id="7" name="Content Placeholder 2"/>
          <p:cNvSpPr>
            <a:spLocks noGrp="1"/>
          </p:cNvSpPr>
          <p:nvPr>
            <p:ph idx="1"/>
          </p:nvPr>
        </p:nvSpPr>
        <p:spPr>
          <a:xfrm>
            <a:off x="838200" y="5891349"/>
            <a:ext cx="10515600" cy="587828"/>
          </a:xfrm>
        </p:spPr>
        <p:txBody>
          <a:bodyPr>
            <a:normAutofit/>
          </a:bodyPr>
          <a:lstStyle/>
          <a:p>
            <a:pPr algn="ctr">
              <a:buNone/>
            </a:pPr>
            <a:r>
              <a:rPr lang="en-US" sz="2400" b="1" dirty="0" smtClean="0"/>
              <a:t>We have considered </a:t>
            </a:r>
            <a:r>
              <a:rPr lang="en-US" sz="2400" b="1" dirty="0" err="1" smtClean="0"/>
              <a:t>b</a:t>
            </a:r>
            <a:r>
              <a:rPr lang="en-US" sz="1800" b="1" dirty="0" err="1" smtClean="0"/>
              <a:t>o</a:t>
            </a:r>
            <a:r>
              <a:rPr lang="en-US" sz="2400" b="1" dirty="0" smtClean="0"/>
              <a:t> = a &amp; b</a:t>
            </a:r>
            <a:r>
              <a:rPr lang="en-US" sz="1800" b="1" dirty="0" smtClean="0"/>
              <a:t>1</a:t>
            </a:r>
            <a:r>
              <a:rPr lang="en-US" sz="2400" b="1" dirty="0" smtClean="0"/>
              <a:t> = b (see slide 38)  </a:t>
            </a:r>
            <a:endParaRPr lang="en-US"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a:t>
            </a:r>
            <a:endParaRPr lang="en-US" dirty="0"/>
          </a:p>
        </p:txBody>
      </p:sp>
      <p:sp>
        <p:nvSpPr>
          <p:cNvPr id="3" name="Content Placeholder 2"/>
          <p:cNvSpPr>
            <a:spLocks noGrp="1"/>
          </p:cNvSpPr>
          <p:nvPr>
            <p:ph idx="1"/>
          </p:nvPr>
        </p:nvSpPr>
        <p:spPr/>
        <p:txBody>
          <a:bodyPr/>
          <a:lstStyle/>
          <a:p>
            <a:r>
              <a:rPr lang="en-US" dirty="0" smtClean="0"/>
              <a:t>Find the equation of the regression line for the data in Example # 01 (Slide 15), and graph the line on the scatter plot of the data.</a:t>
            </a:r>
          </a:p>
          <a:p>
            <a:endParaRPr lang="en-US" dirty="0"/>
          </a:p>
        </p:txBody>
      </p:sp>
      <p:pic>
        <p:nvPicPr>
          <p:cNvPr id="4" name="Picture 3"/>
          <p:cNvPicPr>
            <a:picLocks noChangeAspect="1"/>
          </p:cNvPicPr>
          <p:nvPr/>
        </p:nvPicPr>
        <p:blipFill>
          <a:blip r:embed="rId2"/>
          <a:stretch>
            <a:fillRect/>
          </a:stretch>
        </p:blipFill>
        <p:spPr>
          <a:xfrm>
            <a:off x="1610226" y="2831476"/>
            <a:ext cx="8893207" cy="295536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267423" y="1919203"/>
            <a:ext cx="10080863" cy="1973528"/>
          </a:xfrm>
          <a:prstGeom prst="rect">
            <a:avLst/>
          </a:prstGeom>
        </p:spPr>
      </p:pic>
      <p:pic>
        <p:nvPicPr>
          <p:cNvPr id="6" name="Picture 5"/>
          <p:cNvPicPr>
            <a:picLocks noChangeAspect="1"/>
          </p:cNvPicPr>
          <p:nvPr/>
        </p:nvPicPr>
        <p:blipFill>
          <a:blip r:embed="rId3"/>
          <a:stretch>
            <a:fillRect/>
          </a:stretch>
        </p:blipFill>
        <p:spPr>
          <a:xfrm>
            <a:off x="3418368" y="3747786"/>
            <a:ext cx="4191223" cy="824215"/>
          </a:xfrm>
          <a:prstGeom prst="rect">
            <a:avLst/>
          </a:prstGeom>
        </p:spPr>
      </p:pic>
      <p:sp>
        <p:nvSpPr>
          <p:cNvPr id="7" name="Rectangle 6"/>
          <p:cNvSpPr/>
          <p:nvPr/>
        </p:nvSpPr>
        <p:spPr>
          <a:xfrm>
            <a:off x="313508" y="4788266"/>
            <a:ext cx="11573691" cy="1384995"/>
          </a:xfrm>
          <a:prstGeom prst="rect">
            <a:avLst/>
          </a:prstGeom>
        </p:spPr>
        <p:txBody>
          <a:bodyPr wrap="square">
            <a:spAutoFit/>
          </a:bodyPr>
          <a:lstStyle/>
          <a:p>
            <a:r>
              <a:rPr lang="en-US" sz="2400" i="1" dirty="0" smtClean="0"/>
              <a:t>The sign of the correlation coefficient and the sign of the slope of the regression line will always be the same. The reason is that the numerators of the formulas are the same.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093347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698410" y="506277"/>
            <a:ext cx="8812496" cy="4862558"/>
          </a:xfrm>
          <a:prstGeom prst="rect">
            <a:avLst/>
          </a:prstGeom>
        </p:spPr>
      </p:pic>
    </p:spTree>
    <p:extLst>
      <p:ext uri="{BB962C8B-B14F-4D97-AF65-F5344CB8AC3E}">
        <p14:creationId xmlns:p14="http://schemas.microsoft.com/office/powerpoint/2010/main" val="1195914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Regression Eq. </a:t>
            </a:r>
            <a:endParaRPr lang="en-US" dirty="0"/>
          </a:p>
        </p:txBody>
      </p:sp>
      <p:sp>
        <p:nvSpPr>
          <p:cNvPr id="3" name="Content Placeholder 2"/>
          <p:cNvSpPr>
            <a:spLocks noGrp="1"/>
          </p:cNvSpPr>
          <p:nvPr>
            <p:ph idx="1"/>
          </p:nvPr>
        </p:nvSpPr>
        <p:spPr/>
        <p:txBody>
          <a:bodyPr/>
          <a:lstStyle/>
          <a:p>
            <a:r>
              <a:rPr lang="en-US" dirty="0" smtClean="0"/>
              <a:t>Using the equation of the regression line found in Example # 06, predict the blood pressure for a person who is 50 years old. </a:t>
            </a:r>
          </a:p>
          <a:p>
            <a:endParaRPr lang="en-US" dirty="0" smtClean="0"/>
          </a:p>
          <a:p>
            <a:pPr>
              <a:buNone/>
            </a:pP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1026" name="Picture 2"/>
          <p:cNvPicPr>
            <a:picLocks noChangeAspect="1" noChangeArrowheads="1"/>
          </p:cNvPicPr>
          <p:nvPr/>
        </p:nvPicPr>
        <p:blipFill>
          <a:blip r:embed="rId2"/>
          <a:srcRect/>
          <a:stretch>
            <a:fillRect/>
          </a:stretch>
        </p:blipFill>
        <p:spPr bwMode="auto">
          <a:xfrm>
            <a:off x="1141094" y="3053442"/>
            <a:ext cx="10867487" cy="160999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for valid prediction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For any specific value of the independent variable </a:t>
            </a:r>
            <a:r>
              <a:rPr lang="en-US" i="1" dirty="0" smtClean="0"/>
              <a:t>x</a:t>
            </a:r>
            <a:r>
              <a:rPr lang="en-US" dirty="0" smtClean="0"/>
              <a:t>, the value of the dependent variable </a:t>
            </a:r>
            <a:r>
              <a:rPr lang="en-US" i="1" dirty="0" smtClean="0"/>
              <a:t>y </a:t>
            </a:r>
            <a:r>
              <a:rPr lang="en-US" dirty="0" smtClean="0"/>
              <a:t>must be normally distributed about the regression line.</a:t>
            </a:r>
          </a:p>
          <a:p>
            <a:pPr>
              <a:buNone/>
            </a:pPr>
            <a:endParaRPr lang="en-US" dirty="0" smtClean="0"/>
          </a:p>
          <a:p>
            <a:r>
              <a:rPr lang="en-US" dirty="0" smtClean="0"/>
              <a:t>The standard deviation of each of the dependent variables must be the same for each value of the independent variable. </a:t>
            </a:r>
            <a:br>
              <a:rPr lang="en-US" dirty="0" smtClean="0"/>
            </a:b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260622"/>
            <a:ext cx="10515600" cy="549275"/>
          </a:xfrm>
        </p:spPr>
        <p:txBody>
          <a:bodyPr>
            <a:normAutofit fontScale="90000"/>
          </a:bodyPr>
          <a:lstStyle/>
          <a:p>
            <a:pPr algn="ctr"/>
            <a:r>
              <a:rPr lang="en-US" dirty="0" smtClean="0"/>
              <a:t>Assumptions for Prediction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2051" name="Picture 3"/>
          <p:cNvPicPr>
            <a:picLocks noChangeAspect="1" noChangeArrowheads="1"/>
          </p:cNvPicPr>
          <p:nvPr/>
        </p:nvPicPr>
        <p:blipFill>
          <a:blip r:embed="rId2"/>
          <a:srcRect/>
          <a:stretch>
            <a:fillRect/>
          </a:stretch>
        </p:blipFill>
        <p:spPr bwMode="auto">
          <a:xfrm>
            <a:off x="802958" y="1583192"/>
            <a:ext cx="10365785" cy="4125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Example # 07 </a:t>
            </a:r>
            <a:endParaRPr lang="en-US" dirty="0"/>
          </a:p>
        </p:txBody>
      </p:sp>
      <p:sp>
        <p:nvSpPr>
          <p:cNvPr id="3" name="Content Placeholder 2"/>
          <p:cNvSpPr>
            <a:spLocks noGrp="1"/>
          </p:cNvSpPr>
          <p:nvPr>
            <p:ph idx="1"/>
          </p:nvPr>
        </p:nvSpPr>
        <p:spPr/>
        <p:txBody>
          <a:bodyPr/>
          <a:lstStyle/>
          <a:p>
            <a:r>
              <a:rPr lang="en-US" dirty="0" smtClean="0"/>
              <a:t>Consider the experimental data given below, which were obtained from 33 samples of chemically treated waste in a study conducted at Virginia Tech. Readings on </a:t>
            </a:r>
            <a:r>
              <a:rPr lang="en-US" i="1" dirty="0" smtClean="0"/>
              <a:t>x</a:t>
            </a:r>
            <a:r>
              <a:rPr lang="en-US" dirty="0" smtClean="0"/>
              <a:t>, the percent reduction in total solids, and </a:t>
            </a:r>
            <a:r>
              <a:rPr lang="en-US" i="1" dirty="0" smtClean="0"/>
              <a:t>y</a:t>
            </a:r>
            <a:r>
              <a:rPr lang="en-US" dirty="0" smtClean="0"/>
              <a:t>, the percent reduction in chemical oxygen demand, were recorded. Estimate the regression line for the pollution data.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82246"/>
            <a:ext cx="10515600" cy="510085"/>
          </a:xfrm>
        </p:spPr>
        <p:txBody>
          <a:bodyPr>
            <a:normAutofit fontScale="90000"/>
          </a:bodyPr>
          <a:lstStyle/>
          <a:p>
            <a:pPr algn="ctr"/>
            <a:r>
              <a:rPr lang="en-US" dirty="0" smtClean="0"/>
              <a:t>Example # 07 (Contd.)  </a:t>
            </a:r>
            <a:endParaRPr lang="en-US" dirty="0"/>
          </a:p>
        </p:txBody>
      </p:sp>
      <p:pic>
        <p:nvPicPr>
          <p:cNvPr id="9218" name="Picture 2"/>
          <p:cNvPicPr>
            <a:picLocks noChangeAspect="1" noChangeArrowheads="1"/>
          </p:cNvPicPr>
          <p:nvPr/>
        </p:nvPicPr>
        <p:blipFill>
          <a:blip r:embed="rId2"/>
          <a:srcRect/>
          <a:stretch>
            <a:fillRect/>
          </a:stretch>
        </p:blipFill>
        <p:spPr bwMode="auto">
          <a:xfrm>
            <a:off x="1829208" y="734514"/>
            <a:ext cx="7855455" cy="43338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331175" y="5198610"/>
            <a:ext cx="7016340" cy="940933"/>
          </a:xfrm>
          <a:prstGeom prst="rect">
            <a:avLst/>
          </a:prstGeom>
          <a:noFill/>
          <a:ln w="9525">
            <a:noFill/>
            <a:miter lim="800000"/>
            <a:headEnd/>
            <a:tailEnd/>
          </a:ln>
          <a:effectLst/>
        </p:spPr>
      </p:pic>
      <p:sp>
        <p:nvSpPr>
          <p:cNvPr id="6" name="Rectangle 5"/>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Example # 07 (Contd.) </a:t>
            </a:r>
            <a:endParaRPr lang="en-US" dirty="0"/>
          </a:p>
        </p:txBody>
      </p:sp>
      <p:sp>
        <p:nvSpPr>
          <p:cNvPr id="3" name="Content Placeholder 2"/>
          <p:cNvSpPr>
            <a:spLocks noGrp="1"/>
          </p:cNvSpPr>
          <p:nvPr>
            <p:ph idx="1"/>
          </p:nvPr>
        </p:nvSpPr>
        <p:spPr>
          <a:xfrm>
            <a:off x="838200" y="1384663"/>
            <a:ext cx="10515600" cy="4792300"/>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a:p>
        </p:txBody>
      </p:sp>
      <p:pic>
        <p:nvPicPr>
          <p:cNvPr id="10242" name="Picture 2"/>
          <p:cNvPicPr>
            <a:picLocks noChangeAspect="1" noChangeArrowheads="1"/>
          </p:cNvPicPr>
          <p:nvPr/>
        </p:nvPicPr>
        <p:blipFill>
          <a:blip r:embed="rId2"/>
          <a:srcRect/>
          <a:stretch>
            <a:fillRect/>
          </a:stretch>
        </p:blipFill>
        <p:spPr bwMode="auto">
          <a:xfrm>
            <a:off x="1378674" y="1964735"/>
            <a:ext cx="9084741" cy="2894648"/>
          </a:xfrm>
          <a:prstGeom prst="rect">
            <a:avLst/>
          </a:prstGeom>
          <a:noFill/>
          <a:ln w="9525">
            <a:noFill/>
            <a:miter lim="800000"/>
            <a:headEnd/>
            <a:tailEnd/>
          </a:ln>
          <a:effectLst/>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566670"/>
            <a:ext cx="11320530" cy="5937162"/>
          </a:xfrm>
        </p:spPr>
        <p:txBody>
          <a:bodyPr>
            <a:normAutofit/>
          </a:bodyPr>
          <a:lstStyle/>
          <a:p>
            <a:endParaRPr lang="en-US" dirty="0" smtClean="0"/>
          </a:p>
          <a:p>
            <a:endParaRPr lang="en-US" dirty="0" smtClean="0"/>
          </a:p>
          <a:p>
            <a:r>
              <a:rPr lang="en-US" dirty="0" smtClean="0"/>
              <a:t>In </a:t>
            </a:r>
            <a:r>
              <a:rPr lang="en-US" dirty="0"/>
              <a:t>simple </a:t>
            </a:r>
            <a:r>
              <a:rPr lang="en-US" b="1" dirty="0" smtClean="0"/>
              <a:t>correlation</a:t>
            </a:r>
            <a:r>
              <a:rPr lang="en-US" dirty="0" smtClean="0"/>
              <a:t> and </a:t>
            </a:r>
            <a:r>
              <a:rPr lang="en-US" b="1" dirty="0"/>
              <a:t>regression</a:t>
            </a:r>
            <a:r>
              <a:rPr lang="en-US" dirty="0"/>
              <a:t> studies, the researcher collects data on two </a:t>
            </a:r>
            <a:r>
              <a:rPr lang="en-US" dirty="0" smtClean="0"/>
              <a:t>numerical or </a:t>
            </a:r>
            <a:r>
              <a:rPr lang="en-US" dirty="0"/>
              <a:t>quantitative variables to see whether a relationship exists between the variables</a:t>
            </a:r>
            <a:r>
              <a:rPr lang="en-US" dirty="0" smtClean="0"/>
              <a:t>. For example: </a:t>
            </a:r>
          </a:p>
          <a:p>
            <a:endParaRPr lang="en-US" dirty="0" smtClean="0"/>
          </a:p>
          <a:p>
            <a:pPr lvl="1"/>
            <a:r>
              <a:rPr lang="en-US" sz="2800" dirty="0"/>
              <a:t> if a researcher wishes to see whether there is a relationship between </a:t>
            </a:r>
            <a:r>
              <a:rPr lang="en-US" sz="2800" dirty="0" smtClean="0"/>
              <a:t>number of hours </a:t>
            </a:r>
            <a:r>
              <a:rPr lang="en-US" sz="2800" dirty="0"/>
              <a:t>studied and test scores on an </a:t>
            </a:r>
            <a:r>
              <a:rPr lang="en-US" sz="2800" dirty="0" smtClean="0"/>
              <a:t>exam as shown: </a:t>
            </a:r>
            <a:endParaRPr lang="en-US" sz="2800" dirty="0"/>
          </a:p>
        </p:txBody>
      </p:sp>
      <p:sp>
        <p:nvSpPr>
          <p:cNvPr id="4" name="Rectangle 3"/>
          <p:cNvSpPr/>
          <p:nvPr/>
        </p:nvSpPr>
        <p:spPr>
          <a:xfrm>
            <a:off x="10713102" y="6319166"/>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080053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a:t>
            </a:r>
            <a:endParaRPr lang="en-US" dirty="0"/>
          </a:p>
        </p:txBody>
      </p:sp>
      <p:sp>
        <p:nvSpPr>
          <p:cNvPr id="3" name="Content Placeholder 2"/>
          <p:cNvSpPr>
            <a:spLocks noGrp="1"/>
          </p:cNvSpPr>
          <p:nvPr>
            <p:ph idx="1"/>
          </p:nvPr>
        </p:nvSpPr>
        <p:spPr/>
        <p:txBody>
          <a:bodyPr/>
          <a:lstStyle/>
          <a:p>
            <a:r>
              <a:rPr lang="en-US" dirty="0" smtClean="0"/>
              <a:t>Do a complete regression analysis by performing the following steps for Q1 &amp; Q2. (See Next Slide)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122" name="Picture 2"/>
          <p:cNvPicPr>
            <a:picLocks noChangeAspect="1" noChangeArrowheads="1"/>
          </p:cNvPicPr>
          <p:nvPr/>
        </p:nvPicPr>
        <p:blipFill>
          <a:blip r:embed="rId2"/>
          <a:srcRect/>
          <a:stretch>
            <a:fillRect/>
          </a:stretch>
        </p:blipFill>
        <p:spPr bwMode="auto">
          <a:xfrm>
            <a:off x="3471182" y="2689725"/>
            <a:ext cx="6792212" cy="3280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146" name="Picture 2"/>
          <p:cNvPicPr>
            <a:picLocks noChangeAspect="1" noChangeArrowheads="1"/>
          </p:cNvPicPr>
          <p:nvPr/>
        </p:nvPicPr>
        <p:blipFill>
          <a:blip r:embed="rId2"/>
          <a:srcRect/>
          <a:stretch>
            <a:fillRect/>
          </a:stretch>
        </p:blipFill>
        <p:spPr bwMode="auto">
          <a:xfrm>
            <a:off x="2128429" y="784179"/>
            <a:ext cx="7228047" cy="4989604"/>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7170" name="Picture 2"/>
          <p:cNvPicPr>
            <a:picLocks noChangeAspect="1" noChangeArrowheads="1"/>
          </p:cNvPicPr>
          <p:nvPr/>
        </p:nvPicPr>
        <p:blipFill>
          <a:blip r:embed="rId2"/>
          <a:srcRect/>
          <a:stretch>
            <a:fillRect/>
          </a:stretch>
        </p:blipFill>
        <p:spPr bwMode="auto">
          <a:xfrm>
            <a:off x="964882" y="1396637"/>
            <a:ext cx="5083220" cy="465504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432233" y="1310504"/>
            <a:ext cx="5483512" cy="4450216"/>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8280"/>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8194" name="Picture 2"/>
          <p:cNvPicPr>
            <a:picLocks noChangeAspect="1" noChangeArrowheads="1"/>
          </p:cNvPicPr>
          <p:nvPr/>
        </p:nvPicPr>
        <p:blipFill>
          <a:blip r:embed="rId2"/>
          <a:srcRect/>
          <a:stretch>
            <a:fillRect/>
          </a:stretch>
        </p:blipFill>
        <p:spPr bwMode="auto">
          <a:xfrm>
            <a:off x="481558" y="1391194"/>
            <a:ext cx="6205606" cy="38600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096125" y="951276"/>
            <a:ext cx="4357512" cy="5083764"/>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sz="2000" dirty="0" smtClean="0"/>
          </a:p>
          <a:p>
            <a:r>
              <a:rPr lang="en-US" sz="2000" dirty="0" smtClean="0"/>
              <a:t>The </a:t>
            </a:r>
            <a:r>
              <a:rPr lang="en-US" sz="2000" b="1" dirty="0"/>
              <a:t>independent variable is the variable in regression that can be </a:t>
            </a:r>
            <a:r>
              <a:rPr lang="en-US" sz="2000" b="1" dirty="0" smtClean="0"/>
              <a:t>controlled </a:t>
            </a:r>
            <a:r>
              <a:rPr lang="en-US" sz="2000" dirty="0" smtClean="0"/>
              <a:t>or </a:t>
            </a:r>
            <a:r>
              <a:rPr lang="en-US" sz="2000" dirty="0"/>
              <a:t>manipulated</a:t>
            </a:r>
            <a:r>
              <a:rPr lang="en-US" sz="2000" dirty="0" smtClean="0"/>
              <a:t>.</a:t>
            </a:r>
          </a:p>
          <a:p>
            <a:r>
              <a:rPr lang="en-US" sz="2000" dirty="0"/>
              <a:t>The </a:t>
            </a:r>
            <a:r>
              <a:rPr lang="en-US" sz="2000" b="1" dirty="0"/>
              <a:t>dependent variable is the variable in </a:t>
            </a:r>
            <a:r>
              <a:rPr lang="en-US" sz="2000" b="1" dirty="0" smtClean="0"/>
              <a:t>regression </a:t>
            </a:r>
            <a:r>
              <a:rPr lang="en-US" sz="2000" dirty="0" smtClean="0"/>
              <a:t>that </a:t>
            </a:r>
            <a:r>
              <a:rPr lang="en-US" sz="2000" dirty="0"/>
              <a:t>cannot be controlled or manipulated.</a:t>
            </a:r>
          </a:p>
        </p:txBody>
      </p:sp>
      <p:pic>
        <p:nvPicPr>
          <p:cNvPr id="9" name="Picture 8"/>
          <p:cNvPicPr>
            <a:picLocks noChangeAspect="1"/>
          </p:cNvPicPr>
          <p:nvPr/>
        </p:nvPicPr>
        <p:blipFill>
          <a:blip r:embed="rId2"/>
          <a:stretch>
            <a:fillRect/>
          </a:stretch>
        </p:blipFill>
        <p:spPr>
          <a:xfrm>
            <a:off x="2329735" y="362286"/>
            <a:ext cx="7741544" cy="3965016"/>
          </a:xfrm>
          <a:prstGeom prst="rect">
            <a:avLst/>
          </a:prstGeom>
        </p:spPr>
      </p:pic>
      <p:sp>
        <p:nvSpPr>
          <p:cNvPr id="2" name="Rectangle 1"/>
          <p:cNvSpPr/>
          <p:nvPr/>
        </p:nvSpPr>
        <p:spPr>
          <a:xfrm>
            <a:off x="10481282" y="6312591"/>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99341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independent and dependent variables can be plotted on a graph called a </a:t>
            </a:r>
            <a:r>
              <a:rPr lang="en-US" b="1" i="1" dirty="0" smtClean="0"/>
              <a:t>scatter plot</a:t>
            </a:r>
            <a:r>
              <a:rPr lang="en-US" i="1" dirty="0"/>
              <a:t>. The independent variable, x, is plotted on the horizontal axis and the </a:t>
            </a:r>
            <a:r>
              <a:rPr lang="en-US" i="1" dirty="0" smtClean="0"/>
              <a:t>dependent </a:t>
            </a:r>
            <a:r>
              <a:rPr lang="en-US" dirty="0" smtClean="0"/>
              <a:t>variable</a:t>
            </a:r>
            <a:r>
              <a:rPr lang="en-US" dirty="0"/>
              <a:t>, </a:t>
            </a:r>
            <a:r>
              <a:rPr lang="en-US" i="1" dirty="0"/>
              <a:t>y, is plotted on the vertical axis</a:t>
            </a:r>
            <a:r>
              <a:rPr lang="en-US" i="1" dirty="0" smtClean="0"/>
              <a:t>.</a:t>
            </a:r>
          </a:p>
          <a:p>
            <a:endParaRPr lang="en-US" dirty="0"/>
          </a:p>
        </p:txBody>
      </p:sp>
    </p:spTree>
    <p:extLst>
      <p:ext uri="{BB962C8B-B14F-4D97-AF65-F5344CB8AC3E}">
        <p14:creationId xmlns:p14="http://schemas.microsoft.com/office/powerpoint/2010/main" val="63751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(Example 01) </a:t>
            </a:r>
            <a:endParaRPr lang="en-US" dirty="0"/>
          </a:p>
        </p:txBody>
      </p:sp>
      <p:sp>
        <p:nvSpPr>
          <p:cNvPr id="3" name="Content Placeholder 2"/>
          <p:cNvSpPr>
            <a:spLocks noGrp="1"/>
          </p:cNvSpPr>
          <p:nvPr>
            <p:ph idx="1"/>
          </p:nvPr>
        </p:nvSpPr>
        <p:spPr/>
        <p:txBody>
          <a:bodyPr/>
          <a:lstStyle/>
          <a:p>
            <a:r>
              <a:rPr lang="en-US" dirty="0"/>
              <a:t>Construct a scatter plot for the data obtained in a study of age and systolic blood </a:t>
            </a:r>
            <a:r>
              <a:rPr lang="en-US" dirty="0" smtClean="0"/>
              <a:t>pressure of </a:t>
            </a:r>
            <a:r>
              <a:rPr lang="en-US" dirty="0"/>
              <a:t>six randomly selected subjects. </a:t>
            </a:r>
            <a:r>
              <a:rPr lang="en-US" dirty="0" smtClean="0"/>
              <a:t>The data </a:t>
            </a:r>
            <a:r>
              <a:rPr lang="en-US" dirty="0"/>
              <a:t>are shown in the following table.</a:t>
            </a:r>
          </a:p>
        </p:txBody>
      </p:sp>
      <p:pic>
        <p:nvPicPr>
          <p:cNvPr id="4" name="Picture 3"/>
          <p:cNvPicPr>
            <a:picLocks noChangeAspect="1"/>
          </p:cNvPicPr>
          <p:nvPr/>
        </p:nvPicPr>
        <p:blipFill>
          <a:blip r:embed="rId2"/>
          <a:stretch>
            <a:fillRect/>
          </a:stretch>
        </p:blipFill>
        <p:spPr>
          <a:xfrm>
            <a:off x="1049025" y="3276398"/>
            <a:ext cx="4152337" cy="2441822"/>
          </a:xfrm>
          <a:prstGeom prst="rect">
            <a:avLst/>
          </a:prstGeom>
        </p:spPr>
      </p:pic>
      <p:pic>
        <p:nvPicPr>
          <p:cNvPr id="5" name="Picture 4"/>
          <p:cNvPicPr>
            <a:picLocks noChangeAspect="1"/>
          </p:cNvPicPr>
          <p:nvPr/>
        </p:nvPicPr>
        <p:blipFill>
          <a:blip r:embed="rId3"/>
          <a:stretch>
            <a:fillRect/>
          </a:stretch>
        </p:blipFill>
        <p:spPr>
          <a:xfrm>
            <a:off x="6168980" y="2954226"/>
            <a:ext cx="4681202" cy="3448050"/>
          </a:xfrm>
          <a:prstGeom prst="rect">
            <a:avLst/>
          </a:prstGeom>
        </p:spPr>
      </p:pic>
    </p:spTree>
    <p:extLst>
      <p:ext uri="{BB962C8B-B14F-4D97-AF65-F5344CB8AC3E}">
        <p14:creationId xmlns:p14="http://schemas.microsoft.com/office/powerpoint/2010/main" val="258488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Scatter plot (Example # 02) </a:t>
            </a:r>
            <a:endParaRPr lang="en-US" dirty="0"/>
          </a:p>
        </p:txBody>
      </p:sp>
      <p:sp>
        <p:nvSpPr>
          <p:cNvPr id="3" name="Content Placeholder 2"/>
          <p:cNvSpPr>
            <a:spLocks noGrp="1"/>
          </p:cNvSpPr>
          <p:nvPr>
            <p:ph idx="1"/>
          </p:nvPr>
        </p:nvSpPr>
        <p:spPr>
          <a:xfrm>
            <a:off x="838200" y="1326524"/>
            <a:ext cx="10515600" cy="4850439"/>
          </a:xfrm>
        </p:spPr>
        <p:txBody>
          <a:bodyPr/>
          <a:lstStyle/>
          <a:p>
            <a:r>
              <a:rPr lang="en-US" dirty="0"/>
              <a:t>Construct a scatter plot for the data obtained in a study on the number of absences </a:t>
            </a:r>
            <a:r>
              <a:rPr lang="en-US" dirty="0" smtClean="0"/>
              <a:t>and the </a:t>
            </a:r>
            <a:r>
              <a:rPr lang="en-US" dirty="0"/>
              <a:t>final grades of seven randomly selected students from a statistics class. </a:t>
            </a:r>
          </a:p>
        </p:txBody>
      </p:sp>
      <p:pic>
        <p:nvPicPr>
          <p:cNvPr id="4" name="Picture 3"/>
          <p:cNvPicPr>
            <a:picLocks noChangeAspect="1"/>
          </p:cNvPicPr>
          <p:nvPr/>
        </p:nvPicPr>
        <p:blipFill>
          <a:blip r:embed="rId2"/>
          <a:stretch>
            <a:fillRect/>
          </a:stretch>
        </p:blipFill>
        <p:spPr>
          <a:xfrm>
            <a:off x="3113601" y="2742931"/>
            <a:ext cx="5747063" cy="3244753"/>
          </a:xfrm>
          <a:prstGeom prst="rect">
            <a:avLst/>
          </a:prstGeom>
        </p:spPr>
      </p:pic>
    </p:spTree>
    <p:extLst>
      <p:ext uri="{BB962C8B-B14F-4D97-AF65-F5344CB8AC3E}">
        <p14:creationId xmlns:p14="http://schemas.microsoft.com/office/powerpoint/2010/main" val="1760575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1935</Words>
  <Application>Microsoft Office PowerPoint</Application>
  <PresentationFormat>Widescreen</PresentationFormat>
  <Paragraphs>223</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NimbusRomNo9L</vt:lpstr>
      <vt:lpstr>Office Theme</vt:lpstr>
      <vt:lpstr>SIMPLE LINEAR REGRESSION &amp; CORRELATION</vt:lpstr>
      <vt:lpstr>Introduction  </vt:lpstr>
      <vt:lpstr>Introduction</vt:lpstr>
      <vt:lpstr>PowerPoint Presentation</vt:lpstr>
      <vt:lpstr>PowerPoint Presentation</vt:lpstr>
      <vt:lpstr>PowerPoint Presentation</vt:lpstr>
      <vt:lpstr>Scatter Plot </vt:lpstr>
      <vt:lpstr>Scatter plot (Example 01) </vt:lpstr>
      <vt:lpstr>Scatter plot (Example # 02) </vt:lpstr>
      <vt:lpstr>Scatter plot (Example # 02, Contd.) </vt:lpstr>
      <vt:lpstr>Correlation Coefficient </vt:lpstr>
      <vt:lpstr>Properties of Correlation Coefficient </vt:lpstr>
      <vt:lpstr>Formula for Correlation Coefficient </vt:lpstr>
      <vt:lpstr>Example # 03 </vt:lpstr>
      <vt:lpstr>Example # 03 (contd.) </vt:lpstr>
      <vt:lpstr>Example # 04 </vt:lpstr>
      <vt:lpstr>Example # 04 (Contd.) </vt:lpstr>
      <vt:lpstr>The Significance of Correlation </vt:lpstr>
      <vt:lpstr>Hypothesis testing for Correlation </vt:lpstr>
      <vt:lpstr>Example # 05</vt:lpstr>
      <vt:lpstr>Example # 05 (Contd.) </vt:lpstr>
      <vt:lpstr>Possible relationship b/w variables </vt:lpstr>
      <vt:lpstr>Practice Questions for Correlation</vt:lpstr>
      <vt:lpstr>Practice Questions for correlation (Contd.) </vt:lpstr>
      <vt:lpstr>Simple Linear Regression </vt:lpstr>
      <vt:lpstr>Simple Linear Regression (Contd.) </vt:lpstr>
      <vt:lpstr>PowerPoint Presentation</vt:lpstr>
      <vt:lpstr>Hypothetical example for Francis Galton’s Law </vt:lpstr>
      <vt:lpstr>Simple Linear Regression Model </vt:lpstr>
      <vt:lpstr>PowerPoint Presentation</vt:lpstr>
      <vt:lpstr>PowerPoint Presentation</vt:lpstr>
      <vt:lpstr>Simple Regression Model (Contd.) </vt:lpstr>
      <vt:lpstr>Assumptions of Regression Model </vt:lpstr>
      <vt:lpstr>Deterministic Vs. Statistical Relationship </vt:lpstr>
      <vt:lpstr>Deterministic Vs. Statistical (Example) </vt:lpstr>
      <vt:lpstr>PowerPoint Presentation</vt:lpstr>
      <vt:lpstr>Relationship B/w Regression &amp; Correlation</vt:lpstr>
      <vt:lpstr>Determining Regression Equation</vt:lpstr>
      <vt:lpstr>The Method of Least Squares </vt:lpstr>
      <vt:lpstr>The Method of Least Squares (Contd.) </vt:lpstr>
      <vt:lpstr>Example # 06 </vt:lpstr>
      <vt:lpstr>Example # 06 (Contd.) </vt:lpstr>
      <vt:lpstr>PowerPoint Presentation</vt:lpstr>
      <vt:lpstr>Prediction Using Regression Eq. </vt:lpstr>
      <vt:lpstr>Assumptions for valid prediction </vt:lpstr>
      <vt:lpstr>Assumptions for Prediction </vt:lpstr>
      <vt:lpstr>Example # 07 </vt:lpstr>
      <vt:lpstr>Example # 07 (Contd.)  </vt:lpstr>
      <vt:lpstr>Example # 07 (Contd.) </vt:lpstr>
      <vt:lpstr>Practice questions </vt:lpstr>
      <vt:lpstr>PowerPoint Presentation</vt:lpstr>
      <vt:lpstr>Practice Questions </vt:lpstr>
      <vt:lpstr>Practice Questions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&amp; CORRELATION</dc:title>
  <dc:creator>Osama Bin Ajaz</dc:creator>
  <cp:lastModifiedBy>amjad</cp:lastModifiedBy>
  <cp:revision>248</cp:revision>
  <dcterms:created xsi:type="dcterms:W3CDTF">2018-05-02T03:50:56Z</dcterms:created>
  <dcterms:modified xsi:type="dcterms:W3CDTF">2022-05-31T10:15:13Z</dcterms:modified>
</cp:coreProperties>
</file>