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Arial Black" panose="020B0A04020102020204" pitchFamily="3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jInzxNyfwlFPf2IXqiXE5hGWM6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2-05-13T07:19:49.8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D14E6F7-EBCB-4901-A862-BF5892936287}" emma:medium="tactile" emma:mode="ink">
          <msink:context xmlns:msink="http://schemas.microsoft.com/ink/2010/main" type="writingRegion" rotatedBoundingBox="10699,1683 13985,1790 13963,2463 10677,2355"/>
        </emma:interpretation>
      </emma:emma>
    </inkml:annotationXML>
    <inkml:traceGroup>
      <inkml:annotationXML>
        <emma:emma xmlns:emma="http://www.w3.org/2003/04/emma" version="1.0">
          <emma:interpretation id="{F1670726-A18E-4936-BF23-237F626A0D12}" emma:medium="tactile" emma:mode="ink">
            <msink:context xmlns:msink="http://schemas.microsoft.com/ink/2010/main" type="paragraph" rotatedBoundingBox="10699,1683 13985,1790 13963,2463 10677,23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DE6D9C-93E7-4AC9-9082-D4D251C51B2C}" emma:medium="tactile" emma:mode="ink">
              <msink:context xmlns:msink="http://schemas.microsoft.com/ink/2010/main" type="line" rotatedBoundingBox="10699,1683 13985,1790 13963,2463 10677,2355"/>
            </emma:interpretation>
          </emma:emma>
        </inkml:annotationXML>
        <inkml:traceGroup>
          <inkml:annotationXML>
            <emma:emma xmlns:emma="http://www.w3.org/2003/04/emma" version="1.0">
              <emma:interpretation id="{8AEA2E56-6488-4AB0-9B82-07485B7E605F}" emma:medium="tactile" emma:mode="ink">
                <msink:context xmlns:msink="http://schemas.microsoft.com/ink/2010/main" type="inkWord" rotatedBoundingBox="10699,1683 11564,1711 11542,2370 10678,234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-4654-2308 0,'38'0'0,"-38"0"32,0 39-17,0-1 1,39-38 15,-39 0 0,0 0-15,38 0 15,-38 0-15,39 0-1,-39 0 1,38 0 15,-38 0 0,0 0-15,39 0-1,-39 0 17,0-38-1,77-39-31,-77 77 62,0 0-15,0 0-31,0 0 30</inkml:trace>
          <inkml:trace contextRef="#ctx0" brushRef="#br0" timeOffset="-1606.8028">-4577-2000 0,'0'0'16,"0"0"-1,0 0 1,38 0 15,-38 0-15,39 0-1,-39 0 79,0 38-78,0 1-16,0-39 15,0 38 16,0-38-15,0 0 0,0 39 15,0-39-31,0 0 62,0 38-31,0-38 1,0 39-17,0-39 16,-39 0-31,39 38 32,0-38-17,0 39 48,0-39-32,0 0 31,0 0-15,0 0-16,0 0-31,0-39 16,0 39-1,39-77 1,-39 77 0,38 0 15,-38-38-31,0-1 15,0 39-15,0-38 16,39-1 0,-39 39-16,0-38 15,38 38 1,-38-38-16,39 38 31,-39-77-31,0 77 31,38 0-15,-38 0 15,0 0-15,0 38-1,0-38 1,-38 0 31,38 0-32,-39 39 16,39-1-31,-38 0 94,38-38-78,0 39-1,0-1 94,0 1-77,0-1-17,0-38-15,0 0 31,38 0-15,-38 0 0,0 0 15,0 0-31,39 0 31,-1 0-31,39 0 16,-77 39-16,39-39 31,-39 0 0,0 0 63,0-77-94,0 77 31,0-39-31,0 39 15,0-38 1,0 38 0,0-39-1,0 1 1,0 38-1,0-38 1,0 38 62,0 0-47</inkml:trace>
          <inkml:trace contextRef="#ctx0" brushRef="#br0" timeOffset="1419.6025">-3961-2000 0,'0'0'31,"0"0"-16,0 38-15,38-38 32,-38 0-17,39 0 1,-39 0 15,38 0 0,-38 0 0,0 0-15</inkml:trace>
          <inkml:trace contextRef="#ctx0" brushRef="#br0" timeOffset="2450.2043">-3961-1808 0,'0'0'16,"0"0"-16,0 39 15,0-39 1,0 0 0,0 38-1,0-38-15,38 0 31,-38 0 1,0 0-32,39 0 15,-39 0 1,38 0 31,-38 0-16,0 0 0,39 0-15,-39 0 46</inkml:trace>
        </inkml:traceGroup>
        <inkml:traceGroup>
          <inkml:annotationXML>
            <emma:emma xmlns:emma="http://www.w3.org/2003/04/emma" version="1.0">
              <emma:interpretation id="{1D480E35-A022-4CC3-982D-E56CFEA1A5EF}" emma:medium="tactile" emma:mode="ink">
                <msink:context xmlns:msink="http://schemas.microsoft.com/ink/2010/main" type="inkWord" rotatedBoundingBox="12010,1785 13609,1837 13592,2361 11993,230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9050.016">-2653-2231 0,'0'0'16,"0"0"31,0 39-32,0-1 1,-38-38 15,38 39-31,-39-39 31,39 77 0,-38-77 1,38 38-32,0-38 15,0 0 1,0 38 46,-39-38-46,39 39 15,0-39 16,0 0-32,0 38 1,0 1 15,0-39 0,0 38 1,39-38-17,-39 0 16,38 0 1,-38 0 30,39 0-31,-1 0 0,-38 0 79,0 0-95,0 0 79,0 0-79,0-38 1,0-1 15,0 39-15,0-38 46,0-1-46,0 39-1,0 0 95,0-38-95,0 38-15,0 0 47,0 0-31,-38 0-1,38 0 16,-39 0 1,39 0 14,-38 0-46,38 0 63,0 0-48,0 0 32,-39 0-16,39 0 47,0 0-46</inkml:trace>
          <inkml:trace contextRef="#ctx0" brushRef="#br0" timeOffset="6023.6107">-3346-2115 0,'0'0'15,"0"38"1,39-38 31,-39 0-16,38 0 31,-38 0-30,39 0-1,-39 0 0,38 0 0,1 0-15,-39 39 46,0-39-46,0 38-1,0-38 32,0 38-31,0 1 31,0-39-32,0 0 1,0 38-16,0 1 15,-39-39 1,39 0 31,0 0-32,0 77 1,-38-77 0,38 0 77,0 0-62,0 38 1,0-38 139,0 0-155,0 0-1,0 0 17,38 0-1,1 0 0,-39-38-15,0 38-16,38-39 15,-38 39 1,0-38 15,39 38 0,-1 0-31,-38 0 16,0 0 46,0 0-46,39 0 46</inkml:trace>
          <inkml:trace contextRef="#ctx0" brushRef="#br0" timeOffset="12513.2221">-2345-2115 0,'0'38'16,"0"-38"31,0 39 0,0-39-1,0 38-14,0 0-17,0-38 1,0 39-1,0-39-15,0 38 32,0 1-1,0-39 0,0 0 0,0 0 78,0 0-77,38 0-1,-38-39-16,39 39-15,-39 0 32,0 0-17,38 0 1,-38 0-1,39 0 1,-39-38 15,38 38-31,1 0 16,-39-39-1,38 1-15,-38 38 16,0 0 0,0 38 15,0-38-16,0 0 1,0 0 31,0 0-47,0 0 78,-38 0-78,38 0 31,-39-38-31,39 38 16,0-38-1,0 38-15,0-39 16,0 1 77,-38 38-61,38 0-1,0 38 0,0-38-15,0 0-1,0 39 1,0-39-16,0 38 15,0 0 1,0-38 0,0 39-1,0-39-15,0 77 31,0-77-15,0 38 0,0-38-16,0 77 31,0-77-16,0 39 17,0-39 170</inkml:trace>
          <inkml:trace contextRef="#ctx0" brushRef="#br0" timeOffset="13762.2243">-1806-1962 0,'0'0'31,"38"39"0</inkml:trace>
          <inkml:trace contextRef="#ctx0" brushRef="#br0" timeOffset="14573.4257">-1768-1885 0,'0'0'16,"0"0"30</inkml:trace>
        </inkml:traceGroup>
        <inkml:traceGroup>
          <inkml:annotationXML>
            <emma:emma xmlns:emma="http://www.w3.org/2003/04/emma" version="1.0">
              <emma:interpretation id="{99257893-FB2E-4EFB-9652-B03358A006A4}" emma:medium="tactile" emma:mode="ink">
                <msink:context xmlns:msink="http://schemas.microsoft.com/ink/2010/main" type="inkWord" rotatedBoundingBox="13777,2001 13978,2007 13963,2463 13762,2456"/>
              </emma:interpretation>
              <emma:one-of disjunction-type="recognition" id="oneOf2">
                <emma:interpretation id="interp2" emma:lang="" emma:confidence="0">
                  <emma:literal>4</emma:literal>
                </emma:interpretation>
                <emma:interpretation id="interp3" emma:lang="" emma:confidence="0">
                  <emma:literal>u</emma:literal>
                </emma:interpretation>
                <emma:interpretation id="interp4" emma:lang="" emma:confidence="0">
                  <emma:literal>y</emma:literal>
                </emma:interpretation>
                <emma:interpretation id="interp5" emma:lang="" emma:confidence="0">
                  <emma:literal>k</emma:literal>
                </emma:interpretation>
                <emma:interpretation id="interp6" emma:lang="" emma:confidence="0">
                  <emma:literal>U</emma:literal>
                </emma:interpretation>
              </emma:one-of>
            </emma:emma>
          </inkml:annotationXML>
          <inkml:trace contextRef="#ctx0" brushRef="#br0" timeOffset="19289.6343">-1575-2038 0,'0'38'31,"0"0"-31,0-38 15,0 39 17,0-39-17,0 38 1,0 1 62,0-1-31,0-38-1,0 39-46,0-1 110,0-38-64,38 0-14,-38-38-32,0 38 46,39 0-14,-39-39-32,0 39 31,0 0 0,0-38-31,38 38 16,1-39 77,-39 39-93,0 0 31,0 0 47,38 0-31,-38 0 0,0 0-31,0-38 15,0 38-31,0-39 31,0 39 0,0 0 141,0 39-141,0-39 78,0 38-93,0 1-1,0-39 1,0 38 0,0-38-16,0 39 31,0-1 16,-38-38-1,38 39-30,0-39 93,0 38-78,0-38 1,0 0 30,0 0 110,0 39-48,0-1-61,0-38-1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2-05-13T07:19:37.8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0072AAE-3E60-45DF-A0CA-168DA15D3B79}" emma:medium="tactile" emma:mode="ink">
          <msink:context xmlns:msink="http://schemas.microsoft.com/ink/2010/main" type="writingRegion" rotatedBoundingBox="15160,3044 17355,3039 17357,3847 15162,3852"/>
        </emma:interpretation>
      </emma:emma>
    </inkml:annotationXML>
    <inkml:traceGroup>
      <inkml:annotationXML>
        <emma:emma xmlns:emma="http://www.w3.org/2003/04/emma" version="1.0">
          <emma:interpretation id="{F6299277-360D-4765-95B2-5DE95BCB2812}" emma:medium="tactile" emma:mode="ink">
            <msink:context xmlns:msink="http://schemas.microsoft.com/ink/2010/main" type="paragraph" rotatedBoundingBox="15160,3044 17355,3039 17357,3847 15162,38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17C153-51C4-4DA6-96D9-6B143762D0C7}" emma:medium="tactile" emma:mode="ink">
              <msink:context xmlns:msink="http://schemas.microsoft.com/ink/2010/main" type="line" rotatedBoundingBox="15160,3044 17355,3039 17357,3847 15162,3852"/>
            </emma:interpretation>
          </emma:emma>
        </inkml:annotationXML>
        <inkml:traceGroup>
          <inkml:annotationXML>
            <emma:emma xmlns:emma="http://www.w3.org/2003/04/emma" version="1.0">
              <emma:interpretation id="{7C49477B-53E3-4DB0-AD82-8C394CA2F30A}" emma:medium="tactile" emma:mode="ink">
                <msink:context xmlns:msink="http://schemas.microsoft.com/ink/2010/main" type="inkWord" rotatedBoundingBox="15161,3271 16547,3268 16548,3654 15162,365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811-615 0,'0'-38'15,"0"38"1,0 0 15,0 38-15,0 1 30,0-39-14,38 0-17,1 0 1,-39 0 15,38 0-15,-38 0-1,39 0 1,-39 0 15,38 0-15,1 0 62,-39-39-63,38 39-15,-38 0 16,39 0-1</inkml:trace>
          <inkml:trace contextRef="#ctx0" brushRef="#br0" timeOffset="-1575.6027">-190-692 0,'0'39'31,"0"-39"0,0 38 94,0-38-109,0 39 31,0-1-47,0-38 15,39 0 16,-39 0-15,0 39 0,0-39 15,0 0 16,38 0-1,-38 0-30,0 0 0,39 0 15,-39 0 31,38 0-46,1 0-16,-39-39 62,38 39-31,-38 0 1,0 0-17,0 0 16,0 0-31,0-38 32,0 38 46,0-77-78,0 38 31,0 39 0,-38 0 0,-1-76-15,39 76 46,0 0-46,0 0-1,-38 0 17,38 0-1,0 0 0,0 38 125,0-38-62,0-38-63,0 38 16,0 0-32,0 0 1,0 38 15,38-38-31,-38 0 31,39 0-31,-1 0 16,-38 0 15,0 0-15,39 0-1,76 0 1,-115 0-16,38 0 15,-38 0 17,0 0-32,0 0 62,39 0 94,-39 0-140,77 0-16,-77 0 62,0 38-46,0-38 30,0 0-30,38 0-16,-38 0 62,0 0-62,0 0 47,0 0-31,0 0-1,0 0 79,0 0-63</inkml:trace>
          <inkml:trace contextRef="#ctx0" brushRef="#br0" timeOffset="1656.6031">888-422 0,'0'0'15,"0"0"1,0 38 31,0-38-16,38 0 16,-38 0-16,39 0-15,-39 0 15,38 0 31,-38 0-62,39 0 16,-39 0 31,0-38 15,38 38-31,-38 0 0,0 0-15,39 0 62,-39 0 16,77-39-94,-77 39 15,0 0 1,0 0 62,0 0 0</inkml:trace>
        </inkml:traceGroup>
        <inkml:traceGroup>
          <inkml:annotationXML>
            <emma:emma xmlns:emma="http://www.w3.org/2003/04/emma" version="1.0">
              <emma:interpretation id="{B049FFE7-776B-4E83-A77E-A13BA8F2415D}" emma:medium="tactile" emma:mode="ink">
                <msink:context xmlns:msink="http://schemas.microsoft.com/ink/2010/main" type="inkWord" rotatedBoundingBox="17124,3040 17355,3039 17357,3847 17126,3848"/>
              </emma:interpretation>
            </emma:emma>
          </inkml:annotationXML>
          <inkml:trace contextRef="#ctx0" brushRef="#br0" timeOffset="5262.2095">1773-999 0,'0'0'31,"0"0"16,0 0 77,0 77-61,0-39-32,0-38-31,0 39 31,0-39-31,0 38 31,0-38 1,0 39-17,0-39-15,0 38 31,0-38 63,0 38-78,38-38 62,-38 0 62,0 0-124,39 0 15,-39 0-31,38 0 31,-38 0-15,39 0-1,-39 0 16,0 39-15,38-39 15,-38 0-31,0-39 16,0 39-1,39-38-15,-39 38 32,0 0 14,0-38 95,0-1-126,0 39 1,0-38 0,0 38-16,0 0 31,0 0 16,0 0-1,0 0 32,0 0-62,0 0 46,0 0-30,0 0-32,0 38 31,0 1 16,0-39-32,0 38 32,0-38-31,0 38-1,0 1 1,0-1-16,0-38 15,-39 0 1,39 39-16,0-1 31,0-38 0,0 39 1,0-39-17,0 38 16,0-38-15,0 77 0,0-77 15,0 39-16,0 38 1,0-77 0,0 38 30,0 1 32,0-39-46,0 0 124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2-05-13T07:19:23.8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B53F36B-2BE8-4D93-B38E-7E60A993EBDB}" emma:medium="tactile" emma:mode="ink">
          <msink:context xmlns:msink="http://schemas.microsoft.com/ink/2010/main" type="writingRegion" rotatedBoundingBox="15950,3700 18111,5292 17163,6580 15002,4988"/>
        </emma:interpretation>
      </emma:emma>
    </inkml:annotationXML>
    <inkml:traceGroup>
      <inkml:annotationXML>
        <emma:emma xmlns:emma="http://www.w3.org/2003/04/emma" version="1.0">
          <emma:interpretation id="{CF75FBB5-DB83-4289-AE73-25C300D2568C}" emma:medium="tactile" emma:mode="ink">
            <msink:context xmlns:msink="http://schemas.microsoft.com/ink/2010/main" type="paragraph" rotatedBoundingBox="15950,3700 18111,5292 17163,6580 15002,49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BFE581-7C6E-4494-A587-771273343ED1}" emma:medium="tactile" emma:mode="ink">
              <msink:context xmlns:msink="http://schemas.microsoft.com/ink/2010/main" type="line" rotatedBoundingBox="15950,3700 18111,5292 17163,6580 15002,4988"/>
            </emma:interpretation>
          </emma:emma>
        </inkml:annotationXML>
        <inkml:traceGroup>
          <inkml:annotationXML>
            <emma:emma xmlns:emma="http://www.w3.org/2003/04/emma" version="1.0">
              <emma:interpretation id="{EC2B0B48-8366-435C-82C3-B0A980C241B6}" emma:medium="tactile" emma:mode="ink">
                <msink:context xmlns:msink="http://schemas.microsoft.com/ink/2010/main" type="inkWord" rotatedBoundingBox="15950,3700 18111,5292 17163,6580 15002,498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541 694 0,'0'0'31,"0"38"0,0 1-15,0-39-1,-38 0 1,38 0 15,-39 0-15,-38 0-1,0 77-15,0-77 16,77 0-1,-38 0-15,38 0 47,0 0 62,0 0-62,0-39-47,0-115 16,0-38-16,115-39 15,-76 0 1,-1 231 0,-38 0-1,0 0 1,0 0 31,0 77-47,0-77 15,0 39 1,0 38-16,39 38 15,-1-38-15,-38 115 16,0-115 0,0 39-16,0-116 15,0 77 1,0-77 46,0 38-46,-38-38-16,38 0 31,-39 0-31,39 0 16,-38 0 30,38 0-14,-77 0 46,77 39-63,0-39 32,0 0-31,0-39-1,0 1 110,0-1-78,-39 39-16,39-38 0,-77 38-15,1-77-16,76 77 15,0 0 126,0 0-110,38 0-15,-38 0-1,38 0 1,78 0-16,-116 0 15,77 0 1,-77 38-16,38 1 16,-38 38-16,0-77 15,39 0 32,-39-39-47,38 39 62,-38 0-30,0 0-17,0 0 16,0 0 1,0-38-32,39 38 15,-1 0 1,-38 0 46,0 0-15,0 0-31,0 0-1,0 38 1,-38-38-1,38 0 1,0 0 0,-39 0 30,-76 0-30,-1 39-16,39 76 16,1-115-16,76 0 15,-39 0 1,39 0 15,-38-38-15,38 38-1,0-39 1,0 39 31,38-38-32,-38 38 16,0-39-31,39 1 32,-1-39-17,-38-39 1,0 116-1,38 0 17,-38 39-17,0-39 1,0 38 15,0-38-31,0 39 16,0 38 15,0-77-16,39 0 1,76 0 0,-76 38-16,-1-38 15,39 0 1,-38 0-16,-39 0 47,0 39-16,38-39 16,-38 0 46,-38-39-46,38 39 0,-39 0-32,-38 0-15,0 0 16,0 0 0,39 0-16,38 0 15,0-38 1,0 38-1,0-39 1,0 39 31,0 0-32,0 0 17,0 0-1,38 0 0,-38 0-15,39 0-1,-1-38 1,-38-1-16,39 39 15,38-77 1,0 77 0,0-115-16,0 77 15,0-1 1,-77 39 15,0 0 0,0 39-15,0-39 46,0 0-62,-39 0 16,39 38-1,0-38-15,-38 0 32,-39 0-32,38 0 15,-38 0 1,77 0-1,0 0 1,-38 0 0,-39 0-1,77 0 1,-77-38 15,38 38-31,39-39 62,0 39 1,0 0 62,0 0-94,39 0-16,-39 0 1,77 0-16,-77 39 16,38-1-1,1 1-15,-1-39 16,1 38-1,-1 0-15,1-38 16,-1 39 0,1-39-16,-1 0 15,1 0 1,-39 38 62,0-38-63,0 0 32,-39 0-47,1 0 16,-1 0 15,39 0 0,0 0 0,0 39 16,0-39-31,0 77-16,-192 77 15,192-116-15,-193-38 32,193 39-32,0-39 31,0 0-16,0-77 1,-38 38 0,38 39-1,0 0 1,0 0 31,0-38-32,0-1 16,0 39 1,38 0-1,1 39 0,76-39-31,-115 0 16,39 0-1,-39 38 1,0-38 15,77 0-31,-77 0 31,0 0 78,0 0-77,0 39-1,-39-39-31,-76 0 31,-1 0-31,78 0 16,-1 0-1,39 0-15,0-39 31,0 1-31,0 38 16,0-39 0,0 39-1,0-38 16,0-39-15,0 77 0,0 0 108,0 0-108</inkml:trace>
          <inkml:trace contextRef="#ctx0" brushRef="#br0" timeOffset="5056.409">1426 309 0,'0'-38'15,"0"38"1,0 0 0,0 0 15,0 38-31,0-38 15,0 0 1,0 39 15,0-1 0,0 1-15,0-39 15,0 38-15,0-38 15,0 39-15,0 114 15,-76 194-16,76-78 1,0-192 0,-39-38 15,39-39 0,0 0 31,0-39-15,0 39-31,0 0 77,39 0-77,-39 0 15,115-38-15,-77 38-1,1 0 1,-1 0 31,-38 0-32,77-39 1,-38 39 0,-1 0-16,1 0 15,-1 0-15,-38 0 141,0-77-126,0 77-15,0 0 16,0-38-16,-38 38 47,38 0-32,0-39 16,0 39 250,0 39-234,0-39-16,0 38-15,0 1-16,0-1 15,0 1-15,0-1 32,0 1-1,0-1-31,0-38 47,0 270-32,0-78-15,0-77 16,0 1-1,0 38-15,0 38 16,38-153 0,-38-1-1,0-38 16,0-38-15,0-1 0,0 1-16,0-1 15,0 39 16,0-38 32,-38 38 30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T=-0.264; T criticcal =  0.624 ; </a:t>
            </a:r>
            <a:r>
              <a:rPr lang="en-US" b="1"/>
              <a:t>do not reject Ho </a:t>
            </a:r>
            <a:endParaRPr b="1"/>
          </a:p>
        </p:txBody>
      </p:sp>
      <p:sp>
        <p:nvSpPr>
          <p:cNvPr id="165" name="Google Shape;165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T=2.517 &amp; Reject Ho </a:t>
            </a:r>
            <a:endParaRPr/>
          </a:p>
        </p:txBody>
      </p:sp>
      <p:sp>
        <p:nvSpPr>
          <p:cNvPr id="173" name="Google Shape;173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T=-0.57, Tcritical= - 2.365. Do not reject Ho.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95% CI = [ --41.02, 25.02 ] </a:t>
            </a:r>
            <a:endParaRPr/>
          </a:p>
        </p:txBody>
      </p:sp>
      <p:sp>
        <p:nvSpPr>
          <p:cNvPr id="195" name="Google Shape;195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T-critical = 1.341 df=15, Sp=7.41, t-calculated=2.63, reject Ho. </a:t>
            </a:r>
            <a:endParaRPr/>
          </a:p>
        </p:txBody>
      </p:sp>
      <p:sp>
        <p:nvSpPr>
          <p:cNvPr id="216" name="Google Shape;216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Ho: Ud=0 &amp; H1: Ud &lt; 0 &amp; df=8 &amp; Dbar= -1.081 &amp; SDd= 1.937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T=-1.67; t-critical=-1.860.’ Do not reject Ho </a:t>
            </a:r>
            <a:endParaRPr/>
          </a:p>
        </p:txBody>
      </p:sp>
      <p:sp>
        <p:nvSpPr>
          <p:cNvPr id="243" name="Google Shape;243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T= - 1.67 &amp; t-critical=-1.860; Do not reject Ho Sd=1.937</a:t>
            </a:r>
            <a:endParaRPr/>
          </a:p>
        </p:txBody>
      </p:sp>
      <p:sp>
        <p:nvSpPr>
          <p:cNvPr id="251" name="Google Shape;251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t-criticals= +-(2.015)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0431016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b04310169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b04310169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Z=-1.56, </a:t>
            </a:r>
            <a:r>
              <a:rPr lang="en-US" b="1"/>
              <a:t>Reject Ho. </a:t>
            </a:r>
            <a:r>
              <a:rPr lang="en-US"/>
              <a:t>Xbar=75 ; p-value=0.0594 </a:t>
            </a:r>
            <a:endParaRPr/>
          </a:p>
        </p:txBody>
      </p:sp>
      <p:sp>
        <p:nvSpPr>
          <p:cNvPr id="109" name="Google Shape;109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Z=2.28 p-value=1 – 0.9887 = 0.0113, Reject Ho </a:t>
            </a:r>
            <a:endParaRPr/>
          </a:p>
        </p:txBody>
      </p:sp>
      <p:sp>
        <p:nvSpPr>
          <p:cNvPr id="117" name="Google Shape;11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z=1.06 (1 -- 0.8554=0.1446); Xbar1=8.6, Xbar2=7.9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emf"/><Relationship Id="rId4" Type="http://schemas.openxmlformats.org/officeDocument/2006/relationships/customXml" Target="../ink/ink1.xml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Steps in Hypothesis Testing (summary)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1444" y="1825625"/>
            <a:ext cx="10409112" cy="43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838200" y="181807"/>
            <a:ext cx="10515600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420"/>
              <a:buFont typeface="Arial Black"/>
              <a:buNone/>
            </a:pPr>
            <a:r>
              <a:rPr lang="en-US" sz="3420" b="1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t-test for a Mean</a:t>
            </a:r>
            <a:endParaRPr sz="342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425087" y="974308"/>
            <a:ext cx="11341823" cy="553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t-test is defined as: 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087" y="1384666"/>
            <a:ext cx="11341823" cy="2474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114" y="3858701"/>
            <a:ext cx="11119796" cy="2753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Example: </a:t>
            </a:r>
            <a:r>
              <a:rPr lang="en-US" sz="2800" b="1">
                <a:solidFill>
                  <a:srgbClr val="00B050"/>
                </a:solidFill>
              </a:rPr>
              <a:t>Substitute Teachers’ Salaries</a:t>
            </a:r>
            <a:r>
              <a:rPr lang="en-US" b="1">
                <a:solidFill>
                  <a:srgbClr val="00B050"/>
                </a:solidFill>
              </a:rPr>
              <a:t>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/>
              <a:t>An educator claims that the average salary of substitute teachers in school districts in Allegheny County, Pennsylvania, is less than $60 per day. A random sample of eight school districts is selected, and the daily salaries (in dollars) are shown. Is there enough evidence to support the educator’s claim at α 0.10? 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2695" y="4333446"/>
            <a:ext cx="4812510" cy="511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Example: </a:t>
            </a:r>
            <a:r>
              <a:rPr lang="en-US" sz="2800" b="1">
                <a:solidFill>
                  <a:srgbClr val="00B050"/>
                </a:solidFill>
              </a:rPr>
              <a:t>Jogger’s Oxygen Uptake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/>
              <a:t>A physician claims that joggers’ maximal volume oxygen uptake is greater than the average of all adults. A sample of 15 joggers has a mean of 40.6 milliliters per kilogram (ml/kg) and a standard deviation of 6 ml/kg. If the average of all adults is 36.7 ml/kg, is there enough evidence to support the physician’s claim at α = 0.05?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838200" y="205581"/>
            <a:ext cx="10515600" cy="108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420"/>
              <a:buFont typeface="Calibri"/>
              <a:buNone/>
            </a:pPr>
            <a:r>
              <a:rPr lang="en-US" sz="3420" b="1">
                <a:solidFill>
                  <a:srgbClr val="00B050"/>
                </a:solidFill>
              </a:rPr>
              <a:t>Testing Difference between two mean when σ</a:t>
            </a:r>
            <a:r>
              <a:rPr lang="en-US" sz="3420" b="1" baseline="-25000">
                <a:solidFill>
                  <a:srgbClr val="00B050"/>
                </a:solidFill>
              </a:rPr>
              <a:t>1</a:t>
            </a:r>
            <a:r>
              <a:rPr lang="en-US" sz="3420" b="1">
                <a:solidFill>
                  <a:srgbClr val="00B050"/>
                </a:solidFill>
              </a:rPr>
              <a:t>≠ σ</a:t>
            </a:r>
            <a:r>
              <a:rPr lang="en-US" sz="3420" b="1" baseline="-25000">
                <a:solidFill>
                  <a:srgbClr val="00B050"/>
                </a:solidFill>
              </a:rPr>
              <a:t>2 </a:t>
            </a:r>
            <a:r>
              <a:rPr lang="en-US" sz="3420" b="1">
                <a:solidFill>
                  <a:srgbClr val="00B050"/>
                </a:solidFill>
              </a:rPr>
              <a:t/>
            </a:r>
            <a:br>
              <a:rPr lang="en-US" sz="3420" b="1">
                <a:solidFill>
                  <a:srgbClr val="00B050"/>
                </a:solidFill>
              </a:rPr>
            </a:br>
            <a:r>
              <a:rPr lang="en-US" sz="3420" b="1">
                <a:solidFill>
                  <a:srgbClr val="00B050"/>
                </a:solidFill>
              </a:rPr>
              <a:t>(Independent Sample: t-test) </a:t>
            </a:r>
            <a:endParaRPr sz="3420" b="1">
              <a:solidFill>
                <a:srgbClr val="00B050"/>
              </a:solidFill>
            </a:endParaRPr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1"/>
          </p:nvPr>
        </p:nvSpPr>
        <p:spPr>
          <a:xfrm>
            <a:off x="838200" y="1294228"/>
            <a:ext cx="10515600" cy="488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0017" y="1294228"/>
            <a:ext cx="9291965" cy="231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696" y="3735595"/>
            <a:ext cx="10242605" cy="2748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871" y="1690688"/>
            <a:ext cx="11344258" cy="319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Example # 11 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 b="1">
                <a:solidFill>
                  <a:srgbClr val="00B050"/>
                </a:solidFill>
              </a:rPr>
              <a:t>Farm Sizes: </a:t>
            </a:r>
            <a:r>
              <a:rPr lang="en-US"/>
              <a:t>The average size of a farm in Indiana County, Pennsylvania, is 191 acres. The average size of a farm in Greene County, Pennsylvania, is 199 acres. Assume the data were obtained</a:t>
            </a:r>
            <a:br>
              <a:rPr lang="en-US"/>
            </a:br>
            <a:r>
              <a:rPr lang="en-US"/>
              <a:t>from two samples with standard deviations of 38 and 12 acres, respectively, and sample sizes of 8 and 10, respectively. Can it be concluded at α = 0.05 that the average size of the farms in the two counties is different? Assume the populations are normally distributed.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the 95% confidence interval 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04" name="Google Shape;204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26609"/>
            <a:ext cx="10515600" cy="661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lang="en-US" sz="3959" b="1">
                <a:solidFill>
                  <a:srgbClr val="00B050"/>
                </a:solidFill>
              </a:rPr>
              <a:t>Testing Difference between two mean when σ</a:t>
            </a:r>
            <a:r>
              <a:rPr lang="en-US" sz="3959" b="1" baseline="-25000">
                <a:solidFill>
                  <a:srgbClr val="00B050"/>
                </a:solidFill>
              </a:rPr>
              <a:t>1</a:t>
            </a:r>
            <a:r>
              <a:rPr lang="en-US" sz="3959" b="1">
                <a:solidFill>
                  <a:srgbClr val="00B050"/>
                </a:solidFill>
              </a:rPr>
              <a:t>= σ</a:t>
            </a:r>
            <a:r>
              <a:rPr lang="en-US" sz="3959" b="1" baseline="-25000">
                <a:solidFill>
                  <a:srgbClr val="00B050"/>
                </a:solidFill>
              </a:rPr>
              <a:t>2 </a:t>
            </a:r>
            <a:r>
              <a:rPr lang="en-US" sz="3959" b="1">
                <a:solidFill>
                  <a:srgbClr val="00B050"/>
                </a:solidFill>
              </a:rPr>
              <a:t/>
            </a:r>
            <a:br>
              <a:rPr lang="en-US" sz="3959" b="1">
                <a:solidFill>
                  <a:srgbClr val="00B050"/>
                </a:solidFill>
              </a:rPr>
            </a:br>
            <a:r>
              <a:rPr lang="en-US" sz="3959" b="1">
                <a:solidFill>
                  <a:srgbClr val="00B050"/>
                </a:solidFill>
              </a:rPr>
              <a:t>(Independent Sample: t-test) </a:t>
            </a:r>
            <a:endParaRPr sz="3959"/>
          </a:p>
        </p:txBody>
      </p:sp>
      <p:sp>
        <p:nvSpPr>
          <p:cNvPr id="211" name="Google Shape;21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the variances are assumed to be equal, this formula is used: </a:t>
            </a:r>
            <a:br>
              <a:rPr lang="en-US"/>
            </a:br>
            <a:endParaRPr/>
          </a:p>
        </p:txBody>
      </p:sp>
      <p:pic>
        <p:nvPicPr>
          <p:cNvPr id="212" name="Google Shape;21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0979" y="2556101"/>
            <a:ext cx="6462642" cy="175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14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19" name="Google Shape;219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 </a:t>
            </a:r>
            <a:r>
              <a:rPr lang="en-US">
                <a:solidFill>
                  <a:srgbClr val="FF0000"/>
                </a:solidFill>
              </a:rPr>
              <a:t>H</a:t>
            </a:r>
            <a:r>
              <a:rPr lang="en-US" baseline="-25000">
                <a:solidFill>
                  <a:srgbClr val="FF0000"/>
                </a:solidFill>
              </a:rPr>
              <a:t>o</a:t>
            </a:r>
            <a:r>
              <a:rPr lang="en-US">
                <a:solidFill>
                  <a:srgbClr val="FF0000"/>
                </a:solidFill>
              </a:rPr>
              <a:t>: µ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 - µ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≤ 3 </a:t>
            </a:r>
            <a:r>
              <a:rPr lang="en-US"/>
              <a:t>against </a:t>
            </a:r>
            <a:r>
              <a:rPr lang="en-US">
                <a:solidFill>
                  <a:srgbClr val="FF0000"/>
                </a:solidFill>
              </a:rPr>
              <a:t>H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: µ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 - µ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&gt; 3 </a:t>
            </a:r>
            <a:r>
              <a:rPr lang="en-US"/>
              <a:t>. Let α = 0.10 , </a:t>
            </a:r>
            <a:r>
              <a:rPr lang="en-US" b="1">
                <a:solidFill>
                  <a:srgbClr val="00B050"/>
                </a:solidFill>
              </a:rPr>
              <a:t>σ</a:t>
            </a:r>
            <a:r>
              <a:rPr lang="en-US" b="1" baseline="-25000">
                <a:solidFill>
                  <a:srgbClr val="00B050"/>
                </a:solidFill>
              </a:rPr>
              <a:t>1</a:t>
            </a:r>
            <a:r>
              <a:rPr lang="en-US" b="1">
                <a:solidFill>
                  <a:srgbClr val="00B050"/>
                </a:solidFill>
              </a:rPr>
              <a:t>= σ</a:t>
            </a:r>
            <a:r>
              <a:rPr lang="en-US" b="1" baseline="-25000">
                <a:solidFill>
                  <a:srgbClr val="00B050"/>
                </a:solidFill>
              </a:rPr>
              <a:t>2</a:t>
            </a:r>
            <a:r>
              <a:rPr lang="en-US" b="1">
                <a:solidFill>
                  <a:srgbClr val="00B050"/>
                </a:solidFill>
              </a:rPr>
              <a:t> </a:t>
            </a:r>
            <a:r>
              <a:rPr lang="en-US"/>
              <a:t>but unknown &amp; normally distributed populations.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 b="1">
                <a:solidFill>
                  <a:srgbClr val="00B050"/>
                </a:solidFill>
              </a:rPr>
              <a:t>Sample I: </a:t>
            </a:r>
            <a:r>
              <a:rPr lang="en-US"/>
              <a:t>51, 42, 49, 55, 46, 63, 56, 58, 47, 39, 47.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 b="1">
                <a:solidFill>
                  <a:srgbClr val="00B050"/>
                </a:solidFill>
              </a:rPr>
              <a:t>Sample II: </a:t>
            </a:r>
            <a:r>
              <a:rPr lang="en-US"/>
              <a:t>38, 49, 45, 29, 31, 35.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Testing the Difference Between Two Means:</a:t>
            </a:r>
            <a:br>
              <a:rPr lang="en-US" b="1">
                <a:solidFill>
                  <a:srgbClr val="00B050"/>
                </a:solidFill>
              </a:rPr>
            </a:br>
            <a:r>
              <a:rPr lang="en-US" b="1">
                <a:solidFill>
                  <a:srgbClr val="00B050"/>
                </a:solidFill>
              </a:rPr>
              <a:t>Dependent Samples </a:t>
            </a:r>
            <a:endParaRPr b="1"/>
          </a:p>
        </p:txBody>
      </p:sp>
      <p:sp>
        <p:nvSpPr>
          <p:cNvPr id="225" name="Google Shape;225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80"/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80"/>
          </a:p>
          <a:p>
            <a:pPr marL="228600" lvl="0" indent="-2921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80"/>
              <a:buChar char="•"/>
            </a:pPr>
            <a:r>
              <a:rPr lang="en-US" sz="3380"/>
              <a:t>Samples are considered to be </a:t>
            </a:r>
            <a:r>
              <a:rPr lang="en-US" sz="3380" b="1"/>
              <a:t>dependent samples </a:t>
            </a:r>
            <a:r>
              <a:rPr lang="en-US" sz="3380"/>
              <a:t>when the subjects are paired, matched or related in some way.</a:t>
            </a:r>
            <a:br>
              <a:rPr lang="en-US" sz="3380"/>
            </a:br>
            <a:endParaRPr sz="338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/>
            </a:r>
            <a:br>
              <a:rPr lang="en-US" sz="2380"/>
            </a:br>
            <a:r>
              <a:rPr lang="en-US" sz="2380"/>
              <a:t/>
            </a:r>
            <a:br>
              <a:rPr lang="en-US" sz="2380"/>
            </a:br>
            <a:endParaRPr sz="238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Z-test for mean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lang="en-US" b="1" i="1"/>
              <a:t>z </a:t>
            </a:r>
            <a:r>
              <a:rPr lang="en-US" b="1"/>
              <a:t>test </a:t>
            </a:r>
            <a:r>
              <a:rPr lang="en-US"/>
              <a:t>is a statistical test for the mean of a population. It can be used when </a:t>
            </a:r>
            <a:r>
              <a:rPr lang="en-US" i="1">
                <a:solidFill>
                  <a:srgbClr val="00B050"/>
                </a:solidFill>
              </a:rPr>
              <a:t>n &gt; </a:t>
            </a:r>
            <a:r>
              <a:rPr lang="en-US">
                <a:solidFill>
                  <a:srgbClr val="00B050"/>
                </a:solidFill>
              </a:rPr>
              <a:t>30</a:t>
            </a:r>
            <a:r>
              <a:rPr lang="en-US"/>
              <a:t>, or when the population is normally distributed and σ is known. The formula for the </a:t>
            </a:r>
            <a:r>
              <a:rPr lang="en-US" i="1"/>
              <a:t>z </a:t>
            </a:r>
            <a:r>
              <a:rPr lang="en-US"/>
              <a:t>test is </a:t>
            </a:r>
            <a:br>
              <a:rPr lang="en-US"/>
            </a:b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1476" y="3040136"/>
            <a:ext cx="6577968" cy="327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31" name="Google Shape;231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32" name="Google Shape;23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686" y="0"/>
            <a:ext cx="1065711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38" name="Google Shape;238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39" name="Google Shape;23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529" y="913911"/>
            <a:ext cx="11458942" cy="308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15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46" name="Google Shape;246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 b="1">
                <a:solidFill>
                  <a:srgbClr val="00B050"/>
                </a:solidFill>
              </a:rPr>
              <a:t>Bank Deposits: </a:t>
            </a:r>
            <a:r>
              <a:rPr lang="en-US"/>
              <a:t>A sample of nine local banks shows their deposits (in billions of dollars) 3 years ago and their deposits (in billions of dollars) today. At a 0.05, can it be concluded that the average in deposits for the banks is greater today than it was 3 years ago? Use a 0.05. </a:t>
            </a:r>
            <a:br>
              <a:rPr lang="en-US"/>
            </a:br>
            <a:endParaRPr/>
          </a:p>
        </p:txBody>
      </p:sp>
      <p:pic>
        <p:nvPicPr>
          <p:cNvPr id="247" name="Google Shape;24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68" y="3717698"/>
            <a:ext cx="10137863" cy="1463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2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40"/>
              <a:buFont typeface="Calibri"/>
              <a:buNone/>
            </a:pPr>
            <a:r>
              <a:rPr lang="en-US" sz="3240" b="1">
                <a:solidFill>
                  <a:srgbClr val="00B050"/>
                </a:solidFill>
              </a:rPr>
              <a:t>Example # 15 (contd.) </a:t>
            </a:r>
            <a:endParaRPr sz="3240"/>
          </a:p>
        </p:txBody>
      </p:sp>
      <p:sp>
        <p:nvSpPr>
          <p:cNvPr id="254" name="Google Shape;254;p46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55" name="Google Shape;25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6459" y="1219200"/>
            <a:ext cx="7319082" cy="336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5366" y="1872343"/>
            <a:ext cx="3134406" cy="248025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6"/>
          <p:cNvSpPr txBox="1"/>
          <p:nvPr/>
        </p:nvSpPr>
        <p:spPr>
          <a:xfrm>
            <a:off x="6285366" y="4383738"/>
            <a:ext cx="11459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9.73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6"/>
          <p:cNvSpPr txBox="1"/>
          <p:nvPr/>
        </p:nvSpPr>
        <p:spPr>
          <a:xfrm>
            <a:off x="8609593" y="4383738"/>
            <a:ext cx="11459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40.5437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Example # 16 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 b="1">
                <a:solidFill>
                  <a:srgbClr val="00B050"/>
                </a:solidFill>
              </a:rPr>
              <a:t>Cholesterol Levels: </a:t>
            </a:r>
            <a:r>
              <a:rPr lang="en-US"/>
              <a:t>A dietitian wishes to see if a person’s cholesterol level will change if the diet is supplemented by a certain mineral. Six subjects were pretested, and then they took the mineral supplement for a 6-week period. The results are shown in the table. (Cholesterol level is measured in milligrams per deciliter.) Can it be concluded that the cholesterol level has been changed at a 0.10? Assume the variable is approximately normally distributed.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66" name="Google Shape;26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9460" y="4563835"/>
            <a:ext cx="9884340" cy="1445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How to select correct test for testing mean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72" name="Google Shape;272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Students sometimes have difficulty deciding whether to use the </a:t>
            </a:r>
            <a:r>
              <a:rPr lang="en-US" i="1"/>
              <a:t>z </a:t>
            </a:r>
            <a:r>
              <a:rPr lang="en-US"/>
              <a:t>test or </a:t>
            </a:r>
            <a:r>
              <a:rPr lang="en-US" i="1"/>
              <a:t>t </a:t>
            </a:r>
            <a:r>
              <a:rPr lang="en-US"/>
              <a:t>test. </a:t>
            </a:r>
            <a:br>
              <a:rPr lang="en-US"/>
            </a:br>
            <a:endParaRPr/>
          </a:p>
        </p:txBody>
      </p:sp>
      <p:pic>
        <p:nvPicPr>
          <p:cNvPr id="273" name="Google Shape;27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258" y="3337925"/>
            <a:ext cx="11625485" cy="20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043101697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04" name="Google Shape;104;gb043101697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05" name="Google Shape;105;gb043101697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0"/>
            <a:ext cx="10457449" cy="6858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3851607" y="609731"/>
              <a:ext cx="1182240" cy="2772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9727" y="597851"/>
                <a:ext cx="12060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5458647" y="1094651"/>
              <a:ext cx="790200" cy="29124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46767" y="1082771"/>
                <a:ext cx="8139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/>
              <p14:cNvContentPartPr/>
              <p14:nvPr/>
            </p14:nvContentPartPr>
            <p14:xfrm>
              <a:off x="5527047" y="1454291"/>
              <a:ext cx="657000" cy="91080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15167" y="1442411"/>
                <a:ext cx="680760" cy="93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Example: Men’s Athletic Shoes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researcher claims that the average cost of men’s athletic shoes is less than $80. He selects a random sample of 36 pairs of shoes from a catalog and finds the following costs (in dollars). (The costs have been rounded to the nearest dollar.) Is there enough evidence to support the researcher’s claim at a 0.10? Assume σ =19.2. </a:t>
            </a:r>
            <a:br>
              <a:rPr lang="en-US"/>
            </a:b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4651" y="3848906"/>
            <a:ext cx="7073141" cy="2328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Tution Fees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58" y="1327211"/>
            <a:ext cx="10665483" cy="1762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3912" y="3089996"/>
            <a:ext cx="10304174" cy="3460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00B050"/>
                </a:solidFill>
              </a:rPr>
              <a:t>Confidence Interval on </a:t>
            </a:r>
            <a:r>
              <a:rPr lang="en-US" sz="3600" b="1"/>
              <a:t>µ </a:t>
            </a:r>
            <a:r>
              <a:rPr lang="en-US" sz="3600" b="1">
                <a:solidFill>
                  <a:srgbClr val="00B050"/>
                </a:solidFill>
              </a:rPr>
              <a:t>when </a:t>
            </a:r>
            <a:r>
              <a:rPr lang="en-US" sz="3600" b="1"/>
              <a:t>σ </a:t>
            </a:r>
            <a:r>
              <a:rPr lang="en-US" sz="3600" b="1">
                <a:solidFill>
                  <a:srgbClr val="00B050"/>
                </a:solidFill>
              </a:rPr>
              <a:t>is known</a:t>
            </a:r>
            <a:endParaRPr sz="3600" b="1">
              <a:solidFill>
                <a:srgbClr val="00B050"/>
              </a:solidFill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7834" y="2326297"/>
            <a:ext cx="9616332" cy="209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Test of Difference between two means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270" y="1690688"/>
            <a:ext cx="11075459" cy="3027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2108" y="4718417"/>
            <a:ext cx="4027782" cy="1629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00B050"/>
                </a:solidFill>
              </a:rPr>
              <a:t>Test of Difference between two means </a:t>
            </a:r>
            <a:br>
              <a:rPr lang="en-US" sz="3600" b="1">
                <a:solidFill>
                  <a:srgbClr val="00B050"/>
                </a:solidFill>
              </a:rPr>
            </a:br>
            <a:r>
              <a:rPr lang="en-US" sz="3600" b="1">
                <a:solidFill>
                  <a:srgbClr val="00B050"/>
                </a:solidFill>
              </a:rPr>
              <a:t>(Contd.) </a:t>
            </a:r>
            <a:endParaRPr sz="3600"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5"/>
            <a:ext cx="10515600" cy="1382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9778" y="3745145"/>
            <a:ext cx="10412444" cy="189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838200" y="154111"/>
            <a:ext cx="105156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Example: Sports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838200" y="928469"/>
            <a:ext cx="10515600" cy="5248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 researcher hypothesizes that the average number of sports that colleges offer for males is greater than the average number of sports that colleges offer for females. A sample of the number of sports offered by colleges is shown. At α = 0.10, is there enough evidence to support the claim? Assume σ</a:t>
            </a:r>
            <a:r>
              <a:rPr lang="en-US" sz="2600" baseline="-25000"/>
              <a:t>1</a:t>
            </a:r>
            <a:r>
              <a:rPr lang="en-US" sz="2600"/>
              <a:t> and σ</a:t>
            </a:r>
            <a:r>
              <a:rPr lang="en-US" sz="2600" baseline="-25000"/>
              <a:t>2</a:t>
            </a:r>
            <a:r>
              <a:rPr lang="en-US" sz="2600"/>
              <a:t> = 3.3</a:t>
            </a:r>
            <a:r>
              <a:rPr lang="en-US"/>
              <a:t>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</a:t>
            </a:r>
            <a:br>
              <a:rPr lang="en-US"/>
            </a:b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861" y="2377557"/>
            <a:ext cx="9074139" cy="4222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860</Words>
  <Application>Microsoft Office PowerPoint</Application>
  <PresentationFormat>Widescreen</PresentationFormat>
  <Paragraphs>67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Arial Black</vt:lpstr>
      <vt:lpstr>Office Theme</vt:lpstr>
      <vt:lpstr>Steps in Hypothesis Testing (summary) </vt:lpstr>
      <vt:lpstr>Z-test for mean </vt:lpstr>
      <vt:lpstr>PowerPoint Presentation</vt:lpstr>
      <vt:lpstr>Example: Men’s Athletic Shoes </vt:lpstr>
      <vt:lpstr>Example Tution Fees</vt:lpstr>
      <vt:lpstr>Confidence Interval on µ when σ is known</vt:lpstr>
      <vt:lpstr>Test of Difference between two means </vt:lpstr>
      <vt:lpstr>Test of Difference between two means  (Contd.) </vt:lpstr>
      <vt:lpstr>Example: Sports</vt:lpstr>
      <vt:lpstr>t-test for a Mean</vt:lpstr>
      <vt:lpstr>Example: Substitute Teachers’ Salaries </vt:lpstr>
      <vt:lpstr>Example: Jogger’s Oxygen Uptake</vt:lpstr>
      <vt:lpstr>Testing Difference between two mean when σ1≠ σ2  (Independent Sample: t-test) </vt:lpstr>
      <vt:lpstr>PowerPoint Presentation</vt:lpstr>
      <vt:lpstr>Example # 11 </vt:lpstr>
      <vt:lpstr>PowerPoint Presentation</vt:lpstr>
      <vt:lpstr>Testing Difference between two mean when σ1= σ2  (Independent Sample: t-test) </vt:lpstr>
      <vt:lpstr>Example # 14 </vt:lpstr>
      <vt:lpstr>Testing the Difference Between Two Means: Dependent Samples </vt:lpstr>
      <vt:lpstr>PowerPoint Presentation</vt:lpstr>
      <vt:lpstr>PowerPoint Presentation</vt:lpstr>
      <vt:lpstr>Example # 15 </vt:lpstr>
      <vt:lpstr>Example # 15 (contd.) </vt:lpstr>
      <vt:lpstr>Example # 16 </vt:lpstr>
      <vt:lpstr>How to select correct test for testing mean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in Hypothesis Testing (summary)</dc:title>
  <dc:creator>Osama Bin. Ajaz</dc:creator>
  <cp:lastModifiedBy>amjad</cp:lastModifiedBy>
  <cp:revision>3</cp:revision>
  <dcterms:created xsi:type="dcterms:W3CDTF">2019-04-08T06:00:51Z</dcterms:created>
  <dcterms:modified xsi:type="dcterms:W3CDTF">2022-05-13T07:20:40Z</dcterms:modified>
</cp:coreProperties>
</file>