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3" r:id="rId26"/>
    <p:sldId id="284" r:id="rId27"/>
    <p:sldId id="285" r:id="rId28"/>
    <p:sldId id="286" r:id="rId29"/>
    <p:sldId id="287" r:id="rId3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Libre Baskerville" panose="02000000000000000000" pitchFamily="2" charset="0"/>
      <p:regular r:id="rId37"/>
      <p:bold r:id="rId38"/>
      <p:italic r:id="rId39"/>
    </p:embeddedFont>
    <p:embeddedFont>
      <p:font typeface="Libre Franklin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5Gg21Wm9/clO4qr5mQWNq4AFb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5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327d9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327d9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327d93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327d93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327d93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327d93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327d93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327d93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27d93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327d93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496ef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496ef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f496ef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ff496ef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f496ef5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f496ef5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327d93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327d93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82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65313" y="58129"/>
            <a:ext cx="9013500" cy="55767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4"/>
          <p:cNvSpPr txBox="1"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3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62931" y="1207753"/>
            <a:ext cx="9021600" cy="12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62931" y="1163933"/>
            <a:ext cx="9021600" cy="1005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62931" y="2480541"/>
            <a:ext cx="9021600" cy="9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457200" y="1254942"/>
            <a:ext cx="8229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 rot="5400000">
            <a:off x="2895600" y="-774700"/>
            <a:ext cx="3810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title"/>
          </p:nvPr>
        </p:nvSpPr>
        <p:spPr>
          <a:xfrm rot="5400000">
            <a:off x="5196930" y="1661217"/>
            <a:ext cx="4876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1"/>
          </p:nvPr>
        </p:nvSpPr>
        <p:spPr>
          <a:xfrm rot="5400000">
            <a:off x="1257450" y="-114183"/>
            <a:ext cx="4876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26"/>
          <p:cNvSpPr/>
          <p:nvPr/>
        </p:nvSpPr>
        <p:spPr>
          <a:xfrm>
            <a:off x="65313" y="58129"/>
            <a:ext cx="9013500" cy="55767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722313" y="793750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sz="4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722313" y="2123282"/>
            <a:ext cx="77724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500"/>
              <a:buFont typeface="Libre Baskerville"/>
              <a:buNone/>
              <a:defRPr sz="1500">
                <a:solidFill>
                  <a:srgbClr val="888888"/>
                </a:solidFill>
              </a:defRPr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800100" y="5143500"/>
            <a:ext cx="4000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/>
          <p:nvPr/>
        </p:nvSpPr>
        <p:spPr>
          <a:xfrm rot="10800000" flipH="1">
            <a:off x="69412" y="1980392"/>
            <a:ext cx="9013500" cy="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69146" y="1951229"/>
            <a:ext cx="9013800" cy="381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68306" y="2057400"/>
            <a:ext cx="90147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26"/>
          <p:cNvSpPr>
            <a:spLocks noGrp="1"/>
          </p:cNvSpPr>
          <p:nvPr>
            <p:ph type="sldNum" idx="12"/>
          </p:nvPr>
        </p:nvSpPr>
        <p:spPr>
          <a:xfrm>
            <a:off x="146304" y="517398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3749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933950" y="1206500"/>
            <a:ext cx="3749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914400" y="227542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3733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25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1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9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7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700"/>
              <a:buFont typeface="Libre Baskerville"/>
              <a:buNone/>
              <a:defRPr sz="1700" b="1"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953000" y="1206500"/>
            <a:ext cx="3733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25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1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9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7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700"/>
              <a:buFont typeface="Libre Baskerville"/>
              <a:buNone/>
              <a:defRPr sz="1700" b="1"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3"/>
          </p:nvPr>
        </p:nvSpPr>
        <p:spPr>
          <a:xfrm>
            <a:off x="914400" y="1873250"/>
            <a:ext cx="37338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4"/>
          </p:nvPr>
        </p:nvSpPr>
        <p:spPr>
          <a:xfrm>
            <a:off x="4953000" y="1873250"/>
            <a:ext cx="37338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31"/>
          <p:cNvSpPr/>
          <p:nvPr/>
        </p:nvSpPr>
        <p:spPr>
          <a:xfrm>
            <a:off x="64008" y="58129"/>
            <a:ext cx="9013500" cy="55776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914400" y="227542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sz="4200" b="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914400" y="1333500"/>
            <a:ext cx="19050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9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11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800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2"/>
          </p:nvPr>
        </p:nvSpPr>
        <p:spPr>
          <a:xfrm>
            <a:off x="2971800" y="1333500"/>
            <a:ext cx="57150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⚫"/>
              <a:defRPr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49250" algn="l">
              <a:spcBef>
                <a:spcPts val="400"/>
              </a:spcBef>
              <a:spcAft>
                <a:spcPts val="0"/>
              </a:spcAft>
              <a:buSzPts val="1900"/>
              <a:buChar char="o"/>
              <a:defRPr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>
            <a:spLocks noGrp="1"/>
          </p:cNvSpPr>
          <p:nvPr>
            <p:ph type="title"/>
          </p:nvPr>
        </p:nvSpPr>
        <p:spPr>
          <a:xfrm>
            <a:off x="914400" y="4083792"/>
            <a:ext cx="73152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>
            <a:off x="914400" y="4538188"/>
            <a:ext cx="7315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Libre Baskerville"/>
              <a:buNone/>
              <a:defRPr sz="17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⚫"/>
              <a:defRPr sz="1200"/>
            </a:lvl2pPr>
            <a:lvl3pPr marL="1371600" lvl="2" indent="-285750" algn="l">
              <a:spcBef>
                <a:spcPts val="400"/>
              </a:spcBef>
              <a:spcAft>
                <a:spcPts val="0"/>
              </a:spcAft>
              <a:buSzPts val="900"/>
              <a:buChar char="⚫"/>
              <a:defRPr sz="1100"/>
            </a:lvl3pPr>
            <a:lvl4pPr marL="1828800" lvl="3" indent="-279400" algn="l">
              <a:spcBef>
                <a:spcPts val="400"/>
              </a:spcBef>
              <a:spcAft>
                <a:spcPts val="0"/>
              </a:spcAft>
              <a:buSzPts val="800"/>
              <a:buChar char="⚫"/>
              <a:defRPr sz="900"/>
            </a:lvl4pPr>
            <a:lvl5pPr marL="2286000" lvl="4" indent="-285750" algn="l">
              <a:spcBef>
                <a:spcPts val="40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>
            <a:spLocks noGrp="1"/>
          </p:cNvSpPr>
          <p:nvPr>
            <p:ph type="sldNum" idx="12"/>
          </p:nvPr>
        </p:nvSpPr>
        <p:spPr>
          <a:xfrm>
            <a:off x="146304" y="517398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10800000" flipH="1">
            <a:off x="68307" y="3902662"/>
            <a:ext cx="9006900" cy="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32"/>
          <p:cNvSpPr/>
          <p:nvPr/>
        </p:nvSpPr>
        <p:spPr>
          <a:xfrm>
            <a:off x="68508" y="3875395"/>
            <a:ext cx="9006600" cy="381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32"/>
          <p:cNvSpPr/>
          <p:nvPr/>
        </p:nvSpPr>
        <p:spPr>
          <a:xfrm>
            <a:off x="68510" y="3977687"/>
            <a:ext cx="9006600" cy="4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32"/>
          <p:cNvSpPr>
            <a:spLocks noGrp="1"/>
          </p:cNvSpPr>
          <p:nvPr>
            <p:ph type="pic" idx="2"/>
          </p:nvPr>
        </p:nvSpPr>
        <p:spPr>
          <a:xfrm>
            <a:off x="68308" y="55563"/>
            <a:ext cx="9001800" cy="381810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5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bre Baskerville"/>
              <a:buChar char="o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AABA9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64008" y="58129"/>
            <a:ext cx="9013500" cy="55776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25" tIns="47950" rIns="95925" bIns="47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23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  <a:defRPr sz="4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>
            <a:lvl1pPr marL="457200" marR="0" lvl="0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5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65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619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ibre Baskerville"/>
              <a:buChar char="o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rgbClr val="E6AFA9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rgbClr val="CAABA9"/>
              </a:buClr>
              <a:buSzPts val="1900"/>
              <a:buFont typeface="Libre Baskerville"/>
              <a:buChar char="•"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dt" idx="10"/>
          </p:nvPr>
        </p:nvSpPr>
        <p:spPr>
          <a:xfrm>
            <a:off x="6172200" y="5159375"/>
            <a:ext cx="2476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ftr" idx="11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>
            <a:spLocks noGrp="1"/>
          </p:cNvSpPr>
          <p:nvPr>
            <p:ph type="sldNum" idx="12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5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457200" y="1254942"/>
            <a:ext cx="8229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ibre Franklin"/>
              <a:buNone/>
            </a:pPr>
            <a:r>
              <a:rPr lang="en-US"/>
              <a:t>Multiple Linear Regression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609600" y="228865"/>
            <a:ext cx="80772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lang="en-US" sz="2700" b="1"/>
              <a:t>Coefficient </a:t>
            </a:r>
            <a:r>
              <a:rPr lang="en-US" sz="3000" b="1"/>
              <a:t>of Multiple Determination (R</a:t>
            </a:r>
            <a:r>
              <a:rPr lang="en-US" sz="3000" b="1" baseline="30000"/>
              <a:t>2</a:t>
            </a:r>
            <a:r>
              <a:rPr lang="en-US" sz="3000" b="1"/>
              <a:t>) </a:t>
            </a:r>
            <a:endParaRPr sz="3000" b="1"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2065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coefficient of multiple determination, and it is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the amount of variation explained by the regression model.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Significance of R</a:t>
            </a:r>
            <a:endParaRPr sz="3800"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An </a:t>
            </a:r>
            <a:r>
              <a:rPr lang="en-US" i="1"/>
              <a:t>F test is used to test the significance of R. The hypotheses are</a:t>
            </a: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375" y="2230252"/>
            <a:ext cx="4040975" cy="4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5950"/>
            <a:ext cx="8229599" cy="229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03</a:t>
            </a:r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381000" y="1206500"/>
            <a:ext cx="85344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dirty="0"/>
              <a:t>Test the significance of the </a:t>
            </a:r>
            <a:r>
              <a:rPr lang="en-US" i="1" dirty="0"/>
              <a:t>R obtained in Example  02 at  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i="1" dirty="0"/>
              <a:t> = 0.05.</a:t>
            </a:r>
            <a:endParaRPr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 dirty="0"/>
              <a:t>The critical value obtained, </a:t>
            </a:r>
            <a:r>
              <a:rPr lang="en-US" dirty="0" err="1"/>
              <a:t>d.f.N</a:t>
            </a:r>
            <a:r>
              <a:rPr lang="en-US" dirty="0"/>
              <a:t> (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dirty="0"/>
              <a:t>= 3, and </a:t>
            </a:r>
            <a:r>
              <a:rPr lang="en-US" dirty="0" err="1"/>
              <a:t>d.f.D</a:t>
            </a:r>
            <a:r>
              <a:rPr lang="en-US" dirty="0"/>
              <a:t> (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dirty="0"/>
              <a:t>=5 - 2  -1  = 2 is 19.16. Hence, the decision is to reject the null hypothesis. </a:t>
            </a: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i="1"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dirty="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25" y="2144063"/>
            <a:ext cx="4006977" cy="11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05327d93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0" y="228861"/>
            <a:ext cx="6984189" cy="323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327d9300_0_10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05327d9300_0_10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g105327d93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88" y="228867"/>
            <a:ext cx="7146198" cy="53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327d9300_0_5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05327d9300_0_5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105327d93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3" y="402423"/>
            <a:ext cx="8561474" cy="49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05327d930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38" y="285152"/>
            <a:ext cx="6345526" cy="5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05327d930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3" y="687675"/>
            <a:ext cx="7282175" cy="4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f496ef56_0_0"/>
          <p:cNvSpPr txBox="1">
            <a:spLocks noGrp="1"/>
          </p:cNvSpPr>
          <p:nvPr>
            <p:ph type="title"/>
          </p:nvPr>
        </p:nvSpPr>
        <p:spPr>
          <a:xfrm>
            <a:off x="914400" y="228872"/>
            <a:ext cx="7772400" cy="6288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B050"/>
                </a:solidFill>
              </a:rPr>
              <a:t>Example: </a:t>
            </a:r>
            <a:r>
              <a:rPr lang="en-US" sz="2800" b="1">
                <a:solidFill>
                  <a:srgbClr val="FF9900"/>
                </a:solidFill>
              </a:rPr>
              <a:t>Emission of nitrous oxide</a:t>
            </a:r>
            <a:endParaRPr sz="2800" b="1">
              <a:solidFill>
                <a:srgbClr val="FF9900"/>
              </a:solidFill>
            </a:endParaRPr>
          </a:p>
        </p:txBody>
      </p:sp>
      <p:pic>
        <p:nvPicPr>
          <p:cNvPr id="219" name="Google Shape;219;gcff496ef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857675"/>
            <a:ext cx="6259501" cy="44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f496ef56_0_7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endParaRPr/>
          </a:p>
        </p:txBody>
      </p:sp>
      <p:sp>
        <p:nvSpPr>
          <p:cNvPr id="225" name="Google Shape;225;gcff496ef56_0_7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cff496ef5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0" y="580201"/>
            <a:ext cx="8069500" cy="4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5AC06B-B0AE-2B9F-02A5-58CB8F3825F2}"/>
                  </a:ext>
                </a:extLst>
              </p:cNvPr>
              <p:cNvSpPr txBox="1"/>
              <p:nvPr/>
            </p:nvSpPr>
            <p:spPr>
              <a:xfrm>
                <a:off x="1088335" y="3596172"/>
                <a:ext cx="1826590" cy="113107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  <a:p>
                <a:pPr/>
                <a:endParaRPr lang="en-US" sz="105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1050" dirty="0"/>
                  <a:t>+c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050" dirty="0"/>
              </a:p>
              <a:p>
                <a:endParaRPr lang="en-US" sz="105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050" dirty="0"/>
                  <a:t>+c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US" sz="1050" dirty="0"/>
              </a:p>
              <a:p>
                <a:endParaRPr lang="en-US" sz="105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sz="10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0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=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0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050" dirty="0"/>
                  <a:t>+b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5AC06B-B0AE-2B9F-02A5-58CB8F382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35" y="3596172"/>
                <a:ext cx="1826590" cy="1131079"/>
              </a:xfrm>
              <a:prstGeom prst="rect">
                <a:avLst/>
              </a:prstGeom>
              <a:blipFill>
                <a:blip r:embed="rId2"/>
                <a:stretch>
                  <a:fillRect l="-13953" r="-18937" b="-3796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51791D-0265-5EC8-2152-33EF8C49443C}"/>
                  </a:ext>
                </a:extLst>
              </p:cNvPr>
              <p:cNvSpPr txBox="1"/>
              <p:nvPr/>
            </p:nvSpPr>
            <p:spPr>
              <a:xfrm>
                <a:off x="4408380" y="2710207"/>
                <a:ext cx="2539541" cy="18203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  <a:p>
                <a:pPr/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1050" dirty="0"/>
                        <m:t>+</m:t>
                      </m:r>
                      <m:r>
                        <m:rPr>
                          <m:nor/>
                        </m:rPr>
                        <a:rPr lang="en-US" sz="1050" dirty="0"/>
                        <m:t> </m:t>
                      </m:r>
                      <m:r>
                        <m:rPr>
                          <m:nor/>
                        </m:rPr>
                        <a:rPr lang="en-US" sz="1050" dirty="0"/>
                        <m:t>c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51791D-0265-5EC8-2152-33EF8C49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80" y="2710207"/>
                <a:ext cx="2539541" cy="1820307"/>
              </a:xfrm>
              <a:prstGeom prst="rect">
                <a:avLst/>
              </a:prstGeom>
              <a:blipFill>
                <a:blip r:embed="rId3"/>
                <a:stretch>
                  <a:fillRect l="-16468" t="-15000" r="-27924" b="-2566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9DB885-57B6-C186-DA5C-1256B69AC2FB}"/>
                  </a:ext>
                </a:extLst>
              </p:cNvPr>
              <p:cNvSpPr txBox="1"/>
              <p:nvPr/>
            </p:nvSpPr>
            <p:spPr>
              <a:xfrm>
                <a:off x="1088335" y="1742096"/>
                <a:ext cx="1992796" cy="13597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050" dirty="0"/>
              </a:p>
              <a:p>
                <a:pPr/>
                <a:endParaRPr lang="en-US" sz="1050" dirty="0"/>
              </a:p>
              <a:p>
                <a:pPr/>
                <a:endParaRPr lang="en-US" sz="10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9DB885-57B6-C186-DA5C-1256B69AC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35" y="1742096"/>
                <a:ext cx="1992796" cy="1359731"/>
              </a:xfrm>
              <a:prstGeom prst="rect">
                <a:avLst/>
              </a:prstGeom>
              <a:blipFill>
                <a:blip r:embed="rId4"/>
                <a:stretch>
                  <a:fillRect l="-10366" t="-28000" r="-27744" b="-3155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4FB55A-92D2-DCBF-B642-1C303B11C9A0}"/>
              </a:ext>
            </a:extLst>
          </p:cNvPr>
          <p:cNvSpPr txBox="1"/>
          <p:nvPr/>
        </p:nvSpPr>
        <p:spPr>
          <a:xfrm>
            <a:off x="2510005" y="616037"/>
            <a:ext cx="3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Normal Estimation Equation for linear , polynomial and Multiple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174412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f496ef56_0_14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cff496ef56_0_1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 spcFirstLastPara="1" wrap="square" lIns="95925" tIns="47950" rIns="95925" bIns="479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gcff496ef5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0" y="416675"/>
            <a:ext cx="8518551" cy="4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327d9300_0_35"/>
          <p:cNvSpPr txBox="1">
            <a:spLocks noGrp="1"/>
          </p:cNvSpPr>
          <p:nvPr>
            <p:ph type="title"/>
          </p:nvPr>
        </p:nvSpPr>
        <p:spPr>
          <a:xfrm>
            <a:off x="914400" y="1727890"/>
            <a:ext cx="7772400" cy="2359200"/>
          </a:xfrm>
          <a:prstGeom prst="rect">
            <a:avLst/>
          </a:prstGeom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Polynomial regression (optional) 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>
            <a:spLocks noGrp="1"/>
          </p:cNvSpPr>
          <p:nvPr>
            <p:ph type="title"/>
          </p:nvPr>
        </p:nvSpPr>
        <p:spPr>
          <a:xfrm>
            <a:off x="772629" y="190500"/>
            <a:ext cx="77724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 b="1"/>
              <a:t>Polynomial Regression </a:t>
            </a:r>
            <a:endParaRPr sz="3800" b="1"/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825500"/>
            <a:ext cx="7976372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3848365"/>
            <a:ext cx="7935429" cy="104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Example # 04</a:t>
            </a:r>
            <a:endParaRPr sz="3800"/>
          </a:p>
        </p:txBody>
      </p:sp>
      <p:sp>
        <p:nvSpPr>
          <p:cNvPr id="259" name="Google Shape;259;p14"/>
          <p:cNvSpPr txBox="1">
            <a:spLocks noGrp="1"/>
          </p:cNvSpPr>
          <p:nvPr>
            <p:ph type="body" idx="1"/>
          </p:nvPr>
        </p:nvSpPr>
        <p:spPr>
          <a:xfrm>
            <a:off x="228600" y="762000"/>
            <a:ext cx="86868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dirty="0"/>
              <a:t>Given the data</a:t>
            </a:r>
            <a:endParaRPr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endParaRPr lang="en-US" dirty="0"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 dirty="0"/>
              <a:t>ﬁt a regression curve of the form				and then estimate  </a:t>
            </a:r>
            <a:endParaRPr dirty="0"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 dirty="0"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318" y="1295135"/>
            <a:ext cx="5102852" cy="47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5578" y="2021478"/>
            <a:ext cx="1619250" cy="20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1049" y="2291353"/>
            <a:ext cx="438150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04 (Contd.) </a:t>
            </a:r>
            <a:endParaRPr/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397000"/>
            <a:ext cx="3020954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032724"/>
            <a:ext cx="4099229" cy="6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Practice Questions </a:t>
            </a:r>
            <a:endParaRPr sz="3800"/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51233"/>
            <a:ext cx="4038600" cy="359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0836" y="951233"/>
            <a:ext cx="4028364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en-US" sz="3000"/>
              <a:t>Practice Questions (Contd.) </a:t>
            </a:r>
            <a:endParaRPr sz="3000"/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635000"/>
            <a:ext cx="5562600" cy="48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Practice Questions (Contd.) </a:t>
            </a:r>
            <a:endParaRPr/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333500"/>
            <a:ext cx="4495800" cy="38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Practice Questions (Contd.) </a:t>
            </a:r>
            <a:endParaRPr/>
          </a:p>
        </p:txBody>
      </p:sp>
      <p:pic>
        <p:nvPicPr>
          <p:cNvPr id="309" name="Google Shape;3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3857625" cy="111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920999"/>
            <a:ext cx="3571875" cy="165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/>
              <a:t>Practice Questions </a:t>
            </a:r>
            <a:endParaRPr sz="3800"/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79500"/>
            <a:ext cx="3571875" cy="28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Multiple Regression Model 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81000" y="1206500"/>
            <a:ext cx="8305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In </a:t>
            </a:r>
            <a:r>
              <a:rPr lang="en-US" b="1"/>
              <a:t>multiple regression, </a:t>
            </a:r>
            <a:r>
              <a:rPr lang="en-US"/>
              <a:t>there are several independent variables and one dependent variable, and the equation is:</a:t>
            </a: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279400" lvl="0" indent="-2794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br>
              <a:rPr lang="en-US"/>
            </a:b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540000"/>
            <a:ext cx="4203663" cy="50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457200" y="254000"/>
            <a:ext cx="83058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en-US" sz="2600" b="1"/>
              <a:t>Normal equations for Regression Coefficient </a:t>
            </a:r>
            <a:br>
              <a:rPr lang="en-US" sz="2600" b="1"/>
            </a:br>
            <a:r>
              <a:rPr lang="en-US" sz="2600" b="1"/>
              <a:t>for two independent variables </a:t>
            </a:r>
            <a:endParaRPr sz="2600" b="1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396999"/>
            <a:ext cx="4333875" cy="296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 b="1"/>
              <a:t>Example # 01 </a:t>
            </a:r>
            <a:endParaRPr b="1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 fontScale="92500"/>
          </a:bodyPr>
          <a:lstStyle/>
          <a:p>
            <a:pPr marL="279400" lvl="0" indent="-273050" algn="just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/>
              <a:t>x</a:t>
            </a:r>
            <a:r>
              <a:rPr lang="en-US"/>
              <a:t>1) and age (denoted by </a:t>
            </a:r>
            <a:r>
              <a:rPr lang="en-US" i="1"/>
              <a:t>x</a:t>
            </a:r>
            <a:r>
              <a:rPr lang="en-US" sz="1200"/>
              <a:t>2</a:t>
            </a:r>
            <a:r>
              <a:rPr lang="en-US"/>
              <a:t>). </a:t>
            </a:r>
            <a:endParaRPr/>
          </a:p>
          <a:p>
            <a:pPr marL="279400" lvl="0" indent="-273050" algn="just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850" y="3824754"/>
            <a:ext cx="3095625" cy="15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 lnSpcReduction="10000"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The multiple regression obtained from the data is:</a:t>
            </a: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if a student has a GPA of 3.0 and is 25 years old, the student’s predicted state board score is:</a:t>
            </a:r>
            <a:endParaRPr/>
          </a:p>
          <a:p>
            <a:pPr marL="279400" lvl="0" indent="-2794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br>
              <a:rPr lang="en-US"/>
            </a:br>
            <a:r>
              <a:rPr lang="en-US"/>
              <a:t> 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7175" y="2381250"/>
            <a:ext cx="3680848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0075" y="4685958"/>
            <a:ext cx="3597194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685800" y="254000"/>
            <a:ext cx="7848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lang="en-US" sz="2700" b="1"/>
              <a:t>Assumptions for Multiple linear Regression </a:t>
            </a:r>
            <a:endParaRPr sz="2700" b="1"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81000" y="10160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127000" algn="l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 (ϵ) = 0</a:t>
            </a: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regression equation is linear in the parameters.</a:t>
            </a: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V(ϵ) = σ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population distribution of ϵ is normal. </a:t>
            </a: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values for the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y variables are independent.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independent variables are not correlated.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lang="en-US" sz="3800" b="1"/>
              <a:t>Multiple Correlation (R)  </a:t>
            </a:r>
            <a:endParaRPr sz="3800" b="1"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533400" y="1016000"/>
            <a:ext cx="83058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lang="en-US" sz="2500" b="1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500" i="1">
                <a:latin typeface="Calibri"/>
                <a:ea typeface="Calibri"/>
                <a:cs typeface="Calibri"/>
                <a:sym typeface="Calibri"/>
              </a:rPr>
              <a:t> takes into account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all the independent variables. </a:t>
            </a:r>
            <a:endParaRPr/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lang="en-US" sz="2500" b="1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5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can range from 0 to 1; </a:t>
            </a:r>
            <a:r>
              <a:rPr lang="en-US" sz="2500" i="1">
                <a:latin typeface="Calibri"/>
                <a:ea typeface="Calibri"/>
                <a:cs typeface="Calibri"/>
                <a:sym typeface="Calibri"/>
              </a:rPr>
              <a:t>R can never be negative. </a:t>
            </a:r>
            <a:endParaRPr sz="2500" i="1">
              <a:latin typeface="Calibri"/>
              <a:ea typeface="Calibri"/>
              <a:cs typeface="Calibri"/>
              <a:sym typeface="Calibri"/>
            </a:endParaRPr>
          </a:p>
          <a:p>
            <a:pPr marL="279400" lvl="0" indent="-273050" algn="l" rtl="0">
              <a:spcBef>
                <a:spcPts val="600"/>
              </a:spcBef>
              <a:spcAft>
                <a:spcPts val="0"/>
              </a:spcAft>
              <a:buSzPts val="2100"/>
              <a:buChar char="⚫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closer to 1, the stronger the relationship; the closer to 0, the weaker the relationship.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467" y="3708070"/>
            <a:ext cx="6539641" cy="143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914400" y="228865"/>
            <a:ext cx="77724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959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ibre Franklin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25" tIns="47950" rIns="95925" bIns="47950" anchor="t" anchorCtr="0">
            <a:normAutofit/>
          </a:bodyPr>
          <a:lstStyle/>
          <a:p>
            <a:pPr marL="279400" lvl="0" indent="-273050" algn="l" rtl="0"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/>
              <a:t>For the data regarding state board scores, find the value of </a:t>
            </a:r>
            <a:r>
              <a:rPr lang="en-US" i="1"/>
              <a:t>R.</a:t>
            </a:r>
            <a:endParaRPr/>
          </a:p>
          <a:p>
            <a:pPr marL="279400" lvl="0" indent="-127000" algn="l" rtl="0">
              <a:spcBef>
                <a:spcPts val="600"/>
              </a:spcBef>
              <a:spcAft>
                <a:spcPts val="0"/>
              </a:spcAft>
              <a:buSzPts val="2300"/>
              <a:buNone/>
            </a:pP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6" y="2754454"/>
            <a:ext cx="5970344" cy="22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505</Words>
  <Application>Microsoft Office PowerPoint</Application>
  <PresentationFormat>On-screen Show (16:10)</PresentationFormat>
  <Paragraphs>76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Noto Sans Symbols</vt:lpstr>
      <vt:lpstr>Libre Franklin</vt:lpstr>
      <vt:lpstr>Arial</vt:lpstr>
      <vt:lpstr>Libre Baskerville</vt:lpstr>
      <vt:lpstr>Equity</vt:lpstr>
      <vt:lpstr>Multiple Linear Regression </vt:lpstr>
      <vt:lpstr>PowerPoint Presentation</vt:lpstr>
      <vt:lpstr>Multiple Regression Model </vt:lpstr>
      <vt:lpstr>Normal equations for Regression Coefficient  for two independent variables 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Emission of nitrous oxide</vt:lpstr>
      <vt:lpstr>Example: </vt:lpstr>
      <vt:lpstr>PowerPoint Presentation</vt:lpstr>
      <vt:lpstr>Polynomial regression (optional) </vt:lpstr>
      <vt:lpstr>Polynomial Regression </vt:lpstr>
      <vt:lpstr>Example # 04</vt:lpstr>
      <vt:lpstr>Example # 04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</dc:title>
  <dc:creator>OSAMA BIN AJAZ</dc:creator>
  <cp:lastModifiedBy>Jamil Usmani</cp:lastModifiedBy>
  <cp:revision>3</cp:revision>
  <dcterms:created xsi:type="dcterms:W3CDTF">2018-05-06T19:38:20Z</dcterms:created>
  <dcterms:modified xsi:type="dcterms:W3CDTF">2022-05-23T07:31:37Z</dcterms:modified>
</cp:coreProperties>
</file>