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embeddedFontLst>
    <p:embeddedFont>
      <p:font typeface="Arial Black" panose="020B0A04020102020204" pitchFamily="34" charset="0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jPUjK4RyHWBiXubINAW6DUvI8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P(3) = F(3) – F(2) = 1/ 16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(b) F(9) – F(6) = 7/2^10	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 b="1"/>
              <a:t>(c) </a:t>
            </a:r>
            <a:r>
              <a:rPr lang="en-US"/>
              <a:t>f(x) = F(x) – F(x-1) = (1/2)^(x+1) for x = 0, 1, 2, … </a:t>
            </a:r>
            <a:endParaRPr/>
          </a:p>
        </p:txBody>
      </p:sp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= 1/30 </a:t>
            </a:r>
            <a:endParaRPr/>
          </a:p>
        </p:txBody>
      </p:sp>
      <p:sp>
        <p:nvSpPr>
          <p:cNvPr id="159" name="Google Shape;15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f(0|1) = ½ </a:t>
            </a:r>
            <a:endParaRPr/>
          </a:p>
        </p:txBody>
      </p:sp>
      <p:sp>
        <p:nvSpPr>
          <p:cNvPr id="194" name="Google Shape;1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1/5	(b) 7/30	(c)3/5	(d) 4/15 </a:t>
            </a:r>
            <a:endParaRPr/>
          </a:p>
        </p:txBody>
      </p:sp>
      <p:sp>
        <p:nvSpPr>
          <p:cNvPr id="209" name="Google Shape;20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(1, ,0.10) (2, 0.35) (3, 0.55)	(b) (1, 0.20) (2, 0.50) (3, 0.30)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(c) P(Y=3 given y = 2) = 0.10/0.35=0.285</a:t>
            </a:r>
            <a:endParaRPr/>
          </a:p>
        </p:txBody>
      </p:sp>
      <p:sp>
        <p:nvSpPr>
          <p:cNvPr id="218" name="Google Shape;21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 = { RR, RB, BR, BB} -&gt; y = { 0, 1, 2} </a:t>
            </a:r>
            <a:endParaRPr/>
          </a:p>
        </p:txBody>
      </p:sp>
      <p:sp>
        <p:nvSpPr>
          <p:cNvPr id="94" name="Google Shape;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(0, 0.1353) (1, 0.2707) ( 2, 0.2707) (3, 0.1804) (4, 0.0902) (5, 0.0361) (6, 0.0120)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(c) (0, 0.1353) (1, 0.4060) (2, 0.6767) (3, 0.8571) (4, 0.9473) (5, 0.9834) (6, 0.9954) (CDF) </a:t>
            </a:r>
            <a:endParaRPr/>
          </a:p>
        </p:txBody>
      </p:sp>
      <p:sp>
        <p:nvSpPr>
          <p:cNvPr id="226" name="Google Shape;2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P(0 &lt; X &lt; 1) = F(1) – F(0) = 1/9 </a:t>
            </a:r>
            <a:endParaRPr/>
          </a:p>
        </p:txBody>
      </p:sp>
      <p:sp>
        <p:nvSpPr>
          <p:cNvPr id="277" name="Google Shape;27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F(y) = 5y/8b - ¼ 	P(Y &lt; b) = F (b) = (5/8) – (1/4) </a:t>
            </a:r>
            <a:r>
              <a:rPr lang="en-US" b="1"/>
              <a:t>= 3/8</a:t>
            </a:r>
            <a:r>
              <a:rPr lang="en-US"/>
              <a:t>.  </a:t>
            </a:r>
            <a:endParaRPr/>
          </a:p>
        </p:txBody>
      </p:sp>
      <p:sp>
        <p:nvSpPr>
          <p:cNvPr id="286" name="Google Shape;28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P(X &gt; 200) = 1/9 	(b) P (80 &lt; x &lt; 200) = 1000/9801 = 0.1020.  </a:t>
            </a:r>
            <a:endParaRPr/>
          </a:p>
        </p:txBody>
      </p:sp>
      <p:sp>
        <p:nvSpPr>
          <p:cNvPr id="294" name="Google Shape;29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1.2, P(X&lt;1.2) = P(X&lt; 120) = 0.68	(b) P(50 &lt; x &lt; 100) = (0.5 &lt; X &lt; 1) = 0.375  </a:t>
            </a:r>
            <a:endParaRPr/>
          </a:p>
        </p:txBody>
      </p:sp>
      <p:sp>
        <p:nvSpPr>
          <p:cNvPr id="302" name="Google Shape;30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P(X &lt; 0.2) = F(0.2) = 1 – exp(-1.6) = 0.7981 	(b) f(x) = F’(x) =8exp(-8x), so P(x&lt; 0.2) = 0.7981 </a:t>
            </a:r>
            <a:endParaRPr/>
          </a:p>
        </p:txBody>
      </p:sp>
      <p:sp>
        <p:nvSpPr>
          <p:cNvPr id="310" name="Google Shape;31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K = 3/16	(b) P(X &lt; 0.5) = 99/128 = 0.7734	(c) P( |x| &lt; 0.8) = P(X &lt; -0.8) + P(X&gt; 0.8) = F(-0.8) + 1 – F(0.8) = 0.164   where </a:t>
            </a:r>
            <a:r>
              <a:rPr lang="en-US" b="1"/>
              <a:t>F(x) = 0.5 +(9/2)x – x^3/16</a:t>
            </a:r>
            <a:endParaRPr b="1"/>
          </a:p>
        </p:txBody>
      </p:sp>
      <p:sp>
        <p:nvSpPr>
          <p:cNvPr id="318" name="Google Shape;31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This is a pdf	(b) F(x) = 1 – x^(-3)	(c) P(X&gt;4) = 1 – F(4) = 0.0156</a:t>
            </a:r>
            <a:endParaRPr/>
          </a:p>
        </p:txBody>
      </p:sp>
      <p:sp>
        <p:nvSpPr>
          <p:cNvPr id="326" name="Google Shape;32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This is a pdf	(b) </a:t>
            </a:r>
            <a:endParaRPr/>
          </a:p>
        </p:txBody>
      </p:sp>
      <p:sp>
        <p:nvSpPr>
          <p:cNvPr id="341" name="Google Shape;3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(10/3)*x*(1-x^4) for 0 &lt; x &lt; 1	h(y) = 5y^4, for 0&lt;y&lt;1	(b) P(Y&gt;0.5 | x = 0.25) = 8/9 </a:t>
            </a:r>
            <a:endParaRPr/>
          </a:p>
        </p:txBody>
      </p:sp>
      <p:sp>
        <p:nvSpPr>
          <p:cNvPr id="356" name="Google Shape;35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x/2	h(y) = (1+3y^2)/2	P(x|y=1/3) = 3/64	f(x|y) = x/2</a:t>
            </a:r>
            <a:endParaRPr/>
          </a:p>
        </p:txBody>
      </p:sp>
      <p:sp>
        <p:nvSpPr>
          <p:cNvPr id="364" name="Google Shape;364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g(x) = (4x+3)/5	h(y) = 2(1+3y)/5</a:t>
            </a:r>
            <a:endParaRPr/>
          </a:p>
        </p:txBody>
      </p:sp>
      <p:sp>
        <p:nvSpPr>
          <p:cNvPr id="372" name="Google Shape;37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Tabular, formula and graphical forms. 	(3) X = No. of defective = {0, 1, 2} </a:t>
            </a: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 independent	(b) 1/3 </a:t>
            </a:r>
            <a:endParaRPr/>
          </a:p>
        </p:txBody>
      </p:sp>
      <p:sp>
        <p:nvSpPr>
          <p:cNvPr id="380" name="Google Shape;38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2ce34d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2ce34d5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d2ce34d50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= 3 	(b) 21/512 = 0.04</a:t>
            </a:r>
            <a:endParaRPr/>
          </a:p>
        </p:txBody>
      </p:sp>
      <p:sp>
        <p:nvSpPr>
          <p:cNvPr id="396" name="Google Shape;39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P(X&gt;0.5) = Integrate(0, 1-x) g(x) dy.  = 5/16=0.3125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H(y) = Integrate (0,  1-y) 24xydx = 12y(1-y)^2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P(X&lt;1/8 | Y = ¾) = 0.25 </a:t>
            </a:r>
            <a:endParaRPr/>
          </a:p>
        </p:txBody>
      </p:sp>
      <p:sp>
        <p:nvSpPr>
          <p:cNvPr id="404" name="Google Shape;404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f(0) = (1- 0.7)(0.4) = 0.18	f(2500) = 0.7(0.4) = 0.28	f(1000) = (0.7)(1-0.4) = 0.42	f(1500) = (1-0.7)(0.4) = 0.12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E(x) = $1300. </a:t>
            </a:r>
            <a:endParaRPr/>
          </a:p>
        </p:txBody>
      </p:sp>
      <p:sp>
        <p:nvSpPr>
          <p:cNvPr id="412" name="Google Shape;412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E(XY) = 3/14 </a:t>
            </a:r>
            <a:endParaRPr/>
          </a:p>
        </p:txBody>
      </p:sp>
      <p:sp>
        <p:nvSpPr>
          <p:cNvPr id="419" name="Google Shape;41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E(y/x) = 5/8 </a:t>
            </a:r>
            <a:endParaRPr/>
          </a:p>
        </p:txBody>
      </p:sp>
      <p:sp>
        <p:nvSpPr>
          <p:cNvPr id="427" name="Google Shape;42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(i) (x&lt;1), (1 ≤x &lt; 2), (2 ≤ x &lt; 3), (x ≥3)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(ii) P(1.5 &lt; x ≤  4.5) = F(4.5) – F(1.5) = 1 – 1/6 = 5/6 </a:t>
            </a:r>
            <a:endParaRPr/>
          </a:p>
        </p:txBody>
      </p:sp>
      <p:sp>
        <p:nvSpPr>
          <p:cNvPr id="122" name="Google Shape;1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f(2) = F(2) – F(1) = 11/16 – 5/16 = 3/8 </a:t>
            </a:r>
            <a:endParaRPr/>
          </a:p>
        </p:txBody>
      </p:sp>
      <p:sp>
        <p:nvSpPr>
          <p:cNvPr id="129" name="Google Shape;1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(4): x = 0 (1/64), 1 (9/64), 2 (27/64), 3 (27/64) &amp; P (1 ≤ x ≤ 3). = 63/64 </a:t>
            </a:r>
            <a:endParaRPr/>
          </a:p>
        </p:txBody>
      </p:sp>
      <p:sp>
        <p:nvSpPr>
          <p:cNvPr id="138" name="Google Shape;1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f(z) = 1/36, 2/36, 3/36, 4/36, 5/36, 6/36, 5/36, 4/36, 3/36, 2/36, 1/36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(6) F(4) = 15/16	F(5) = 31/32	F(4) = 1/32</a:t>
            </a:r>
            <a:endParaRPr/>
          </a:p>
        </p:txBody>
      </p:sp>
      <p:sp>
        <p:nvSpPr>
          <p:cNvPr id="145" name="Google Shape;14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100"/>
              <a:buFont typeface="Arial Black"/>
              <a:buNone/>
            </a:pPr>
            <a:r>
              <a:rPr lang="en-US" sz="5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Random Variables</a:t>
            </a:r>
            <a:r>
              <a:rPr lang="en-US"/>
              <a:t/>
            </a:r>
            <a:br>
              <a:rPr lang="en-US"/>
            </a:br>
            <a:r>
              <a:rPr lang="en-US" sz="3100"/>
              <a:t>(Probability distributions, PMF, PDF, CDF, JPDF,JPMF)</a:t>
            </a:r>
            <a:endParaRPr sz="31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Instructor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Osama Bin Ajaz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Lecturer, S &amp; H Dept.,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FAST-NU, Main Campus, Karachi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 sz="1860"/>
              <a:t>  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distribution function for a discrete random variable x is given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r>
              <a:rPr lang="en-US" b="1"/>
              <a:t>F(x) = 1 – (1/2)^(x+1), for x = 0, 1, 2, …..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(X = 3)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(7 ≤ x &lt; 10)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Probability Mass Function.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08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412" y="1825625"/>
            <a:ext cx="9381175" cy="182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Joint Probability Distribution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374" y="1825625"/>
            <a:ext cx="10143252" cy="364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09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ballpoint pens are selected at random from a box that contains 3 blue pens, 2 red pens, and 3 green pens. If </a:t>
            </a:r>
            <a:r>
              <a:rPr lang="en-US" i="1"/>
              <a:t>X </a:t>
            </a:r>
            <a:r>
              <a:rPr lang="en-US"/>
              <a:t>is the number of blue pens selected and </a:t>
            </a:r>
            <a:r>
              <a:rPr lang="en-US" i="1"/>
              <a:t>Y </a:t>
            </a:r>
            <a:r>
              <a:rPr lang="en-US"/>
              <a:t>is the number of red pens selected, find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(a) the joint probability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x, y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(b) P[(X, Y ) ∈ A], where A is the region {(x, y)|y ≤ 1}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982" y="1825625"/>
            <a:ext cx="10232035" cy="176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10368787" cy="342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09 (Contd.)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conditional distribution of </a:t>
            </a:r>
            <a:r>
              <a:rPr lang="en-US" i="1"/>
              <a:t>X</a:t>
            </a:r>
            <a:r>
              <a:rPr lang="en-US"/>
              <a:t>, given that </a:t>
            </a:r>
            <a:r>
              <a:rPr lang="en-US" i="1"/>
              <a:t>Y </a:t>
            </a:r>
            <a:r>
              <a:rPr lang="en-US"/>
              <a:t>= 1, and use it to determine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 </a:t>
            </a:r>
            <a:r>
              <a:rPr lang="en-US"/>
              <a:t>= 0 </a:t>
            </a:r>
            <a:r>
              <a:rPr lang="en-US" i="1"/>
              <a:t>| Y </a:t>
            </a:r>
            <a:r>
              <a:rPr lang="en-US"/>
              <a:t>= 1). </a:t>
            </a:r>
            <a:br>
              <a:rPr lang="en-US"/>
            </a:b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095" y="2627947"/>
            <a:ext cx="6739809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Statistical independence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that the random variables of Example 09 are not statistically independent for the point (0, 1). 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248" y="1825625"/>
            <a:ext cx="9261503" cy="181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10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7255005" cy="4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6168" y="3763645"/>
            <a:ext cx="5617632" cy="234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8737" y="746760"/>
            <a:ext cx="9534525" cy="52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Two balls are drawn in succession without replacement from an urn containing 4 red balls and 3 black balls. The possible outcomes and the values </a:t>
            </a:r>
            <a:r>
              <a:rPr lang="en-US" sz="2590" i="1"/>
              <a:t>y </a:t>
            </a:r>
            <a:r>
              <a:rPr lang="en-US" sz="2590"/>
              <a:t>of the random variable </a:t>
            </a:r>
            <a:r>
              <a:rPr lang="en-US" sz="2590" i="1"/>
              <a:t>Y </a:t>
            </a:r>
            <a:r>
              <a:rPr lang="en-US" sz="2590"/>
              <a:t>, where </a:t>
            </a:r>
            <a:r>
              <a:rPr lang="en-US" sz="2590" i="1"/>
              <a:t>Y </a:t>
            </a:r>
            <a:r>
              <a:rPr lang="en-US" sz="2590"/>
              <a:t>is the number of red balls, are: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Suppose an experiment consists of tossing a coin two times &amp; we are interested in the number of Heads (X):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Interest centers around the proportion of people who respond to a certain mail order solicitation. Let </a:t>
            </a:r>
            <a:r>
              <a:rPr lang="en-US" sz="2590" i="1"/>
              <a:t>X </a:t>
            </a:r>
            <a:r>
              <a:rPr lang="en-US" sz="2590"/>
              <a:t>be that proportion. </a:t>
            </a:r>
            <a:r>
              <a:rPr lang="en-US" sz="2590" i="1"/>
              <a:t>X </a:t>
            </a:r>
            <a:r>
              <a:rPr lang="en-US" sz="2590"/>
              <a:t>is a random variable that takes on all values </a:t>
            </a:r>
            <a:r>
              <a:rPr lang="en-US" sz="2590" i="1"/>
              <a:t>x </a:t>
            </a:r>
            <a:r>
              <a:rPr lang="en-US" sz="2590"/>
              <a:t>for which 0 </a:t>
            </a:r>
            <a:r>
              <a:rPr lang="en-US" sz="2590" i="1"/>
              <a:t>≤ x ≤ </a:t>
            </a:r>
            <a:r>
              <a:rPr lang="en-US" sz="2590"/>
              <a:t>1. 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006" y="1447800"/>
            <a:ext cx="9789988" cy="8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20" y="365125"/>
            <a:ext cx="9281160" cy="528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Continuous Probability Distributions</a:t>
            </a:r>
            <a:endParaRPr sz="4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457200" y="1825624"/>
            <a:ext cx="11292840" cy="466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continuous random variable has a probability of 0 of assuming </a:t>
            </a:r>
            <a:r>
              <a:rPr lang="en-US" sz="2600" i="1"/>
              <a:t>exactly </a:t>
            </a:r>
            <a:r>
              <a:rPr lang="en-US" sz="2600"/>
              <a:t>any of its values. 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Because we are dealing with an interval rather than a point value of our random variable. 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 does not matter whether we include an endpoint of the interval or not. For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Its probability distribution cannot be given in tabular form.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is usually called the </a:t>
            </a:r>
            <a:r>
              <a:rPr lang="en-US" sz="2600" b="1"/>
              <a:t>probability density function</a:t>
            </a:r>
            <a:r>
              <a:rPr lang="en-US" sz="26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Areas will be used to represent probabilities. 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9580" y="4158931"/>
            <a:ext cx="7542439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838200" y="27368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Some graphs of Density Functions </a:t>
            </a:r>
            <a:endParaRPr sz="36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A probability density function is constructed so that the area under its curve bounded by the </a:t>
            </a:r>
            <a:r>
              <a:rPr lang="en-US" sz="2400" b="1" i="1"/>
              <a:t>x </a:t>
            </a:r>
            <a:r>
              <a:rPr lang="en-US" sz="2400" b="1"/>
              <a:t>axis is equal to 1 when computed over the range of </a:t>
            </a:r>
            <a:r>
              <a:rPr lang="en-US" sz="2400" b="1" i="1"/>
              <a:t>X.  </a:t>
            </a:r>
            <a:endParaRPr b="1"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840" y="1432560"/>
            <a:ext cx="9418320" cy="374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accent6"/>
                </a:solidFill>
              </a:rPr>
              <a:t>The probability that </a:t>
            </a:r>
            <a:r>
              <a:rPr lang="en-US" sz="3600" b="1" i="1">
                <a:solidFill>
                  <a:schemeClr val="accent6"/>
                </a:solidFill>
              </a:rPr>
              <a:t>X </a:t>
            </a:r>
            <a:r>
              <a:rPr lang="en-US" sz="3600" b="1">
                <a:solidFill>
                  <a:schemeClr val="accent6"/>
                </a:solidFill>
              </a:rPr>
              <a:t>assumes a value between </a:t>
            </a:r>
            <a:r>
              <a:rPr lang="en-US" sz="3600" b="1" i="1">
                <a:solidFill>
                  <a:schemeClr val="accent6"/>
                </a:solidFill>
              </a:rPr>
              <a:t>a </a:t>
            </a:r>
            <a:r>
              <a:rPr lang="en-US" sz="3600" b="1">
                <a:solidFill>
                  <a:schemeClr val="accent6"/>
                </a:solidFill>
              </a:rPr>
              <a:t>and </a:t>
            </a:r>
            <a:r>
              <a:rPr lang="en-US" sz="3600" b="1" i="1">
                <a:solidFill>
                  <a:schemeClr val="accent6"/>
                </a:solidFill>
              </a:rPr>
              <a:t>b </a:t>
            </a:r>
            <a:r>
              <a:rPr lang="en-US" sz="3600" b="1">
                <a:solidFill>
                  <a:schemeClr val="accent6"/>
                </a:solidFill>
              </a:rPr>
              <a:t>is equal to the shaded area </a:t>
            </a: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340" y="1991439"/>
            <a:ext cx="7513320" cy="4019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Function to be PDF </a:t>
            </a:r>
            <a:endParaRPr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0" y="2233612"/>
            <a:ext cx="10314530" cy="285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01 </a:t>
            </a:r>
            <a:endParaRPr sz="36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7800"/>
            <a:ext cx="10515599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CDF for Continuous RV </a:t>
            </a:r>
            <a:endParaRPr sz="40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an immediate consequence of the above  Definition, one can write the two results: </a:t>
            </a:r>
            <a:br>
              <a:rPr lang="en-US"/>
            </a:b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10515600" cy="211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8900" y="4780280"/>
            <a:ext cx="7834199" cy="9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02 </a:t>
            </a:r>
            <a:endParaRPr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density function of previous example , find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), and use it to evaluate </a:t>
            </a:r>
            <a:r>
              <a:rPr lang="en-US" i="1"/>
              <a:t>P</a:t>
            </a:r>
            <a:r>
              <a:rPr lang="en-US"/>
              <a:t>(0 </a:t>
            </a:r>
            <a:r>
              <a:rPr lang="en-US" i="1"/>
              <a:t>&lt; X ≤ </a:t>
            </a:r>
            <a:r>
              <a:rPr lang="en-US"/>
              <a:t>1)</a:t>
            </a:r>
            <a:r>
              <a:rPr lang="en-US" i="1"/>
              <a:t>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1691" y="2217420"/>
            <a:ext cx="4272109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9447" y="2911793"/>
            <a:ext cx="5682244" cy="326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959"/>
              <a:buFont typeface="Arial Black"/>
              <a:buNone/>
            </a:pPr>
            <a:r>
              <a:rPr lang="en-US" sz="3959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Example # 03 </a:t>
            </a:r>
            <a:endParaRPr sz="3959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Department of Energy (DOE) puts projects out on bid and generally estimates what a reasonable bid should be. Call the estimate </a:t>
            </a:r>
            <a:r>
              <a:rPr lang="en-US" i="1"/>
              <a:t>b</a:t>
            </a:r>
            <a:r>
              <a:rPr lang="en-US"/>
              <a:t>. The DOE has determined that the density function of the winning (low) bid is: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and use it to determine the probability that the winning bid is less than the DOE’s preliminary estimate </a:t>
            </a:r>
            <a:r>
              <a:rPr lang="en-US" i="1"/>
              <a:t>b</a:t>
            </a:r>
            <a:r>
              <a:rPr lang="en-US"/>
              <a:t>. 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2027" y="2850832"/>
            <a:ext cx="5540694" cy="166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880" y="1825625"/>
            <a:ext cx="85496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</a:t>
            </a:r>
            <a:b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random variable is called a </a:t>
            </a:r>
            <a:r>
              <a:rPr lang="en-US" b="1"/>
              <a:t>discrete random variable </a:t>
            </a:r>
            <a:r>
              <a:rPr lang="en-US"/>
              <a:t>if its set of possible outcomes is countable.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random variable can take on values on a continuous scale, it is called a </a:t>
            </a:r>
            <a:r>
              <a:rPr lang="en-US" b="1"/>
              <a:t>continuous random variable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45" y="1417638"/>
            <a:ext cx="8377309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06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295" y="1825625"/>
            <a:ext cx="9345410" cy="489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title"/>
          </p:nvPr>
        </p:nvSpPr>
        <p:spPr>
          <a:xfrm>
            <a:off x="838200" y="227966"/>
            <a:ext cx="10515600" cy="64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07  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872492"/>
            <a:ext cx="10131099" cy="595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08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29" name="Google Shape;32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96" y="1690688"/>
            <a:ext cx="7969207" cy="467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Joint Density Function for Continuous variable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6" name="Google Shape;33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833165" cy="285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09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44" name="Google Shape;34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privately owned business operates both a drive-in facility and a walk-in facility. On a randomly selected day, let </a:t>
            </a:r>
            <a:r>
              <a:rPr lang="en-US" i="1"/>
              <a:t>X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, respectively, be the proportions of the time that the drive-in and the walk-in facilities are in use, and suppose that the joint density function of these random variables is 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(a) Verify for PDF?</a:t>
            </a:r>
            <a:br>
              <a:rPr lang="en-US"/>
            </a:br>
            <a:r>
              <a:rPr lang="en-US"/>
              <a:t>(b) Find </a:t>
            </a:r>
            <a:r>
              <a:rPr lang="en-US" i="1"/>
              <a:t>P </a:t>
            </a:r>
            <a:r>
              <a:rPr lang="en-US"/>
              <a:t>[(</a:t>
            </a:r>
            <a:r>
              <a:rPr lang="en-US" i="1"/>
              <a:t>X, Y </a:t>
            </a:r>
            <a:r>
              <a:rPr lang="en-US"/>
              <a:t>) </a:t>
            </a:r>
            <a:r>
              <a:rPr lang="en-US" i="1"/>
              <a:t>∈ A</a:t>
            </a:r>
            <a:r>
              <a:rPr lang="en-US"/>
              <a:t>], where </a:t>
            </a:r>
            <a:r>
              <a:rPr lang="en-US" i="1"/>
              <a:t>A </a:t>
            </a:r>
            <a:r>
              <a:rPr lang="en-US"/>
              <a:t>= </a:t>
            </a:r>
            <a:r>
              <a:rPr lang="en-US" i="1"/>
              <a:t>{</a:t>
            </a:r>
            <a:r>
              <a:rPr lang="en-US"/>
              <a:t>(</a:t>
            </a:r>
            <a:r>
              <a:rPr lang="en-US" i="1"/>
              <a:t>x, y</a:t>
            </a:r>
            <a:r>
              <a:rPr lang="en-US"/>
              <a:t>) </a:t>
            </a:r>
            <a:r>
              <a:rPr lang="en-US" i="1"/>
              <a:t>| </a:t>
            </a:r>
            <a:r>
              <a:rPr lang="en-US"/>
              <a:t>0 </a:t>
            </a:r>
            <a:r>
              <a:rPr lang="en-US" i="1"/>
              <a:t>&lt; x &lt; </a:t>
            </a:r>
            <a:r>
              <a:rPr lang="en-US"/>
              <a:t>1/2</a:t>
            </a:r>
            <a:r>
              <a:rPr lang="en-US" i="1"/>
              <a:t>, </a:t>
            </a:r>
            <a:r>
              <a:rPr lang="en-US"/>
              <a:t>1/ 4 </a:t>
            </a:r>
            <a:r>
              <a:rPr lang="en-US" i="1"/>
              <a:t>&lt; y &lt; </a:t>
            </a:r>
            <a:r>
              <a:rPr lang="en-US"/>
              <a:t>1/2</a:t>
            </a:r>
            <a:r>
              <a:rPr lang="en-US" i="1"/>
              <a:t>}.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635" y="3444240"/>
            <a:ext cx="6446102" cy="14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00B050"/>
                </a:solidFill>
              </a:rPr>
              <a:t>Marginal distribution for Continuous Variable</a:t>
            </a:r>
            <a:endParaRPr sz="4000" b="1">
              <a:solidFill>
                <a:srgbClr val="00B050"/>
              </a:solidFill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52" name="Google Shape;35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763" y="2028824"/>
            <a:ext cx="10463036" cy="364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11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(c) Calculate: E(x), E(Y), E(xy)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b="1">
                <a:solidFill>
                  <a:srgbClr val="FF0000"/>
                </a:solidFill>
              </a:rPr>
              <a:t>take limit of </a:t>
            </a:r>
            <a:r>
              <a:rPr lang="en-US" b="1">
                <a:solidFill>
                  <a:srgbClr val="000000"/>
                </a:solidFill>
              </a:rPr>
              <a:t>x</a:t>
            </a:r>
            <a:r>
              <a:rPr lang="en-US" b="1">
                <a:solidFill>
                  <a:srgbClr val="FF0000"/>
                </a:solidFill>
              </a:rPr>
              <a:t> (0 to y) &amp; limit of </a:t>
            </a:r>
            <a:r>
              <a:rPr lang="en-US" b="1">
                <a:solidFill>
                  <a:srgbClr val="000000"/>
                </a:solidFill>
              </a:rPr>
              <a:t>y</a:t>
            </a:r>
            <a:r>
              <a:rPr lang="en-US" b="1">
                <a:solidFill>
                  <a:srgbClr val="FF0000"/>
                </a:solidFill>
              </a:rPr>
              <a:t> ( 0 to 1) for verification of JPDF 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60" name="Google Shape;36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895" y="1825625"/>
            <a:ext cx="11240209" cy="306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67" name="Google Shape;36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68" name="Google Shape;36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793" y="1825625"/>
            <a:ext cx="8762414" cy="258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10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75" name="Google Shape;375;p38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and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for the joint density function of previous Example?</a:t>
            </a:r>
            <a:br>
              <a:rPr lang="en-US"/>
            </a:br>
            <a:endParaRPr/>
          </a:p>
        </p:txBody>
      </p:sp>
      <p:pic>
        <p:nvPicPr>
          <p:cNvPr id="376" name="Google Shape;37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698" y="2438400"/>
            <a:ext cx="6446102" cy="14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Probability Distribution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Tossing a coin 3 times and X = No. of heads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A shipment of 20 similar laptop computers to a retail outlet contains 3 that are defective. If a school makes a random purchase of 2 of these computers, find the probability distribution for the number of defectives.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13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83" name="Google Shape;383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373" y="1515269"/>
            <a:ext cx="8087254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2ce34d50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d2ce34d50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gd2ce34d5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50" y="365125"/>
            <a:ext cx="6372775" cy="64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G(x,y), G(x,z), G(y,z), G(x), E(x) =?</a:t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65" y="1825625"/>
            <a:ext cx="9904269" cy="372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>
            <a:spLocks noGrp="1"/>
          </p:cNvSpPr>
          <p:nvPr>
            <p:ph type="title"/>
          </p:nvPr>
        </p:nvSpPr>
        <p:spPr>
          <a:xfrm>
            <a:off x="838200" y="167005"/>
            <a:ext cx="1051560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Example # 16 </a:t>
            </a:r>
            <a:endParaRPr sz="3959" b="1">
              <a:solidFill>
                <a:srgbClr val="00B050"/>
              </a:solidFill>
            </a:endParaRPr>
          </a:p>
        </p:txBody>
      </p:sp>
      <p:sp>
        <p:nvSpPr>
          <p:cNvPr id="407" name="Google Shape;407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8" name="Google Shape;4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120" y="807720"/>
            <a:ext cx="8884920" cy="605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salesperson for a medical device company has two appointments on a given day. At the first appointment, he believes that he has a 70% chance to make the deal, from which he can earn $1000 commission if successful. On the other hand, he thinks he only has a 40% chance to make the deal at the second appointment,</a:t>
            </a:r>
            <a:br>
              <a:rPr lang="en-US"/>
            </a:br>
            <a:r>
              <a:rPr lang="en-US"/>
              <a:t>from which, if successful, he can make $1500. What is his expected commission based on his own probability belief? Assume that the appointment results are independent of each other.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18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lang="en-US" i="1"/>
              <a:t>X </a:t>
            </a:r>
            <a:r>
              <a:rPr lang="en-US"/>
              <a:t>and </a:t>
            </a:r>
            <a:r>
              <a:rPr lang="en-US" i="1"/>
              <a:t>Y </a:t>
            </a:r>
            <a:r>
              <a:rPr lang="en-US"/>
              <a:t>be the random variables with joint probability distribution indicated in Table below.  Calculate E(XY).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calculate E(XY), E(x), E(y), V(x), V(y), Covariance (X, Y), correlation.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23" name="Google Shape;42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3259" y="3261360"/>
            <a:ext cx="8130541" cy="32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19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430" name="Google Shape;43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calculate E(XY), E(x), E(y), V(x), V(y), Covariance (X, Y), Correlation.</a:t>
            </a:r>
            <a:endParaRPr/>
          </a:p>
        </p:txBody>
      </p:sp>
      <p:pic>
        <p:nvPicPr>
          <p:cNvPr id="431" name="Google Shape;43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4"/>
            <a:ext cx="9083040" cy="192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37" name="Google Shape;437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Cumulative Distribution Function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a coin is tossed 3 times and X = No. of heads. 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960" y="1825625"/>
            <a:ext cx="10149840" cy="179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following pmf: f(x) = (x/6), x = 1, 2, 3, zero elsewhere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Find distribution function and its graph.</a:t>
            </a:r>
            <a:endParaRPr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Calculate P(1.5 &lt; x ≤  4.5)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P (x = 2) = f(2) 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0309" y="1825625"/>
            <a:ext cx="4433491" cy="288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813368"/>
            <a:ext cx="5724598" cy="305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03 &amp;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(3) </a:t>
            </a:r>
            <a:r>
              <a:rPr lang="en-US"/>
              <a:t>Consider the following functions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(i) f(x) = (x +2) / 5 for x = 1, 2, 3, 4, 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(ii) f(x) = (4Cx) / (2^5), for x = 0, 1, 2, 3, and 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check whether the functions can serve as a pmf ?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(4) </a:t>
            </a:r>
            <a:r>
              <a:rPr lang="en-US"/>
              <a:t>A coin is biased so that a head occurs 3 times of tail. If the coin is tossed 3 times, find the probability distribution for the number of heads and also find P (1 ≤ x ≤ 3).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05 &amp; 06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two dice are rolled once, find the pmf of the sum of points on two dice and also find c. d. f (also its graph).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fair coin is tossed until a “Head” appears for the first time. Find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(a) p. m. f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(b) distribution function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(c) F(4)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Widescreen</PresentationFormat>
  <Paragraphs>220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 Black</vt:lpstr>
      <vt:lpstr>Calibri</vt:lpstr>
      <vt:lpstr>Arial</vt:lpstr>
      <vt:lpstr>Office Theme</vt:lpstr>
      <vt:lpstr>Discrete &amp; Continuous Random Variables (Probability distributions, PMF, PDF, CDF, JPDF,JPMF)</vt:lpstr>
      <vt:lpstr>Random Variable</vt:lpstr>
      <vt:lpstr>Discrete &amp; Continuous  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  <vt:lpstr>Example # 05 &amp; 06 </vt:lpstr>
      <vt:lpstr>Example # 07 </vt:lpstr>
      <vt:lpstr>Example # 08 </vt:lpstr>
      <vt:lpstr>Joint Probability Distribution </vt:lpstr>
      <vt:lpstr>Example # 09 </vt:lpstr>
      <vt:lpstr>PowerPoint Presentation</vt:lpstr>
      <vt:lpstr>PowerPoint Presentation</vt:lpstr>
      <vt:lpstr>Example 09 (Contd.) </vt:lpstr>
      <vt:lpstr>Statistical independence</vt:lpstr>
      <vt:lpstr>Example # 10 </vt:lpstr>
      <vt:lpstr>PowerPoint Presentation</vt:lpstr>
      <vt:lpstr>PowerPoint Presentation</vt:lpstr>
      <vt:lpstr>Continuous Probability Distributions</vt:lpstr>
      <vt:lpstr>Some graphs of Density Functions </vt:lpstr>
      <vt:lpstr>The probability that X assumes a value between a and b is equal to the shaded area </vt:lpstr>
      <vt:lpstr>Function to be PDF </vt:lpstr>
      <vt:lpstr>Example # 01 </vt:lpstr>
      <vt:lpstr>CDF for Continuous RV </vt:lpstr>
      <vt:lpstr>Example # 02 </vt:lpstr>
      <vt:lpstr>Example # 03 </vt:lpstr>
      <vt:lpstr>Example # 04 </vt:lpstr>
      <vt:lpstr>Example # 05 </vt:lpstr>
      <vt:lpstr>Example # 06 </vt:lpstr>
      <vt:lpstr>Example # 07   </vt:lpstr>
      <vt:lpstr>Example # 08 </vt:lpstr>
      <vt:lpstr>Joint Density Function for Continuous variable</vt:lpstr>
      <vt:lpstr>Example # 09</vt:lpstr>
      <vt:lpstr>Marginal distribution for Continuous Variable</vt:lpstr>
      <vt:lpstr>Example # 11 </vt:lpstr>
      <vt:lpstr>Example # 12 </vt:lpstr>
      <vt:lpstr>Example # 10 </vt:lpstr>
      <vt:lpstr>Example # 13</vt:lpstr>
      <vt:lpstr>PowerPoint Presentation</vt:lpstr>
      <vt:lpstr>Example # 14 </vt:lpstr>
      <vt:lpstr>Example # 16 </vt:lpstr>
      <vt:lpstr>Example # 17 </vt:lpstr>
      <vt:lpstr>Example # 18</vt:lpstr>
      <vt:lpstr>Example # 19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&amp; Continuous Random Variables (Probability distributions, PMF, PDF, CDF, JPDF,JPMF)</dc:title>
  <dc:creator>Osama Bin Ajaz</dc:creator>
  <cp:lastModifiedBy>amjad</cp:lastModifiedBy>
  <cp:revision>1</cp:revision>
  <dcterms:created xsi:type="dcterms:W3CDTF">2019-03-01T03:45:55Z</dcterms:created>
  <dcterms:modified xsi:type="dcterms:W3CDTF">2022-04-06T03:47:18Z</dcterms:modified>
</cp:coreProperties>
</file>