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Lst>
  <p:sldSz cx="12192000" cy="6858000"/>
  <p:notesSz cx="6858000" cy="9144000"/>
  <p:embeddedFontLst>
    <p:embeddedFont>
      <p:font typeface="Arial Black" panose="020B0A04020102020204" pitchFamily="34" charset="0"/>
      <p:regular r:id="rId67"/>
      <p:bold r:id="rId68"/>
    </p:embeddedFont>
    <p:embeddedFont>
      <p:font typeface="Calibri" panose="020F050202020403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g9N7CgaTv7jIFK3Qgv7b3SRKjo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n=5, x1=3, x2=1, x3=1 </a:t>
            </a:r>
            <a:endParaRPr/>
          </a:p>
          <a:p>
            <a:pPr marL="0" lvl="0" indent="0" algn="l" rtl="0">
              <a:spcBef>
                <a:spcPts val="0"/>
              </a:spcBef>
              <a:spcAft>
                <a:spcPts val="0"/>
              </a:spcAft>
              <a:buNone/>
            </a:pPr>
            <a:r>
              <a:rPr lang="en-US"/>
              <a:t>P(X) = 0.15 </a:t>
            </a:r>
            <a:endParaRPr/>
          </a:p>
        </p:txBody>
      </p:sp>
      <p:sp>
        <p:nvSpPr>
          <p:cNvPr id="155" name="Google Shape;15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N=8,  P(X) = 0.0354</a:t>
            </a:r>
            <a:endParaRPr/>
          </a:p>
        </p:txBody>
      </p:sp>
      <p:sp>
        <p:nvSpPr>
          <p:cNvPr id="162" name="Google Shape;16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9c(3,3,1,2) = 0.0077. </a:t>
            </a:r>
            <a:endParaRPr/>
          </a:p>
        </p:txBody>
      </p:sp>
      <p:sp>
        <p:nvSpPr>
          <p:cNvPr id="169" name="Google Shape;16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(11</a:t>
            </a:r>
            <a:r>
              <a:rPr lang="en-US"/>
              <a:t>) 1/12 </a:t>
            </a:r>
            <a:endParaRPr/>
          </a:p>
          <a:p>
            <a:pPr marL="0" lvl="0" indent="0" algn="l" rtl="0">
              <a:spcBef>
                <a:spcPts val="0"/>
              </a:spcBef>
              <a:spcAft>
                <a:spcPts val="0"/>
              </a:spcAft>
              <a:buNone/>
            </a:pPr>
            <a:r>
              <a:rPr lang="en-US" b="1"/>
              <a:t>(12</a:t>
            </a:r>
            <a:r>
              <a:rPr lang="en-US"/>
              <a:t>) 5/9 </a:t>
            </a:r>
            <a:endParaRPr/>
          </a:p>
          <a:p>
            <a:pPr marL="0" lvl="0" indent="0" algn="l" rtl="0">
              <a:spcBef>
                <a:spcPts val="0"/>
              </a:spcBef>
              <a:spcAft>
                <a:spcPts val="0"/>
              </a:spcAft>
              <a:buNone/>
            </a:pPr>
            <a:r>
              <a:rPr lang="en-US" b="1"/>
              <a:t>(13) </a:t>
            </a:r>
            <a:r>
              <a:rPr lang="en-US"/>
              <a:t>0.38 = 1(84)/220 and P(at least one defective = 1 – 0.38 = 0.618</a:t>
            </a:r>
            <a:endParaRPr/>
          </a:p>
        </p:txBody>
      </p:sp>
      <p:sp>
        <p:nvSpPr>
          <p:cNvPr id="190" name="Google Shape;19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It has only one parameter i.e. “p” </a:t>
            </a:r>
            <a:endParaRPr/>
          </a:p>
        </p:txBody>
      </p:sp>
      <p:sp>
        <p:nvSpPr>
          <p:cNvPr id="203" name="Google Shape;20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(14) g(5, 0.01) = </a:t>
            </a:r>
            <a:r>
              <a:rPr lang="en-US"/>
              <a:t>0.0096</a:t>
            </a:r>
            <a:endParaRPr/>
          </a:p>
          <a:p>
            <a:pPr marL="0" lvl="0" indent="0" algn="l" rtl="0">
              <a:spcBef>
                <a:spcPts val="0"/>
              </a:spcBef>
              <a:spcAft>
                <a:spcPts val="0"/>
              </a:spcAft>
              <a:buNone/>
            </a:pPr>
            <a:r>
              <a:rPr lang="en-US" b="1"/>
              <a:t>(15) </a:t>
            </a:r>
            <a:r>
              <a:rPr lang="en-US"/>
              <a:t>g(3, 0.85) = 0.019125 = 0.02 </a:t>
            </a:r>
            <a:endParaRPr/>
          </a:p>
          <a:p>
            <a:pPr marL="0" lvl="0" indent="0" algn="l" rtl="0">
              <a:spcBef>
                <a:spcPts val="0"/>
              </a:spcBef>
              <a:spcAft>
                <a:spcPts val="0"/>
              </a:spcAft>
              <a:buNone/>
            </a:pPr>
            <a:r>
              <a:rPr lang="en-US" b="1"/>
              <a:t>(16) </a:t>
            </a:r>
            <a:r>
              <a:rPr lang="en-US"/>
              <a:t>g(5, 0.05) = 0.041 </a:t>
            </a:r>
            <a:endParaRPr/>
          </a:p>
        </p:txBody>
      </p:sp>
      <p:sp>
        <p:nvSpPr>
          <p:cNvPr id="212" name="Google Shape;21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P(6, 4) = 0.1042.</a:t>
            </a:r>
            <a:endParaRPr/>
          </a:p>
          <a:p>
            <a:pPr marL="0" lvl="0" indent="0" algn="l" rtl="0">
              <a:spcBef>
                <a:spcPts val="0"/>
              </a:spcBef>
              <a:spcAft>
                <a:spcPts val="0"/>
              </a:spcAft>
              <a:buNone/>
            </a:pPr>
            <a:r>
              <a:rPr lang="en-US"/>
              <a:t>P(X&gt;15) = 1 – P(X&lt;=15) = 1 – 0.9513 = 0.0487. </a:t>
            </a:r>
            <a:endParaRPr/>
          </a:p>
          <a:p>
            <a:pPr marL="0" lvl="0" indent="0" algn="l" rtl="0">
              <a:spcBef>
                <a:spcPts val="0"/>
              </a:spcBef>
              <a:spcAft>
                <a:spcPts val="0"/>
              </a:spcAft>
              <a:buNone/>
            </a:pPr>
            <a:r>
              <a:rPr lang="en-US" b="1"/>
              <a:t>(19) </a:t>
            </a:r>
            <a:r>
              <a:rPr lang="en-US"/>
              <a:t>Mean = 200/500 = 0.4 &amp; </a:t>
            </a:r>
            <a:r>
              <a:rPr lang="en-US" b="1"/>
              <a:t>P(X=3, mean = 0.4) </a:t>
            </a:r>
            <a:r>
              <a:rPr lang="en-US"/>
              <a:t>= 0.0072 </a:t>
            </a:r>
            <a:endParaRPr/>
          </a:p>
          <a:p>
            <a:pPr marL="0" lvl="0" indent="0" algn="l" rtl="0">
              <a:spcBef>
                <a:spcPts val="0"/>
              </a:spcBef>
              <a:spcAft>
                <a:spcPts val="0"/>
              </a:spcAft>
              <a:buNone/>
            </a:pPr>
            <a:endParaRPr/>
          </a:p>
        </p:txBody>
      </p:sp>
      <p:sp>
        <p:nvSpPr>
          <p:cNvPr id="226" name="Google Shape;22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P(x&lt;=3)= 0.6472    </a:t>
            </a:r>
            <a:endParaRPr/>
          </a:p>
          <a:p>
            <a:pPr marL="228600" lvl="0" indent="-228600" algn="l" rtl="0">
              <a:spcBef>
                <a:spcPts val="0"/>
              </a:spcBef>
              <a:spcAft>
                <a:spcPts val="0"/>
              </a:spcAft>
              <a:buClr>
                <a:schemeClr val="dk1"/>
              </a:buClr>
              <a:buSzPts val="1200"/>
              <a:buFont typeface="Calibri"/>
              <a:buAutoNum type="alphaLcParenBoth"/>
            </a:pPr>
            <a:r>
              <a:rPr lang="en-US"/>
              <a:t>(b) P(X &gt;=3) = 1 – P(X&lt;=2) = 1 – 0.4232= 0.5768	</a:t>
            </a:r>
            <a:endParaRPr/>
          </a:p>
          <a:p>
            <a:pPr marL="228600" lvl="0" indent="-228600" algn="l" rtl="0">
              <a:spcBef>
                <a:spcPts val="0"/>
              </a:spcBef>
              <a:spcAft>
                <a:spcPts val="0"/>
              </a:spcAft>
              <a:buClr>
                <a:schemeClr val="dk1"/>
              </a:buClr>
              <a:buSzPts val="1200"/>
              <a:buFont typeface="Calibri"/>
              <a:buAutoNum type="alphaLcParenBoth"/>
            </a:pPr>
            <a:r>
              <a:rPr lang="en-US"/>
              <a:t>(c) P(X&gt;=5) = 1 – P(X &lt;= 4) =  1 – 0.8152 = 0.1848</a:t>
            </a:r>
            <a:endParaRPr/>
          </a:p>
        </p:txBody>
      </p:sp>
      <p:sp>
        <p:nvSpPr>
          <p:cNvPr id="243" name="Google Shape;24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Mean = (200)*(0.02) = 4 &amp; P(X=5) = </a:t>
            </a:r>
            <a:r>
              <a:rPr lang="en-US" sz="1200" b="0" i="0">
                <a:solidFill>
                  <a:schemeClr val="dk1"/>
                </a:solidFill>
                <a:latin typeface="Calibri"/>
                <a:ea typeface="Calibri"/>
                <a:cs typeface="Calibri"/>
                <a:sym typeface="Calibri"/>
              </a:rPr>
              <a:t>0.1563</a:t>
            </a:r>
            <a:r>
              <a:rPr lang="en-US"/>
              <a:t> </a:t>
            </a:r>
            <a:br>
              <a:rPr lang="en-US"/>
            </a:br>
            <a:endParaRPr/>
          </a:p>
        </p:txBody>
      </p:sp>
      <p:sp>
        <p:nvSpPr>
          <p:cNvPr id="250" name="Google Shape;250;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P(X&lt;=4) = 0.9814	(b) P(X&gt;=3) = 1 – P(X&lt;=2) = 1 – 0.4232 = 0.5768, </a:t>
            </a:r>
            <a:r>
              <a:rPr lang="en-US" b="1"/>
              <a:t>mean=3</a:t>
            </a:r>
            <a:r>
              <a:rPr lang="en-US"/>
              <a:t>	</a:t>
            </a:r>
            <a:endParaRPr/>
          </a:p>
          <a:p>
            <a:pPr marL="0" lvl="0" indent="0" algn="l" rtl="0">
              <a:spcBef>
                <a:spcPts val="0"/>
              </a:spcBef>
              <a:spcAft>
                <a:spcPts val="0"/>
              </a:spcAft>
              <a:buClr>
                <a:schemeClr val="dk1"/>
              </a:buClr>
              <a:buSzPts val="1200"/>
              <a:buFont typeface="Calibri"/>
              <a:buNone/>
            </a:pPr>
            <a:r>
              <a:rPr lang="en-US"/>
              <a:t>(c) P(X=15) = 0.0194, </a:t>
            </a:r>
            <a:r>
              <a:rPr lang="en-US" b="1"/>
              <a:t>mean=(1.5)*(6)=9</a:t>
            </a:r>
            <a:endParaRPr b="1"/>
          </a:p>
        </p:txBody>
      </p:sp>
      <p:sp>
        <p:nvSpPr>
          <p:cNvPr id="257" name="Google Shape;25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(5.3) f(x) = 1/10;    P(X&lt;4) = 3/10 (uniform distribution) </a:t>
            </a:r>
            <a:endParaRPr/>
          </a:p>
          <a:p>
            <a:pPr marL="0" marR="0" lvl="0" indent="0" algn="l" rtl="0">
              <a:lnSpc>
                <a:spcPct val="100000"/>
              </a:lnSpc>
              <a:spcBef>
                <a:spcPts val="0"/>
              </a:spcBef>
              <a:spcAft>
                <a:spcPts val="0"/>
              </a:spcAft>
              <a:buClr>
                <a:schemeClr val="dk1"/>
              </a:buClr>
              <a:buSzPts val="1200"/>
              <a:buFont typeface="Calibri"/>
              <a:buNone/>
            </a:pPr>
            <a:r>
              <a:rPr lang="en-US"/>
              <a:t>(5.12) n=9, p = 0.25 then P(X&lt;4) = 0.8343 (binomial distribution) </a:t>
            </a:r>
            <a:endParaRPr/>
          </a:p>
          <a:p>
            <a:pPr marL="0" lvl="0" indent="0" algn="l" rtl="0">
              <a:spcBef>
                <a:spcPts val="0"/>
              </a:spcBef>
              <a:spcAft>
                <a:spcPts val="0"/>
              </a:spcAft>
              <a:buClr>
                <a:schemeClr val="dk1"/>
              </a:buClr>
              <a:buSzPts val="1200"/>
              <a:buFont typeface="Calibri"/>
              <a:buNone/>
            </a:pPr>
            <a:endParaRPr/>
          </a:p>
        </p:txBody>
      </p:sp>
      <p:sp>
        <p:nvSpPr>
          <p:cNvPr id="264" name="Google Shape;26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 N&gt;27 </a:t>
            </a:r>
            <a:endParaRPr/>
          </a:p>
          <a:p>
            <a:pPr marL="0" lvl="0" indent="0" algn="l" rtl="0">
              <a:spcBef>
                <a:spcPts val="0"/>
              </a:spcBef>
              <a:spcAft>
                <a:spcPts val="0"/>
              </a:spcAft>
              <a:buNone/>
            </a:pPr>
            <a:r>
              <a:rPr lang="en-US"/>
              <a:t>(4) (a) P(X&gt;=1) = 0.593	(b) P(X=2) = 0.2677	(c) P(X&lt;=2) = 0.3027 </a:t>
            </a:r>
            <a:endParaRPr/>
          </a:p>
        </p:txBody>
      </p:sp>
      <p:sp>
        <p:nvSpPr>
          <p:cNvPr id="273" name="Google Shape;273;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0.1	(b) 0.2 	(more than two categories 🡪 multivariate hypergeometric) </a:t>
            </a:r>
            <a:endParaRPr/>
          </a:p>
        </p:txBody>
      </p:sp>
      <p:sp>
        <p:nvSpPr>
          <p:cNvPr id="281" name="Google Shape;28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0.008 =P(X=0)</a:t>
            </a:r>
            <a:endParaRPr/>
          </a:p>
          <a:p>
            <a:pPr marL="228600" lvl="0" indent="-228600" algn="l" rtl="0">
              <a:spcBef>
                <a:spcPts val="0"/>
              </a:spcBef>
              <a:spcAft>
                <a:spcPts val="0"/>
              </a:spcAft>
              <a:buClr>
                <a:schemeClr val="dk1"/>
              </a:buClr>
              <a:buSzPts val="1200"/>
              <a:buFont typeface="Calibri"/>
              <a:buAutoNum type="alphaLcParenBoth"/>
            </a:pPr>
            <a:r>
              <a:rPr lang="en-US"/>
              <a:t> (binomial) 🡪 3C1(0.8)(0.2)^2= 0.096</a:t>
            </a:r>
            <a:endParaRPr/>
          </a:p>
          <a:p>
            <a:pPr marL="228600" lvl="0" indent="-228600" algn="l" rtl="0">
              <a:spcBef>
                <a:spcPts val="0"/>
              </a:spcBef>
              <a:spcAft>
                <a:spcPts val="0"/>
              </a:spcAft>
              <a:buClr>
                <a:schemeClr val="dk1"/>
              </a:buClr>
              <a:buSzPts val="1200"/>
              <a:buFont typeface="Calibri"/>
              <a:buAutoNum type="alphaLcParenBoth"/>
            </a:pPr>
            <a:r>
              <a:rPr lang="en-US"/>
              <a:t> P(X&gt;=2) = P(X=2) + P(X=3) = 0.896</a:t>
            </a:r>
            <a:endParaRPr/>
          </a:p>
        </p:txBody>
      </p:sp>
      <p:sp>
        <p:nvSpPr>
          <p:cNvPr id="289" name="Google Shape;28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Examples: </a:t>
            </a:r>
            <a:r>
              <a:rPr lang="en-US"/>
              <a:t>Tossing a coin, Defective or Non defective, Pass/fail </a:t>
            </a: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2/243 =  0.008230</a:t>
            </a:r>
            <a:endParaRPr/>
          </a:p>
        </p:txBody>
      </p:sp>
      <p:sp>
        <p:nvSpPr>
          <p:cNvPr id="297" name="Google Shape;29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a:t>
            </a:r>
            <a:r>
              <a:rPr lang="en-US" sz="1200" b="1" i="1">
                <a:solidFill>
                  <a:schemeClr val="dk1"/>
                </a:solidFill>
                <a:latin typeface="Calibri"/>
                <a:ea typeface="Calibri"/>
                <a:cs typeface="Calibri"/>
                <a:sym typeface="Calibri"/>
              </a:rPr>
              <a:t>z </a:t>
            </a:r>
            <a:r>
              <a:rPr lang="en-US" sz="1200" b="1" i="0">
                <a:solidFill>
                  <a:schemeClr val="dk1"/>
                </a:solidFill>
                <a:latin typeface="Calibri"/>
                <a:ea typeface="Calibri"/>
                <a:cs typeface="Calibri"/>
                <a:sym typeface="Calibri"/>
              </a:rPr>
              <a:t>score </a:t>
            </a:r>
            <a:r>
              <a:rPr lang="en-US" sz="1200" b="0" i="0">
                <a:solidFill>
                  <a:schemeClr val="dk1"/>
                </a:solidFill>
                <a:latin typeface="Calibri"/>
                <a:ea typeface="Calibri"/>
                <a:cs typeface="Calibri"/>
                <a:sym typeface="Calibri"/>
              </a:rPr>
              <a:t>is actually the number of standard deviations that a particular </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value is away from the mean. </a:t>
            </a:r>
            <a:endParaRPr/>
          </a:p>
        </p:txBody>
      </p:sp>
      <p:sp>
        <p:nvSpPr>
          <p:cNvPr id="325" name="Google Shape;325;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Incomplete Standard Normal table </a:t>
            </a:r>
            <a:endParaRPr/>
          </a:p>
          <a:p>
            <a:pPr marL="0" lvl="0" indent="0" algn="l" rtl="0">
              <a:spcBef>
                <a:spcPts val="0"/>
              </a:spcBef>
              <a:spcAft>
                <a:spcPts val="0"/>
              </a:spcAft>
              <a:buNone/>
            </a:pPr>
            <a:r>
              <a:rPr lang="en-US"/>
              <a:t>P(z&gt;-1.19) = 1 – 0.1170 = 0.8830 </a:t>
            </a:r>
            <a:endParaRPr/>
          </a:p>
          <a:p>
            <a:pPr marL="0" lvl="0" indent="0" algn="l" rtl="0">
              <a:spcBef>
                <a:spcPts val="0"/>
              </a:spcBef>
              <a:spcAft>
                <a:spcPts val="0"/>
              </a:spcAft>
              <a:buNone/>
            </a:pPr>
            <a:r>
              <a:rPr lang="en-US"/>
              <a:t>P(-1.37&lt; z &lt; 1.68) = 0.9535 – 0.0853 = 0.8682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area under the standard normal distribution curve can also be thought of as a probability. </a:t>
            </a:r>
            <a:r>
              <a:rPr lang="en-US"/>
              <a:t/>
            </a:r>
            <a:br>
              <a:rPr lang="en-US"/>
            </a:br>
            <a:endParaRPr/>
          </a:p>
        </p:txBody>
      </p:sp>
      <p:sp>
        <p:nvSpPr>
          <p:cNvPr id="342" name="Google Shape;342;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it is necessary to add 0.5000 to the given area of 0.2123 to get the cumulative area of 0.7123. </a:t>
            </a:r>
            <a:r>
              <a:rPr lang="en-US"/>
              <a:t/>
            </a:r>
            <a:br>
              <a:rPr lang="en-US"/>
            </a:br>
            <a:endParaRPr/>
          </a:p>
        </p:txBody>
      </p:sp>
      <p:sp>
        <p:nvSpPr>
          <p:cNvPr id="371" name="Google Shape;371;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0.12	(b) 0.52	(c) 1.18</a:t>
            </a:r>
            <a:endParaRPr/>
          </a:p>
        </p:txBody>
      </p:sp>
      <p:sp>
        <p:nvSpPr>
          <p:cNvPr id="383" name="Google Shape;38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1 – 0.9887 = 0.0013 (z=-2.28)	(b) 1 – 0.8212 = 0.1788 (z=-0.92)	(c) 1 – 0.6064 = 0.3936 (z= -0.27) </a:t>
            </a:r>
            <a:endParaRPr/>
          </a:p>
        </p:txBody>
      </p:sp>
      <p:sp>
        <p:nvSpPr>
          <p:cNvPr id="392" name="Google Shape;392;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Z = +0.64 &amp; -0.64. (</a:t>
            </a:r>
            <a:r>
              <a:rPr lang="en-US" sz="1200">
                <a:solidFill>
                  <a:srgbClr val="FF0000"/>
                </a:solidFill>
              </a:rPr>
              <a:t>Find two </a:t>
            </a:r>
            <a:r>
              <a:rPr lang="en-US" sz="1200" i="1">
                <a:solidFill>
                  <a:srgbClr val="FF0000"/>
                </a:solidFill>
              </a:rPr>
              <a:t>z </a:t>
            </a:r>
            <a:r>
              <a:rPr lang="en-US" sz="1200">
                <a:solidFill>
                  <a:srgbClr val="FF0000"/>
                </a:solidFill>
              </a:rPr>
              <a:t>values so that 48% of the middle area is bounded by them.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(b) 0.67; 0.8416; 1.41</a:t>
            </a:r>
            <a:r>
              <a:rPr lang="en-US"/>
              <a:t> </a:t>
            </a:r>
            <a:br>
              <a:rPr lang="en-US"/>
            </a:br>
            <a:endParaRPr/>
          </a:p>
        </p:txBody>
      </p:sp>
      <p:sp>
        <p:nvSpPr>
          <p:cNvPr id="404" name="Google Shape;4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 = 0.47 (0.6808) </a:t>
            </a:r>
            <a:endParaRPr/>
          </a:p>
          <a:p>
            <a:pPr marL="0" lvl="0" indent="0" algn="l" rtl="0">
              <a:spcBef>
                <a:spcPts val="0"/>
              </a:spcBef>
              <a:spcAft>
                <a:spcPts val="0"/>
              </a:spcAft>
              <a:buNone/>
            </a:pPr>
            <a:r>
              <a:rPr lang="en-US"/>
              <a:t>(a) Z = -0.6 &amp; 1.5 🡪 0.6247 </a:t>
            </a:r>
            <a:endParaRPr/>
          </a:p>
        </p:txBody>
      </p:sp>
      <p:sp>
        <p:nvSpPr>
          <p:cNvPr id="412" name="Google Shape;41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(8) Z = -2.67 (500* </a:t>
            </a:r>
            <a:r>
              <a:rPr lang="en-US" sz="1200" b="0" i="0">
                <a:solidFill>
                  <a:schemeClr val="dk1"/>
                </a:solidFill>
                <a:latin typeface="Calibri"/>
                <a:ea typeface="Calibri"/>
                <a:cs typeface="Calibri"/>
                <a:sym typeface="Calibri"/>
              </a:rPr>
              <a:t>0.0038=1.9</a:t>
            </a:r>
            <a:r>
              <a:rPr lang="en-US"/>
              <a:t>)</a:t>
            </a:r>
            <a:endParaRPr/>
          </a:p>
          <a:p>
            <a:pPr marL="171450" lvl="0" indent="-171450" algn="l" rtl="0">
              <a:spcBef>
                <a:spcPts val="0"/>
              </a:spcBef>
              <a:spcAft>
                <a:spcPts val="0"/>
              </a:spcAft>
              <a:buClr>
                <a:schemeClr val="dk1"/>
              </a:buClr>
              <a:buSzPts val="1200"/>
              <a:buFont typeface="Arial"/>
              <a:buChar char="•"/>
            </a:pPr>
            <a:r>
              <a:rPr lang="en-US"/>
              <a:t>[9] </a:t>
            </a:r>
            <a:r>
              <a:rPr lang="en-US" sz="1200" b="0" i="0">
                <a:solidFill>
                  <a:schemeClr val="dk1"/>
                </a:solidFill>
                <a:latin typeface="Calibri"/>
                <a:ea typeface="Calibri"/>
                <a:cs typeface="Calibri"/>
                <a:sym typeface="Calibri"/>
              </a:rPr>
              <a:t>the test value </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that cuts off the upper 10% of the area under a normal distribution curve is desired</a:t>
            </a:r>
            <a:r>
              <a:rPr lang="en-US"/>
              <a:t> </a:t>
            </a:r>
            <a:br>
              <a:rPr lang="en-US"/>
            </a:br>
            <a:r>
              <a:rPr lang="en-US"/>
              <a:t>(1 – 0.1000 = 0.9000) 🡪 Z=1.28 (X = 226) </a:t>
            </a:r>
            <a:endParaRPr/>
          </a:p>
          <a:p>
            <a:pPr marL="171450" lvl="0" indent="-171450" algn="l" rtl="0">
              <a:spcBef>
                <a:spcPts val="0"/>
              </a:spcBef>
              <a:spcAft>
                <a:spcPts val="0"/>
              </a:spcAft>
              <a:buClr>
                <a:schemeClr val="dk1"/>
              </a:buClr>
              <a:buSzPts val="1200"/>
              <a:buFont typeface="Arial"/>
              <a:buChar char="•"/>
            </a:pPr>
            <a:r>
              <a:rPr lang="en-US" b="1"/>
              <a:t>K=-0.52 &amp; for (b) k = -2.37 (find all area below z=-0.18=0.4286)🡪0.4286-0.4197=0.0089</a:t>
            </a:r>
            <a:endParaRPr b="1"/>
          </a:p>
        </p:txBody>
      </p:sp>
      <p:sp>
        <p:nvSpPr>
          <p:cNvPr id="419" name="Google Shape;419;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(2.99 &lt; x &lt; 3.01)=P(-2.0 &lt; z &lt; 2.0) Now [</a:t>
            </a:r>
            <a:r>
              <a:rPr lang="en-US" sz="1200" b="1" i="1">
                <a:solidFill>
                  <a:schemeClr val="dk1"/>
                </a:solidFill>
                <a:latin typeface="Calibri"/>
                <a:ea typeface="Calibri"/>
                <a:cs typeface="Calibri"/>
                <a:sym typeface="Calibri"/>
              </a:rPr>
              <a:t>P</a:t>
            </a:r>
            <a:r>
              <a:rPr lang="en-US" sz="1200" b="1" i="0">
                <a:solidFill>
                  <a:schemeClr val="dk1"/>
                </a:solidFill>
                <a:latin typeface="Calibri"/>
                <a:ea typeface="Calibri"/>
                <a:cs typeface="Calibri"/>
                <a:sym typeface="Calibri"/>
              </a:rPr>
              <a:t>(</a:t>
            </a:r>
            <a:r>
              <a:rPr lang="en-US" sz="1200" b="1" i="1">
                <a:solidFill>
                  <a:schemeClr val="dk1"/>
                </a:solidFill>
                <a:latin typeface="Calibri"/>
                <a:ea typeface="Calibri"/>
                <a:cs typeface="Calibri"/>
                <a:sym typeface="Calibri"/>
              </a:rPr>
              <a:t>Z &lt; -</a:t>
            </a:r>
            <a:r>
              <a:rPr lang="en-US" sz="1200" b="1" i="0">
                <a:solidFill>
                  <a:schemeClr val="dk1"/>
                </a:solidFill>
                <a:latin typeface="Calibri"/>
                <a:ea typeface="Calibri"/>
                <a:cs typeface="Calibri"/>
                <a:sym typeface="Calibri"/>
              </a:rPr>
              <a:t>2</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 + </a:t>
            </a:r>
            <a:r>
              <a:rPr lang="en-US" sz="1200" b="1" i="1">
                <a:solidFill>
                  <a:schemeClr val="dk1"/>
                </a:solidFill>
                <a:latin typeface="Calibri"/>
                <a:ea typeface="Calibri"/>
                <a:cs typeface="Calibri"/>
                <a:sym typeface="Calibri"/>
              </a:rPr>
              <a:t>P</a:t>
            </a:r>
            <a:r>
              <a:rPr lang="en-US" sz="1200" b="1" i="0">
                <a:solidFill>
                  <a:schemeClr val="dk1"/>
                </a:solidFill>
                <a:latin typeface="Calibri"/>
                <a:ea typeface="Calibri"/>
                <a:cs typeface="Calibri"/>
                <a:sym typeface="Calibri"/>
              </a:rPr>
              <a:t>(</a:t>
            </a:r>
            <a:r>
              <a:rPr lang="en-US" sz="1200" b="1" i="1">
                <a:solidFill>
                  <a:schemeClr val="dk1"/>
                </a:solidFill>
                <a:latin typeface="Calibri"/>
                <a:ea typeface="Calibri"/>
                <a:cs typeface="Calibri"/>
                <a:sym typeface="Calibri"/>
              </a:rPr>
              <a:t>Z &gt; </a:t>
            </a:r>
            <a:r>
              <a:rPr lang="en-US" sz="1200" b="1" i="0">
                <a:solidFill>
                  <a:schemeClr val="dk1"/>
                </a:solidFill>
                <a:latin typeface="Calibri"/>
                <a:ea typeface="Calibri"/>
                <a:cs typeface="Calibri"/>
                <a:sym typeface="Calibri"/>
              </a:rPr>
              <a:t>2</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 = 2(0</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0228) = 0</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0456</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 or 4.56% will be scrapped. </a:t>
            </a:r>
            <a:r>
              <a:rPr lang="en-US" b="1"/>
              <a:t/>
            </a:r>
            <a:br>
              <a:rPr lang="en-US" b="1"/>
            </a:br>
            <a:r>
              <a:rPr lang="en-US" b="1"/>
              <a:t/>
            </a:r>
            <a:br>
              <a:rPr lang="en-US" b="1"/>
            </a:br>
            <a:r>
              <a:rPr lang="en-US"/>
              <a:t> </a:t>
            </a:r>
            <a:endParaRPr/>
          </a:p>
        </p:txBody>
      </p:sp>
      <p:sp>
        <p:nvSpPr>
          <p:cNvPr id="426" name="Google Shape;42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i="1"/>
              <a:t>1-0.95=0.05 and 0.05/2=0.025  search for 0.025 in z-table that is correspond to -1.96</a:t>
            </a:r>
            <a:r>
              <a:rPr lang="en-US"/>
              <a:t/>
            </a:r>
            <a:br>
              <a:rPr lang="en-US"/>
            </a:br>
            <a:r>
              <a:rPr lang="en-US"/>
              <a:t/>
            </a:r>
            <a:br>
              <a:rPr lang="en-US"/>
            </a:br>
            <a:endParaRPr/>
          </a:p>
        </p:txBody>
      </p:sp>
      <p:sp>
        <p:nvSpPr>
          <p:cNvPr id="433" name="Google Shape;43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Pdf = ¼ over [0, 4] &amp; P(X&gt;=3) = ¼ </a:t>
            </a:r>
            <a:endParaRPr/>
          </a:p>
        </p:txBody>
      </p:sp>
      <p:sp>
        <p:nvSpPr>
          <p:cNvPr id="452" name="Google Shape;452;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(1) 3/8 = 0.375</a:t>
            </a:r>
            <a:endParaRPr/>
          </a:p>
          <a:p>
            <a:pPr marL="0" lvl="0" indent="0" algn="l" rtl="0">
              <a:spcBef>
                <a:spcPts val="0"/>
              </a:spcBef>
              <a:spcAft>
                <a:spcPts val="0"/>
              </a:spcAft>
              <a:buClr>
                <a:schemeClr val="dk1"/>
              </a:buClr>
              <a:buSzPts val="1200"/>
              <a:buFont typeface="Calibri"/>
              <a:buNone/>
            </a:pPr>
            <a:r>
              <a:rPr lang="en-US"/>
              <a:t>2) N=4, p = ¾, x = 2    P(x=2) = 27/128 	</a:t>
            </a:r>
            <a:endParaRPr/>
          </a:p>
          <a:p>
            <a:pPr marL="0" lvl="0" indent="0" algn="l" rtl="0">
              <a:spcBef>
                <a:spcPts val="0"/>
              </a:spcBef>
              <a:spcAft>
                <a:spcPts val="0"/>
              </a:spcAft>
              <a:buClr>
                <a:schemeClr val="dk1"/>
              </a:buClr>
              <a:buSzPts val="1200"/>
              <a:buFont typeface="Calibri"/>
              <a:buNone/>
            </a:pPr>
            <a:r>
              <a:rPr lang="en-US"/>
              <a:t>(3)  P(X&gt;10)=0.0338	P(3 to 8) = 0.8779 	P(X = 5) = 0.1859 </a:t>
            </a:r>
            <a:endParaRPr/>
          </a:p>
        </p:txBody>
      </p:sp>
      <p:sp>
        <p:nvSpPr>
          <p:cNvPr id="114" name="Google Shape;1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Mean = 5 and SD = 2.236	(b) Graph is uniform </a:t>
            </a:r>
            <a:endParaRPr/>
          </a:p>
          <a:p>
            <a:pPr marL="0" lvl="0" indent="0" algn="l" rtl="0">
              <a:spcBef>
                <a:spcPts val="0"/>
              </a:spcBef>
              <a:spcAft>
                <a:spcPts val="0"/>
              </a:spcAft>
              <a:buNone/>
            </a:pPr>
            <a:r>
              <a:rPr lang="en-US"/>
              <a:t>(c) 2^4 = 16 samples </a:t>
            </a:r>
            <a:endParaRPr/>
          </a:p>
        </p:txBody>
      </p:sp>
      <p:sp>
        <p:nvSpPr>
          <p:cNvPr id="490" name="Google Shape;490;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Sample mean = 5 and sample SD = 1.581 </a:t>
            </a:r>
            <a:endParaRPr/>
          </a:p>
        </p:txBody>
      </p:sp>
      <p:sp>
        <p:nvSpPr>
          <p:cNvPr id="507" name="Google Shape;507;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 = 1.94 (0.0262) </a:t>
            </a:r>
            <a:r>
              <a:rPr lang="en-US" sz="1200" b="0" i="0">
                <a:solidFill>
                  <a:schemeClr val="dk1"/>
                </a:solidFill>
                <a:latin typeface="Calibri"/>
                <a:ea typeface="Calibri"/>
                <a:cs typeface="Calibri"/>
                <a:sym typeface="Calibri"/>
              </a:rPr>
              <a:t>One can conclude that the probability of obtaining a sample mean larger than 26.3 hours is 2.62%. </a:t>
            </a:r>
            <a:r>
              <a:rPr lang="en-US"/>
              <a:t/>
            </a:r>
            <a:br>
              <a:rPr lang="en-US"/>
            </a:br>
            <a:r>
              <a:rPr lang="en-US"/>
              <a:t>Z1 = -2.25 &amp; Z2=1.50 (0.9210) </a:t>
            </a:r>
            <a:r>
              <a:rPr lang="en-US" sz="1200" b="0" i="0">
                <a:solidFill>
                  <a:schemeClr val="dk1"/>
                </a:solidFill>
                <a:latin typeface="Calibri"/>
                <a:ea typeface="Calibri"/>
                <a:cs typeface="Calibri"/>
                <a:sym typeface="Calibri"/>
              </a:rPr>
              <a:t>the probability of obtaining a sample mean between 90 and 100 months is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92.1%;</a:t>
            </a:r>
            <a:r>
              <a:rPr lang="en-US"/>
              <a:t> </a:t>
            </a:r>
            <a:br>
              <a:rPr lang="en-US"/>
            </a:br>
            <a:endParaRPr/>
          </a:p>
        </p:txBody>
      </p:sp>
      <p:sp>
        <p:nvSpPr>
          <p:cNvPr id="529" name="Google Shape;529;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P(X&gt;=1) = 1 – p(x=0) = 0.4562. </a:t>
            </a:r>
            <a:endParaRPr/>
          </a:p>
          <a:p>
            <a:pPr marL="228600" lvl="0" indent="-228600" algn="l" rtl="0">
              <a:spcBef>
                <a:spcPts val="0"/>
              </a:spcBef>
              <a:spcAft>
                <a:spcPts val="0"/>
              </a:spcAft>
              <a:buClr>
                <a:schemeClr val="dk1"/>
              </a:buClr>
              <a:buSzPts val="1200"/>
              <a:buFont typeface="Calibri"/>
              <a:buAutoNum type="alphaLcParenBoth"/>
            </a:pPr>
            <a:r>
              <a:rPr lang="en-US"/>
              <a:t>P = 0.4562		P(Y=3) = 0.1602</a:t>
            </a:r>
            <a:endParaRPr/>
          </a:p>
        </p:txBody>
      </p:sp>
      <p:sp>
        <p:nvSpPr>
          <p:cNvPr id="121" name="Google Shape;12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Reading while Driving: Np=18 &amp; nq=  282 ; P(24.5 &lt; X &lt; 25.5) = P(1.82 &lt; Z &lt; 1.58) = 0.0227</a:t>
            </a:r>
            <a:endParaRPr/>
          </a:p>
          <a:p>
            <a:pPr marL="0" lvl="0" indent="0" algn="l" rtl="0">
              <a:spcBef>
                <a:spcPts val="0"/>
              </a:spcBef>
              <a:spcAft>
                <a:spcPts val="0"/>
              </a:spcAft>
              <a:buNone/>
            </a:pPr>
            <a:r>
              <a:rPr lang="en-US"/>
              <a:t>Batting Avg: np=32 &amp; nq=68; </a:t>
            </a:r>
            <a:r>
              <a:rPr lang="en-US" sz="1200" b="0" i="1">
                <a:solidFill>
                  <a:schemeClr val="dk1"/>
                </a:solidFill>
                <a:latin typeface="Calibri"/>
                <a:ea typeface="Calibri"/>
                <a:cs typeface="Calibri"/>
                <a:sym typeface="Calibri"/>
              </a:rPr>
              <a:t>P</a:t>
            </a:r>
            <a:r>
              <a:rPr lang="en-US" sz="1200" b="0" i="0">
                <a:solidFill>
                  <a:schemeClr val="dk1"/>
                </a:solidFill>
                <a:latin typeface="Calibri"/>
                <a:ea typeface="Calibri"/>
                <a:cs typeface="Calibri"/>
                <a:sym typeface="Calibri"/>
              </a:rPr>
              <a:t>(</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&lt; =26)</a:t>
            </a:r>
            <a:r>
              <a:rPr lang="en-US"/>
              <a:t> =</a:t>
            </a:r>
            <a:r>
              <a:rPr lang="en-US" sz="1200" b="0" i="1">
                <a:solidFill>
                  <a:schemeClr val="dk1"/>
                </a:solidFill>
                <a:latin typeface="Calibri"/>
                <a:ea typeface="Calibri"/>
                <a:cs typeface="Calibri"/>
                <a:sym typeface="Calibri"/>
              </a:rPr>
              <a:t>P</a:t>
            </a:r>
            <a:r>
              <a:rPr lang="en-US" sz="1200" b="0" i="0">
                <a:solidFill>
                  <a:schemeClr val="dk1"/>
                </a:solidFill>
                <a:latin typeface="Calibri"/>
                <a:ea typeface="Calibri"/>
                <a:cs typeface="Calibri"/>
                <a:sym typeface="Calibri"/>
              </a:rPr>
              <a:t>(</a:t>
            </a:r>
            <a:r>
              <a:rPr lang="en-US" sz="1200" b="0" i="1">
                <a:solidFill>
                  <a:schemeClr val="dk1"/>
                </a:solidFill>
                <a:latin typeface="Calibri"/>
                <a:ea typeface="Calibri"/>
                <a:cs typeface="Calibri"/>
                <a:sym typeface="Calibri"/>
              </a:rPr>
              <a:t>X &lt; </a:t>
            </a:r>
            <a:r>
              <a:rPr lang="en-US" sz="1200" b="0" i="0">
                <a:solidFill>
                  <a:schemeClr val="dk1"/>
                </a:solidFill>
                <a:latin typeface="Calibri"/>
                <a:ea typeface="Calibri"/>
                <a:cs typeface="Calibri"/>
                <a:sym typeface="Calibri"/>
              </a:rPr>
              <a:t>26.5); z=-1.18  or 0.1190. </a:t>
            </a:r>
            <a:r>
              <a:rPr lang="en-US"/>
              <a:t/>
            </a:r>
            <a:br>
              <a:rPr lang="en-US"/>
            </a:br>
            <a:r>
              <a:rPr lang="en-US"/>
              <a:t/>
            </a:r>
            <a:br>
              <a:rPr lang="en-US"/>
            </a:br>
            <a:endParaRPr/>
          </a:p>
        </p:txBody>
      </p:sp>
      <p:sp>
        <p:nvSpPr>
          <p:cNvPr id="583" name="Google Shape;58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Mean  = 2, var = 1	</a:t>
            </a:r>
            <a:endParaRPr/>
          </a:p>
          <a:p>
            <a:pPr marL="0" lvl="0" indent="0" algn="l" rtl="0">
              <a:spcBef>
                <a:spcPts val="0"/>
              </a:spcBef>
              <a:spcAft>
                <a:spcPts val="0"/>
              </a:spcAft>
              <a:buNone/>
            </a:pPr>
            <a:r>
              <a:rPr lang="en-US" b="1"/>
              <a:t># Heads = X = </a:t>
            </a:r>
            <a:r>
              <a:rPr lang="en-US"/>
              <a:t>(0, 1/16) (1, 4/16) (2, 6/16) (4/16) (1/16)   E(x) = 2 =mean</a:t>
            </a:r>
            <a:endParaRPr/>
          </a:p>
          <a:p>
            <a:pPr marL="0" lvl="0" indent="0" algn="l" rtl="0">
              <a:spcBef>
                <a:spcPts val="0"/>
              </a:spcBef>
              <a:spcAft>
                <a:spcPts val="0"/>
              </a:spcAft>
              <a:buNone/>
            </a:pPr>
            <a:r>
              <a:rPr lang="en-US"/>
              <a:t>(7) Mean  = n p = 480(1/6) = 80 &amp;  sigma = 8.16</a:t>
            </a:r>
            <a:endParaRPr/>
          </a:p>
        </p:txBody>
      </p:sp>
      <p:sp>
        <p:nvSpPr>
          <p:cNvPr id="128" name="Google Shape;12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7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7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ama.ajaz@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Discrete Probability Distributions</a:t>
            </a:r>
            <a:endParaRPr sz="5000">
              <a:solidFill>
                <a:srgbClr val="00B050"/>
              </a:solidFill>
              <a:latin typeface="Arial Black"/>
              <a:ea typeface="Arial Black"/>
              <a:cs typeface="Arial Black"/>
              <a:sym typeface="Arial Black"/>
            </a:endParaRPr>
          </a:p>
        </p:txBody>
      </p:sp>
      <p:sp>
        <p:nvSpPr>
          <p:cNvPr id="89" name="Google Shape;89;p1"/>
          <p:cNvSpPr txBox="1">
            <a:spLocks noGrp="1"/>
          </p:cNvSpPr>
          <p:nvPr>
            <p:ph type="subTitle" idx="1"/>
          </p:nvPr>
        </p:nvSpPr>
        <p:spPr>
          <a:xfrm>
            <a:off x="1524000" y="3602038"/>
            <a:ext cx="9144000" cy="228777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Instructor</a:t>
            </a:r>
            <a:endParaRPr/>
          </a:p>
          <a:p>
            <a:pPr marL="0" lvl="0" indent="0" algn="ctr" rtl="0">
              <a:lnSpc>
                <a:spcPct val="90000"/>
              </a:lnSpc>
              <a:spcBef>
                <a:spcPts val="1000"/>
              </a:spcBef>
              <a:spcAft>
                <a:spcPts val="0"/>
              </a:spcAft>
              <a:buClr>
                <a:schemeClr val="dk1"/>
              </a:buClr>
              <a:buSzPts val="2400"/>
              <a:buNone/>
            </a:pPr>
            <a:r>
              <a:rPr lang="en-US"/>
              <a:t>Osama Bin Ajaz</a:t>
            </a:r>
            <a:endParaRPr/>
          </a:p>
          <a:p>
            <a:pPr marL="0" lvl="0" indent="0" algn="ctr" rtl="0">
              <a:lnSpc>
                <a:spcPct val="90000"/>
              </a:lnSpc>
              <a:spcBef>
                <a:spcPts val="1000"/>
              </a:spcBef>
              <a:spcAft>
                <a:spcPts val="0"/>
              </a:spcAft>
              <a:buClr>
                <a:schemeClr val="dk1"/>
              </a:buClr>
              <a:buSzPts val="2400"/>
              <a:buNone/>
            </a:pPr>
            <a:r>
              <a:rPr lang="en-US"/>
              <a:t>Lecturer, S &amp; H Dept., </a:t>
            </a:r>
            <a:endParaRPr/>
          </a:p>
          <a:p>
            <a:pPr marL="0" lvl="0" indent="0" algn="ctr" rtl="0">
              <a:lnSpc>
                <a:spcPct val="90000"/>
              </a:lnSpc>
              <a:spcBef>
                <a:spcPts val="1000"/>
              </a:spcBef>
              <a:spcAft>
                <a:spcPts val="0"/>
              </a:spcAft>
              <a:buClr>
                <a:schemeClr val="dk1"/>
              </a:buClr>
              <a:buSzPts val="2400"/>
              <a:buNone/>
            </a:pPr>
            <a:r>
              <a:rPr lang="en-US"/>
              <a:t>FAST-NU, Main Campus, Karachi</a:t>
            </a:r>
            <a:endParaRPr/>
          </a:p>
          <a:p>
            <a:pPr marL="0" lvl="0" indent="0" algn="ctr" rtl="0">
              <a:lnSpc>
                <a:spcPct val="90000"/>
              </a:lnSpc>
              <a:spcBef>
                <a:spcPts val="1000"/>
              </a:spcBef>
              <a:spcAft>
                <a:spcPts val="0"/>
              </a:spcAft>
              <a:buClr>
                <a:schemeClr val="dk1"/>
              </a:buClr>
              <a:buSzPts val="2400"/>
              <a:buNone/>
            </a:pPr>
            <a:r>
              <a:rPr lang="en-US" u="sng">
                <a:solidFill>
                  <a:schemeClr val="hlink"/>
                </a:solidFill>
                <a:hlinkClick r:id="rId3"/>
              </a:rPr>
              <a:t>osama.ajaz@nu.edu.pk</a:t>
            </a:r>
            <a:r>
              <a:rPr lang="en-US"/>
              <a:t>  </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Multinomial Distribution </a:t>
            </a:r>
            <a:endParaRPr b="1">
              <a:solidFill>
                <a:srgbClr val="00B050"/>
              </a:solidFill>
            </a:endParaRPr>
          </a:p>
        </p:txBody>
      </p:sp>
      <p:pic>
        <p:nvPicPr>
          <p:cNvPr id="151" name="Google Shape;151;p10"/>
          <p:cNvPicPr preferRelativeResize="0"/>
          <p:nvPr/>
        </p:nvPicPr>
        <p:blipFill rotWithShape="1">
          <a:blip r:embed="rId3">
            <a:alphaModFix/>
          </a:blip>
          <a:srcRect/>
          <a:stretch/>
        </p:blipFill>
        <p:spPr>
          <a:xfrm>
            <a:off x="274777" y="1336605"/>
            <a:ext cx="11385096" cy="303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08: Leisure Activity </a:t>
            </a:r>
            <a:endParaRPr>
              <a:solidFill>
                <a:srgbClr val="00B050"/>
              </a:solidFill>
            </a:endParaRPr>
          </a:p>
        </p:txBody>
      </p:sp>
      <p:sp>
        <p:nvSpPr>
          <p:cNvPr id="158" name="Google Shape;15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 large city, 50% of the people choose a movie, 30% choose dinner and a play, and 20% choose shopping as a leisure activity. If a sample of 5 people is randomly selected, find the probability that 3 are planning to go to a movie, 1 to a play, and 1 to a shopping mall. </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09: Coffee Shop Customers</a:t>
            </a:r>
            <a:endParaRPr b="1">
              <a:solidFill>
                <a:srgbClr val="00B050"/>
              </a:solidFill>
            </a:endParaRPr>
          </a:p>
        </p:txBody>
      </p:sp>
      <p:sp>
        <p:nvSpPr>
          <p:cNvPr id="165" name="Google Shape;16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small airport coffee shop manager found that the probabilities a customer buys 0, 1, 2, or 3 cups of coffee are 0.3, 0.5, 0.15, and 0.05, respectively. If 8 customers enter the shop, find the probability that 2 will purchase something other than coffee, 4 will purchase 1 cup of coffee, 1 will purchase 2 cups, and 1 will purchase 3 cups.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10: Arrival of delegation </a:t>
            </a:r>
            <a:endParaRPr b="1">
              <a:solidFill>
                <a:srgbClr val="00B050"/>
              </a:solidFill>
            </a:endParaRPr>
          </a:p>
        </p:txBody>
      </p:sp>
      <p:pic>
        <p:nvPicPr>
          <p:cNvPr id="173" name="Google Shape;173;p13"/>
          <p:cNvPicPr preferRelativeResize="0"/>
          <p:nvPr/>
        </p:nvPicPr>
        <p:blipFill rotWithShape="1">
          <a:blip r:embed="rId3">
            <a:alphaModFix/>
          </a:blip>
          <a:srcRect/>
          <a:stretch/>
        </p:blipFill>
        <p:spPr>
          <a:xfrm>
            <a:off x="1461200" y="1825625"/>
            <a:ext cx="9269626" cy="274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Hypergeometric Experiment</a:t>
            </a:r>
            <a:endParaRPr b="1">
              <a:solidFill>
                <a:srgbClr val="00B050"/>
              </a:solidFill>
              <a:latin typeface="Arial Black"/>
              <a:ea typeface="Arial Black"/>
              <a:cs typeface="Arial Black"/>
              <a:sym typeface="Arial Black"/>
            </a:endParaRPr>
          </a:p>
        </p:txBody>
      </p:sp>
      <p:sp>
        <p:nvSpPr>
          <p:cNvPr id="179" name="Google Shape;17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3200"/>
              <a:buChar char="•"/>
            </a:pPr>
            <a:r>
              <a:rPr lang="en-US" sz="3200"/>
              <a:t>The result of each trial can be classified as Success or Failure.</a:t>
            </a:r>
            <a:endParaRPr/>
          </a:p>
          <a:p>
            <a:pPr marL="228600" lvl="0" indent="-228600" algn="l" rtl="0">
              <a:lnSpc>
                <a:spcPct val="90000"/>
              </a:lnSpc>
              <a:spcBef>
                <a:spcPts val="1000"/>
              </a:spcBef>
              <a:spcAft>
                <a:spcPts val="0"/>
              </a:spcAft>
              <a:buClr>
                <a:schemeClr val="dk1"/>
              </a:buClr>
              <a:buSzPts val="3200"/>
              <a:buChar char="•"/>
            </a:pPr>
            <a:r>
              <a:rPr lang="en-US" sz="3200"/>
              <a:t>The probability of success changes on each trial.</a:t>
            </a:r>
            <a:endParaRPr/>
          </a:p>
          <a:p>
            <a:pPr marL="228600" lvl="0" indent="-228600" algn="l" rtl="0">
              <a:lnSpc>
                <a:spcPct val="90000"/>
              </a:lnSpc>
              <a:spcBef>
                <a:spcPts val="1000"/>
              </a:spcBef>
              <a:spcAft>
                <a:spcPts val="0"/>
              </a:spcAft>
              <a:buClr>
                <a:schemeClr val="dk1"/>
              </a:buClr>
              <a:buSzPts val="3200"/>
              <a:buChar char="•"/>
            </a:pPr>
            <a:r>
              <a:rPr lang="en-US" sz="3200"/>
              <a:t>Successive trials are dependent.</a:t>
            </a:r>
            <a:endParaRPr/>
          </a:p>
          <a:p>
            <a:pPr marL="228600" lvl="0" indent="-228600" algn="l" rtl="0">
              <a:lnSpc>
                <a:spcPct val="90000"/>
              </a:lnSpc>
              <a:spcBef>
                <a:spcPts val="1000"/>
              </a:spcBef>
              <a:spcAft>
                <a:spcPts val="0"/>
              </a:spcAft>
              <a:buClr>
                <a:schemeClr val="dk1"/>
              </a:buClr>
              <a:buSzPts val="3200"/>
              <a:buChar char="•"/>
            </a:pPr>
            <a:r>
              <a:rPr lang="en-US" sz="3200"/>
              <a:t>The experiment is repeated a fixed number of times. </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Hypergeometric Distribution </a:t>
            </a:r>
            <a:endParaRPr/>
          </a:p>
        </p:txBody>
      </p:sp>
      <p:sp>
        <p:nvSpPr>
          <p:cNvPr id="185" name="Google Shape;18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a:t>Given a population with only two types of objects (Success or failure), such that there are </a:t>
            </a:r>
            <a:r>
              <a:rPr lang="en-US" sz="3000" i="1"/>
              <a:t>a </a:t>
            </a:r>
            <a:r>
              <a:rPr lang="en-US" sz="3000"/>
              <a:t>items of one kind and </a:t>
            </a:r>
            <a:r>
              <a:rPr lang="en-US" sz="3000" i="1"/>
              <a:t>b </a:t>
            </a:r>
            <a:r>
              <a:rPr lang="en-US" sz="3000"/>
              <a:t>items of another kind and </a:t>
            </a:r>
            <a:r>
              <a:rPr lang="en-US" sz="3000" i="1"/>
              <a:t>a </a:t>
            </a:r>
            <a:r>
              <a:rPr lang="en-US" sz="3000"/>
              <a:t> </a:t>
            </a:r>
            <a:r>
              <a:rPr lang="en-US" sz="3000" i="1"/>
              <a:t>b </a:t>
            </a:r>
            <a:r>
              <a:rPr lang="en-US" sz="3000"/>
              <a:t>equals the total population, the probability </a:t>
            </a:r>
            <a:r>
              <a:rPr lang="en-US" sz="3000" i="1"/>
              <a:t>P</a:t>
            </a:r>
            <a:r>
              <a:rPr lang="en-US" sz="3000"/>
              <a:t>(</a:t>
            </a:r>
            <a:r>
              <a:rPr lang="en-US" sz="3000" i="1"/>
              <a:t>X</a:t>
            </a:r>
            <a:r>
              <a:rPr lang="en-US" sz="3000"/>
              <a:t>) of selecting without replacement a sample of size </a:t>
            </a:r>
            <a:r>
              <a:rPr lang="en-US" sz="3000" i="1"/>
              <a:t>n </a:t>
            </a:r>
            <a:r>
              <a:rPr lang="en-US" sz="3000"/>
              <a:t>with </a:t>
            </a:r>
            <a:r>
              <a:rPr lang="en-US" sz="3000" i="1"/>
              <a:t>X </a:t>
            </a:r>
            <a:r>
              <a:rPr lang="en-US" sz="3000"/>
              <a:t>items of type </a:t>
            </a:r>
            <a:r>
              <a:rPr lang="en-US" sz="3000" i="1"/>
              <a:t>a </a:t>
            </a:r>
            <a:r>
              <a:rPr lang="en-US" sz="3000"/>
              <a:t>and  (</a:t>
            </a:r>
            <a:r>
              <a:rPr lang="en-US" sz="3000" i="1"/>
              <a:t>n </a:t>
            </a:r>
            <a:r>
              <a:rPr lang="en-US" sz="3000"/>
              <a:t>-  </a:t>
            </a:r>
            <a:r>
              <a:rPr lang="en-US" sz="3000" i="1"/>
              <a:t>X) </a:t>
            </a:r>
            <a:r>
              <a:rPr lang="en-US" sz="3000"/>
              <a:t>items of type </a:t>
            </a:r>
            <a:r>
              <a:rPr lang="en-US" sz="3000" i="1"/>
              <a:t>b </a:t>
            </a:r>
            <a:r>
              <a:rPr lang="en-US" sz="3000"/>
              <a:t>is: </a:t>
            </a:r>
            <a:r>
              <a:rPr lang="en-US"/>
              <a:t/>
            </a:r>
            <a:br>
              <a:rPr lang="en-US"/>
            </a:br>
            <a:endParaRPr/>
          </a:p>
        </p:txBody>
      </p:sp>
      <p:pic>
        <p:nvPicPr>
          <p:cNvPr id="186" name="Google Shape;186;p15"/>
          <p:cNvPicPr preferRelativeResize="0"/>
          <p:nvPr/>
        </p:nvPicPr>
        <p:blipFill rotWithShape="1">
          <a:blip r:embed="rId3">
            <a:alphaModFix/>
          </a:blip>
          <a:srcRect/>
          <a:stretch/>
        </p:blipFill>
        <p:spPr>
          <a:xfrm>
            <a:off x="4702492" y="4617720"/>
            <a:ext cx="5241887" cy="15592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11 – 13 </a:t>
            </a:r>
            <a:endParaRPr b="1">
              <a:solidFill>
                <a:srgbClr val="00B050"/>
              </a:solidFill>
            </a:endParaRPr>
          </a:p>
        </p:txBody>
      </p:sp>
      <p:sp>
        <p:nvSpPr>
          <p:cNvPr id="193" name="Google Shape;19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590"/>
              <a:buChar char="•"/>
            </a:pPr>
            <a:r>
              <a:rPr lang="en-US" sz="2590" b="1">
                <a:solidFill>
                  <a:srgbClr val="00B050"/>
                </a:solidFill>
              </a:rPr>
              <a:t>Assistant Manager Applicants: </a:t>
            </a:r>
            <a:r>
              <a:rPr lang="en-US" sz="2590"/>
              <a:t>Ten people apply for a job as assistant manager of a restaurant. Five have completed college and five have not. If the manager selects 3 applicants at random, find the probability that all 3 are college graduates. </a:t>
            </a:r>
            <a:endParaRPr sz="2590"/>
          </a:p>
          <a:p>
            <a:pPr marL="228600" lvl="0" indent="-228600" algn="just" rtl="0">
              <a:lnSpc>
                <a:spcPct val="80000"/>
              </a:lnSpc>
              <a:spcBef>
                <a:spcPts val="1000"/>
              </a:spcBef>
              <a:spcAft>
                <a:spcPts val="0"/>
              </a:spcAft>
              <a:buClr>
                <a:srgbClr val="00B050"/>
              </a:buClr>
              <a:buSzPts val="2590"/>
              <a:buChar char="•"/>
            </a:pPr>
            <a:r>
              <a:rPr lang="en-US" sz="2590" b="1">
                <a:solidFill>
                  <a:srgbClr val="00B050"/>
                </a:solidFill>
              </a:rPr>
              <a:t>House Insurance: </a:t>
            </a:r>
            <a:r>
              <a:rPr lang="en-US" sz="2590"/>
              <a:t>A recent study found that 2 out of every 10 houses in a neighborhood have no insurance. If 5 houses are selected from 10 houses, find the probability that exactly 1 will be uninsured. </a:t>
            </a:r>
            <a:endParaRPr sz="2590"/>
          </a:p>
          <a:p>
            <a:pPr marL="228600" lvl="0" indent="-228600" algn="just" rtl="0">
              <a:lnSpc>
                <a:spcPct val="80000"/>
              </a:lnSpc>
              <a:spcBef>
                <a:spcPts val="1000"/>
              </a:spcBef>
              <a:spcAft>
                <a:spcPts val="0"/>
              </a:spcAft>
              <a:buClr>
                <a:srgbClr val="00B050"/>
              </a:buClr>
              <a:buSzPts val="2590"/>
              <a:buChar char="•"/>
            </a:pPr>
            <a:r>
              <a:rPr lang="en-US" sz="2590" b="1">
                <a:solidFill>
                  <a:srgbClr val="00B050"/>
                </a:solidFill>
              </a:rPr>
              <a:t>Defective Compressor Tanks: </a:t>
            </a:r>
            <a:r>
              <a:rPr lang="en-US" sz="2590"/>
              <a:t>A lot of 12 compressor tanks is checked to see whether there are any defective tanks. Three tanks are checked for leaks. If 1 or more of the 3 is defective, the lot is rejected. Find the probability that the lot will be rejected if there are actually 3 defective tanks in the lot.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5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500"/>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fade">
                                      <p:cBhvr>
                                        <p:cTn id="17" dur="500"/>
                                        <p:tgtEl>
                                          <p:spTgt spid="1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Geometric Experiment </a:t>
            </a:r>
            <a:endParaRPr>
              <a:solidFill>
                <a:srgbClr val="00B050"/>
              </a:solidFill>
              <a:latin typeface="Arial Black"/>
              <a:ea typeface="Arial Black"/>
              <a:cs typeface="Arial Black"/>
              <a:sym typeface="Arial Black"/>
            </a:endParaRPr>
          </a:p>
        </p:txBody>
      </p:sp>
      <p:sp>
        <p:nvSpPr>
          <p:cNvPr id="199" name="Google Shape;19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outcomes of each experiment/trial can be classified into one of the two categories (Success or Failure).</a:t>
            </a:r>
            <a:endParaRPr/>
          </a:p>
          <a:p>
            <a:pPr marL="228600" lvl="0" indent="-228600" algn="l" rtl="0">
              <a:lnSpc>
                <a:spcPct val="90000"/>
              </a:lnSpc>
              <a:spcBef>
                <a:spcPts val="1000"/>
              </a:spcBef>
              <a:spcAft>
                <a:spcPts val="0"/>
              </a:spcAft>
              <a:buClr>
                <a:schemeClr val="dk1"/>
              </a:buClr>
              <a:buSzPts val="2800"/>
              <a:buChar char="•"/>
            </a:pPr>
            <a:r>
              <a:rPr lang="en-US"/>
              <a:t>The probability of a success is the same for each experiment.</a:t>
            </a:r>
            <a:endParaRPr/>
          </a:p>
          <a:p>
            <a:pPr marL="228600" lvl="0" indent="-228600" algn="l" rtl="0">
              <a:lnSpc>
                <a:spcPct val="90000"/>
              </a:lnSpc>
              <a:spcBef>
                <a:spcPts val="1000"/>
              </a:spcBef>
              <a:spcAft>
                <a:spcPts val="0"/>
              </a:spcAft>
              <a:buClr>
                <a:schemeClr val="dk1"/>
              </a:buClr>
              <a:buSzPts val="2800"/>
              <a:buChar char="•"/>
            </a:pPr>
            <a:r>
              <a:rPr lang="en-US"/>
              <a:t>Each experiment is independent of all the others.</a:t>
            </a:r>
            <a:endParaRPr/>
          </a:p>
          <a:p>
            <a:pPr marL="228600" lvl="0" indent="-228600" algn="l" rtl="0">
              <a:lnSpc>
                <a:spcPct val="90000"/>
              </a:lnSpc>
              <a:spcBef>
                <a:spcPts val="1000"/>
              </a:spcBef>
              <a:spcAft>
                <a:spcPts val="0"/>
              </a:spcAft>
              <a:buClr>
                <a:schemeClr val="dk1"/>
              </a:buClr>
              <a:buSzPts val="2800"/>
              <a:buChar char="•"/>
            </a:pPr>
            <a:r>
              <a:rPr lang="en-US"/>
              <a:t>The experiment is repeated a variable number of times until the first success is obtained.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5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5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500"/>
                                        <p:tgtEl>
                                          <p:spTgt spid="1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Geometric Distribution </a:t>
            </a:r>
            <a:endParaRPr>
              <a:solidFill>
                <a:srgbClr val="00B050"/>
              </a:solidFill>
              <a:latin typeface="Arial Black"/>
              <a:ea typeface="Arial Black"/>
              <a:cs typeface="Arial Black"/>
              <a:sym typeface="Arial Black"/>
            </a:endParaRPr>
          </a:p>
        </p:txBody>
      </p:sp>
      <p:pic>
        <p:nvPicPr>
          <p:cNvPr id="207" name="Google Shape;207;p18"/>
          <p:cNvPicPr preferRelativeResize="0"/>
          <p:nvPr/>
        </p:nvPicPr>
        <p:blipFill rotWithShape="1">
          <a:blip r:embed="rId3">
            <a:alphaModFix/>
          </a:blip>
          <a:srcRect/>
          <a:stretch/>
        </p:blipFill>
        <p:spPr>
          <a:xfrm>
            <a:off x="674849" y="1233056"/>
            <a:ext cx="10842302" cy="2325658"/>
          </a:xfrm>
          <a:prstGeom prst="rect">
            <a:avLst/>
          </a:prstGeom>
          <a:noFill/>
          <a:ln>
            <a:noFill/>
          </a:ln>
        </p:spPr>
      </p:pic>
      <p:pic>
        <p:nvPicPr>
          <p:cNvPr id="208" name="Google Shape;208;p18"/>
          <p:cNvPicPr preferRelativeResize="0"/>
          <p:nvPr/>
        </p:nvPicPr>
        <p:blipFill rotWithShape="1">
          <a:blip r:embed="rId4">
            <a:alphaModFix/>
          </a:blip>
          <a:srcRect/>
          <a:stretch/>
        </p:blipFill>
        <p:spPr>
          <a:xfrm>
            <a:off x="386446" y="4202351"/>
            <a:ext cx="11419108" cy="20375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14 – 16 </a:t>
            </a:r>
            <a:endParaRPr b="1">
              <a:solidFill>
                <a:srgbClr val="00B050"/>
              </a:solidFill>
            </a:endParaRPr>
          </a:p>
        </p:txBody>
      </p:sp>
      <p:sp>
        <p:nvSpPr>
          <p:cNvPr id="215" name="Google Shape;215;p19"/>
          <p:cNvSpPr txBox="1">
            <a:spLocks noGrp="1"/>
          </p:cNvSpPr>
          <p:nvPr>
            <p:ph type="body" idx="1"/>
          </p:nvPr>
        </p:nvSpPr>
        <p:spPr>
          <a:xfrm>
            <a:off x="548640" y="1825624"/>
            <a:ext cx="11094720" cy="4651375"/>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800"/>
              <a:buChar char="•"/>
            </a:pPr>
            <a:r>
              <a:rPr lang="en-US" b="1">
                <a:solidFill>
                  <a:srgbClr val="00B050"/>
                </a:solidFill>
              </a:rPr>
              <a:t>Manufacturing Process: </a:t>
            </a:r>
            <a:r>
              <a:rPr lang="en-US"/>
              <a:t>For a certain manufacturing process, it is known that, on the average, 1 in every 100 items is defective. What is the probability that the fifth item inspected is the first defective item found?  </a:t>
            </a:r>
            <a:endParaRPr/>
          </a:p>
          <a:p>
            <a:pPr marL="228600" lvl="0" indent="-228600" algn="just" rtl="0">
              <a:lnSpc>
                <a:spcPct val="80000"/>
              </a:lnSpc>
              <a:spcBef>
                <a:spcPts val="1000"/>
              </a:spcBef>
              <a:spcAft>
                <a:spcPts val="0"/>
              </a:spcAft>
              <a:buClr>
                <a:srgbClr val="00B050"/>
              </a:buClr>
              <a:buSzPts val="2800"/>
              <a:buChar char="•"/>
            </a:pPr>
            <a:r>
              <a:rPr lang="en-US" b="1">
                <a:solidFill>
                  <a:srgbClr val="00B050"/>
                </a:solidFill>
              </a:rPr>
              <a:t>Driver’s License: </a:t>
            </a:r>
            <a:r>
              <a:rPr lang="en-US"/>
              <a:t>The probability is 0.85 that an applicant for a driver’s license will pass the road test on a given try. What is the probability that an applicant will finally pass the test on the 3</a:t>
            </a:r>
            <a:r>
              <a:rPr lang="en-US" baseline="30000"/>
              <a:t>rd</a:t>
            </a:r>
            <a:r>
              <a:rPr lang="en-US"/>
              <a:t> try. </a:t>
            </a:r>
            <a:endParaRPr/>
          </a:p>
          <a:p>
            <a:pPr marL="228600" lvl="0" indent="-228600" algn="just" rtl="0">
              <a:lnSpc>
                <a:spcPct val="80000"/>
              </a:lnSpc>
              <a:spcBef>
                <a:spcPts val="1000"/>
              </a:spcBef>
              <a:spcAft>
                <a:spcPts val="0"/>
              </a:spcAft>
              <a:buClr>
                <a:srgbClr val="00B050"/>
              </a:buClr>
              <a:buSzPts val="2800"/>
              <a:buChar char="•"/>
            </a:pPr>
            <a:r>
              <a:rPr lang="en-US" b="1">
                <a:solidFill>
                  <a:srgbClr val="00B050"/>
                </a:solidFill>
              </a:rPr>
              <a:t>Busy Time: </a:t>
            </a:r>
            <a:r>
              <a:rPr lang="en-US"/>
              <a:t>At a “busy time,” a telephone exchange is very near capacity, so callers have difficulty placing their calls. It may be of interest to know the number of attempts necessary in order to make a connection. Suppose that we let </a:t>
            </a:r>
            <a:r>
              <a:rPr lang="en-US" i="1"/>
              <a:t>p </a:t>
            </a:r>
            <a:r>
              <a:rPr lang="en-US"/>
              <a:t>= 0</a:t>
            </a:r>
            <a:r>
              <a:rPr lang="en-US" i="1"/>
              <a:t>.</a:t>
            </a:r>
            <a:r>
              <a:rPr lang="en-US"/>
              <a:t>05 be the probability of a connection during a busy time. We are interested in knowing the probability that 5 attempts are necessary for a successful call.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5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500"/>
                                        <p:tgtEl>
                                          <p:spTgt spid="2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Discrete Probability Distributions</a:t>
            </a:r>
            <a:endParaRPr b="1">
              <a:solidFill>
                <a:srgbClr val="00B050"/>
              </a:solidFill>
              <a:latin typeface="Arial Black"/>
              <a:ea typeface="Arial Black"/>
              <a:cs typeface="Arial Black"/>
              <a:sym typeface="Arial Black"/>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Binomial distribution</a:t>
            </a:r>
            <a:endParaRPr/>
          </a:p>
          <a:p>
            <a:pPr marL="228600" lvl="0" indent="-228600" algn="l" rtl="0">
              <a:lnSpc>
                <a:spcPct val="90000"/>
              </a:lnSpc>
              <a:spcBef>
                <a:spcPts val="1000"/>
              </a:spcBef>
              <a:spcAft>
                <a:spcPts val="0"/>
              </a:spcAft>
              <a:buClr>
                <a:schemeClr val="dk1"/>
              </a:buClr>
              <a:buSzPts val="2800"/>
              <a:buChar char="•"/>
            </a:pPr>
            <a:r>
              <a:rPr lang="en-US"/>
              <a:t>Multinomial distribution</a:t>
            </a:r>
            <a:endParaRPr/>
          </a:p>
          <a:p>
            <a:pPr marL="228600" lvl="0" indent="-228600" algn="l" rtl="0">
              <a:lnSpc>
                <a:spcPct val="90000"/>
              </a:lnSpc>
              <a:spcBef>
                <a:spcPts val="1000"/>
              </a:spcBef>
              <a:spcAft>
                <a:spcPts val="0"/>
              </a:spcAft>
              <a:buClr>
                <a:schemeClr val="dk1"/>
              </a:buClr>
              <a:buSzPts val="2800"/>
              <a:buChar char="•"/>
            </a:pPr>
            <a:r>
              <a:rPr lang="en-US"/>
              <a:t>Hypergeometric distribution</a:t>
            </a:r>
            <a:endParaRPr/>
          </a:p>
          <a:p>
            <a:pPr marL="228600" lvl="0" indent="-228600" algn="l" rtl="0">
              <a:lnSpc>
                <a:spcPct val="90000"/>
              </a:lnSpc>
              <a:spcBef>
                <a:spcPts val="1000"/>
              </a:spcBef>
              <a:spcAft>
                <a:spcPts val="0"/>
              </a:spcAft>
              <a:buClr>
                <a:schemeClr val="dk1"/>
              </a:buClr>
              <a:buSzPts val="2800"/>
              <a:buChar char="•"/>
            </a:pPr>
            <a:r>
              <a:rPr lang="en-US"/>
              <a:t>Poisson distribution </a:t>
            </a:r>
            <a:endParaRPr/>
          </a:p>
          <a:p>
            <a:pPr marL="228600" lvl="0" indent="-228600" algn="l" rtl="0">
              <a:lnSpc>
                <a:spcPct val="90000"/>
              </a:lnSpc>
              <a:spcBef>
                <a:spcPts val="1000"/>
              </a:spcBef>
              <a:spcAft>
                <a:spcPts val="0"/>
              </a:spcAft>
              <a:buClr>
                <a:schemeClr val="dk1"/>
              </a:buClr>
              <a:buSzPts val="2800"/>
              <a:buChar char="•"/>
            </a:pPr>
            <a:r>
              <a:rPr lang="en-US"/>
              <a:t>Geometric distribution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Poisson Distribution </a:t>
            </a:r>
            <a:endParaRPr>
              <a:solidFill>
                <a:srgbClr val="00B050"/>
              </a:solidFill>
              <a:latin typeface="Arial Black"/>
              <a:ea typeface="Arial Black"/>
              <a:cs typeface="Arial Black"/>
              <a:sym typeface="Arial Black"/>
            </a:endParaRPr>
          </a:p>
        </p:txBody>
      </p:sp>
      <p:sp>
        <p:nvSpPr>
          <p:cNvPr id="221" name="Google Shape;22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Another important discrete distribution that is often used to model the frequency with which a specified event occurs during a particular period of time, is Poisson distribution. </a:t>
            </a:r>
            <a:endParaRPr/>
          </a:p>
          <a:p>
            <a:pPr marL="228600" lvl="0" indent="-228600" algn="l" rtl="0">
              <a:lnSpc>
                <a:spcPct val="90000"/>
              </a:lnSpc>
              <a:spcBef>
                <a:spcPts val="1000"/>
              </a:spcBef>
              <a:spcAft>
                <a:spcPts val="0"/>
              </a:spcAft>
              <a:buClr>
                <a:schemeClr val="dk1"/>
              </a:buClr>
              <a:buSzPts val="2800"/>
              <a:buChar char="•"/>
            </a:pPr>
            <a:r>
              <a:rPr lang="en-US"/>
              <a:t>The Poisson probability formula is: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Where “X” is the number of times the event occurs and </a:t>
            </a:r>
            <a:r>
              <a:rPr lang="en-US" i="1"/>
              <a:t>λ </a:t>
            </a:r>
            <a:r>
              <a:rPr lang="en-US"/>
              <a:t>is a parameter equal to the mean of </a:t>
            </a:r>
            <a:r>
              <a:rPr lang="en-US" i="1"/>
              <a:t>X</a:t>
            </a:r>
            <a:r>
              <a:rPr lang="en-US"/>
              <a:t>. </a:t>
            </a:r>
            <a:br>
              <a:rPr lang="en-US"/>
            </a:br>
            <a:endParaRPr/>
          </a:p>
        </p:txBody>
      </p:sp>
      <p:pic>
        <p:nvPicPr>
          <p:cNvPr id="222" name="Google Shape;222;p20"/>
          <p:cNvPicPr preferRelativeResize="0"/>
          <p:nvPr/>
        </p:nvPicPr>
        <p:blipFill rotWithShape="1">
          <a:blip r:embed="rId3">
            <a:alphaModFix/>
          </a:blip>
          <a:srcRect/>
          <a:stretch/>
        </p:blipFill>
        <p:spPr>
          <a:xfrm>
            <a:off x="6319837" y="3200400"/>
            <a:ext cx="4212527" cy="1005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 17 – 19 </a:t>
            </a:r>
            <a:endParaRPr b="1">
              <a:solidFill>
                <a:srgbClr val="00B050"/>
              </a:solidFill>
            </a:endParaRPr>
          </a:p>
        </p:txBody>
      </p:sp>
      <p:sp>
        <p:nvSpPr>
          <p:cNvPr id="229" name="Google Shape;22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00B050"/>
              </a:buClr>
              <a:buSzPts val="2800"/>
              <a:buChar char="•"/>
            </a:pPr>
            <a:r>
              <a:rPr lang="en-US" b="1">
                <a:solidFill>
                  <a:srgbClr val="00B050"/>
                </a:solidFill>
              </a:rPr>
              <a:t>Radioactive Particles: </a:t>
            </a:r>
            <a:r>
              <a:rPr lang="en-US"/>
              <a:t>During a laboratory experiment, the average number of radioactive particles passing through a counter in 1 millisecond is 4. What is the probability that 6 particles enter the counter in a given millisecond? </a:t>
            </a:r>
            <a:endParaRPr/>
          </a:p>
          <a:p>
            <a:pPr marL="228600" lvl="0" indent="-228600" algn="l" rtl="0">
              <a:lnSpc>
                <a:spcPct val="80000"/>
              </a:lnSpc>
              <a:spcBef>
                <a:spcPts val="1000"/>
              </a:spcBef>
              <a:spcAft>
                <a:spcPts val="0"/>
              </a:spcAft>
              <a:buClr>
                <a:srgbClr val="00B050"/>
              </a:buClr>
              <a:buSzPts val="2800"/>
              <a:buChar char="•"/>
            </a:pPr>
            <a:r>
              <a:rPr lang="en-US" b="1">
                <a:solidFill>
                  <a:srgbClr val="00B050"/>
                </a:solidFill>
              </a:rPr>
              <a:t>Oil Tankers arrival: </a:t>
            </a:r>
            <a:r>
              <a:rPr lang="en-US"/>
              <a:t>Ten is the average number of oil tankers arriving each day at a certain port. The facilities at the port can handle at most 15 tankers per day. What is the probability that on a given day tankers have to be turned away? </a:t>
            </a:r>
            <a:endParaRPr/>
          </a:p>
          <a:p>
            <a:pPr marL="228600" lvl="0" indent="-228600" algn="l" rtl="0">
              <a:lnSpc>
                <a:spcPct val="80000"/>
              </a:lnSpc>
              <a:spcBef>
                <a:spcPts val="1000"/>
              </a:spcBef>
              <a:spcAft>
                <a:spcPts val="0"/>
              </a:spcAft>
              <a:buClr>
                <a:srgbClr val="00B050"/>
              </a:buClr>
              <a:buSzPts val="2800"/>
              <a:buChar char="•"/>
            </a:pPr>
            <a:r>
              <a:rPr lang="en-US" b="1">
                <a:solidFill>
                  <a:srgbClr val="00B050"/>
                </a:solidFill>
              </a:rPr>
              <a:t>Typographical Errors: </a:t>
            </a:r>
            <a:r>
              <a:rPr lang="en-US"/>
              <a:t>If there are 200 typographical errors randomly distributed in a 500-page manuscript, find the probability that a given page contains exactly 3 errors.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5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5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5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5" name="Google Shape;23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36" name="Google Shape;236;p22"/>
          <p:cNvPicPr preferRelativeResize="0"/>
          <p:nvPr/>
        </p:nvPicPr>
        <p:blipFill rotWithShape="1">
          <a:blip r:embed="rId3">
            <a:alphaModFix/>
          </a:blip>
          <a:srcRect/>
          <a:stretch/>
        </p:blipFill>
        <p:spPr>
          <a:xfrm>
            <a:off x="838200" y="167641"/>
            <a:ext cx="10515600" cy="6431280"/>
          </a:xfrm>
          <a:prstGeom prst="rect">
            <a:avLst/>
          </a:prstGeom>
          <a:noFill/>
          <a:ln>
            <a:noFill/>
          </a:ln>
        </p:spPr>
      </p:pic>
      <p:sp>
        <p:nvSpPr>
          <p:cNvPr id="237" name="Google Shape;237;p22"/>
          <p:cNvSpPr/>
          <p:nvPr/>
        </p:nvSpPr>
        <p:spPr>
          <a:xfrm>
            <a:off x="1661160" y="6176963"/>
            <a:ext cx="899160" cy="421958"/>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8" name="Google Shape;238;p22"/>
          <p:cNvCxnSpPr>
            <a:endCxn id="237" idx="0"/>
          </p:cNvCxnSpPr>
          <p:nvPr/>
        </p:nvCxnSpPr>
        <p:spPr>
          <a:xfrm flipH="1">
            <a:off x="2110740" y="1523963"/>
            <a:ext cx="38100" cy="4653000"/>
          </a:xfrm>
          <a:prstGeom prst="straightConnector1">
            <a:avLst/>
          </a:prstGeom>
          <a:noFill/>
          <a:ln w="28575" cap="flat" cmpd="sng">
            <a:solidFill>
              <a:srgbClr val="FF0000"/>
            </a:solidFill>
            <a:prstDash val="solid"/>
            <a:miter lim="800000"/>
            <a:headEnd type="none" w="sm" len="sm"/>
            <a:tailEnd type="triangle" w="med" len="med"/>
          </a:ln>
        </p:spPr>
      </p:cxnSp>
      <p:cxnSp>
        <p:nvCxnSpPr>
          <p:cNvPr id="239" name="Google Shape;239;p22"/>
          <p:cNvCxnSpPr>
            <a:endCxn id="237" idx="2"/>
          </p:cNvCxnSpPr>
          <p:nvPr/>
        </p:nvCxnSpPr>
        <p:spPr>
          <a:xfrm>
            <a:off x="1417260" y="6370242"/>
            <a:ext cx="243900" cy="17700"/>
          </a:xfrm>
          <a:prstGeom prst="straightConnector1">
            <a:avLst/>
          </a:prstGeom>
          <a:noFill/>
          <a:ln w="28575"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500"/>
                                        <p:tgtEl>
                                          <p:spTgt spid="237"/>
                                        </p:tgtEl>
                                      </p:cBhvr>
                                    </p:animEffect>
                                  </p:childTnLst>
                                </p:cTn>
                              </p:par>
                              <p:par>
                                <p:cTn id="11" presetID="10" presetClass="entr" presetSubtype="0" fill="hold" nodeType="withEffect">
                                  <p:stCondLst>
                                    <p:cond delay="0"/>
                                  </p:stCondLst>
                                  <p:childTnLst>
                                    <p:set>
                                      <p:cBhvr>
                                        <p:cTn id="12" dur="1" fill="hold">
                                          <p:stCondLst>
                                            <p:cond delay="0"/>
                                          </p:stCondLst>
                                        </p:cTn>
                                        <p:tgtEl>
                                          <p:spTgt spid="239"/>
                                        </p:tgtEl>
                                        <p:attrNameLst>
                                          <p:attrName>style.visibility</p:attrName>
                                        </p:attrNameLst>
                                      </p:cBhvr>
                                      <p:to>
                                        <p:strVal val="visible"/>
                                      </p:to>
                                    </p:set>
                                    <p:animEffect transition="in" filter="fade">
                                      <p:cBhvr>
                                        <p:cTn id="13"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20: Toll – Free Telephone Calls </a:t>
            </a:r>
            <a:endParaRPr b="1">
              <a:solidFill>
                <a:srgbClr val="00B050"/>
              </a:solidFill>
            </a:endParaRPr>
          </a:p>
        </p:txBody>
      </p:sp>
      <p:sp>
        <p:nvSpPr>
          <p:cNvPr id="246" name="Google Shape;24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sales firm receives, on average, 3 calls per hour on its toll-free number. For any given hour, find the probability that it will receive the following. </a:t>
            </a:r>
            <a:endParaRPr/>
          </a:p>
          <a:p>
            <a:pPr marL="228600" lvl="0" indent="-228600" algn="l" rtl="0">
              <a:lnSpc>
                <a:spcPct val="90000"/>
              </a:lnSpc>
              <a:spcBef>
                <a:spcPts val="1000"/>
              </a:spcBef>
              <a:spcAft>
                <a:spcPts val="0"/>
              </a:spcAft>
              <a:buClr>
                <a:schemeClr val="dk1"/>
              </a:buClr>
              <a:buSzPts val="2800"/>
              <a:buChar char="•"/>
            </a:pPr>
            <a:r>
              <a:rPr lang="en-US" i="1"/>
              <a:t>(a) </a:t>
            </a:r>
            <a:r>
              <a:rPr lang="en-US"/>
              <a:t>At most 3 calls</a:t>
            </a:r>
            <a:endParaRPr/>
          </a:p>
          <a:p>
            <a:pPr marL="228600" lvl="0" indent="-228600" algn="l" rtl="0">
              <a:lnSpc>
                <a:spcPct val="90000"/>
              </a:lnSpc>
              <a:spcBef>
                <a:spcPts val="1000"/>
              </a:spcBef>
              <a:spcAft>
                <a:spcPts val="0"/>
              </a:spcAft>
              <a:buClr>
                <a:schemeClr val="dk1"/>
              </a:buClr>
              <a:buSzPts val="2800"/>
              <a:buChar char="•"/>
            </a:pPr>
            <a:r>
              <a:rPr lang="en-US" i="1"/>
              <a:t>(b) </a:t>
            </a:r>
            <a:r>
              <a:rPr lang="en-US"/>
              <a:t>At least 3 calls</a:t>
            </a:r>
            <a:endParaRPr/>
          </a:p>
          <a:p>
            <a:pPr marL="228600" lvl="0" indent="-228600" algn="l" rtl="0">
              <a:lnSpc>
                <a:spcPct val="90000"/>
              </a:lnSpc>
              <a:spcBef>
                <a:spcPts val="1000"/>
              </a:spcBef>
              <a:spcAft>
                <a:spcPts val="0"/>
              </a:spcAft>
              <a:buClr>
                <a:schemeClr val="dk1"/>
              </a:buClr>
              <a:buSzPts val="2800"/>
              <a:buChar char="•"/>
            </a:pPr>
            <a:r>
              <a:rPr lang="en-US"/>
              <a:t>(c) 5 or more calls </a:t>
            </a:r>
            <a:br>
              <a:rPr lang="en-US"/>
            </a:br>
            <a:r>
              <a:rPr lang="en-US"/>
              <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500"/>
                                        <p:tgtEl>
                                          <p:spTgt spid="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Effect transition="in" filter="fade">
                                      <p:cBhvr>
                                        <p:cTn id="12" dur="500"/>
                                        <p:tgtEl>
                                          <p:spTgt spid="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xEl>
                                              <p:pRg st="2" end="2"/>
                                            </p:txEl>
                                          </p:spTgt>
                                        </p:tgtEl>
                                        <p:attrNameLst>
                                          <p:attrName>style.visibility</p:attrName>
                                        </p:attrNameLst>
                                      </p:cBhvr>
                                      <p:to>
                                        <p:strVal val="visible"/>
                                      </p:to>
                                    </p:set>
                                    <p:animEffect transition="in" filter="fade">
                                      <p:cBhvr>
                                        <p:cTn id="17" dur="500"/>
                                        <p:tgtEl>
                                          <p:spTgt spid="2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6">
                                            <p:txEl>
                                              <p:pRg st="3" end="3"/>
                                            </p:txEl>
                                          </p:spTgt>
                                        </p:tgtEl>
                                        <p:attrNameLst>
                                          <p:attrName>style.visibility</p:attrName>
                                        </p:attrNameLst>
                                      </p:cBhvr>
                                      <p:to>
                                        <p:strVal val="visible"/>
                                      </p:to>
                                    </p:set>
                                    <p:animEffect transition="in" filter="fade">
                                      <p:cBhvr>
                                        <p:cTn id="22" dur="500"/>
                                        <p:tgtEl>
                                          <p:spTgt spid="2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21: Left-Handed People</a:t>
            </a:r>
            <a:endParaRPr b="1">
              <a:solidFill>
                <a:srgbClr val="00B050"/>
              </a:solidFill>
            </a:endParaRPr>
          </a:p>
        </p:txBody>
      </p:sp>
      <p:sp>
        <p:nvSpPr>
          <p:cNvPr id="253" name="Google Shape;25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Poisson distribution can also be used to approximate the binomial distribution when the expected value </a:t>
            </a:r>
            <a:r>
              <a:rPr lang="en-US" i="1"/>
              <a:t>λ =</a:t>
            </a:r>
            <a:r>
              <a:rPr lang="en-US"/>
              <a:t> </a:t>
            </a:r>
            <a:r>
              <a:rPr lang="en-US" i="1"/>
              <a:t>np </a:t>
            </a:r>
            <a:r>
              <a:rPr lang="en-US"/>
              <a:t>is less than 5 as shown in the example below:  </a:t>
            </a:r>
            <a:br>
              <a:rPr lang="en-US"/>
            </a:br>
            <a:endParaRPr/>
          </a:p>
          <a:p>
            <a:pPr marL="228600" lvl="0" indent="-228600" algn="l" rtl="0">
              <a:lnSpc>
                <a:spcPct val="90000"/>
              </a:lnSpc>
              <a:spcBef>
                <a:spcPts val="1000"/>
              </a:spcBef>
              <a:spcAft>
                <a:spcPts val="0"/>
              </a:spcAft>
              <a:buClr>
                <a:schemeClr val="dk1"/>
              </a:buClr>
              <a:buSzPts val="2800"/>
              <a:buChar char="•"/>
            </a:pPr>
            <a:r>
              <a:rPr lang="en-US"/>
              <a:t>Approximately 2% of the people in a room of 200 people are left-handed, find the probability that exactly 5 people are left-handed. </a:t>
            </a: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a:t>
            </a:r>
            <a:endParaRPr/>
          </a:p>
        </p:txBody>
      </p:sp>
      <p:sp>
        <p:nvSpPr>
          <p:cNvPr id="260" name="Google Shape;26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At university cafeteria, on the average 1.5 customers arrive per minute. Find the probabilities that:</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 at most 4 will arrive in a given minute.</a:t>
            </a:r>
            <a:endParaRPr/>
          </a:p>
          <a:p>
            <a:pPr marL="228600" lvl="0" indent="-228600" algn="l" rtl="0">
              <a:lnSpc>
                <a:spcPct val="90000"/>
              </a:lnSpc>
              <a:spcBef>
                <a:spcPts val="1000"/>
              </a:spcBef>
              <a:spcAft>
                <a:spcPts val="0"/>
              </a:spcAft>
              <a:buClr>
                <a:schemeClr val="dk1"/>
              </a:buClr>
              <a:buSzPts val="2800"/>
              <a:buChar char="•"/>
            </a:pPr>
            <a:r>
              <a:rPr lang="en-US"/>
              <a:t>(b) at least 3 will arrive during an interval of 2 minutes.</a:t>
            </a:r>
            <a:endParaRPr/>
          </a:p>
          <a:p>
            <a:pPr marL="228600" lvl="0" indent="-228600" algn="l" rtl="0">
              <a:lnSpc>
                <a:spcPct val="90000"/>
              </a:lnSpc>
              <a:spcBef>
                <a:spcPts val="1000"/>
              </a:spcBef>
              <a:spcAft>
                <a:spcPts val="0"/>
              </a:spcAft>
              <a:buClr>
                <a:schemeClr val="dk1"/>
              </a:buClr>
              <a:buSzPts val="2800"/>
              <a:buChar char="•"/>
            </a:pPr>
            <a:r>
              <a:rPr lang="en-US"/>
              <a:t>(c) exactly 15 will arrive during an interval of 6 minutes.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xEl>
                                              <p:pRg st="1" end="1"/>
                                            </p:txEl>
                                          </p:spTgt>
                                        </p:tgtEl>
                                        <p:attrNameLst>
                                          <p:attrName>style.visibility</p:attrName>
                                        </p:attrNameLst>
                                      </p:cBhvr>
                                      <p:to>
                                        <p:strVal val="visible"/>
                                      </p:to>
                                    </p:set>
                                    <p:animEffect transition="in" filter="fade">
                                      <p:cBhvr>
                                        <p:cTn id="12" dur="500"/>
                                        <p:tgtEl>
                                          <p:spTgt spid="2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xEl>
                                              <p:pRg st="2" end="2"/>
                                            </p:txEl>
                                          </p:spTgt>
                                        </p:tgtEl>
                                        <p:attrNameLst>
                                          <p:attrName>style.visibility</p:attrName>
                                        </p:attrNameLst>
                                      </p:cBhvr>
                                      <p:to>
                                        <p:strVal val="visible"/>
                                      </p:to>
                                    </p:set>
                                    <p:animEffect transition="in" filter="fade">
                                      <p:cBhvr>
                                        <p:cTn id="17" dur="500"/>
                                        <p:tgtEl>
                                          <p:spTgt spid="2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0">
                                            <p:txEl>
                                              <p:pRg st="3" end="3"/>
                                            </p:txEl>
                                          </p:spTgt>
                                        </p:tgtEl>
                                        <p:attrNameLst>
                                          <p:attrName>style.visibility</p:attrName>
                                        </p:attrNameLst>
                                      </p:cBhvr>
                                      <p:to>
                                        <p:strVal val="visible"/>
                                      </p:to>
                                    </p:set>
                                    <p:animEffect transition="in" filter="fade">
                                      <p:cBhvr>
                                        <p:cTn id="22" dur="500"/>
                                        <p:tgtEl>
                                          <p:spTgt spid="2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0">
                                            <p:txEl>
                                              <p:pRg st="4" end="4"/>
                                            </p:txEl>
                                          </p:spTgt>
                                        </p:tgtEl>
                                        <p:attrNameLst>
                                          <p:attrName>style.visibility</p:attrName>
                                        </p:attrNameLst>
                                      </p:cBhvr>
                                      <p:to>
                                        <p:strVal val="visible"/>
                                      </p:to>
                                    </p:set>
                                    <p:animEffect transition="in" filter="fade">
                                      <p:cBhvr>
                                        <p:cTn id="27" dur="500"/>
                                        <p:tgtEl>
                                          <p:spTgt spid="2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a:t>
            </a:r>
            <a:endParaRPr b="1">
              <a:solidFill>
                <a:srgbClr val="00B050"/>
              </a:solidFill>
            </a:endParaRPr>
          </a:p>
        </p:txBody>
      </p:sp>
      <p:pic>
        <p:nvPicPr>
          <p:cNvPr id="268" name="Google Shape;268;p26"/>
          <p:cNvPicPr preferRelativeResize="0"/>
          <p:nvPr/>
        </p:nvPicPr>
        <p:blipFill rotWithShape="1">
          <a:blip r:embed="rId3">
            <a:alphaModFix/>
          </a:blip>
          <a:srcRect/>
          <a:stretch/>
        </p:blipFill>
        <p:spPr>
          <a:xfrm>
            <a:off x="1130152" y="1429385"/>
            <a:ext cx="10223648" cy="2731135"/>
          </a:xfrm>
          <a:prstGeom prst="rect">
            <a:avLst/>
          </a:prstGeom>
          <a:noFill/>
          <a:ln>
            <a:noFill/>
          </a:ln>
        </p:spPr>
      </p:pic>
      <p:pic>
        <p:nvPicPr>
          <p:cNvPr id="269" name="Google Shape;269;p26"/>
          <p:cNvPicPr preferRelativeResize="0"/>
          <p:nvPr/>
        </p:nvPicPr>
        <p:blipFill rotWithShape="1">
          <a:blip r:embed="rId4">
            <a:alphaModFix/>
          </a:blip>
          <a:srcRect/>
          <a:stretch/>
        </p:blipFill>
        <p:spPr>
          <a:xfrm>
            <a:off x="1130152" y="4160520"/>
            <a:ext cx="10223648" cy="16925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sp>
        <p:nvSpPr>
          <p:cNvPr id="276" name="Google Shape;27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just" rtl="0">
              <a:lnSpc>
                <a:spcPct val="90000"/>
              </a:lnSpc>
              <a:spcBef>
                <a:spcPts val="1000"/>
              </a:spcBef>
              <a:spcAft>
                <a:spcPts val="0"/>
              </a:spcAft>
              <a:buClr>
                <a:schemeClr val="dk1"/>
              </a:buClr>
              <a:buSzPts val="3000"/>
              <a:buNone/>
            </a:pPr>
            <a:endParaRPr sz="3000"/>
          </a:p>
        </p:txBody>
      </p:sp>
      <p:pic>
        <p:nvPicPr>
          <p:cNvPr id="277" name="Google Shape;277;p27"/>
          <p:cNvPicPr preferRelativeResize="0"/>
          <p:nvPr/>
        </p:nvPicPr>
        <p:blipFill rotWithShape="1">
          <a:blip r:embed="rId3">
            <a:alphaModFix/>
          </a:blip>
          <a:srcRect/>
          <a:stretch/>
        </p:blipFill>
        <p:spPr>
          <a:xfrm>
            <a:off x="838200" y="2365693"/>
            <a:ext cx="10256338" cy="27397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pic>
        <p:nvPicPr>
          <p:cNvPr id="285" name="Google Shape;285;p28"/>
          <p:cNvPicPr preferRelativeResize="0"/>
          <p:nvPr/>
        </p:nvPicPr>
        <p:blipFill rotWithShape="1">
          <a:blip r:embed="rId3">
            <a:alphaModFix/>
          </a:blip>
          <a:srcRect/>
          <a:stretch/>
        </p:blipFill>
        <p:spPr>
          <a:xfrm>
            <a:off x="2387554" y="1825625"/>
            <a:ext cx="7416892" cy="3516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838200" y="365125"/>
            <a:ext cx="10515600" cy="6864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Miscellaneous problems (contd.) </a:t>
            </a:r>
            <a:endParaRPr sz="3959"/>
          </a:p>
        </p:txBody>
      </p:sp>
      <p:pic>
        <p:nvPicPr>
          <p:cNvPr id="293" name="Google Shape;293;p29"/>
          <p:cNvPicPr preferRelativeResize="0"/>
          <p:nvPr/>
        </p:nvPicPr>
        <p:blipFill rotWithShape="1">
          <a:blip r:embed="rId3">
            <a:alphaModFix/>
          </a:blip>
          <a:srcRect/>
          <a:stretch/>
        </p:blipFill>
        <p:spPr>
          <a:xfrm>
            <a:off x="1908233" y="1051560"/>
            <a:ext cx="8375533" cy="57684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The Bernoulli Process</a:t>
            </a:r>
            <a:r>
              <a:rPr lang="en-US">
                <a:solidFill>
                  <a:srgbClr val="00B050"/>
                </a:solidFill>
                <a:latin typeface="Arial Black"/>
                <a:ea typeface="Arial Black"/>
                <a:cs typeface="Arial Black"/>
                <a:sym typeface="Arial Black"/>
              </a:rPr>
              <a:t> </a:t>
            </a:r>
            <a:endParaRPr>
              <a:solidFill>
                <a:srgbClr val="00B050"/>
              </a:solidFill>
              <a:latin typeface="Arial Black"/>
              <a:ea typeface="Arial Black"/>
              <a:cs typeface="Arial Black"/>
              <a:sym typeface="Arial Black"/>
            </a:endParaRPr>
          </a:p>
        </p:txBody>
      </p:sp>
      <p:sp>
        <p:nvSpPr>
          <p:cNvPr id="102" name="Google Shape;102;p3"/>
          <p:cNvSpPr txBox="1">
            <a:spLocks noGrp="1"/>
          </p:cNvSpPr>
          <p:nvPr>
            <p:ph type="body" idx="1"/>
          </p:nvPr>
        </p:nvSpPr>
        <p:spPr>
          <a:xfrm>
            <a:off x="645459" y="1825625"/>
            <a:ext cx="10919012"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600"/>
              <a:buNone/>
            </a:pPr>
            <a:r>
              <a:rPr lang="en-US" sz="2600"/>
              <a:t>1. The experiment consists of </a:t>
            </a:r>
            <a:r>
              <a:rPr lang="en-US" sz="2600" b="1"/>
              <a:t>repeated trials</a:t>
            </a:r>
            <a:r>
              <a:rPr lang="en-US" sz="2600"/>
              <a:t>.</a:t>
            </a:r>
            <a:endParaRPr/>
          </a:p>
          <a:p>
            <a:pPr marL="0" lvl="0" indent="0" algn="l" rtl="0">
              <a:lnSpc>
                <a:spcPct val="90000"/>
              </a:lnSpc>
              <a:spcBef>
                <a:spcPts val="1000"/>
              </a:spcBef>
              <a:spcAft>
                <a:spcPts val="0"/>
              </a:spcAft>
              <a:buClr>
                <a:schemeClr val="dk1"/>
              </a:buClr>
              <a:buSzPts val="2600"/>
              <a:buNone/>
            </a:pPr>
            <a:r>
              <a:rPr lang="en-US" sz="2600"/>
              <a:t/>
            </a:r>
            <a:br>
              <a:rPr lang="en-US" sz="2600"/>
            </a:br>
            <a:r>
              <a:rPr lang="en-US" sz="2600"/>
              <a:t>2. Each trial results in an outcome that may be classified as a </a:t>
            </a:r>
            <a:r>
              <a:rPr lang="en-US" sz="2600" b="1"/>
              <a:t>success or  failure</a:t>
            </a:r>
            <a:r>
              <a:rPr lang="en-US" sz="2600"/>
              <a:t>.</a:t>
            </a:r>
            <a:endParaRPr/>
          </a:p>
          <a:p>
            <a:pPr marL="0" lvl="0" indent="0" algn="l" rtl="0">
              <a:lnSpc>
                <a:spcPct val="90000"/>
              </a:lnSpc>
              <a:spcBef>
                <a:spcPts val="1000"/>
              </a:spcBef>
              <a:spcAft>
                <a:spcPts val="0"/>
              </a:spcAft>
              <a:buClr>
                <a:schemeClr val="dk1"/>
              </a:buClr>
              <a:buSzPts val="2600"/>
              <a:buNone/>
            </a:pPr>
            <a:r>
              <a:rPr lang="en-US" sz="2600"/>
              <a:t/>
            </a:r>
            <a:br>
              <a:rPr lang="en-US" sz="2600"/>
            </a:br>
            <a:r>
              <a:rPr lang="en-US" sz="2600"/>
              <a:t>3. The probability of success, denoted by </a:t>
            </a:r>
            <a:r>
              <a:rPr lang="en-US" sz="2600" b="1" i="1"/>
              <a:t>p</a:t>
            </a:r>
            <a:r>
              <a:rPr lang="en-US" sz="2600" b="1"/>
              <a:t>, remains constant </a:t>
            </a:r>
            <a:r>
              <a:rPr lang="en-US" sz="2600"/>
              <a:t>from trial to trial.</a:t>
            </a:r>
            <a:endParaRPr/>
          </a:p>
          <a:p>
            <a:pPr marL="0" lvl="0" indent="0" algn="l" rtl="0">
              <a:lnSpc>
                <a:spcPct val="90000"/>
              </a:lnSpc>
              <a:spcBef>
                <a:spcPts val="1000"/>
              </a:spcBef>
              <a:spcAft>
                <a:spcPts val="0"/>
              </a:spcAft>
              <a:buClr>
                <a:schemeClr val="dk1"/>
              </a:buClr>
              <a:buSzPts val="2600"/>
              <a:buNone/>
            </a:pPr>
            <a:r>
              <a:rPr lang="en-US" sz="2600"/>
              <a:t/>
            </a:r>
            <a:br>
              <a:rPr lang="en-US" sz="2600"/>
            </a:br>
            <a:r>
              <a:rPr lang="en-US" sz="2600"/>
              <a:t>4. The repeated trials are</a:t>
            </a:r>
            <a:r>
              <a:rPr lang="en-US" sz="2600" b="1"/>
              <a:t> independent</a:t>
            </a:r>
            <a:r>
              <a:rPr lang="en-US" sz="2600"/>
              <a:t>. </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sp>
        <p:nvSpPr>
          <p:cNvPr id="300" name="Google Shape;30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coin is biased with probability of a head 2/3. Find the probability that a head appears on the 5</a:t>
            </a:r>
            <a:r>
              <a:rPr lang="en-US" baseline="30000"/>
              <a:t>th</a:t>
            </a:r>
            <a:r>
              <a:rPr lang="en-US"/>
              <a:t> trial.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4400"/>
              <a:buNone/>
            </a:pPr>
            <a:r>
              <a:rPr lang="en-US" sz="4400" b="1">
                <a:solidFill>
                  <a:srgbClr val="FF0000"/>
                </a:solidFill>
              </a:rPr>
              <a:t>End of Mid – II Syllabus </a:t>
            </a:r>
            <a:endParaRPr sz="44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Normal / Gaussian Distribution </a:t>
            </a:r>
            <a:endParaRPr>
              <a:solidFill>
                <a:srgbClr val="00B050"/>
              </a:solidFill>
              <a:latin typeface="Arial Black"/>
              <a:ea typeface="Arial Black"/>
              <a:cs typeface="Arial Black"/>
              <a:sym typeface="Arial Black"/>
            </a:endParaRPr>
          </a:p>
        </p:txBody>
      </p:sp>
      <p:sp>
        <p:nvSpPr>
          <p:cNvPr id="306" name="Google Shape;3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07" name="Google Shape;307;p31"/>
          <p:cNvPicPr preferRelativeResize="0"/>
          <p:nvPr/>
        </p:nvPicPr>
        <p:blipFill rotWithShape="1">
          <a:blip r:embed="rId3">
            <a:alphaModFix/>
          </a:blip>
          <a:srcRect/>
          <a:stretch/>
        </p:blipFill>
        <p:spPr>
          <a:xfrm>
            <a:off x="281333" y="1825625"/>
            <a:ext cx="5266027" cy="4666667"/>
          </a:xfrm>
          <a:prstGeom prst="rect">
            <a:avLst/>
          </a:prstGeom>
          <a:noFill/>
          <a:ln>
            <a:noFill/>
          </a:ln>
        </p:spPr>
      </p:pic>
      <p:pic>
        <p:nvPicPr>
          <p:cNvPr id="308" name="Google Shape;308;p31"/>
          <p:cNvPicPr preferRelativeResize="0"/>
          <p:nvPr/>
        </p:nvPicPr>
        <p:blipFill rotWithShape="1">
          <a:blip r:embed="rId4">
            <a:alphaModFix/>
          </a:blip>
          <a:srcRect/>
          <a:stretch/>
        </p:blipFill>
        <p:spPr>
          <a:xfrm>
            <a:off x="5547361" y="1825625"/>
            <a:ext cx="6156959" cy="4498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gtEl>
                                        <p:attrNameLst>
                                          <p:attrName>style.visibility</p:attrName>
                                        </p:attrNameLst>
                                      </p:cBhvr>
                                      <p:to>
                                        <p:strVal val="visible"/>
                                      </p:to>
                                    </p:set>
                                    <p:animEffect transition="in" filter="fade">
                                      <p:cBhvr>
                                        <p:cTn id="12"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838200" y="243205"/>
            <a:ext cx="10515600" cy="7169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Shapes of Normal Distribution </a:t>
            </a:r>
            <a:endParaRPr b="1">
              <a:solidFill>
                <a:srgbClr val="00B050"/>
              </a:solidFill>
            </a:endParaRPr>
          </a:p>
        </p:txBody>
      </p:sp>
      <p:sp>
        <p:nvSpPr>
          <p:cNvPr id="314" name="Google Shape;31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15" name="Google Shape;315;p32"/>
          <p:cNvPicPr preferRelativeResize="0"/>
          <p:nvPr/>
        </p:nvPicPr>
        <p:blipFill rotWithShape="1">
          <a:blip r:embed="rId3">
            <a:alphaModFix/>
          </a:blip>
          <a:srcRect/>
          <a:stretch/>
        </p:blipFill>
        <p:spPr>
          <a:xfrm>
            <a:off x="228600" y="1158240"/>
            <a:ext cx="11856720" cy="54559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838200" y="365125"/>
            <a:ext cx="10515600" cy="9455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Properties of Normal Distribution </a:t>
            </a:r>
            <a:endParaRPr b="1">
              <a:solidFill>
                <a:srgbClr val="00B050"/>
              </a:solidFill>
            </a:endParaRPr>
          </a:p>
        </p:txBody>
      </p:sp>
      <p:sp>
        <p:nvSpPr>
          <p:cNvPr id="321" name="Google Shape;321;p33"/>
          <p:cNvSpPr txBox="1">
            <a:spLocks noGrp="1"/>
          </p:cNvSpPr>
          <p:nvPr>
            <p:ph type="body" idx="1"/>
          </p:nvPr>
        </p:nvSpPr>
        <p:spPr>
          <a:xfrm>
            <a:off x="708660" y="1630680"/>
            <a:ext cx="10774680" cy="512064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 A normal distribution is bell-shaped, symmetric and unimodal. </a:t>
            </a:r>
            <a:endParaRPr/>
          </a:p>
          <a:p>
            <a:pPr marL="228600" lvl="0" indent="-228600" algn="just" rtl="0">
              <a:lnSpc>
                <a:spcPct val="90000"/>
              </a:lnSpc>
              <a:spcBef>
                <a:spcPts val="1000"/>
              </a:spcBef>
              <a:spcAft>
                <a:spcPts val="0"/>
              </a:spcAft>
              <a:buClr>
                <a:schemeClr val="dk1"/>
              </a:buClr>
              <a:buSzPts val="2800"/>
              <a:buChar char="•"/>
            </a:pPr>
            <a:r>
              <a:rPr lang="en-US"/>
              <a:t>Mean = Median = Mode </a:t>
            </a:r>
            <a:endParaRPr/>
          </a:p>
          <a:p>
            <a:pPr marL="228600" lvl="0" indent="-228600" algn="just" rtl="0">
              <a:lnSpc>
                <a:spcPct val="90000"/>
              </a:lnSpc>
              <a:spcBef>
                <a:spcPts val="1000"/>
              </a:spcBef>
              <a:spcAft>
                <a:spcPts val="0"/>
              </a:spcAft>
              <a:buClr>
                <a:schemeClr val="dk1"/>
              </a:buClr>
              <a:buSzPts val="2800"/>
              <a:buChar char="•"/>
            </a:pPr>
            <a:r>
              <a:rPr lang="en-US"/>
              <a:t>The curve never touches the </a:t>
            </a:r>
            <a:r>
              <a:rPr lang="en-US" i="1"/>
              <a:t>x </a:t>
            </a:r>
            <a:r>
              <a:rPr lang="en-US"/>
              <a:t>axis. Theoretically, no matter how far in either direction the curve extends, it never meets the </a:t>
            </a:r>
            <a:r>
              <a:rPr lang="en-US" i="1"/>
              <a:t>x </a:t>
            </a:r>
            <a:r>
              <a:rPr lang="en-US"/>
              <a:t>axis—but it gets increasingly closer.</a:t>
            </a:r>
            <a:endParaRPr/>
          </a:p>
          <a:p>
            <a:pPr marL="228600" lvl="0" indent="-228600" algn="just" rtl="0">
              <a:lnSpc>
                <a:spcPct val="90000"/>
              </a:lnSpc>
              <a:spcBef>
                <a:spcPts val="1000"/>
              </a:spcBef>
              <a:spcAft>
                <a:spcPts val="0"/>
              </a:spcAft>
              <a:buClr>
                <a:schemeClr val="dk1"/>
              </a:buClr>
              <a:buSzPts val="2800"/>
              <a:buChar char="•"/>
            </a:pPr>
            <a:r>
              <a:rPr lang="en-US"/>
              <a:t>The total area under a normal distribution curve is equal to 1.00, or 100%. </a:t>
            </a:r>
            <a:endParaRPr/>
          </a:p>
          <a:p>
            <a:pPr marL="228600" lvl="0" indent="-228600" algn="just" rtl="0">
              <a:lnSpc>
                <a:spcPct val="90000"/>
              </a:lnSpc>
              <a:spcBef>
                <a:spcPts val="1000"/>
              </a:spcBef>
              <a:spcAft>
                <a:spcPts val="0"/>
              </a:spcAft>
              <a:buClr>
                <a:schemeClr val="dk1"/>
              </a:buClr>
              <a:buSzPts val="2800"/>
              <a:buChar char="•"/>
            </a:pPr>
            <a:r>
              <a:rPr lang="en-US"/>
              <a:t>The area under the part of a normal curve that lies within 1 standard deviation of the mean is approximately 0.68, or 68%; within 2 standard deviations, about 0.95, or 95%; and within 3 standard deviations, about 0.997, or 99.7%.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500"/>
                                        <p:tgtEl>
                                          <p:spTgt spid="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Effect transition="in" filter="fade">
                                      <p:cBhvr>
                                        <p:cTn id="12" dur="500"/>
                                        <p:tgtEl>
                                          <p:spTgt spid="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1">
                                            <p:txEl>
                                              <p:pRg st="2" end="2"/>
                                            </p:txEl>
                                          </p:spTgt>
                                        </p:tgtEl>
                                        <p:attrNameLst>
                                          <p:attrName>style.visibility</p:attrName>
                                        </p:attrNameLst>
                                      </p:cBhvr>
                                      <p:to>
                                        <p:strVal val="visible"/>
                                      </p:to>
                                    </p:set>
                                    <p:animEffect transition="in" filter="fade">
                                      <p:cBhvr>
                                        <p:cTn id="17" dur="500"/>
                                        <p:tgtEl>
                                          <p:spTgt spid="3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xEl>
                                              <p:pRg st="3" end="3"/>
                                            </p:txEl>
                                          </p:spTgt>
                                        </p:tgtEl>
                                        <p:attrNameLst>
                                          <p:attrName>style.visibility</p:attrName>
                                        </p:attrNameLst>
                                      </p:cBhvr>
                                      <p:to>
                                        <p:strVal val="visible"/>
                                      </p:to>
                                    </p:set>
                                    <p:animEffect transition="in" filter="fade">
                                      <p:cBhvr>
                                        <p:cTn id="22" dur="500"/>
                                        <p:tgtEl>
                                          <p:spTgt spid="3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1">
                                            <p:txEl>
                                              <p:pRg st="4" end="4"/>
                                            </p:txEl>
                                          </p:spTgt>
                                        </p:tgtEl>
                                        <p:attrNameLst>
                                          <p:attrName>style.visibility</p:attrName>
                                        </p:attrNameLst>
                                      </p:cBhvr>
                                      <p:to>
                                        <p:strVal val="visible"/>
                                      </p:to>
                                    </p:set>
                                    <p:animEffect transition="in" filter="fade">
                                      <p:cBhvr>
                                        <p:cTn id="27" dur="500"/>
                                        <p:tgtEl>
                                          <p:spTgt spid="3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The Standard Normal Distribution </a:t>
            </a:r>
            <a:endParaRPr b="1">
              <a:solidFill>
                <a:srgbClr val="00B050"/>
              </a:solidFill>
            </a:endParaRPr>
          </a:p>
        </p:txBody>
      </p:sp>
      <p:sp>
        <p:nvSpPr>
          <p:cNvPr id="328" name="Google Shape;32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a:t>
            </a:r>
            <a:r>
              <a:rPr lang="en-US" b="1"/>
              <a:t>standard normal distribution </a:t>
            </a:r>
            <a:r>
              <a:rPr lang="en-US"/>
              <a:t>is a normal distribution with a mean of 0 and a standard deviation of 1. </a:t>
            </a:r>
            <a:endParaRPr/>
          </a:p>
          <a:p>
            <a:pPr marL="228600" lvl="0" indent="-228600" algn="just" rtl="0">
              <a:lnSpc>
                <a:spcPct val="90000"/>
              </a:lnSpc>
              <a:spcBef>
                <a:spcPts val="1000"/>
              </a:spcBef>
              <a:spcAft>
                <a:spcPts val="0"/>
              </a:spcAft>
              <a:buClr>
                <a:schemeClr val="dk1"/>
              </a:buClr>
              <a:buSzPts val="2800"/>
              <a:buChar char="•"/>
            </a:pPr>
            <a:r>
              <a:rPr lang="en-US"/>
              <a:t>The formula for the standard normal distribution is:</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All normally distributed variables can be transformed into the standard normally distributed variable by using the formula for the standard score:</a:t>
            </a:r>
            <a:endParaRPr/>
          </a:p>
        </p:txBody>
      </p:sp>
      <p:pic>
        <p:nvPicPr>
          <p:cNvPr id="329" name="Google Shape;329;p34"/>
          <p:cNvPicPr preferRelativeResize="0"/>
          <p:nvPr/>
        </p:nvPicPr>
        <p:blipFill rotWithShape="1">
          <a:blip r:embed="rId3">
            <a:alphaModFix/>
          </a:blip>
          <a:srcRect/>
          <a:stretch/>
        </p:blipFill>
        <p:spPr>
          <a:xfrm>
            <a:off x="4999195" y="3103244"/>
            <a:ext cx="2193608" cy="1163955"/>
          </a:xfrm>
          <a:prstGeom prst="rect">
            <a:avLst/>
          </a:prstGeom>
          <a:noFill/>
          <a:ln>
            <a:noFill/>
          </a:ln>
        </p:spPr>
      </p:pic>
      <p:pic>
        <p:nvPicPr>
          <p:cNvPr id="330" name="Google Shape;330;p34"/>
          <p:cNvPicPr preferRelativeResize="0"/>
          <p:nvPr/>
        </p:nvPicPr>
        <p:blipFill rotWithShape="1">
          <a:blip r:embed="rId4">
            <a:alphaModFix/>
          </a:blip>
          <a:srcRect/>
          <a:stretch/>
        </p:blipFill>
        <p:spPr>
          <a:xfrm>
            <a:off x="2506806" y="5544818"/>
            <a:ext cx="7178387" cy="9782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838200" y="217642"/>
            <a:ext cx="10515600" cy="6820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Areas under the standard Normal Curve</a:t>
            </a:r>
            <a:endParaRPr sz="3959" b="1">
              <a:solidFill>
                <a:srgbClr val="00B050"/>
              </a:solidFill>
            </a:endParaRPr>
          </a:p>
        </p:txBody>
      </p:sp>
      <p:sp>
        <p:nvSpPr>
          <p:cNvPr id="337" name="Google Shape;33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38" name="Google Shape;338;p35"/>
          <p:cNvPicPr preferRelativeResize="0"/>
          <p:nvPr/>
        </p:nvPicPr>
        <p:blipFill rotWithShape="1">
          <a:blip r:embed="rId3">
            <a:alphaModFix/>
          </a:blip>
          <a:srcRect/>
          <a:stretch/>
        </p:blipFill>
        <p:spPr>
          <a:xfrm>
            <a:off x="176981" y="899652"/>
            <a:ext cx="11828205" cy="572237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title"/>
          </p:nvPr>
        </p:nvSpPr>
        <p:spPr>
          <a:xfrm>
            <a:off x="368709" y="126540"/>
            <a:ext cx="11415251" cy="5197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01</a:t>
            </a:r>
            <a:endParaRPr sz="3959" b="1">
              <a:solidFill>
                <a:srgbClr val="00B050"/>
              </a:solidFill>
            </a:endParaRPr>
          </a:p>
        </p:txBody>
      </p:sp>
      <p:sp>
        <p:nvSpPr>
          <p:cNvPr id="345" name="Google Shape;345;p36"/>
          <p:cNvSpPr txBox="1">
            <a:spLocks noGrp="1"/>
          </p:cNvSpPr>
          <p:nvPr>
            <p:ph type="body" idx="1"/>
          </p:nvPr>
        </p:nvSpPr>
        <p:spPr>
          <a:xfrm>
            <a:off x="368709" y="825910"/>
            <a:ext cx="11415251" cy="535105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600"/>
              <a:buFont typeface="Calibri"/>
              <a:buAutoNum type="alphaLcPeriod"/>
            </a:pPr>
            <a:r>
              <a:rPr lang="en-US" sz="2600"/>
              <a:t>Find the area to the left of </a:t>
            </a:r>
            <a:r>
              <a:rPr lang="en-US" sz="2600" i="1"/>
              <a:t>z </a:t>
            </a:r>
            <a:r>
              <a:rPr lang="en-US" sz="2600"/>
              <a:t>= 2.06				</a:t>
            </a:r>
            <a:endParaRPr/>
          </a:p>
          <a:p>
            <a:pPr marL="514350" lvl="0" indent="-514350" algn="l" rtl="0">
              <a:lnSpc>
                <a:spcPct val="90000"/>
              </a:lnSpc>
              <a:spcBef>
                <a:spcPts val="1000"/>
              </a:spcBef>
              <a:spcAft>
                <a:spcPts val="0"/>
              </a:spcAft>
              <a:buClr>
                <a:schemeClr val="dk1"/>
              </a:buClr>
              <a:buSzPts val="2600"/>
              <a:buFont typeface="Calibri"/>
              <a:buAutoNum type="alphaLcPeriod"/>
            </a:pPr>
            <a:r>
              <a:rPr lang="en-US" sz="2600"/>
              <a:t>Find the area to the right of </a:t>
            </a:r>
            <a:r>
              <a:rPr lang="en-US" sz="2600" i="1"/>
              <a:t>z </a:t>
            </a:r>
            <a:r>
              <a:rPr lang="en-US" sz="2600"/>
              <a:t>= -1.19				 </a:t>
            </a:r>
            <a:endParaRPr/>
          </a:p>
          <a:p>
            <a:pPr marL="514350" lvl="0" indent="-514350" algn="l" rtl="0">
              <a:lnSpc>
                <a:spcPct val="90000"/>
              </a:lnSpc>
              <a:spcBef>
                <a:spcPts val="1000"/>
              </a:spcBef>
              <a:spcAft>
                <a:spcPts val="0"/>
              </a:spcAft>
              <a:buClr>
                <a:schemeClr val="dk1"/>
              </a:buClr>
              <a:buSzPts val="2600"/>
              <a:buFont typeface="Calibri"/>
              <a:buAutoNum type="alphaLcPeriod"/>
            </a:pPr>
            <a:r>
              <a:rPr lang="en-US" sz="2600"/>
              <a:t>Find the area between </a:t>
            </a:r>
            <a:r>
              <a:rPr lang="en-US" sz="2600" i="1"/>
              <a:t>z </a:t>
            </a:r>
            <a:r>
              <a:rPr lang="en-US" sz="2600"/>
              <a:t>= 1.68 and </a:t>
            </a:r>
            <a:r>
              <a:rPr lang="en-US" sz="2600" i="1"/>
              <a:t>z </a:t>
            </a:r>
            <a:r>
              <a:rPr lang="en-US" sz="2600"/>
              <a:t>= -1.37		</a:t>
            </a:r>
            <a:r>
              <a:rPr lang="en-US"/>
              <a:t/>
            </a:r>
            <a:br>
              <a:rPr lang="en-US"/>
            </a:br>
            <a:r>
              <a:rPr lang="en-US"/>
              <a:t/>
            </a:r>
            <a:br>
              <a:rPr lang="en-US"/>
            </a:br>
            <a:r>
              <a:rPr lang="en-US"/>
              <a:t/>
            </a:r>
            <a:br>
              <a:rPr lang="en-US"/>
            </a:br>
            <a:endParaRPr/>
          </a:p>
        </p:txBody>
      </p:sp>
      <p:pic>
        <p:nvPicPr>
          <p:cNvPr id="346" name="Google Shape;346;p36"/>
          <p:cNvPicPr preferRelativeResize="0"/>
          <p:nvPr/>
        </p:nvPicPr>
        <p:blipFill rotWithShape="1">
          <a:blip r:embed="rId3">
            <a:alphaModFix/>
          </a:blip>
          <a:srcRect/>
          <a:stretch/>
        </p:blipFill>
        <p:spPr>
          <a:xfrm>
            <a:off x="288053" y="2142986"/>
            <a:ext cx="11253020" cy="4265188"/>
          </a:xfrm>
          <a:prstGeom prst="rect">
            <a:avLst/>
          </a:prstGeom>
          <a:noFill/>
          <a:ln>
            <a:noFill/>
          </a:ln>
        </p:spPr>
      </p:pic>
      <p:sp>
        <p:nvSpPr>
          <p:cNvPr id="347" name="Google Shape;347;p36"/>
          <p:cNvSpPr/>
          <p:nvPr/>
        </p:nvSpPr>
        <p:spPr>
          <a:xfrm>
            <a:off x="7462683" y="4663258"/>
            <a:ext cx="884903" cy="368710"/>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48" name="Google Shape;348;p36"/>
          <p:cNvCxnSpPr>
            <a:endCxn id="347" idx="2"/>
          </p:cNvCxnSpPr>
          <p:nvPr/>
        </p:nvCxnSpPr>
        <p:spPr>
          <a:xfrm rot="10800000" flipH="1">
            <a:off x="1179783" y="4847613"/>
            <a:ext cx="6282900" cy="36900"/>
          </a:xfrm>
          <a:prstGeom prst="straightConnector1">
            <a:avLst/>
          </a:prstGeom>
          <a:noFill/>
          <a:ln w="28575" cap="flat" cmpd="sng">
            <a:solidFill>
              <a:srgbClr val="FF0000"/>
            </a:solidFill>
            <a:prstDash val="solid"/>
            <a:miter lim="800000"/>
            <a:headEnd type="none" w="sm" len="sm"/>
            <a:tailEnd type="triangle" w="med" len="med"/>
          </a:ln>
        </p:spPr>
      </p:cxnSp>
      <p:sp>
        <p:nvSpPr>
          <p:cNvPr id="349" name="Google Shape;349;p36"/>
          <p:cNvSpPr/>
          <p:nvPr/>
        </p:nvSpPr>
        <p:spPr>
          <a:xfrm>
            <a:off x="10479189" y="3919144"/>
            <a:ext cx="884903" cy="368710"/>
          </a:xfrm>
          <a:prstGeom prst="ellipse">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50" name="Google Shape;350;p36"/>
          <p:cNvCxnSpPr/>
          <p:nvPr/>
        </p:nvCxnSpPr>
        <p:spPr>
          <a:xfrm>
            <a:off x="1135622" y="4103499"/>
            <a:ext cx="9424219" cy="0"/>
          </a:xfrm>
          <a:prstGeom prst="straightConnector1">
            <a:avLst/>
          </a:prstGeom>
          <a:noFill/>
          <a:ln w="28575" cap="flat" cmpd="sng">
            <a:solidFill>
              <a:srgbClr val="00B050"/>
            </a:solidFill>
            <a:prstDash val="solid"/>
            <a:miter lim="800000"/>
            <a:headEnd type="none" w="sm" len="sm"/>
            <a:tailEnd type="triangle" w="med" len="med"/>
          </a:ln>
        </p:spPr>
      </p:cxnSp>
      <p:cxnSp>
        <p:nvCxnSpPr>
          <p:cNvPr id="351" name="Google Shape;351;p36"/>
          <p:cNvCxnSpPr/>
          <p:nvPr/>
        </p:nvCxnSpPr>
        <p:spPr>
          <a:xfrm>
            <a:off x="7905135" y="2875935"/>
            <a:ext cx="0" cy="1637071"/>
          </a:xfrm>
          <a:prstGeom prst="straightConnector1">
            <a:avLst/>
          </a:prstGeom>
          <a:noFill/>
          <a:ln w="28575" cap="flat" cmpd="sng">
            <a:solidFill>
              <a:srgbClr val="FF0000"/>
            </a:solidFill>
            <a:prstDash val="solid"/>
            <a:miter lim="800000"/>
            <a:headEnd type="none" w="sm" len="sm"/>
            <a:tailEnd type="triangle" w="med" len="med"/>
          </a:ln>
        </p:spPr>
      </p:cxnSp>
      <p:cxnSp>
        <p:nvCxnSpPr>
          <p:cNvPr id="352" name="Google Shape;352;p36"/>
          <p:cNvCxnSpPr/>
          <p:nvPr/>
        </p:nvCxnSpPr>
        <p:spPr>
          <a:xfrm>
            <a:off x="10980172" y="2708617"/>
            <a:ext cx="9833" cy="1215290"/>
          </a:xfrm>
          <a:prstGeom prst="straightConnector1">
            <a:avLst/>
          </a:prstGeom>
          <a:noFill/>
          <a:ln w="28575" cap="flat" cmpd="sng">
            <a:solidFill>
              <a:srgbClr val="00B050"/>
            </a:solidFill>
            <a:prstDash val="solid"/>
            <a:miter lim="800000"/>
            <a:headEnd type="none" w="sm" len="sm"/>
            <a:tailEnd type="triangle" w="med" len="med"/>
          </a:ln>
        </p:spPr>
      </p:cxnSp>
      <p:sp>
        <p:nvSpPr>
          <p:cNvPr id="353" name="Google Shape;353;p36"/>
          <p:cNvSpPr/>
          <p:nvPr/>
        </p:nvSpPr>
        <p:spPr>
          <a:xfrm>
            <a:off x="8436077" y="3269512"/>
            <a:ext cx="884903" cy="368710"/>
          </a:xfrm>
          <a:prstGeom prst="ellipse">
            <a:avLst/>
          </a:prstGeom>
          <a:noFill/>
          <a:ln w="2857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70C0"/>
              </a:solidFill>
              <a:latin typeface="Calibri"/>
              <a:ea typeface="Calibri"/>
              <a:cs typeface="Calibri"/>
              <a:sym typeface="Calibri"/>
            </a:endParaRPr>
          </a:p>
        </p:txBody>
      </p:sp>
      <p:cxnSp>
        <p:nvCxnSpPr>
          <p:cNvPr id="354" name="Google Shape;354;p36"/>
          <p:cNvCxnSpPr>
            <a:endCxn id="353" idx="2"/>
          </p:cNvCxnSpPr>
          <p:nvPr/>
        </p:nvCxnSpPr>
        <p:spPr>
          <a:xfrm rot="10800000" flipH="1">
            <a:off x="1120877" y="3453867"/>
            <a:ext cx="7315200" cy="21000"/>
          </a:xfrm>
          <a:prstGeom prst="straightConnector1">
            <a:avLst/>
          </a:prstGeom>
          <a:noFill/>
          <a:ln w="28575" cap="flat" cmpd="sng">
            <a:solidFill>
              <a:srgbClr val="0070C0"/>
            </a:solidFill>
            <a:prstDash val="solid"/>
            <a:miter lim="800000"/>
            <a:headEnd type="none" w="sm" len="sm"/>
            <a:tailEnd type="triangle" w="med" len="med"/>
          </a:ln>
        </p:spPr>
      </p:cxnSp>
      <p:cxnSp>
        <p:nvCxnSpPr>
          <p:cNvPr id="355" name="Google Shape;355;p36"/>
          <p:cNvCxnSpPr/>
          <p:nvPr/>
        </p:nvCxnSpPr>
        <p:spPr>
          <a:xfrm>
            <a:off x="8878529" y="2754044"/>
            <a:ext cx="23354" cy="515468"/>
          </a:xfrm>
          <a:prstGeom prst="straightConnector1">
            <a:avLst/>
          </a:prstGeom>
          <a:noFill/>
          <a:ln w="28575" cap="flat" cmpd="sng">
            <a:solidFill>
              <a:srgbClr val="0070C0"/>
            </a:solidFill>
            <a:prstDash val="solid"/>
            <a:miter lim="800000"/>
            <a:headEnd type="none" w="sm" len="sm"/>
            <a:tailEnd type="triangle" w="med" len="med"/>
          </a:ln>
        </p:spPr>
      </p:cxnSp>
      <p:pic>
        <p:nvPicPr>
          <p:cNvPr id="356" name="Google Shape;356;p36"/>
          <p:cNvPicPr preferRelativeResize="0"/>
          <p:nvPr/>
        </p:nvPicPr>
        <p:blipFill rotWithShape="1">
          <a:blip r:embed="rId4">
            <a:alphaModFix/>
          </a:blip>
          <a:srcRect/>
          <a:stretch/>
        </p:blipFill>
        <p:spPr>
          <a:xfrm>
            <a:off x="339672" y="6344281"/>
            <a:ext cx="11016121" cy="312140"/>
          </a:xfrm>
          <a:prstGeom prst="rect">
            <a:avLst/>
          </a:prstGeom>
          <a:noFill/>
          <a:ln>
            <a:noFill/>
          </a:ln>
        </p:spPr>
      </p:pic>
      <p:sp>
        <p:nvSpPr>
          <p:cNvPr id="357" name="Google Shape;357;p36"/>
          <p:cNvSpPr/>
          <p:nvPr/>
        </p:nvSpPr>
        <p:spPr>
          <a:xfrm>
            <a:off x="9335727" y="6307996"/>
            <a:ext cx="884903" cy="368710"/>
          </a:xfrm>
          <a:prstGeom prst="ellipse">
            <a:avLst/>
          </a:prstGeom>
          <a:noFill/>
          <a:ln w="28575"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58" name="Google Shape;358;p36"/>
          <p:cNvCxnSpPr/>
          <p:nvPr/>
        </p:nvCxnSpPr>
        <p:spPr>
          <a:xfrm flipH="1">
            <a:off x="9940413" y="2819686"/>
            <a:ext cx="34412" cy="3488310"/>
          </a:xfrm>
          <a:prstGeom prst="straightConnector1">
            <a:avLst/>
          </a:prstGeom>
          <a:noFill/>
          <a:ln w="28575" cap="flat" cmpd="sng">
            <a:solidFill>
              <a:srgbClr val="7030A0"/>
            </a:solidFill>
            <a:prstDash val="solid"/>
            <a:miter lim="800000"/>
            <a:headEnd type="none" w="sm" len="sm"/>
            <a:tailEnd type="triangle" w="med" len="med"/>
          </a:ln>
        </p:spPr>
      </p:cxnSp>
      <p:cxnSp>
        <p:nvCxnSpPr>
          <p:cNvPr id="359" name="Google Shape;359;p36"/>
          <p:cNvCxnSpPr/>
          <p:nvPr/>
        </p:nvCxnSpPr>
        <p:spPr>
          <a:xfrm rot="10800000" flipH="1">
            <a:off x="1179870" y="6505105"/>
            <a:ext cx="8155857" cy="8757"/>
          </a:xfrm>
          <a:prstGeom prst="straightConnector1">
            <a:avLst/>
          </a:prstGeom>
          <a:noFill/>
          <a:ln w="28575" cap="flat" cmpd="sng">
            <a:solidFill>
              <a:srgbClr val="7030A0"/>
            </a:solidFill>
            <a:prstDash val="solid"/>
            <a:miter lim="800000"/>
            <a:headEnd type="none" w="sm" len="sm"/>
            <a:tailEnd type="triangle" w="med" len="med"/>
          </a:ln>
        </p:spPr>
      </p:cxnSp>
      <p:pic>
        <p:nvPicPr>
          <p:cNvPr id="360" name="Google Shape;360;p36"/>
          <p:cNvPicPr preferRelativeResize="0"/>
          <p:nvPr/>
        </p:nvPicPr>
        <p:blipFill rotWithShape="1">
          <a:blip r:embed="rId5">
            <a:alphaModFix/>
          </a:blip>
          <a:srcRect/>
          <a:stretch/>
        </p:blipFill>
        <p:spPr>
          <a:xfrm>
            <a:off x="8037871" y="753660"/>
            <a:ext cx="3317922" cy="1389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animEffect transition="in" filter="fade">
                                      <p:cBhvr>
                                        <p:cTn id="10" dur="500"/>
                                        <p:tgtEl>
                                          <p:spTgt spid="347"/>
                                        </p:tgtEl>
                                      </p:cBhvr>
                                    </p:animEffect>
                                  </p:childTnLst>
                                </p:cTn>
                              </p:par>
                              <p:par>
                                <p:cTn id="11" presetID="10" presetClass="entr" presetSubtype="0" fill="hold" nodeType="withEffect">
                                  <p:stCondLst>
                                    <p:cond delay="0"/>
                                  </p:stCondLst>
                                  <p:childTnLst>
                                    <p:set>
                                      <p:cBhvr>
                                        <p:cTn id="12" dur="1" fill="hold">
                                          <p:stCondLst>
                                            <p:cond delay="0"/>
                                          </p:stCondLst>
                                        </p:cTn>
                                        <p:tgtEl>
                                          <p:spTgt spid="348"/>
                                        </p:tgtEl>
                                        <p:attrNameLst>
                                          <p:attrName>style.visibility</p:attrName>
                                        </p:attrNameLst>
                                      </p:cBhvr>
                                      <p:to>
                                        <p:strVal val="visible"/>
                                      </p:to>
                                    </p:set>
                                    <p:animEffect transition="in" filter="fade">
                                      <p:cBhvr>
                                        <p:cTn id="13" dur="500"/>
                                        <p:tgtEl>
                                          <p:spTgt spid="3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9"/>
                                        </p:tgtEl>
                                        <p:attrNameLst>
                                          <p:attrName>style.visibility</p:attrName>
                                        </p:attrNameLst>
                                      </p:cBhvr>
                                      <p:to>
                                        <p:strVal val="visible"/>
                                      </p:to>
                                    </p:set>
                                    <p:animEffect transition="in" filter="fade">
                                      <p:cBhvr>
                                        <p:cTn id="18" dur="500"/>
                                        <p:tgtEl>
                                          <p:spTgt spid="349"/>
                                        </p:tgtEl>
                                      </p:cBhvr>
                                    </p:animEffect>
                                  </p:childTnLst>
                                </p:cTn>
                              </p:par>
                              <p:par>
                                <p:cTn id="19" presetID="10" presetClass="entr" presetSubtype="0" fill="hold" nodeType="withEffect">
                                  <p:stCondLst>
                                    <p:cond delay="0"/>
                                  </p:stCondLst>
                                  <p:childTnLst>
                                    <p:set>
                                      <p:cBhvr>
                                        <p:cTn id="20" dur="1" fill="hold">
                                          <p:stCondLst>
                                            <p:cond delay="0"/>
                                          </p:stCondLst>
                                        </p:cTn>
                                        <p:tgtEl>
                                          <p:spTgt spid="352"/>
                                        </p:tgtEl>
                                        <p:attrNameLst>
                                          <p:attrName>style.visibility</p:attrName>
                                        </p:attrNameLst>
                                      </p:cBhvr>
                                      <p:to>
                                        <p:strVal val="visible"/>
                                      </p:to>
                                    </p:set>
                                    <p:animEffect transition="in" filter="fade">
                                      <p:cBhvr>
                                        <p:cTn id="21" dur="500"/>
                                        <p:tgtEl>
                                          <p:spTgt spid="352"/>
                                        </p:tgtEl>
                                      </p:cBhvr>
                                    </p:animEffect>
                                  </p:childTnLst>
                                </p:cTn>
                              </p:par>
                              <p:par>
                                <p:cTn id="22" presetID="10" presetClass="entr" presetSubtype="0" fill="hold" nodeType="withEffect">
                                  <p:stCondLst>
                                    <p:cond delay="0"/>
                                  </p:stCondLst>
                                  <p:childTnLst>
                                    <p:set>
                                      <p:cBhvr>
                                        <p:cTn id="23" dur="1" fill="hold">
                                          <p:stCondLst>
                                            <p:cond delay="0"/>
                                          </p:stCondLst>
                                        </p:cTn>
                                        <p:tgtEl>
                                          <p:spTgt spid="350"/>
                                        </p:tgtEl>
                                        <p:attrNameLst>
                                          <p:attrName>style.visibility</p:attrName>
                                        </p:attrNameLst>
                                      </p:cBhvr>
                                      <p:to>
                                        <p:strVal val="visible"/>
                                      </p:to>
                                    </p:set>
                                    <p:animEffect transition="in" filter="fade">
                                      <p:cBhvr>
                                        <p:cTn id="24" dur="500"/>
                                        <p:tgtEl>
                                          <p:spTgt spid="3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5"/>
                                        </p:tgtEl>
                                        <p:attrNameLst>
                                          <p:attrName>style.visibility</p:attrName>
                                        </p:attrNameLst>
                                      </p:cBhvr>
                                      <p:to>
                                        <p:strVal val="visible"/>
                                      </p:to>
                                    </p:set>
                                    <p:animEffect transition="in" filter="fade">
                                      <p:cBhvr>
                                        <p:cTn id="29" dur="500"/>
                                        <p:tgtEl>
                                          <p:spTgt spid="355"/>
                                        </p:tgtEl>
                                      </p:cBhvr>
                                    </p:animEffect>
                                  </p:childTnLst>
                                </p:cTn>
                              </p:par>
                              <p:par>
                                <p:cTn id="30" presetID="10" presetClass="entr" presetSubtype="0" fill="hold" nodeType="withEffect">
                                  <p:stCondLst>
                                    <p:cond delay="0"/>
                                  </p:stCondLst>
                                  <p:childTnLst>
                                    <p:set>
                                      <p:cBhvr>
                                        <p:cTn id="31" dur="1" fill="hold">
                                          <p:stCondLst>
                                            <p:cond delay="0"/>
                                          </p:stCondLst>
                                        </p:cTn>
                                        <p:tgtEl>
                                          <p:spTgt spid="353"/>
                                        </p:tgtEl>
                                        <p:attrNameLst>
                                          <p:attrName>style.visibility</p:attrName>
                                        </p:attrNameLst>
                                      </p:cBhvr>
                                      <p:to>
                                        <p:strVal val="visible"/>
                                      </p:to>
                                    </p:set>
                                    <p:animEffect transition="in" filter="fade">
                                      <p:cBhvr>
                                        <p:cTn id="32" dur="500"/>
                                        <p:tgtEl>
                                          <p:spTgt spid="353"/>
                                        </p:tgtEl>
                                      </p:cBhvr>
                                    </p:animEffect>
                                  </p:childTnLst>
                                </p:cTn>
                              </p:par>
                              <p:par>
                                <p:cTn id="33" presetID="10" presetClass="entr" presetSubtype="0" fill="hold" nodeType="withEffect">
                                  <p:stCondLst>
                                    <p:cond delay="0"/>
                                  </p:stCondLst>
                                  <p:childTnLst>
                                    <p:set>
                                      <p:cBhvr>
                                        <p:cTn id="34" dur="1" fill="hold">
                                          <p:stCondLst>
                                            <p:cond delay="0"/>
                                          </p:stCondLst>
                                        </p:cTn>
                                        <p:tgtEl>
                                          <p:spTgt spid="354"/>
                                        </p:tgtEl>
                                        <p:attrNameLst>
                                          <p:attrName>style.visibility</p:attrName>
                                        </p:attrNameLst>
                                      </p:cBhvr>
                                      <p:to>
                                        <p:strVal val="visible"/>
                                      </p:to>
                                    </p:set>
                                    <p:animEffect transition="in" filter="fade">
                                      <p:cBhvr>
                                        <p:cTn id="35" dur="500"/>
                                        <p:tgtEl>
                                          <p:spTgt spid="3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7"/>
                                        </p:tgtEl>
                                        <p:attrNameLst>
                                          <p:attrName>style.visibility</p:attrName>
                                        </p:attrNameLst>
                                      </p:cBhvr>
                                      <p:to>
                                        <p:strVal val="visible"/>
                                      </p:to>
                                    </p:set>
                                    <p:animEffect transition="in" filter="fade">
                                      <p:cBhvr>
                                        <p:cTn id="40" dur="500"/>
                                        <p:tgtEl>
                                          <p:spTgt spid="357"/>
                                        </p:tgtEl>
                                      </p:cBhvr>
                                    </p:animEffect>
                                  </p:childTnLst>
                                </p:cTn>
                              </p:par>
                              <p:par>
                                <p:cTn id="41" presetID="10" presetClass="entr" presetSubtype="0" fill="hold" nodeType="withEffect">
                                  <p:stCondLst>
                                    <p:cond delay="0"/>
                                  </p:stCondLst>
                                  <p:childTnLst>
                                    <p:set>
                                      <p:cBhvr>
                                        <p:cTn id="42" dur="1" fill="hold">
                                          <p:stCondLst>
                                            <p:cond delay="0"/>
                                          </p:stCondLst>
                                        </p:cTn>
                                        <p:tgtEl>
                                          <p:spTgt spid="358"/>
                                        </p:tgtEl>
                                        <p:attrNameLst>
                                          <p:attrName>style.visibility</p:attrName>
                                        </p:attrNameLst>
                                      </p:cBhvr>
                                      <p:to>
                                        <p:strVal val="visible"/>
                                      </p:to>
                                    </p:set>
                                    <p:animEffect transition="in" filter="fade">
                                      <p:cBhvr>
                                        <p:cTn id="43" dur="500"/>
                                        <p:tgtEl>
                                          <p:spTgt spid="358"/>
                                        </p:tgtEl>
                                      </p:cBhvr>
                                    </p:animEffect>
                                  </p:childTnLst>
                                </p:cTn>
                              </p:par>
                              <p:par>
                                <p:cTn id="44" presetID="10" presetClass="entr" presetSubtype="0" fill="hold" nodeType="withEffect">
                                  <p:stCondLst>
                                    <p:cond delay="0"/>
                                  </p:stCondLst>
                                  <p:childTnLst>
                                    <p:set>
                                      <p:cBhvr>
                                        <p:cTn id="45" dur="1" fill="hold">
                                          <p:stCondLst>
                                            <p:cond delay="0"/>
                                          </p:stCondLst>
                                        </p:cTn>
                                        <p:tgtEl>
                                          <p:spTgt spid="359"/>
                                        </p:tgtEl>
                                        <p:attrNameLst>
                                          <p:attrName>style.visibility</p:attrName>
                                        </p:attrNameLst>
                                      </p:cBhvr>
                                      <p:to>
                                        <p:strVal val="visible"/>
                                      </p:to>
                                    </p:set>
                                    <p:animEffect transition="in" filter="fade">
                                      <p:cBhvr>
                                        <p:cTn id="46" dur="500"/>
                                        <p:tgtEl>
                                          <p:spTgt spid="35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60"/>
                                        </p:tgtEl>
                                        <p:attrNameLst>
                                          <p:attrName>style.visibility</p:attrName>
                                        </p:attrNameLst>
                                      </p:cBhvr>
                                      <p:to>
                                        <p:strVal val="visible"/>
                                      </p:to>
                                    </p:set>
                                    <p:animEffect transition="in" filter="fade">
                                      <p:cBhvr>
                                        <p:cTn id="51"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838200" y="365125"/>
            <a:ext cx="10515600" cy="94748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01 (Contd.) </a:t>
            </a:r>
            <a:endParaRPr b="1">
              <a:solidFill>
                <a:srgbClr val="00B050"/>
              </a:solidFill>
            </a:endParaRPr>
          </a:p>
        </p:txBody>
      </p:sp>
      <p:pic>
        <p:nvPicPr>
          <p:cNvPr id="367" name="Google Shape;367;p37"/>
          <p:cNvPicPr preferRelativeResize="0"/>
          <p:nvPr/>
        </p:nvPicPr>
        <p:blipFill rotWithShape="1">
          <a:blip r:embed="rId3">
            <a:alphaModFix/>
          </a:blip>
          <a:srcRect/>
          <a:stretch/>
        </p:blipFill>
        <p:spPr>
          <a:xfrm>
            <a:off x="838200" y="1871857"/>
            <a:ext cx="10515600" cy="44400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8"/>
          <p:cNvSpPr txBox="1">
            <a:spLocks noGrp="1"/>
          </p:cNvSpPr>
          <p:nvPr>
            <p:ph type="title"/>
          </p:nvPr>
        </p:nvSpPr>
        <p:spPr>
          <a:xfrm>
            <a:off x="838200" y="129152"/>
            <a:ext cx="10515600" cy="38647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B050"/>
              </a:buClr>
              <a:buSzPts val="3959"/>
              <a:buFont typeface="Calibri"/>
              <a:buNone/>
            </a:pPr>
            <a:r>
              <a:rPr lang="en-US" sz="3959" b="1">
                <a:solidFill>
                  <a:srgbClr val="00B050"/>
                </a:solidFill>
              </a:rPr>
              <a:t>Example # 02</a:t>
            </a:r>
            <a:endParaRPr sz="3959" b="1">
              <a:solidFill>
                <a:srgbClr val="00B050"/>
              </a:solidFill>
            </a:endParaRPr>
          </a:p>
        </p:txBody>
      </p:sp>
      <p:sp>
        <p:nvSpPr>
          <p:cNvPr id="374" name="Google Shape;374;p38"/>
          <p:cNvSpPr txBox="1">
            <a:spLocks noGrp="1"/>
          </p:cNvSpPr>
          <p:nvPr>
            <p:ph type="body" idx="1"/>
          </p:nvPr>
        </p:nvSpPr>
        <p:spPr>
          <a:xfrm>
            <a:off x="398206" y="515630"/>
            <a:ext cx="11341510" cy="5661333"/>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Find the </a:t>
            </a:r>
            <a:r>
              <a:rPr lang="en-US" b="1" i="1"/>
              <a:t>z </a:t>
            </a:r>
            <a:r>
              <a:rPr lang="en-US" b="1"/>
              <a:t>value </a:t>
            </a:r>
            <a:r>
              <a:rPr lang="en-US"/>
              <a:t>such that the area under </a:t>
            </a:r>
            <a:endParaRPr/>
          </a:p>
          <a:p>
            <a:pPr marL="0" lvl="0" indent="0" algn="just" rtl="0">
              <a:lnSpc>
                <a:spcPct val="90000"/>
              </a:lnSpc>
              <a:spcBef>
                <a:spcPts val="1000"/>
              </a:spcBef>
              <a:spcAft>
                <a:spcPts val="0"/>
              </a:spcAft>
              <a:buClr>
                <a:schemeClr val="dk1"/>
              </a:buClr>
              <a:buSzPts val="2800"/>
              <a:buNone/>
            </a:pPr>
            <a:r>
              <a:rPr lang="en-US"/>
              <a:t>   the standard normal distribution curve b/w </a:t>
            </a:r>
            <a:endParaRPr/>
          </a:p>
          <a:p>
            <a:pPr marL="0" lvl="0" indent="0" algn="just" rtl="0">
              <a:lnSpc>
                <a:spcPct val="90000"/>
              </a:lnSpc>
              <a:spcBef>
                <a:spcPts val="1000"/>
              </a:spcBef>
              <a:spcAft>
                <a:spcPts val="0"/>
              </a:spcAft>
              <a:buClr>
                <a:schemeClr val="dk1"/>
              </a:buClr>
              <a:buSzPts val="2800"/>
              <a:buNone/>
            </a:pPr>
            <a:r>
              <a:rPr lang="en-US"/>
              <a:t>    0 and the </a:t>
            </a:r>
            <a:r>
              <a:rPr lang="en-US" i="1"/>
              <a:t>z </a:t>
            </a:r>
            <a:r>
              <a:rPr lang="en-US"/>
              <a:t>value is 0.2123.</a:t>
            </a:r>
            <a:endParaRPr/>
          </a:p>
          <a:p>
            <a:pPr marL="0" lvl="0" indent="0" algn="just" rtl="0">
              <a:lnSpc>
                <a:spcPct val="90000"/>
              </a:lnSpc>
              <a:spcBef>
                <a:spcPts val="1000"/>
              </a:spcBef>
              <a:spcAft>
                <a:spcPts val="0"/>
              </a:spcAft>
              <a:buClr>
                <a:schemeClr val="dk1"/>
              </a:buClr>
              <a:buSzPts val="2800"/>
              <a:buNone/>
            </a:pPr>
            <a:r>
              <a:rPr lang="en-US"/>
              <a:t> </a:t>
            </a:r>
            <a:br>
              <a:rPr lang="en-US"/>
            </a:br>
            <a:endParaRPr/>
          </a:p>
        </p:txBody>
      </p:sp>
      <p:pic>
        <p:nvPicPr>
          <p:cNvPr id="375" name="Google Shape;375;p38"/>
          <p:cNvPicPr preferRelativeResize="0"/>
          <p:nvPr/>
        </p:nvPicPr>
        <p:blipFill rotWithShape="1">
          <a:blip r:embed="rId3">
            <a:alphaModFix/>
          </a:blip>
          <a:srcRect/>
          <a:stretch/>
        </p:blipFill>
        <p:spPr>
          <a:xfrm>
            <a:off x="530942" y="2875935"/>
            <a:ext cx="11208774" cy="3628104"/>
          </a:xfrm>
          <a:prstGeom prst="rect">
            <a:avLst/>
          </a:prstGeom>
          <a:noFill/>
          <a:ln>
            <a:noFill/>
          </a:ln>
        </p:spPr>
      </p:pic>
      <p:sp>
        <p:nvSpPr>
          <p:cNvPr id="376" name="Google Shape;376;p38"/>
          <p:cNvSpPr/>
          <p:nvPr/>
        </p:nvSpPr>
        <p:spPr>
          <a:xfrm>
            <a:off x="7624916" y="4925961"/>
            <a:ext cx="870155" cy="35396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77" name="Google Shape;377;p38"/>
          <p:cNvCxnSpPr/>
          <p:nvPr/>
        </p:nvCxnSpPr>
        <p:spPr>
          <a:xfrm flipH="1">
            <a:off x="8082116" y="3303639"/>
            <a:ext cx="73742" cy="1592826"/>
          </a:xfrm>
          <a:prstGeom prst="straightConnector1">
            <a:avLst/>
          </a:prstGeom>
          <a:noFill/>
          <a:ln w="28575" cap="flat" cmpd="sng">
            <a:solidFill>
              <a:srgbClr val="FF0000"/>
            </a:solidFill>
            <a:prstDash val="solid"/>
            <a:miter lim="800000"/>
            <a:headEnd type="none" w="sm" len="sm"/>
            <a:tailEnd type="triangle" w="med" len="med"/>
          </a:ln>
        </p:spPr>
      </p:cxnSp>
      <p:cxnSp>
        <p:nvCxnSpPr>
          <p:cNvPr id="378" name="Google Shape;378;p38"/>
          <p:cNvCxnSpPr>
            <a:endCxn id="376" idx="2"/>
          </p:cNvCxnSpPr>
          <p:nvPr/>
        </p:nvCxnSpPr>
        <p:spPr>
          <a:xfrm>
            <a:off x="1180016" y="5088242"/>
            <a:ext cx="6444900" cy="14700"/>
          </a:xfrm>
          <a:prstGeom prst="straightConnector1">
            <a:avLst/>
          </a:prstGeom>
          <a:noFill/>
          <a:ln w="28575" cap="flat" cmpd="sng">
            <a:solidFill>
              <a:srgbClr val="FF0000"/>
            </a:solidFill>
            <a:prstDash val="solid"/>
            <a:miter lim="800000"/>
            <a:headEnd type="none" w="sm" len="sm"/>
            <a:tailEnd type="triangle" w="med" len="med"/>
          </a:ln>
        </p:spPr>
      </p:cxnSp>
      <p:pic>
        <p:nvPicPr>
          <p:cNvPr id="379" name="Google Shape;379;p38"/>
          <p:cNvPicPr preferRelativeResize="0"/>
          <p:nvPr/>
        </p:nvPicPr>
        <p:blipFill rotWithShape="1">
          <a:blip r:embed="rId4">
            <a:alphaModFix/>
          </a:blip>
          <a:srcRect/>
          <a:stretch/>
        </p:blipFill>
        <p:spPr>
          <a:xfrm>
            <a:off x="7093974" y="188554"/>
            <a:ext cx="5039033" cy="26578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5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animEffect transition="in" filter="fade">
                                      <p:cBhvr>
                                        <p:cTn id="12" dur="500"/>
                                        <p:tgtEl>
                                          <p:spTgt spid="3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Effect transition="in" filter="fade">
                                      <p:cBhvr>
                                        <p:cTn id="17" dur="500"/>
                                        <p:tgtEl>
                                          <p:spTgt spid="377"/>
                                        </p:tgtEl>
                                      </p:cBhvr>
                                    </p:animEffect>
                                  </p:childTnLst>
                                </p:cTn>
                              </p:par>
                              <p:par>
                                <p:cTn id="18" presetID="10" presetClass="entr" presetSubtype="0" fill="hold" nodeType="withEffect">
                                  <p:stCondLst>
                                    <p:cond delay="0"/>
                                  </p:stCondLst>
                                  <p:childTnLst>
                                    <p:set>
                                      <p:cBhvr>
                                        <p:cTn id="19" dur="1" fill="hold">
                                          <p:stCondLst>
                                            <p:cond delay="0"/>
                                          </p:stCondLst>
                                        </p:cTn>
                                        <p:tgtEl>
                                          <p:spTgt spid="376"/>
                                        </p:tgtEl>
                                        <p:attrNameLst>
                                          <p:attrName>style.visibility</p:attrName>
                                        </p:attrNameLst>
                                      </p:cBhvr>
                                      <p:to>
                                        <p:strVal val="visible"/>
                                      </p:to>
                                    </p:set>
                                    <p:animEffect transition="in" filter="fade">
                                      <p:cBhvr>
                                        <p:cTn id="20" dur="500"/>
                                        <p:tgtEl>
                                          <p:spTgt spid="376"/>
                                        </p:tgtEl>
                                      </p:cBhvr>
                                    </p:animEffect>
                                  </p:childTnLst>
                                </p:cTn>
                              </p:par>
                              <p:par>
                                <p:cTn id="21" presetID="10" presetClass="entr" presetSubtype="0" fill="hold" nodeType="withEffect">
                                  <p:stCondLst>
                                    <p:cond delay="0"/>
                                  </p:stCondLst>
                                  <p:childTnLst>
                                    <p:set>
                                      <p:cBhvr>
                                        <p:cTn id="22" dur="1" fill="hold">
                                          <p:stCondLst>
                                            <p:cond delay="0"/>
                                          </p:stCondLst>
                                        </p:cTn>
                                        <p:tgtEl>
                                          <p:spTgt spid="378"/>
                                        </p:tgtEl>
                                        <p:attrNameLst>
                                          <p:attrName>style.visibility</p:attrName>
                                        </p:attrNameLst>
                                      </p:cBhvr>
                                      <p:to>
                                        <p:strVal val="visible"/>
                                      </p:to>
                                    </p:set>
                                    <p:animEffect transition="in" filter="fade">
                                      <p:cBhvr>
                                        <p:cTn id="23"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p:nvPr>
        </p:nvSpPr>
        <p:spPr>
          <a:xfrm>
            <a:off x="838200" y="365125"/>
            <a:ext cx="413200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b="1">
                <a:solidFill>
                  <a:srgbClr val="00B050"/>
                </a:solidFill>
              </a:rPr>
              <a:t>Example # 03: </a:t>
            </a:r>
            <a:endParaRPr b="1">
              <a:solidFill>
                <a:srgbClr val="00B050"/>
              </a:solidFill>
            </a:endParaRPr>
          </a:p>
        </p:txBody>
      </p:sp>
      <p:pic>
        <p:nvPicPr>
          <p:cNvPr id="387" name="Google Shape;387;p39"/>
          <p:cNvPicPr preferRelativeResize="0"/>
          <p:nvPr/>
        </p:nvPicPr>
        <p:blipFill rotWithShape="1">
          <a:blip r:embed="rId3">
            <a:alphaModFix/>
          </a:blip>
          <a:srcRect/>
          <a:stretch/>
        </p:blipFill>
        <p:spPr>
          <a:xfrm>
            <a:off x="336754" y="2840164"/>
            <a:ext cx="11518491" cy="3863515"/>
          </a:xfrm>
          <a:prstGeom prst="rect">
            <a:avLst/>
          </a:prstGeom>
          <a:noFill/>
          <a:ln>
            <a:noFill/>
          </a:ln>
        </p:spPr>
      </p:pic>
      <p:pic>
        <p:nvPicPr>
          <p:cNvPr id="388" name="Google Shape;388;p39"/>
          <p:cNvPicPr preferRelativeResize="0"/>
          <p:nvPr/>
        </p:nvPicPr>
        <p:blipFill rotWithShape="1">
          <a:blip r:embed="rId4">
            <a:alphaModFix/>
          </a:blip>
          <a:srcRect/>
          <a:stretch/>
        </p:blipFill>
        <p:spPr>
          <a:xfrm>
            <a:off x="4232787" y="170706"/>
            <a:ext cx="7787149" cy="26694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Binomial Distribution</a:t>
            </a:r>
            <a:endParaRPr>
              <a:solidFill>
                <a:srgbClr val="00B050"/>
              </a:solidFill>
              <a:latin typeface="Arial Black"/>
              <a:ea typeface="Arial Black"/>
              <a:cs typeface="Arial Black"/>
              <a:sym typeface="Arial Black"/>
            </a:endParaRPr>
          </a:p>
        </p:txBody>
      </p:sp>
      <p:sp>
        <p:nvSpPr>
          <p:cNvPr id="109" name="Google Shape;10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number</a:t>
            </a:r>
            <a:r>
              <a:rPr lang="en-US">
                <a:latin typeface="Arial Black"/>
                <a:ea typeface="Arial Black"/>
                <a:cs typeface="Arial Black"/>
                <a:sym typeface="Arial Black"/>
              </a:rPr>
              <a:t> </a:t>
            </a:r>
            <a:r>
              <a:rPr lang="en-US" i="1">
                <a:latin typeface="Arial Black"/>
                <a:ea typeface="Arial Black"/>
                <a:cs typeface="Arial Black"/>
                <a:sym typeface="Arial Black"/>
              </a:rPr>
              <a:t>X </a:t>
            </a:r>
            <a:r>
              <a:rPr lang="en-US"/>
              <a:t>of successes in </a:t>
            </a:r>
            <a:r>
              <a:rPr lang="en-US" i="1">
                <a:latin typeface="Arial Black"/>
                <a:ea typeface="Arial Black"/>
                <a:cs typeface="Arial Black"/>
                <a:sym typeface="Arial Black"/>
              </a:rPr>
              <a:t>n</a:t>
            </a:r>
            <a:r>
              <a:rPr lang="en-US" i="1"/>
              <a:t> </a:t>
            </a:r>
            <a:r>
              <a:rPr lang="en-US"/>
              <a:t>Bernoulli trials is called a </a:t>
            </a:r>
            <a:r>
              <a:rPr lang="en-US" b="1"/>
              <a:t>binomial random variable</a:t>
            </a:r>
            <a:r>
              <a:rPr lang="en-US"/>
              <a:t>. </a:t>
            </a:r>
            <a:endParaRPr/>
          </a:p>
          <a:p>
            <a:pPr marL="228600" lvl="0" indent="-228600" algn="l" rtl="0">
              <a:lnSpc>
                <a:spcPct val="90000"/>
              </a:lnSpc>
              <a:spcBef>
                <a:spcPts val="1000"/>
              </a:spcBef>
              <a:spcAft>
                <a:spcPts val="0"/>
              </a:spcAft>
              <a:buClr>
                <a:schemeClr val="dk1"/>
              </a:buClr>
              <a:buSzPts val="2800"/>
              <a:buChar char="•"/>
            </a:pPr>
            <a:r>
              <a:rPr lang="en-US"/>
              <a:t>The probability distribution of this discrete random variable is called</a:t>
            </a:r>
            <a:br>
              <a:rPr lang="en-US"/>
            </a:br>
            <a:r>
              <a:rPr lang="en-US"/>
              <a:t>the </a:t>
            </a:r>
            <a:r>
              <a:rPr lang="en-US" b="1"/>
              <a:t>binomial distribution. </a:t>
            </a:r>
            <a:endParaRPr/>
          </a:p>
          <a:p>
            <a:pPr marL="228600" lvl="0" indent="-228600" algn="l" rtl="0">
              <a:lnSpc>
                <a:spcPct val="90000"/>
              </a:lnSpc>
              <a:spcBef>
                <a:spcPts val="1000"/>
              </a:spcBef>
              <a:spcAft>
                <a:spcPts val="0"/>
              </a:spcAft>
              <a:buClr>
                <a:schemeClr val="dk1"/>
              </a:buClr>
              <a:buSzPts val="2800"/>
              <a:buChar char="•"/>
            </a:pPr>
            <a:r>
              <a:rPr lang="en-US"/>
              <a:t>The probability of a success in a binomial experiment can be computed with this formula: </a:t>
            </a:r>
            <a:br>
              <a:rPr lang="en-US"/>
            </a:br>
            <a:r>
              <a:rPr lang="en-US"/>
              <a:t/>
            </a:r>
            <a:br>
              <a:rPr lang="en-US"/>
            </a:br>
            <a:endParaRPr/>
          </a:p>
        </p:txBody>
      </p:sp>
      <p:pic>
        <p:nvPicPr>
          <p:cNvPr id="110" name="Google Shape;110;p4"/>
          <p:cNvPicPr preferRelativeResize="0"/>
          <p:nvPr/>
        </p:nvPicPr>
        <p:blipFill rotWithShape="1">
          <a:blip r:embed="rId3">
            <a:alphaModFix/>
          </a:blip>
          <a:srcRect/>
          <a:stretch/>
        </p:blipFill>
        <p:spPr>
          <a:xfrm>
            <a:off x="2226468" y="4694555"/>
            <a:ext cx="7739063" cy="1190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0"/>
          <p:cNvSpPr txBox="1">
            <a:spLocks noGrp="1"/>
          </p:cNvSpPr>
          <p:nvPr>
            <p:ph type="title"/>
          </p:nvPr>
        </p:nvSpPr>
        <p:spPr>
          <a:xfrm>
            <a:off x="838200" y="365125"/>
            <a:ext cx="340933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a:solidFill>
                  <a:srgbClr val="00B050"/>
                </a:solidFill>
              </a:rPr>
              <a:t>Example # 04:</a:t>
            </a:r>
            <a:endParaRPr>
              <a:solidFill>
                <a:srgbClr val="00B050"/>
              </a:solidFill>
            </a:endParaRPr>
          </a:p>
        </p:txBody>
      </p:sp>
      <p:pic>
        <p:nvPicPr>
          <p:cNvPr id="396" name="Google Shape;396;p40"/>
          <p:cNvPicPr preferRelativeResize="0"/>
          <p:nvPr/>
        </p:nvPicPr>
        <p:blipFill rotWithShape="1">
          <a:blip r:embed="rId3">
            <a:alphaModFix/>
          </a:blip>
          <a:srcRect/>
          <a:stretch/>
        </p:blipFill>
        <p:spPr>
          <a:xfrm>
            <a:off x="4247535" y="0"/>
            <a:ext cx="7944465" cy="2212258"/>
          </a:xfrm>
          <a:prstGeom prst="rect">
            <a:avLst/>
          </a:prstGeom>
          <a:noFill/>
          <a:ln>
            <a:noFill/>
          </a:ln>
        </p:spPr>
      </p:pic>
      <p:pic>
        <p:nvPicPr>
          <p:cNvPr id="397" name="Google Shape;397;p40"/>
          <p:cNvPicPr preferRelativeResize="0"/>
          <p:nvPr/>
        </p:nvPicPr>
        <p:blipFill rotWithShape="1">
          <a:blip r:embed="rId4">
            <a:alphaModFix/>
          </a:blip>
          <a:srcRect/>
          <a:stretch/>
        </p:blipFill>
        <p:spPr>
          <a:xfrm>
            <a:off x="191730" y="2347195"/>
            <a:ext cx="11798710" cy="4378070"/>
          </a:xfrm>
          <a:prstGeom prst="rect">
            <a:avLst/>
          </a:prstGeom>
          <a:noFill/>
          <a:ln>
            <a:noFill/>
          </a:ln>
        </p:spPr>
      </p:pic>
      <p:sp>
        <p:nvSpPr>
          <p:cNvPr id="398" name="Google Shape;398;p40"/>
          <p:cNvSpPr/>
          <p:nvPr/>
        </p:nvSpPr>
        <p:spPr>
          <a:xfrm>
            <a:off x="9851923" y="3333135"/>
            <a:ext cx="943896" cy="35396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40"/>
          <p:cNvSpPr/>
          <p:nvPr/>
        </p:nvSpPr>
        <p:spPr>
          <a:xfrm>
            <a:off x="3303639" y="4129547"/>
            <a:ext cx="943896" cy="269953"/>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p40"/>
          <p:cNvSpPr/>
          <p:nvPr/>
        </p:nvSpPr>
        <p:spPr>
          <a:xfrm>
            <a:off x="8765459" y="5943599"/>
            <a:ext cx="943896" cy="280220"/>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fade">
                                      <p:cBhvr>
                                        <p:cTn id="17"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838200" y="202893"/>
            <a:ext cx="10515600" cy="38704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05 </a:t>
            </a:r>
            <a:endParaRPr sz="3959" b="1">
              <a:solidFill>
                <a:srgbClr val="00B050"/>
              </a:solidFill>
            </a:endParaRPr>
          </a:p>
        </p:txBody>
      </p:sp>
      <p:sp>
        <p:nvSpPr>
          <p:cNvPr id="407" name="Google Shape;407;p41"/>
          <p:cNvSpPr txBox="1">
            <a:spLocks noGrp="1"/>
          </p:cNvSpPr>
          <p:nvPr>
            <p:ph type="body" idx="1"/>
          </p:nvPr>
        </p:nvSpPr>
        <p:spPr>
          <a:xfrm>
            <a:off x="838200" y="943897"/>
            <a:ext cx="10515600" cy="5233066"/>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600"/>
              <a:buAutoNum type="alphaLcParenBoth"/>
            </a:pPr>
            <a:r>
              <a:rPr lang="en-US" sz="2600"/>
              <a:t>In the standard normal distribution, find the values of </a:t>
            </a:r>
            <a:r>
              <a:rPr lang="en-US" sz="2600" i="1"/>
              <a:t>z </a:t>
            </a:r>
            <a:r>
              <a:rPr lang="en-US" sz="2600"/>
              <a:t>for</a:t>
            </a:r>
            <a:br>
              <a:rPr lang="en-US" sz="2600"/>
            </a:br>
            <a:r>
              <a:rPr lang="en-US" sz="2600"/>
              <a:t>the 75th, 80th, and 92nd percentiles. </a:t>
            </a:r>
            <a:r>
              <a:rPr lang="en-US"/>
              <a:t/>
            </a:r>
            <a:br>
              <a:rPr lang="en-US"/>
            </a:br>
            <a:r>
              <a:rPr lang="en-US"/>
              <a:t/>
            </a:r>
            <a:br>
              <a:rPr lang="en-US"/>
            </a:br>
            <a:endParaRPr/>
          </a:p>
        </p:txBody>
      </p:sp>
      <p:pic>
        <p:nvPicPr>
          <p:cNvPr id="408" name="Google Shape;408;p41"/>
          <p:cNvPicPr preferRelativeResize="0"/>
          <p:nvPr/>
        </p:nvPicPr>
        <p:blipFill rotWithShape="1">
          <a:blip r:embed="rId3">
            <a:alphaModFix/>
          </a:blip>
          <a:srcRect/>
          <a:stretch/>
        </p:blipFill>
        <p:spPr>
          <a:xfrm>
            <a:off x="486697" y="2212258"/>
            <a:ext cx="11385756" cy="446876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06 – 07 </a:t>
            </a:r>
            <a:endParaRPr b="1">
              <a:solidFill>
                <a:srgbClr val="00B050"/>
              </a:solidFill>
            </a:endParaRPr>
          </a:p>
        </p:txBody>
      </p:sp>
      <p:sp>
        <p:nvSpPr>
          <p:cNvPr id="415" name="Google Shape;41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590"/>
              <a:buChar char="•"/>
            </a:pPr>
            <a:r>
              <a:rPr lang="en-US" sz="2590" b="1">
                <a:solidFill>
                  <a:srgbClr val="00B050"/>
                </a:solidFill>
              </a:rPr>
              <a:t>Summer Spending: </a:t>
            </a:r>
            <a:r>
              <a:rPr lang="en-US" sz="2590"/>
              <a:t>A survey found that women spend on average $146.21 on beauty products during the summer months. Assume the standard deviation is $29.44. Find the percentage of women</a:t>
            </a:r>
            <a:br>
              <a:rPr lang="en-US" sz="2590"/>
            </a:br>
            <a:r>
              <a:rPr lang="en-US" sz="2590"/>
              <a:t>who spend less than $160.00. Assume the variable is normally.</a:t>
            </a:r>
            <a:endParaRPr sz="2590"/>
          </a:p>
          <a:p>
            <a:pPr marL="228600" lvl="0" indent="-228600" algn="l" rtl="0">
              <a:lnSpc>
                <a:spcPct val="80000"/>
              </a:lnSpc>
              <a:spcBef>
                <a:spcPts val="1000"/>
              </a:spcBef>
              <a:spcAft>
                <a:spcPts val="0"/>
              </a:spcAft>
              <a:buClr>
                <a:srgbClr val="00B050"/>
              </a:buClr>
              <a:buSzPts val="2590"/>
              <a:buChar char="•"/>
            </a:pPr>
            <a:r>
              <a:rPr lang="en-US" sz="2590">
                <a:solidFill>
                  <a:srgbClr val="00B050"/>
                </a:solidFill>
              </a:rPr>
              <a:t>Monthly Newspaper Recycling: </a:t>
            </a:r>
            <a:r>
              <a:rPr lang="en-US" sz="2590"/>
              <a:t>Each month, an American household generates an average of 28 pounds of newspaper for garbage or recycling. Assume the standard deviation is 2 pounds. If a household is selected at random, find the probability of its generating:</a:t>
            </a:r>
            <a:endParaRPr/>
          </a:p>
          <a:p>
            <a:pPr marL="0" lvl="0" indent="0" algn="l" rtl="0">
              <a:lnSpc>
                <a:spcPct val="80000"/>
              </a:lnSpc>
              <a:spcBef>
                <a:spcPts val="1000"/>
              </a:spcBef>
              <a:spcAft>
                <a:spcPts val="0"/>
              </a:spcAft>
              <a:buClr>
                <a:schemeClr val="dk1"/>
              </a:buClr>
              <a:buSzPts val="2590"/>
              <a:buNone/>
            </a:pPr>
            <a:r>
              <a:rPr lang="en-US" sz="2590"/>
              <a:t>	</a:t>
            </a:r>
            <a:br>
              <a:rPr lang="en-US" sz="2590"/>
            </a:br>
            <a:r>
              <a:rPr lang="en-US" sz="2590"/>
              <a:t>	</a:t>
            </a:r>
            <a:r>
              <a:rPr lang="en-US" sz="2590" b="1" i="1"/>
              <a:t>a. </a:t>
            </a:r>
            <a:r>
              <a:rPr lang="en-US" sz="2590"/>
              <a:t>Between 27 and 31 pounds per month</a:t>
            </a:r>
            <a:br>
              <a:rPr lang="en-US" sz="2590"/>
            </a:br>
            <a:r>
              <a:rPr lang="en-US" sz="2590"/>
              <a:t>	</a:t>
            </a:r>
            <a:r>
              <a:rPr lang="en-US" sz="2590" b="1" i="1"/>
              <a:t>b. </a:t>
            </a:r>
            <a:r>
              <a:rPr lang="en-US" sz="2590"/>
              <a:t>More than 30.2 pounds per month</a:t>
            </a:r>
            <a:br>
              <a:rPr lang="en-US" sz="2590"/>
            </a:br>
            <a:endParaRPr sz="259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08 – 10</a:t>
            </a:r>
            <a:endParaRPr b="1">
              <a:solidFill>
                <a:srgbClr val="00B050"/>
              </a:solidFill>
            </a:endParaRPr>
          </a:p>
        </p:txBody>
      </p:sp>
      <p:sp>
        <p:nvSpPr>
          <p:cNvPr id="422" name="Google Shape;422;p43"/>
          <p:cNvSpPr txBox="1">
            <a:spLocks noGrp="1"/>
          </p:cNvSpPr>
          <p:nvPr>
            <p:ph type="body" idx="1"/>
          </p:nvPr>
        </p:nvSpPr>
        <p:spPr>
          <a:xfrm>
            <a:off x="486697" y="1825624"/>
            <a:ext cx="11459497" cy="47226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Coffee Consumption: </a:t>
            </a:r>
            <a:r>
              <a:rPr lang="en-US"/>
              <a:t>Americans consume an average of 1.64 cups of coffee per day. Assume the variable is approximately normally distributed with a standard deviation of 0.24 cup. If 500 individuals are selected, approximately how many will drink less than 1 cup of coffee per day?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Police Academy Qualifications: </a:t>
            </a:r>
            <a:r>
              <a:rPr lang="en-US"/>
              <a:t>To qualify for a police academy, candidates must score in the top 10% on a general abilities test. The test has a mean of 200 and a standard deviation of 20. Find the lowest possible score to qualify. Assume the test scores are normally distributed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Find K</a:t>
            </a:r>
            <a:r>
              <a:rPr lang="en-US"/>
              <a:t>: Given a standard normal distribution, find the value of </a:t>
            </a:r>
            <a:r>
              <a:rPr lang="en-US" i="1"/>
              <a:t>k </a:t>
            </a:r>
            <a:r>
              <a:rPr lang="en-US"/>
              <a:t>such that</a:t>
            </a:r>
            <a:br>
              <a:rPr lang="en-US"/>
            </a:br>
            <a:r>
              <a:rPr lang="en-US"/>
              <a:t>	(a) </a:t>
            </a:r>
            <a:r>
              <a:rPr lang="en-US" i="1"/>
              <a:t>P </a:t>
            </a:r>
            <a:r>
              <a:rPr lang="en-US"/>
              <a:t>(</a:t>
            </a:r>
            <a:r>
              <a:rPr lang="en-US" i="1"/>
              <a:t>Z &gt; k</a:t>
            </a:r>
            <a:r>
              <a:rPr lang="en-US"/>
              <a:t>) = 0</a:t>
            </a:r>
            <a:r>
              <a:rPr lang="en-US" i="1"/>
              <a:t>.</a:t>
            </a:r>
            <a:r>
              <a:rPr lang="en-US"/>
              <a:t>3015 and</a:t>
            </a:r>
            <a:br>
              <a:rPr lang="en-US"/>
            </a:br>
            <a:r>
              <a:rPr lang="en-US"/>
              <a:t>	(b) </a:t>
            </a:r>
            <a:r>
              <a:rPr lang="en-US" i="1"/>
              <a:t>P </a:t>
            </a:r>
            <a:r>
              <a:rPr lang="en-US"/>
              <a:t>(</a:t>
            </a:r>
            <a:r>
              <a:rPr lang="en-US" i="1"/>
              <a:t>k &lt; Z &lt; -</a:t>
            </a:r>
            <a:r>
              <a:rPr lang="en-US"/>
              <a:t>0</a:t>
            </a:r>
            <a:r>
              <a:rPr lang="en-US" i="1"/>
              <a:t>.</a:t>
            </a:r>
            <a:r>
              <a:rPr lang="en-US"/>
              <a:t>18) = 0</a:t>
            </a:r>
            <a:r>
              <a:rPr lang="en-US" i="1"/>
              <a:t>.</a:t>
            </a:r>
            <a:r>
              <a:rPr lang="en-US"/>
              <a:t>4197.</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11</a:t>
            </a:r>
            <a:endParaRPr b="1">
              <a:solidFill>
                <a:srgbClr val="00B050"/>
              </a:solidFill>
            </a:endParaRPr>
          </a:p>
        </p:txBody>
      </p:sp>
      <p:sp>
        <p:nvSpPr>
          <p:cNvPr id="429" name="Google Shape;429;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000"/>
              <a:buChar char="•"/>
            </a:pPr>
            <a:r>
              <a:rPr lang="en-US" sz="3000"/>
              <a:t>In an industrial process, the diameter of a ball bearing is an important measurement. The buyer sets specifications for the diameter to be 3</a:t>
            </a:r>
            <a:r>
              <a:rPr lang="en-US" sz="3000" i="1"/>
              <a:t>.</a:t>
            </a:r>
            <a:r>
              <a:rPr lang="en-US" sz="3000"/>
              <a:t>0 </a:t>
            </a:r>
            <a:r>
              <a:rPr lang="en-US" sz="3000" i="1"/>
              <a:t>± </a:t>
            </a:r>
            <a:r>
              <a:rPr lang="en-US" sz="3000"/>
              <a:t>0</a:t>
            </a:r>
            <a:r>
              <a:rPr lang="en-US" sz="3000" i="1"/>
              <a:t>.</a:t>
            </a:r>
            <a:r>
              <a:rPr lang="en-US" sz="3000"/>
              <a:t>01 cm. The implication is that no part falling outside these specifications will be accepted. It is known that in the process the diameter of a ball bearing has a normal distribution with mean </a:t>
            </a:r>
            <a:r>
              <a:rPr lang="en-US" sz="3000" i="1"/>
              <a:t>μ </a:t>
            </a:r>
            <a:r>
              <a:rPr lang="en-US" sz="3000"/>
              <a:t>= 3</a:t>
            </a:r>
            <a:r>
              <a:rPr lang="en-US" sz="3000" i="1"/>
              <a:t>.</a:t>
            </a:r>
            <a:r>
              <a:rPr lang="en-US" sz="3000"/>
              <a:t>0 and standard deviation </a:t>
            </a:r>
            <a:r>
              <a:rPr lang="en-US" sz="3000" i="1"/>
              <a:t>σ </a:t>
            </a:r>
            <a:r>
              <a:rPr lang="en-US" sz="3000"/>
              <a:t>= 0</a:t>
            </a:r>
            <a:r>
              <a:rPr lang="en-US" sz="3000" i="1"/>
              <a:t>.</a:t>
            </a:r>
            <a:r>
              <a:rPr lang="en-US" sz="3000"/>
              <a:t>005. On average, how many manufactured ball bearings will be scrapped?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5"/>
          <p:cNvSpPr txBox="1">
            <a:spLocks noGrp="1"/>
          </p:cNvSpPr>
          <p:nvPr>
            <p:ph type="title"/>
          </p:nvPr>
        </p:nvSpPr>
        <p:spPr>
          <a:xfrm>
            <a:off x="838200" y="129300"/>
            <a:ext cx="10515600" cy="86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12 </a:t>
            </a:r>
            <a:endParaRPr b="1">
              <a:solidFill>
                <a:srgbClr val="00B050"/>
              </a:solidFill>
            </a:endParaRPr>
          </a:p>
        </p:txBody>
      </p:sp>
      <p:sp>
        <p:nvSpPr>
          <p:cNvPr id="436" name="Google Shape;436;p45"/>
          <p:cNvSpPr txBox="1">
            <a:spLocks noGrp="1"/>
          </p:cNvSpPr>
          <p:nvPr>
            <p:ph type="body" idx="1"/>
          </p:nvPr>
        </p:nvSpPr>
        <p:spPr>
          <a:xfrm>
            <a:off x="126625" y="1065950"/>
            <a:ext cx="7419900" cy="5111100"/>
          </a:xfrm>
          <a:prstGeom prst="rect">
            <a:avLst/>
          </a:prstGeom>
          <a:noFill/>
          <a:ln>
            <a:noFill/>
          </a:ln>
        </p:spPr>
        <p:txBody>
          <a:bodyPr spcFirstLastPara="1" wrap="square" lIns="91425" tIns="45700" rIns="91425" bIns="45700" anchor="t" anchorCtr="0">
            <a:normAutofit/>
          </a:bodyPr>
          <a:lstStyle/>
          <a:p>
            <a:pPr marL="228600" lvl="0" indent="-203200" algn="just" rtl="0">
              <a:lnSpc>
                <a:spcPct val="90000"/>
              </a:lnSpc>
              <a:spcBef>
                <a:spcPts val="0"/>
              </a:spcBef>
              <a:spcAft>
                <a:spcPts val="0"/>
              </a:spcAft>
              <a:buClr>
                <a:schemeClr val="dk1"/>
              </a:buClr>
              <a:buSzPts val="2400"/>
              <a:buChar char="•"/>
            </a:pPr>
            <a:r>
              <a:rPr lang="en-US" sz="2400"/>
              <a:t>Gauges are used to reject all components for which a certain dimension is not within the specification </a:t>
            </a:r>
            <a:r>
              <a:rPr lang="en-US" sz="2400">
                <a:solidFill>
                  <a:srgbClr val="FF0000"/>
                </a:solidFill>
              </a:rPr>
              <a:t>1</a:t>
            </a:r>
            <a:r>
              <a:rPr lang="en-US" sz="2400" i="1">
                <a:solidFill>
                  <a:srgbClr val="FF0000"/>
                </a:solidFill>
              </a:rPr>
              <a:t>.</a:t>
            </a:r>
            <a:r>
              <a:rPr lang="en-US" sz="2400">
                <a:solidFill>
                  <a:srgbClr val="FF0000"/>
                </a:solidFill>
              </a:rPr>
              <a:t>50 </a:t>
            </a:r>
            <a:r>
              <a:rPr lang="en-US" sz="2400" i="1">
                <a:solidFill>
                  <a:srgbClr val="FF0000"/>
                </a:solidFill>
              </a:rPr>
              <a:t>± d</a:t>
            </a:r>
            <a:r>
              <a:rPr lang="en-US" sz="2400"/>
              <a:t>. It is known that this measurement is normally distributed with </a:t>
            </a:r>
            <a:r>
              <a:rPr lang="en-US" sz="2400">
                <a:solidFill>
                  <a:srgbClr val="FF0000"/>
                </a:solidFill>
              </a:rPr>
              <a:t>mean 1.50</a:t>
            </a:r>
            <a:r>
              <a:rPr lang="en-US" sz="2400"/>
              <a:t> and </a:t>
            </a:r>
            <a:r>
              <a:rPr lang="en-US" sz="2400">
                <a:solidFill>
                  <a:srgbClr val="FF0000"/>
                </a:solidFill>
              </a:rPr>
              <a:t>standard deviation 0.2</a:t>
            </a:r>
            <a:r>
              <a:rPr lang="en-US" sz="2400"/>
              <a:t>. Determine the value </a:t>
            </a:r>
            <a:r>
              <a:rPr lang="en-US" sz="2400" i="1"/>
              <a:t>d </a:t>
            </a:r>
            <a:r>
              <a:rPr lang="en-US" sz="2400"/>
              <a:t>such that the specifications “cover” 95% of the measurements.</a:t>
            </a:r>
            <a:endParaRPr sz="2400"/>
          </a:p>
          <a:p>
            <a:pPr marL="0" lvl="0" indent="0" algn="just" rtl="0">
              <a:lnSpc>
                <a:spcPct val="90000"/>
              </a:lnSpc>
              <a:spcBef>
                <a:spcPts val="1000"/>
              </a:spcBef>
              <a:spcAft>
                <a:spcPts val="0"/>
              </a:spcAft>
              <a:buClr>
                <a:schemeClr val="dk1"/>
              </a:buClr>
              <a:buSzPts val="2800"/>
              <a:buNone/>
            </a:pPr>
            <a:r>
              <a:rPr lang="en-US"/>
              <a:t/>
            </a:r>
            <a:br>
              <a:rPr lang="en-US"/>
            </a:br>
            <a:endParaRPr/>
          </a:p>
          <a:p>
            <a:pPr marL="0" lvl="0" indent="0" algn="l" rtl="0">
              <a:lnSpc>
                <a:spcPct val="90000"/>
              </a:lnSpc>
              <a:spcBef>
                <a:spcPts val="1000"/>
              </a:spcBef>
              <a:spcAft>
                <a:spcPts val="0"/>
              </a:spcAft>
              <a:buClr>
                <a:schemeClr val="dk1"/>
              </a:buClr>
              <a:buSzPts val="2800"/>
              <a:buNone/>
            </a:pPr>
            <a:r>
              <a:rPr lang="en-US"/>
              <a:t> </a:t>
            </a:r>
            <a:br>
              <a:rPr lang="en-US"/>
            </a:br>
            <a:endParaRPr/>
          </a:p>
        </p:txBody>
      </p:sp>
      <p:pic>
        <p:nvPicPr>
          <p:cNvPr id="437" name="Google Shape;437;p45"/>
          <p:cNvPicPr preferRelativeResize="0"/>
          <p:nvPr/>
        </p:nvPicPr>
        <p:blipFill>
          <a:blip r:embed="rId3">
            <a:alphaModFix/>
          </a:blip>
          <a:stretch>
            <a:fillRect/>
          </a:stretch>
        </p:blipFill>
        <p:spPr>
          <a:xfrm>
            <a:off x="8631874" y="886724"/>
            <a:ext cx="3080974" cy="1688550"/>
          </a:xfrm>
          <a:prstGeom prst="rect">
            <a:avLst/>
          </a:prstGeom>
          <a:noFill/>
          <a:ln w="9525" cap="flat" cmpd="sng">
            <a:solidFill>
              <a:srgbClr val="FF0000"/>
            </a:solidFill>
            <a:prstDash val="solid"/>
            <a:round/>
            <a:headEnd type="none" w="sm" len="sm"/>
            <a:tailEnd type="none" w="sm" len="sm"/>
          </a:ln>
        </p:spPr>
      </p:pic>
      <p:pic>
        <p:nvPicPr>
          <p:cNvPr id="438" name="Google Shape;438;p45"/>
          <p:cNvPicPr preferRelativeResize="0"/>
          <p:nvPr/>
        </p:nvPicPr>
        <p:blipFill>
          <a:blip r:embed="rId4">
            <a:alphaModFix/>
          </a:blip>
          <a:stretch>
            <a:fillRect/>
          </a:stretch>
        </p:blipFill>
        <p:spPr>
          <a:xfrm>
            <a:off x="443125" y="3279775"/>
            <a:ext cx="3650925" cy="2238675"/>
          </a:xfrm>
          <a:prstGeom prst="rect">
            <a:avLst/>
          </a:prstGeom>
          <a:noFill/>
          <a:ln>
            <a:noFill/>
          </a:ln>
        </p:spPr>
      </p:pic>
      <p:pic>
        <p:nvPicPr>
          <p:cNvPr id="439" name="Google Shape;439;p45"/>
          <p:cNvPicPr preferRelativeResize="0"/>
          <p:nvPr/>
        </p:nvPicPr>
        <p:blipFill>
          <a:blip r:embed="rId5">
            <a:alphaModFix/>
          </a:blip>
          <a:stretch>
            <a:fillRect/>
          </a:stretch>
        </p:blipFill>
        <p:spPr>
          <a:xfrm>
            <a:off x="4772025" y="2799125"/>
            <a:ext cx="7419975" cy="3955100"/>
          </a:xfrm>
          <a:prstGeom prst="rect">
            <a:avLst/>
          </a:prstGeom>
          <a:noFill/>
          <a:ln w="9525" cap="flat" cmpd="sng">
            <a:solidFill>
              <a:srgbClr val="00B050"/>
            </a:solidFill>
            <a:prstDash val="solid"/>
            <a:round/>
            <a:headEnd type="none" w="sm" len="sm"/>
            <a:tailEnd type="none" w="sm" len="sm"/>
          </a:ln>
        </p:spPr>
      </p:pic>
      <p:cxnSp>
        <p:nvCxnSpPr>
          <p:cNvPr id="440" name="Google Shape;440;p45"/>
          <p:cNvCxnSpPr/>
          <p:nvPr/>
        </p:nvCxnSpPr>
        <p:spPr>
          <a:xfrm rot="10800000" flipH="1">
            <a:off x="5386400" y="6650575"/>
            <a:ext cx="3443100" cy="28200"/>
          </a:xfrm>
          <a:prstGeom prst="straightConnector1">
            <a:avLst/>
          </a:prstGeom>
          <a:noFill/>
          <a:ln w="28575" cap="flat" cmpd="sng">
            <a:solidFill>
              <a:srgbClr val="FF0000"/>
            </a:solidFill>
            <a:prstDash val="solid"/>
            <a:round/>
            <a:headEnd type="none" w="med" len="med"/>
            <a:tailEnd type="triangle" w="med" len="med"/>
          </a:ln>
        </p:spPr>
      </p:cxnSp>
      <p:cxnSp>
        <p:nvCxnSpPr>
          <p:cNvPr id="441" name="Google Shape;441;p45"/>
          <p:cNvCxnSpPr/>
          <p:nvPr/>
        </p:nvCxnSpPr>
        <p:spPr>
          <a:xfrm>
            <a:off x="9027650" y="3179025"/>
            <a:ext cx="160500" cy="33204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10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1"/>
                                        </p:tgtEl>
                                        <p:attrNameLst>
                                          <p:attrName>style.visibility</p:attrName>
                                        </p:attrNameLst>
                                      </p:cBhvr>
                                      <p:to>
                                        <p:strVal val="visible"/>
                                      </p:to>
                                    </p:set>
                                    <p:animEffect transition="in" filter="fade">
                                      <p:cBhvr>
                                        <p:cTn id="12" dur="1000"/>
                                        <p:tgtEl>
                                          <p:spTgt spid="441"/>
                                        </p:tgtEl>
                                      </p:cBhvr>
                                    </p:animEffect>
                                  </p:childTnLst>
                                </p:cTn>
                              </p:par>
                              <p:par>
                                <p:cTn id="13" presetID="10" presetClass="entr" presetSubtype="0" fill="hold" nodeType="withEffect">
                                  <p:stCondLst>
                                    <p:cond delay="0"/>
                                  </p:stCondLst>
                                  <p:childTnLst>
                                    <p:set>
                                      <p:cBhvr>
                                        <p:cTn id="14" dur="1" fill="hold">
                                          <p:stCondLst>
                                            <p:cond delay="0"/>
                                          </p:stCondLst>
                                        </p:cTn>
                                        <p:tgtEl>
                                          <p:spTgt spid="440"/>
                                        </p:tgtEl>
                                        <p:attrNameLst>
                                          <p:attrName>style.visibility</p:attrName>
                                        </p:attrNameLst>
                                      </p:cBhvr>
                                      <p:to>
                                        <p:strVal val="visible"/>
                                      </p:to>
                                    </p:set>
                                    <p:animEffect transition="in" filter="fade">
                                      <p:cBhvr>
                                        <p:cTn id="15" dur="1000"/>
                                        <p:tgtEl>
                                          <p:spTgt spid="4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7"/>
                                        </p:tgtEl>
                                        <p:attrNameLst>
                                          <p:attrName>style.visibility</p:attrName>
                                        </p:attrNameLst>
                                      </p:cBhvr>
                                      <p:to>
                                        <p:strVal val="visible"/>
                                      </p:to>
                                    </p:set>
                                    <p:animEffect transition="in" filter="fade">
                                      <p:cBhvr>
                                        <p:cTn id="20" dur="1000"/>
                                        <p:tgtEl>
                                          <p:spTgt spid="4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8"/>
                                        </p:tgtEl>
                                        <p:attrNameLst>
                                          <p:attrName>style.visibility</p:attrName>
                                        </p:attrNameLst>
                                      </p:cBhvr>
                                      <p:to>
                                        <p:strVal val="visible"/>
                                      </p:to>
                                    </p:set>
                                    <p:animEffect transition="in" filter="fade">
                                      <p:cBhvr>
                                        <p:cTn id="25" dur="1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838200" y="365125"/>
            <a:ext cx="10515600" cy="7852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Continuous Uniform  distribution </a:t>
            </a:r>
            <a:endParaRPr b="1">
              <a:solidFill>
                <a:srgbClr val="00B050"/>
              </a:solidFill>
            </a:endParaRPr>
          </a:p>
        </p:txBody>
      </p:sp>
      <p:sp>
        <p:nvSpPr>
          <p:cNvPr id="447" name="Google Shape;447;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80000"/>
              </a:lnSpc>
              <a:spcBef>
                <a:spcPts val="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The distribution has two parameters “a” &amp; “b”.</a:t>
            </a:r>
            <a:endParaRPr/>
          </a:p>
          <a:p>
            <a:pPr marL="228600" lvl="0" indent="-228600" algn="l" rtl="0">
              <a:lnSpc>
                <a:spcPct val="80000"/>
              </a:lnSpc>
              <a:spcBef>
                <a:spcPts val="1000"/>
              </a:spcBef>
              <a:spcAft>
                <a:spcPts val="0"/>
              </a:spcAft>
              <a:buClr>
                <a:schemeClr val="dk1"/>
              </a:buClr>
              <a:buSzPts val="2800"/>
              <a:buChar char="•"/>
            </a:pPr>
            <a:r>
              <a:rPr lang="en-US"/>
              <a:t>Mean = (a+b)/2	&amp; Variance = (b – a)</a:t>
            </a:r>
            <a:r>
              <a:rPr lang="en-US" baseline="30000"/>
              <a:t>2</a:t>
            </a:r>
            <a:r>
              <a:rPr lang="en-US"/>
              <a:t>/12</a:t>
            </a:r>
            <a:endParaRPr/>
          </a:p>
          <a:p>
            <a:pPr marL="228600" lvl="0" indent="-228600" algn="l" rtl="0">
              <a:lnSpc>
                <a:spcPct val="80000"/>
              </a:lnSpc>
              <a:spcBef>
                <a:spcPts val="1000"/>
              </a:spcBef>
              <a:spcAft>
                <a:spcPts val="0"/>
              </a:spcAft>
              <a:buClr>
                <a:schemeClr val="dk1"/>
              </a:buClr>
              <a:buSzPts val="2800"/>
              <a:buChar char="•"/>
            </a:pPr>
            <a:r>
              <a:rPr lang="en-US"/>
              <a:t>The distribution has no mode.</a:t>
            </a:r>
            <a:endParaRPr/>
          </a:p>
          <a:p>
            <a:pPr marL="228600" lvl="0" indent="-228600" algn="l" rtl="0">
              <a:lnSpc>
                <a:spcPct val="80000"/>
              </a:lnSpc>
              <a:spcBef>
                <a:spcPts val="1000"/>
              </a:spcBef>
              <a:spcAft>
                <a:spcPts val="0"/>
              </a:spcAft>
              <a:buClr>
                <a:schemeClr val="dk1"/>
              </a:buClr>
              <a:buSzPts val="2800"/>
              <a:buChar char="•"/>
            </a:pPr>
            <a:r>
              <a:rPr lang="en-US"/>
              <a:t>Odd order moments about mean vanish.</a:t>
            </a:r>
            <a:endParaRPr/>
          </a:p>
          <a:p>
            <a:pPr marL="228600" lvl="0" indent="-228600" algn="l" rtl="0">
              <a:lnSpc>
                <a:spcPct val="80000"/>
              </a:lnSpc>
              <a:spcBef>
                <a:spcPts val="1000"/>
              </a:spcBef>
              <a:spcAft>
                <a:spcPts val="0"/>
              </a:spcAft>
              <a:buClr>
                <a:schemeClr val="dk1"/>
              </a:buClr>
              <a:buSzPts val="2800"/>
              <a:buChar char="•"/>
            </a:pPr>
            <a:r>
              <a:rPr lang="en-US"/>
              <a:t>Skewness = 0 &amp; Kurtosis = 9/5, therefore distribution is platykurtic.</a:t>
            </a:r>
            <a:endParaRPr/>
          </a:p>
        </p:txBody>
      </p:sp>
      <p:pic>
        <p:nvPicPr>
          <p:cNvPr id="448" name="Google Shape;448;p46"/>
          <p:cNvPicPr preferRelativeResize="0"/>
          <p:nvPr/>
        </p:nvPicPr>
        <p:blipFill rotWithShape="1">
          <a:blip r:embed="rId3">
            <a:alphaModFix/>
          </a:blip>
          <a:srcRect/>
          <a:stretch/>
        </p:blipFill>
        <p:spPr>
          <a:xfrm>
            <a:off x="838200" y="1690688"/>
            <a:ext cx="10515600" cy="176043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13 </a:t>
            </a:r>
            <a:endParaRPr b="1">
              <a:solidFill>
                <a:srgbClr val="00B050"/>
              </a:solidFill>
            </a:endParaRPr>
          </a:p>
        </p:txBody>
      </p:sp>
      <p:sp>
        <p:nvSpPr>
          <p:cNvPr id="455" name="Google Shape;455;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Suppose that a large conference room at a certain company can be reserved for no more than 4 hours. Both long and short conferences occur quite often. In fact, it can be assumed that the length </a:t>
            </a:r>
            <a:r>
              <a:rPr lang="en-US" i="1"/>
              <a:t>X </a:t>
            </a:r>
            <a:r>
              <a:rPr lang="en-US"/>
              <a:t>of a conference has a uniform distribution on the interval [0</a:t>
            </a:r>
            <a:r>
              <a:rPr lang="en-US" i="1"/>
              <a:t>, </a:t>
            </a:r>
            <a:r>
              <a:rPr lang="en-US"/>
              <a:t>4]. </a:t>
            </a:r>
            <a:endParaRPr/>
          </a:p>
          <a:p>
            <a:pPr marL="0" lvl="0" indent="0" algn="just" rtl="0">
              <a:lnSpc>
                <a:spcPct val="90000"/>
              </a:lnSpc>
              <a:spcBef>
                <a:spcPts val="1000"/>
              </a:spcBef>
              <a:spcAft>
                <a:spcPts val="0"/>
              </a:spcAft>
              <a:buClr>
                <a:schemeClr val="dk1"/>
              </a:buClr>
              <a:buSzPts val="2800"/>
              <a:buNone/>
            </a:pPr>
            <a:r>
              <a:rPr lang="en-US"/>
              <a:t>	(a)What is the probability density function?</a:t>
            </a:r>
            <a:endParaRPr/>
          </a:p>
          <a:p>
            <a:pPr marL="0" lvl="0" indent="0" algn="just" rtl="0">
              <a:lnSpc>
                <a:spcPct val="90000"/>
              </a:lnSpc>
              <a:spcBef>
                <a:spcPts val="1000"/>
              </a:spcBef>
              <a:spcAft>
                <a:spcPts val="0"/>
              </a:spcAft>
              <a:buClr>
                <a:schemeClr val="dk1"/>
              </a:buClr>
              <a:buSzPts val="2800"/>
              <a:buNone/>
            </a:pPr>
            <a:r>
              <a:rPr lang="en-US"/>
              <a:t>	(b) What is the probability that any given conference lasts at 	least 3 hours? </a:t>
            </a:r>
            <a:endParaRPr/>
          </a:p>
          <a:p>
            <a:pPr marL="0" lvl="0" indent="0" algn="l" rtl="0">
              <a:lnSpc>
                <a:spcPct val="90000"/>
              </a:lnSpc>
              <a:spcBef>
                <a:spcPts val="1000"/>
              </a:spcBef>
              <a:spcAft>
                <a:spcPts val="0"/>
              </a:spcAft>
              <a:buClr>
                <a:schemeClr val="dk1"/>
              </a:buClr>
              <a:buSzPts val="2800"/>
              <a:buNone/>
            </a:pPr>
            <a:r>
              <a:rPr lang="en-US"/>
              <a:t/>
            </a:r>
            <a:br>
              <a:rPr lang="en-US"/>
            </a:br>
            <a:r>
              <a:rPr lang="en-US"/>
              <a:t/>
            </a:r>
            <a:br>
              <a:rPr lang="en-US"/>
            </a:b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93954" y="257738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SAMPLING DISTRIBUTION</a:t>
            </a:r>
            <a:endParaRPr b="1">
              <a:solidFill>
                <a:srgbClr val="00B050"/>
              </a:solidFill>
              <a:latin typeface="Arial Black"/>
              <a:ea typeface="Arial Black"/>
              <a:cs typeface="Arial Black"/>
              <a:sym typeface="Arial Black"/>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Sampling Distribution</a:t>
            </a:r>
            <a:endParaRPr b="1">
              <a:solidFill>
                <a:srgbClr val="00B050"/>
              </a:solidFill>
            </a:endParaRPr>
          </a:p>
        </p:txBody>
      </p:sp>
      <p:sp>
        <p:nvSpPr>
          <p:cNvPr id="466" name="Google Shape;466;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probability distribution of a </a:t>
            </a:r>
            <a:r>
              <a:rPr lang="en-US" b="1">
                <a:solidFill>
                  <a:srgbClr val="00B050"/>
                </a:solidFill>
              </a:rPr>
              <a:t>statistic</a:t>
            </a:r>
            <a:r>
              <a:rPr lang="en-US"/>
              <a:t> is called a </a:t>
            </a:r>
            <a:r>
              <a:rPr lang="en-US" b="1">
                <a:solidFill>
                  <a:srgbClr val="00B050"/>
                </a:solidFill>
              </a:rPr>
              <a:t>sampling distribution</a:t>
            </a:r>
            <a:r>
              <a:rPr lang="en-US"/>
              <a:t>.</a:t>
            </a:r>
            <a:endParaRPr/>
          </a:p>
          <a:p>
            <a:pPr marL="228600" lvl="0" indent="-228600" algn="l" rtl="0">
              <a:lnSpc>
                <a:spcPct val="90000"/>
              </a:lnSpc>
              <a:spcBef>
                <a:spcPts val="1000"/>
              </a:spcBef>
              <a:spcAft>
                <a:spcPts val="0"/>
              </a:spcAft>
              <a:buClr>
                <a:schemeClr val="dk1"/>
              </a:buClr>
              <a:buSzPts val="2800"/>
              <a:buChar char="•"/>
            </a:pPr>
            <a:r>
              <a:rPr lang="en-US"/>
              <a:t>The sampling distribution of a statistic depends on the distribution of the population, the size of the samples, and the method of choosing the samples. </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01 – 03 </a:t>
            </a:r>
            <a:endParaRPr b="1">
              <a:solidFill>
                <a:srgbClr val="00B050"/>
              </a:solidFill>
            </a:endParaRPr>
          </a:p>
        </p:txBody>
      </p:sp>
      <p:sp>
        <p:nvSpPr>
          <p:cNvPr id="117" name="Google Shape;117;p5"/>
          <p:cNvSpPr txBox="1">
            <a:spLocks noGrp="1"/>
          </p:cNvSpPr>
          <p:nvPr>
            <p:ph type="body" idx="1"/>
          </p:nvPr>
        </p:nvSpPr>
        <p:spPr>
          <a:xfrm>
            <a:off x="838200" y="1690688"/>
            <a:ext cx="10515600" cy="492347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A coin is tossed 3 times. Find the probability of getting exactly two heads. </a:t>
            </a:r>
            <a:endParaRPr/>
          </a:p>
          <a:p>
            <a:pPr marL="228600" lvl="0" indent="-228600" algn="l" rtl="0">
              <a:lnSpc>
                <a:spcPct val="80000"/>
              </a:lnSpc>
              <a:spcBef>
                <a:spcPts val="1000"/>
              </a:spcBef>
              <a:spcAft>
                <a:spcPts val="0"/>
              </a:spcAft>
              <a:buClr>
                <a:schemeClr val="dk1"/>
              </a:buClr>
              <a:buSzPts val="2800"/>
              <a:buChar char="•"/>
            </a:pPr>
            <a:r>
              <a:rPr lang="en-US"/>
              <a:t>The probability that a certain kind of component will survive a shock test is 3/4. Find the probability that exactly 2 of the next 4 components tested survive. </a:t>
            </a:r>
            <a:endParaRPr/>
          </a:p>
          <a:p>
            <a:pPr marL="228600" lvl="0" indent="-228600" algn="l" rtl="0">
              <a:lnSpc>
                <a:spcPct val="80000"/>
              </a:lnSpc>
              <a:spcBef>
                <a:spcPts val="1000"/>
              </a:spcBef>
              <a:spcAft>
                <a:spcPts val="0"/>
              </a:spcAft>
              <a:buClr>
                <a:schemeClr val="dk1"/>
              </a:buClr>
              <a:buSzPts val="2800"/>
              <a:buChar char="•"/>
            </a:pPr>
            <a:r>
              <a:rPr lang="en-US"/>
              <a:t>The probability that a patient recovers from a rare blood disease is 0.4. If 15 people are known to have contracted this disease, what is the probability that </a:t>
            </a:r>
            <a:endParaRPr/>
          </a:p>
          <a:p>
            <a:pPr marL="228600" lvl="0" indent="-228600" algn="l" rtl="0">
              <a:lnSpc>
                <a:spcPct val="80000"/>
              </a:lnSpc>
              <a:spcBef>
                <a:spcPts val="1000"/>
              </a:spcBef>
              <a:spcAft>
                <a:spcPts val="0"/>
              </a:spcAft>
              <a:buClr>
                <a:schemeClr val="dk1"/>
              </a:buClr>
              <a:buSzPts val="2800"/>
              <a:buChar char="•"/>
            </a:pPr>
            <a:r>
              <a:rPr lang="en-US" b="1"/>
              <a:t>(a) </a:t>
            </a:r>
            <a:r>
              <a:rPr lang="en-US"/>
              <a:t>at least 10 survive, </a:t>
            </a:r>
            <a:endParaRPr/>
          </a:p>
          <a:p>
            <a:pPr marL="228600" lvl="0" indent="-228600" algn="l" rtl="0">
              <a:lnSpc>
                <a:spcPct val="80000"/>
              </a:lnSpc>
              <a:spcBef>
                <a:spcPts val="1000"/>
              </a:spcBef>
              <a:spcAft>
                <a:spcPts val="0"/>
              </a:spcAft>
              <a:buClr>
                <a:schemeClr val="dk1"/>
              </a:buClr>
              <a:buSzPts val="2800"/>
              <a:buChar char="•"/>
            </a:pPr>
            <a:r>
              <a:rPr lang="en-US" b="1"/>
              <a:t>(b) </a:t>
            </a:r>
            <a:r>
              <a:rPr lang="en-US"/>
              <a:t>from 3 to 8 survive, and </a:t>
            </a:r>
            <a:endParaRPr/>
          </a:p>
          <a:p>
            <a:pPr marL="228600" lvl="0" indent="-228600" algn="l" rtl="0">
              <a:lnSpc>
                <a:spcPct val="80000"/>
              </a:lnSpc>
              <a:spcBef>
                <a:spcPts val="1000"/>
              </a:spcBef>
              <a:spcAft>
                <a:spcPts val="0"/>
              </a:spcAft>
              <a:buClr>
                <a:schemeClr val="dk1"/>
              </a:buClr>
              <a:buSzPts val="2800"/>
              <a:buChar char="•"/>
            </a:pPr>
            <a:r>
              <a:rPr lang="en-US" b="1"/>
              <a:t>(c) </a:t>
            </a:r>
            <a:r>
              <a:rPr lang="en-US"/>
              <a:t>exactly 5 survive? </a:t>
            </a:r>
            <a:br>
              <a:rPr lang="en-US"/>
            </a:b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0"/>
          <p:cNvSpPr txBox="1">
            <a:spLocks noGrp="1"/>
          </p:cNvSpPr>
          <p:nvPr>
            <p:ph type="title"/>
          </p:nvPr>
        </p:nvSpPr>
        <p:spPr>
          <a:xfrm>
            <a:off x="838200" y="365126"/>
            <a:ext cx="10515600" cy="11244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Sampling Distribution of Sample Means </a:t>
            </a:r>
            <a:endParaRPr b="1">
              <a:solidFill>
                <a:srgbClr val="00B050"/>
              </a:solidFill>
            </a:endParaRPr>
          </a:p>
        </p:txBody>
      </p:sp>
      <p:sp>
        <p:nvSpPr>
          <p:cNvPr id="472" name="Google Shape;472;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Suppose a researcher selects a sample of 30 adult males and finds the mean of the measure of the triglyceride levels for the sample subjects to be </a:t>
            </a:r>
            <a:r>
              <a:rPr lang="en-US">
                <a:solidFill>
                  <a:srgbClr val="00B050"/>
                </a:solidFill>
              </a:rPr>
              <a:t>187</a:t>
            </a:r>
            <a:r>
              <a:rPr lang="en-US"/>
              <a:t> milligrams/deciliter. </a:t>
            </a:r>
            <a:endParaRPr/>
          </a:p>
          <a:p>
            <a:pPr marL="228600" lvl="0" indent="-228600" algn="l" rtl="0">
              <a:lnSpc>
                <a:spcPct val="80000"/>
              </a:lnSpc>
              <a:spcBef>
                <a:spcPts val="1000"/>
              </a:spcBef>
              <a:spcAft>
                <a:spcPts val="0"/>
              </a:spcAft>
              <a:buClr>
                <a:schemeClr val="dk1"/>
              </a:buClr>
              <a:buSzPts val="2800"/>
              <a:buChar char="•"/>
            </a:pPr>
            <a:r>
              <a:rPr lang="en-US"/>
              <a:t>Then suppose a second sample is selected, and the mean of that sample is found to be </a:t>
            </a:r>
            <a:r>
              <a:rPr lang="en-US">
                <a:solidFill>
                  <a:srgbClr val="00B050"/>
                </a:solidFill>
              </a:rPr>
              <a:t>192</a:t>
            </a:r>
            <a:r>
              <a:rPr lang="en-US"/>
              <a:t> milligrams/deciliter. </a:t>
            </a:r>
            <a:endParaRPr/>
          </a:p>
          <a:p>
            <a:pPr marL="228600" lvl="0" indent="-228600" algn="l" rtl="0">
              <a:lnSpc>
                <a:spcPct val="80000"/>
              </a:lnSpc>
              <a:spcBef>
                <a:spcPts val="1000"/>
              </a:spcBef>
              <a:spcAft>
                <a:spcPts val="0"/>
              </a:spcAft>
              <a:buClr>
                <a:schemeClr val="dk1"/>
              </a:buClr>
              <a:buSzPts val="2800"/>
              <a:buChar char="•"/>
            </a:pPr>
            <a:r>
              <a:rPr lang="en-US"/>
              <a:t>Continue the process for 100 samples. </a:t>
            </a:r>
            <a:endParaRPr/>
          </a:p>
          <a:p>
            <a:pPr marL="228600" lvl="0" indent="-228600" algn="l" rtl="0">
              <a:lnSpc>
                <a:spcPct val="80000"/>
              </a:lnSpc>
              <a:spcBef>
                <a:spcPts val="1000"/>
              </a:spcBef>
              <a:spcAft>
                <a:spcPts val="0"/>
              </a:spcAft>
              <a:buClr>
                <a:schemeClr val="dk1"/>
              </a:buClr>
              <a:buSzPts val="2800"/>
              <a:buChar char="•"/>
            </a:pPr>
            <a:r>
              <a:rPr lang="en-US"/>
              <a:t>187, 192, 184, . . . , 196 </a:t>
            </a:r>
            <a:endParaRPr/>
          </a:p>
          <a:p>
            <a:pPr marL="228600" lvl="0" indent="-228600" algn="l" rtl="0">
              <a:lnSpc>
                <a:spcPct val="80000"/>
              </a:lnSpc>
              <a:spcBef>
                <a:spcPts val="1000"/>
              </a:spcBef>
              <a:spcAft>
                <a:spcPts val="0"/>
              </a:spcAft>
              <a:buClr>
                <a:schemeClr val="dk1"/>
              </a:buClr>
              <a:buSzPts val="2800"/>
              <a:buChar char="•"/>
            </a:pPr>
            <a:r>
              <a:rPr lang="en-US"/>
              <a:t>What happens? </a:t>
            </a:r>
            <a:endParaRPr/>
          </a:p>
          <a:p>
            <a:pPr marL="228600" lvl="0" indent="-228600" algn="l" rtl="0">
              <a:lnSpc>
                <a:spcPct val="80000"/>
              </a:lnSpc>
              <a:spcBef>
                <a:spcPts val="1000"/>
              </a:spcBef>
              <a:spcAft>
                <a:spcPts val="0"/>
              </a:spcAft>
              <a:buClr>
                <a:schemeClr val="dk1"/>
              </a:buClr>
              <a:buSzPts val="2800"/>
              <a:buChar char="•"/>
            </a:pPr>
            <a:r>
              <a:rPr lang="en-US"/>
              <a:t>The mean becomes a random variable.</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animEffect transition="in" filter="fade">
                                      <p:cBhvr>
                                        <p:cTn id="7" dur="500"/>
                                        <p:tgtEl>
                                          <p:spTgt spid="4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2">
                                            <p:txEl>
                                              <p:pRg st="1" end="1"/>
                                            </p:txEl>
                                          </p:spTgt>
                                        </p:tgtEl>
                                        <p:attrNameLst>
                                          <p:attrName>style.visibility</p:attrName>
                                        </p:attrNameLst>
                                      </p:cBhvr>
                                      <p:to>
                                        <p:strVal val="visible"/>
                                      </p:to>
                                    </p:set>
                                    <p:animEffect transition="in" filter="fade">
                                      <p:cBhvr>
                                        <p:cTn id="12" dur="500"/>
                                        <p:tgtEl>
                                          <p:spTgt spid="4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2">
                                            <p:txEl>
                                              <p:pRg st="2" end="2"/>
                                            </p:txEl>
                                          </p:spTgt>
                                        </p:tgtEl>
                                        <p:attrNameLst>
                                          <p:attrName>style.visibility</p:attrName>
                                        </p:attrNameLst>
                                      </p:cBhvr>
                                      <p:to>
                                        <p:strVal val="visible"/>
                                      </p:to>
                                    </p:set>
                                    <p:animEffect transition="in" filter="fade">
                                      <p:cBhvr>
                                        <p:cTn id="17" dur="500"/>
                                        <p:tgtEl>
                                          <p:spTgt spid="4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2">
                                            <p:txEl>
                                              <p:pRg st="3" end="3"/>
                                            </p:txEl>
                                          </p:spTgt>
                                        </p:tgtEl>
                                        <p:attrNameLst>
                                          <p:attrName>style.visibility</p:attrName>
                                        </p:attrNameLst>
                                      </p:cBhvr>
                                      <p:to>
                                        <p:strVal val="visible"/>
                                      </p:to>
                                    </p:set>
                                    <p:animEffect transition="in" filter="fade">
                                      <p:cBhvr>
                                        <p:cTn id="22" dur="500"/>
                                        <p:tgtEl>
                                          <p:spTgt spid="4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2">
                                            <p:txEl>
                                              <p:pRg st="4" end="4"/>
                                            </p:txEl>
                                          </p:spTgt>
                                        </p:tgtEl>
                                        <p:attrNameLst>
                                          <p:attrName>style.visibility</p:attrName>
                                        </p:attrNameLst>
                                      </p:cBhvr>
                                      <p:to>
                                        <p:strVal val="visible"/>
                                      </p:to>
                                    </p:set>
                                    <p:animEffect transition="in" filter="fade">
                                      <p:cBhvr>
                                        <p:cTn id="27" dur="500"/>
                                        <p:tgtEl>
                                          <p:spTgt spid="4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2">
                                            <p:txEl>
                                              <p:pRg st="5" end="5"/>
                                            </p:txEl>
                                          </p:spTgt>
                                        </p:tgtEl>
                                        <p:attrNameLst>
                                          <p:attrName>style.visibility</p:attrName>
                                        </p:attrNameLst>
                                      </p:cBhvr>
                                      <p:to>
                                        <p:strVal val="visible"/>
                                      </p:to>
                                    </p:set>
                                    <p:animEffect transition="in" filter="fade">
                                      <p:cBhvr>
                                        <p:cTn id="32" dur="500"/>
                                        <p:tgtEl>
                                          <p:spTgt spid="4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Sampling Distribution of Sample Means </a:t>
            </a:r>
            <a:br>
              <a:rPr lang="en-US" sz="4000" b="1">
                <a:solidFill>
                  <a:srgbClr val="00B050"/>
                </a:solidFill>
              </a:rPr>
            </a:br>
            <a:r>
              <a:rPr lang="en-US" sz="4000" b="1">
                <a:solidFill>
                  <a:srgbClr val="00B050"/>
                </a:solidFill>
              </a:rPr>
              <a:t>(Contd.) </a:t>
            </a:r>
            <a:endParaRPr sz="4000"/>
          </a:p>
        </p:txBody>
      </p:sp>
      <p:sp>
        <p:nvSpPr>
          <p:cNvPr id="478" name="Google Shape;478;p51"/>
          <p:cNvSpPr txBox="1">
            <a:spLocks noGrp="1"/>
          </p:cNvSpPr>
          <p:nvPr>
            <p:ph type="body" idx="1"/>
          </p:nvPr>
        </p:nvSpPr>
        <p:spPr>
          <a:xfrm>
            <a:off x="634181" y="1825625"/>
            <a:ext cx="11061290" cy="461942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800"/>
              <a:buNone/>
            </a:pPr>
            <a:r>
              <a:rPr lang="en-US"/>
              <a:t>A </a:t>
            </a:r>
            <a:r>
              <a:rPr lang="en-US" b="1">
                <a:solidFill>
                  <a:srgbClr val="00B050"/>
                </a:solidFill>
              </a:rPr>
              <a:t>sampling distribution of sample means </a:t>
            </a:r>
            <a:r>
              <a:rPr lang="en-US"/>
              <a:t>is a distribution using the means computed from all possible random samples of a specific size taken from a population. </a:t>
            </a:r>
            <a:br>
              <a:rPr lang="en-US"/>
            </a:br>
            <a:endParaRPr/>
          </a:p>
          <a:p>
            <a:pPr marL="228600" lvl="0" indent="-228600" algn="just" rtl="0">
              <a:lnSpc>
                <a:spcPct val="80000"/>
              </a:lnSpc>
              <a:spcBef>
                <a:spcPts val="1000"/>
              </a:spcBef>
              <a:spcAft>
                <a:spcPts val="0"/>
              </a:spcAft>
              <a:buClr>
                <a:schemeClr val="dk1"/>
              </a:buClr>
              <a:buSzPts val="2800"/>
              <a:buChar char="•"/>
            </a:pPr>
            <a:r>
              <a:rPr lang="en-US"/>
              <a:t>If the samples are randomly selected with replacement, the sample means, for the most part, will be somewhat different from the population mean µ. These differences are caused by sampling error. </a:t>
            </a:r>
            <a:endParaRPr/>
          </a:p>
          <a:p>
            <a:pPr marL="0" lvl="0" indent="0" algn="ctr" rtl="0">
              <a:lnSpc>
                <a:spcPct val="80000"/>
              </a:lnSpc>
              <a:spcBef>
                <a:spcPts val="1000"/>
              </a:spcBef>
              <a:spcAft>
                <a:spcPts val="0"/>
              </a:spcAft>
              <a:buClr>
                <a:schemeClr val="dk1"/>
              </a:buClr>
              <a:buSzPts val="2800"/>
              <a:buNone/>
            </a:pPr>
            <a:endParaRPr b="1"/>
          </a:p>
          <a:p>
            <a:pPr marL="0" lvl="0" indent="0" algn="ctr" rtl="0">
              <a:lnSpc>
                <a:spcPct val="80000"/>
              </a:lnSpc>
              <a:spcBef>
                <a:spcPts val="1000"/>
              </a:spcBef>
              <a:spcAft>
                <a:spcPts val="0"/>
              </a:spcAft>
              <a:buClr>
                <a:srgbClr val="00B050"/>
              </a:buClr>
              <a:buSzPts val="2800"/>
              <a:buNone/>
            </a:pPr>
            <a:r>
              <a:rPr lang="en-US" b="1">
                <a:solidFill>
                  <a:srgbClr val="00B050"/>
                </a:solidFill>
              </a:rPr>
              <a:t>Sampling error </a:t>
            </a:r>
            <a:r>
              <a:rPr lang="en-US"/>
              <a:t>is the difference between the sample measure and the corresponding population measure.</a:t>
            </a:r>
            <a:br>
              <a:rPr lang="en-US"/>
            </a:b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Properties of the distribution of Sample Means</a:t>
            </a:r>
            <a:endParaRPr sz="4000" b="1">
              <a:solidFill>
                <a:srgbClr val="00B050"/>
              </a:solidFill>
            </a:endParaRPr>
          </a:p>
        </p:txBody>
      </p:sp>
      <p:sp>
        <p:nvSpPr>
          <p:cNvPr id="484" name="Google Shape;484;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1. 	The mean of the sample means will be the same as the 	population mean i.e. </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2.	 The standard deviation of the sample means will be smaller than 	the standard deviation of the population, and it will be equal to 	the population standard deviation divided by the square root of 	the sample size. </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pic>
        <p:nvPicPr>
          <p:cNvPr id="485" name="Google Shape;485;p52"/>
          <p:cNvPicPr preferRelativeResize="0"/>
          <p:nvPr/>
        </p:nvPicPr>
        <p:blipFill rotWithShape="1">
          <a:blip r:embed="rId3">
            <a:alphaModFix/>
          </a:blip>
          <a:srcRect/>
          <a:stretch/>
        </p:blipFill>
        <p:spPr>
          <a:xfrm>
            <a:off x="5255649" y="2463441"/>
            <a:ext cx="1728146" cy="677965"/>
          </a:xfrm>
          <a:prstGeom prst="rect">
            <a:avLst/>
          </a:prstGeom>
          <a:noFill/>
          <a:ln>
            <a:noFill/>
          </a:ln>
        </p:spPr>
      </p:pic>
      <p:pic>
        <p:nvPicPr>
          <p:cNvPr id="486" name="Google Shape;486;p52"/>
          <p:cNvPicPr preferRelativeResize="0"/>
          <p:nvPr/>
        </p:nvPicPr>
        <p:blipFill rotWithShape="1">
          <a:blip r:embed="rId4">
            <a:alphaModFix/>
          </a:blip>
          <a:srcRect/>
          <a:stretch/>
        </p:blipFill>
        <p:spPr>
          <a:xfrm>
            <a:off x="4975250" y="4708423"/>
            <a:ext cx="2241499" cy="95495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01 </a:t>
            </a:r>
            <a:endParaRPr b="1">
              <a:solidFill>
                <a:srgbClr val="00B050"/>
              </a:solidFill>
            </a:endParaRPr>
          </a:p>
        </p:txBody>
      </p:sp>
      <p:sp>
        <p:nvSpPr>
          <p:cNvPr id="493" name="Google Shape;493;p53"/>
          <p:cNvSpPr txBox="1">
            <a:spLocks noGrp="1"/>
          </p:cNvSpPr>
          <p:nvPr>
            <p:ph type="body" idx="1"/>
          </p:nvPr>
        </p:nvSpPr>
        <p:spPr>
          <a:xfrm>
            <a:off x="589936" y="2389239"/>
            <a:ext cx="11017045" cy="3787724"/>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a:t>Suppose a professor gave an 8-point quiz to a small class of four students. The results of the quiz were 2, 6, 4, and 8. For the sake of discussion, assume that the four students constitute the population. </a:t>
            </a:r>
            <a:endParaRPr sz="2590"/>
          </a:p>
          <a:p>
            <a:pPr marL="228600" lvl="0" indent="-228600" algn="l" rtl="0">
              <a:lnSpc>
                <a:spcPct val="80000"/>
              </a:lnSpc>
              <a:spcBef>
                <a:spcPts val="1000"/>
              </a:spcBef>
              <a:spcAft>
                <a:spcPts val="0"/>
              </a:spcAft>
              <a:buClr>
                <a:schemeClr val="dk1"/>
              </a:buClr>
              <a:buSzPts val="2590"/>
              <a:buChar char="•"/>
            </a:pPr>
            <a:r>
              <a:rPr lang="en-US" sz="2590"/>
              <a:t>(a) Calculate population mean and standard deviation.</a:t>
            </a:r>
            <a:endParaRPr/>
          </a:p>
          <a:p>
            <a:pPr marL="228600" lvl="0" indent="-228600" algn="l" rtl="0">
              <a:lnSpc>
                <a:spcPct val="80000"/>
              </a:lnSpc>
              <a:spcBef>
                <a:spcPts val="1000"/>
              </a:spcBef>
              <a:spcAft>
                <a:spcPts val="0"/>
              </a:spcAft>
              <a:buClr>
                <a:schemeClr val="dk1"/>
              </a:buClr>
              <a:buSzPts val="2590"/>
              <a:buChar char="•"/>
            </a:pPr>
            <a:r>
              <a:rPr lang="en-US" sz="2590"/>
              <a:t>(b) Draw the graph of original distribution. </a:t>
            </a:r>
            <a:endParaRPr/>
          </a:p>
          <a:p>
            <a:pPr marL="228600" lvl="0" indent="-228600" algn="l" rtl="0">
              <a:lnSpc>
                <a:spcPct val="80000"/>
              </a:lnSpc>
              <a:spcBef>
                <a:spcPts val="1000"/>
              </a:spcBef>
              <a:spcAft>
                <a:spcPts val="0"/>
              </a:spcAft>
              <a:buClr>
                <a:schemeClr val="dk1"/>
              </a:buClr>
              <a:buSzPts val="2590"/>
              <a:buChar char="•"/>
            </a:pPr>
            <a:r>
              <a:rPr lang="en-US" sz="2590"/>
              <a:t>(c) Draw all possible samples of size 2 with replacement &amp; Calculate mean of each sample. </a:t>
            </a:r>
            <a:endParaRPr/>
          </a:p>
          <a:p>
            <a:pPr marL="228600" lvl="0" indent="-228600" algn="l" rtl="0">
              <a:lnSpc>
                <a:spcPct val="80000"/>
              </a:lnSpc>
              <a:spcBef>
                <a:spcPts val="1000"/>
              </a:spcBef>
              <a:spcAft>
                <a:spcPts val="0"/>
              </a:spcAft>
              <a:buClr>
                <a:schemeClr val="dk1"/>
              </a:buClr>
              <a:buSzPts val="2590"/>
              <a:buChar char="•"/>
            </a:pPr>
            <a:r>
              <a:rPr lang="en-US" sz="2590"/>
              <a:t>(d) Construct Frequency distribution of Sample Mean and repeat Part (a) &amp; (b) </a:t>
            </a:r>
            <a:br>
              <a:rPr lang="en-US" sz="2590"/>
            </a:br>
            <a:endParaRPr sz="2590"/>
          </a:p>
        </p:txBody>
      </p:sp>
      <p:pic>
        <p:nvPicPr>
          <p:cNvPr id="494" name="Google Shape;494;p53"/>
          <p:cNvPicPr preferRelativeResize="0"/>
          <p:nvPr/>
        </p:nvPicPr>
        <p:blipFill rotWithShape="1">
          <a:blip r:embed="rId3">
            <a:alphaModFix/>
          </a:blip>
          <a:srcRect/>
          <a:stretch/>
        </p:blipFill>
        <p:spPr>
          <a:xfrm>
            <a:off x="7595419" y="165125"/>
            <a:ext cx="4468761" cy="22241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500"/>
                                        <p:tgtEl>
                                          <p:spTgt spid="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p:nvPr>
        </p:nvSpPr>
        <p:spPr>
          <a:xfrm>
            <a:off x="838200" y="365126"/>
            <a:ext cx="10515600" cy="6525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01 </a:t>
            </a:r>
            <a:r>
              <a:rPr lang="en-US" sz="2880" b="1">
                <a:solidFill>
                  <a:srgbClr val="00B050"/>
                </a:solidFill>
              </a:rPr>
              <a:t>(contd.) </a:t>
            </a:r>
            <a:endParaRPr sz="2880" b="1">
              <a:solidFill>
                <a:srgbClr val="00B050"/>
              </a:solidFill>
            </a:endParaRPr>
          </a:p>
        </p:txBody>
      </p:sp>
      <p:pic>
        <p:nvPicPr>
          <p:cNvPr id="501" name="Google Shape;501;p54"/>
          <p:cNvPicPr preferRelativeResize="0"/>
          <p:nvPr/>
        </p:nvPicPr>
        <p:blipFill rotWithShape="1">
          <a:blip r:embed="rId3">
            <a:alphaModFix/>
          </a:blip>
          <a:srcRect/>
          <a:stretch/>
        </p:blipFill>
        <p:spPr>
          <a:xfrm>
            <a:off x="284286" y="1135894"/>
            <a:ext cx="7422224" cy="2742932"/>
          </a:xfrm>
          <a:prstGeom prst="rect">
            <a:avLst/>
          </a:prstGeom>
          <a:noFill/>
          <a:ln>
            <a:noFill/>
          </a:ln>
        </p:spPr>
      </p:pic>
      <p:pic>
        <p:nvPicPr>
          <p:cNvPr id="502" name="Google Shape;502;p54"/>
          <p:cNvPicPr preferRelativeResize="0"/>
          <p:nvPr/>
        </p:nvPicPr>
        <p:blipFill rotWithShape="1">
          <a:blip r:embed="rId4">
            <a:alphaModFix/>
          </a:blip>
          <a:srcRect/>
          <a:stretch/>
        </p:blipFill>
        <p:spPr>
          <a:xfrm>
            <a:off x="8679321" y="1135893"/>
            <a:ext cx="3228393" cy="2742933"/>
          </a:xfrm>
          <a:prstGeom prst="rect">
            <a:avLst/>
          </a:prstGeom>
          <a:noFill/>
          <a:ln>
            <a:noFill/>
          </a:ln>
        </p:spPr>
      </p:pic>
      <p:pic>
        <p:nvPicPr>
          <p:cNvPr id="503" name="Google Shape;503;p54"/>
          <p:cNvPicPr preferRelativeResize="0"/>
          <p:nvPr/>
        </p:nvPicPr>
        <p:blipFill rotWithShape="1">
          <a:blip r:embed="rId5">
            <a:alphaModFix/>
          </a:blip>
          <a:srcRect/>
          <a:stretch/>
        </p:blipFill>
        <p:spPr>
          <a:xfrm>
            <a:off x="2846440" y="3871296"/>
            <a:ext cx="6931742" cy="28244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
                                        </p:tgtEl>
                                        <p:attrNameLst>
                                          <p:attrName>style.visibility</p:attrName>
                                        </p:attrNameLst>
                                      </p:cBhvr>
                                      <p:to>
                                        <p:strVal val="visible"/>
                                      </p:to>
                                    </p:set>
                                    <p:animEffect transition="in" filter="fade">
                                      <p:cBhvr>
                                        <p:cTn id="12" dur="500"/>
                                        <p:tgtEl>
                                          <p:spTgt spid="5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animEffect transition="in" filter="fade">
                                      <p:cBhvr>
                                        <p:cTn id="17"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5"/>
          <p:cNvSpPr txBox="1">
            <a:spLocks noGrp="1"/>
          </p:cNvSpPr>
          <p:nvPr>
            <p:ph type="title"/>
          </p:nvPr>
        </p:nvSpPr>
        <p:spPr>
          <a:xfrm>
            <a:off x="838200" y="365125"/>
            <a:ext cx="10515600" cy="11539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01 </a:t>
            </a:r>
            <a:br>
              <a:rPr lang="en-US" sz="3600" b="1">
                <a:solidFill>
                  <a:srgbClr val="00B050"/>
                </a:solidFill>
              </a:rPr>
            </a:br>
            <a:r>
              <a:rPr lang="en-US" sz="3600" b="1">
                <a:solidFill>
                  <a:srgbClr val="00B050"/>
                </a:solidFill>
              </a:rPr>
              <a:t>(Sampling distribution of sample means) </a:t>
            </a:r>
            <a:endParaRPr sz="3600" b="1">
              <a:solidFill>
                <a:srgbClr val="00B050"/>
              </a:solidFill>
            </a:endParaRPr>
          </a:p>
        </p:txBody>
      </p:sp>
      <p:sp>
        <p:nvSpPr>
          <p:cNvPr id="510" name="Google Shape;510;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r>
            <a:br>
              <a:rPr lang="en-US"/>
            </a:br>
            <a:endParaRPr/>
          </a:p>
        </p:txBody>
      </p:sp>
      <p:pic>
        <p:nvPicPr>
          <p:cNvPr id="511" name="Google Shape;511;p55"/>
          <p:cNvPicPr preferRelativeResize="0"/>
          <p:nvPr/>
        </p:nvPicPr>
        <p:blipFill rotWithShape="1">
          <a:blip r:embed="rId3">
            <a:alphaModFix/>
          </a:blip>
          <a:srcRect/>
          <a:stretch/>
        </p:blipFill>
        <p:spPr>
          <a:xfrm>
            <a:off x="692670" y="1825625"/>
            <a:ext cx="10806659" cy="257098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Central Limit Theorem </a:t>
            </a:r>
            <a:endParaRPr b="1">
              <a:solidFill>
                <a:srgbClr val="00B050"/>
              </a:solidFill>
              <a:latin typeface="Arial Black"/>
              <a:ea typeface="Arial Black"/>
              <a:cs typeface="Arial Black"/>
              <a:sym typeface="Arial Black"/>
            </a:endParaRPr>
          </a:p>
        </p:txBody>
      </p:sp>
      <p:sp>
        <p:nvSpPr>
          <p:cNvPr id="517" name="Google Shape;517;p56"/>
          <p:cNvSpPr txBox="1">
            <a:spLocks noGrp="1"/>
          </p:cNvSpPr>
          <p:nvPr>
            <p:ph type="body" idx="1"/>
          </p:nvPr>
        </p:nvSpPr>
        <p:spPr>
          <a:xfrm>
            <a:off x="530943" y="1690688"/>
            <a:ext cx="11105534" cy="49313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i="1"/>
              <a:t>As the sample size n increases without limit, the shape of the distribution of the sample means taken with replacement from a population with mean µ and standard deviation σ will approach a normal distribution. As previously shown, this distribution will have a mean µ and a standard deviation</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 If the sample size is sufficiently large, the central limit theorem can be used to answer questions about sample means in the same manner that a normal distribution can be used to answer questions about individual values. The only difference is that a new formula must be used for the </a:t>
            </a:r>
            <a:r>
              <a:rPr lang="en-US" i="1"/>
              <a:t>z </a:t>
            </a:r>
            <a:r>
              <a:rPr lang="en-US"/>
              <a:t>values. It is</a:t>
            </a:r>
            <a:endParaRPr/>
          </a:p>
        </p:txBody>
      </p:sp>
      <p:pic>
        <p:nvPicPr>
          <p:cNvPr id="518" name="Google Shape;518;p56"/>
          <p:cNvPicPr preferRelativeResize="0"/>
          <p:nvPr/>
        </p:nvPicPr>
        <p:blipFill rotWithShape="1">
          <a:blip r:embed="rId3">
            <a:alphaModFix/>
          </a:blip>
          <a:srcRect/>
          <a:stretch/>
        </p:blipFill>
        <p:spPr>
          <a:xfrm>
            <a:off x="10664163" y="2781275"/>
            <a:ext cx="972314" cy="469952"/>
          </a:xfrm>
          <a:prstGeom prst="rect">
            <a:avLst/>
          </a:prstGeom>
          <a:noFill/>
          <a:ln>
            <a:noFill/>
          </a:ln>
        </p:spPr>
      </p:pic>
      <p:pic>
        <p:nvPicPr>
          <p:cNvPr id="519" name="Google Shape;519;p56"/>
          <p:cNvPicPr preferRelativeResize="0"/>
          <p:nvPr/>
        </p:nvPicPr>
        <p:blipFill rotWithShape="1">
          <a:blip r:embed="rId4">
            <a:alphaModFix/>
          </a:blip>
          <a:srcRect/>
          <a:stretch/>
        </p:blipFill>
        <p:spPr>
          <a:xfrm>
            <a:off x="5110764" y="5641872"/>
            <a:ext cx="1945892" cy="98015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Central Limit Theorem </a:t>
            </a:r>
            <a:r>
              <a:rPr lang="en-US" sz="3600" b="1">
                <a:solidFill>
                  <a:srgbClr val="00B050"/>
                </a:solidFill>
              </a:rPr>
              <a:t>(Contd.) </a:t>
            </a:r>
            <a:endParaRPr sz="3600" b="1">
              <a:solidFill>
                <a:srgbClr val="00B050"/>
              </a:solidFill>
            </a:endParaRPr>
          </a:p>
        </p:txBody>
      </p:sp>
      <p:sp>
        <p:nvSpPr>
          <p:cNvPr id="525" name="Google Shape;525;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It’s important to remember two points when you use the central limit theorem:</a:t>
            </a:r>
            <a:br>
              <a:rPr lang="en-US"/>
            </a:br>
            <a:r>
              <a:rPr lang="en-US"/>
              <a:t>	</a:t>
            </a:r>
            <a:r>
              <a:rPr lang="en-US" b="1"/>
              <a:t>1. </a:t>
            </a:r>
            <a:r>
              <a:rPr lang="en-US"/>
              <a:t>When the original variable is normally distributed, the 	distribution of the sample means will be normally distributed, for 	any sample size </a:t>
            </a:r>
            <a:r>
              <a:rPr lang="en-US" i="1"/>
              <a:t>n.</a:t>
            </a:r>
            <a:br>
              <a:rPr lang="en-US" i="1"/>
            </a:br>
            <a:r>
              <a:rPr lang="en-US" i="1"/>
              <a:t>	</a:t>
            </a:r>
            <a:r>
              <a:rPr lang="en-US" b="1"/>
              <a:t>2. </a:t>
            </a:r>
            <a:r>
              <a:rPr lang="en-US"/>
              <a:t>When the distribution of the original variable might not be 	normal, a sample size of 30 or more is needed to use a normal 	distribution to approximate the distribution of the sample 	means. The larger the sample, the better the approximation will 	be. </a:t>
            </a:r>
            <a:br>
              <a:rPr lang="en-US"/>
            </a:b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02 </a:t>
            </a:r>
            <a:endParaRPr b="1">
              <a:solidFill>
                <a:srgbClr val="00B050"/>
              </a:solidFill>
            </a:endParaRPr>
          </a:p>
        </p:txBody>
      </p:sp>
      <p:sp>
        <p:nvSpPr>
          <p:cNvPr id="532" name="Google Shape;532;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00B050"/>
              </a:buClr>
              <a:buSzPts val="2590"/>
              <a:buChar char="•"/>
            </a:pPr>
            <a:r>
              <a:rPr lang="en-US" sz="2590" b="1">
                <a:solidFill>
                  <a:srgbClr val="00B050"/>
                </a:solidFill>
              </a:rPr>
              <a:t>Hours That Children Watch Television</a:t>
            </a:r>
            <a:r>
              <a:rPr lang="en-US" sz="2590">
                <a:solidFill>
                  <a:srgbClr val="00B050"/>
                </a:solidFill>
              </a:rPr>
              <a:t>: </a:t>
            </a:r>
            <a:r>
              <a:rPr lang="en-US" sz="2590"/>
              <a:t>A. C. Neilsen reported that children between the ages of 2 and 5 watch an average of 25 hours of television per week. Assume the variable is normally distributed and the standard deviation is 3 hours. If 20 children between the ages of 2 and 5 are randomly selected, find the probability that the mean of the number of hours they watch television will be greater than 26.3 hours. </a:t>
            </a:r>
            <a:endParaRPr sz="2590"/>
          </a:p>
          <a:p>
            <a:pPr marL="228600" lvl="0" indent="-228600" algn="l" rtl="0">
              <a:lnSpc>
                <a:spcPct val="80000"/>
              </a:lnSpc>
              <a:spcBef>
                <a:spcPts val="1000"/>
              </a:spcBef>
              <a:spcAft>
                <a:spcPts val="0"/>
              </a:spcAft>
              <a:buClr>
                <a:srgbClr val="00B050"/>
              </a:buClr>
              <a:buSzPts val="2590"/>
              <a:buChar char="•"/>
            </a:pPr>
            <a:r>
              <a:rPr lang="en-US" sz="2590" b="1">
                <a:solidFill>
                  <a:srgbClr val="00B050"/>
                </a:solidFill>
              </a:rPr>
              <a:t>Age of Vehicle: </a:t>
            </a:r>
            <a:r>
              <a:rPr lang="en-US" sz="2590"/>
              <a:t>The average age of a vehicle registered in the United States is 8 years, or 96 months. Assume the standard deviation is 16 months. If a random sample of 36 vehicles is selected, find the probability that the mean of their age is between 90 and 100 months </a:t>
            </a:r>
            <a:br>
              <a:rPr lang="en-US" sz="2590"/>
            </a:br>
            <a:r>
              <a:rPr lang="en-US" sz="2590"/>
              <a:t/>
            </a:r>
            <a:br>
              <a:rPr lang="en-US" sz="2590"/>
            </a:br>
            <a:endParaRPr sz="259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9"/>
          <p:cNvSpPr txBox="1">
            <a:spLocks noGrp="1"/>
          </p:cNvSpPr>
          <p:nvPr>
            <p:ph type="title"/>
          </p:nvPr>
        </p:nvSpPr>
        <p:spPr>
          <a:xfrm>
            <a:off x="838200" y="365126"/>
            <a:ext cx="10515600" cy="7255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Summary of formulas</a:t>
            </a:r>
            <a:endParaRPr b="1">
              <a:solidFill>
                <a:srgbClr val="00B050"/>
              </a:solidFill>
              <a:latin typeface="Arial Black"/>
              <a:ea typeface="Arial Black"/>
              <a:cs typeface="Arial Black"/>
              <a:sym typeface="Arial Black"/>
            </a:endParaRPr>
          </a:p>
        </p:txBody>
      </p:sp>
      <p:pic>
        <p:nvPicPr>
          <p:cNvPr id="539" name="Google Shape;539;p59"/>
          <p:cNvPicPr preferRelativeResize="0"/>
          <p:nvPr/>
        </p:nvPicPr>
        <p:blipFill rotWithShape="1">
          <a:blip r:embed="rId3">
            <a:alphaModFix/>
          </a:blip>
          <a:srcRect/>
          <a:stretch/>
        </p:blipFill>
        <p:spPr>
          <a:xfrm>
            <a:off x="568529" y="2422551"/>
            <a:ext cx="11054941" cy="24792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04 </a:t>
            </a:r>
            <a:endParaRPr b="1">
              <a:solidFill>
                <a:srgbClr val="00B050"/>
              </a:solidFill>
            </a:endParaRPr>
          </a:p>
        </p:txBody>
      </p:sp>
      <p:sp>
        <p:nvSpPr>
          <p:cNvPr id="124" name="Google Shape;12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590"/>
              <a:buChar char="•"/>
            </a:pPr>
            <a:r>
              <a:rPr lang="en-US" sz="2590"/>
              <a:t>A large chain retailer purchases a certain kind of electronic device from a manufacturer. The manufacturer indicates that the defective rate of the device is 3% .</a:t>
            </a:r>
            <a:endParaRPr/>
          </a:p>
          <a:p>
            <a:pPr marL="228600" lvl="0" indent="-228600" algn="l" rtl="0">
              <a:lnSpc>
                <a:spcPct val="90000"/>
              </a:lnSpc>
              <a:spcBef>
                <a:spcPts val="1000"/>
              </a:spcBef>
              <a:spcAft>
                <a:spcPts val="0"/>
              </a:spcAft>
              <a:buClr>
                <a:srgbClr val="00B050"/>
              </a:buClr>
              <a:buSzPts val="2590"/>
              <a:buChar char="•"/>
            </a:pPr>
            <a:r>
              <a:rPr lang="en-US" sz="2590" b="1">
                <a:solidFill>
                  <a:srgbClr val="00B050"/>
                </a:solidFill>
              </a:rPr>
              <a:t>(a) </a:t>
            </a:r>
            <a:r>
              <a:rPr lang="en-US" sz="2590"/>
              <a:t>The inspector randomly picks 20 items from a shipment. What is the probability that there will be at least one defective item among these 20?</a:t>
            </a:r>
            <a:endParaRPr/>
          </a:p>
          <a:p>
            <a:pPr marL="228600" lvl="0" indent="-228600" algn="l" rtl="0">
              <a:lnSpc>
                <a:spcPct val="90000"/>
              </a:lnSpc>
              <a:spcBef>
                <a:spcPts val="1000"/>
              </a:spcBef>
              <a:spcAft>
                <a:spcPts val="0"/>
              </a:spcAft>
              <a:buClr>
                <a:srgbClr val="00B050"/>
              </a:buClr>
              <a:buSzPts val="2590"/>
              <a:buChar char="•"/>
            </a:pPr>
            <a:r>
              <a:rPr lang="en-US" sz="2590" b="1">
                <a:solidFill>
                  <a:srgbClr val="00B050"/>
                </a:solidFill>
              </a:rPr>
              <a:t>(b) </a:t>
            </a:r>
            <a:r>
              <a:rPr lang="en-US" sz="2590"/>
              <a:t>Suppose that the retailer receives 10 shipments in a month and the inspector randomly tests 20 devices per shipment. What is the probability that there will be exactly 3 shipments each containing at least one defective device among the 20 that are selected and tested from the shipment? </a:t>
            </a:r>
            <a:br>
              <a:rPr lang="en-US" sz="2590"/>
            </a:br>
            <a:endParaRPr sz="259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0"/>
          <p:cNvSpPr txBox="1">
            <a:spLocks noGrp="1"/>
          </p:cNvSpPr>
          <p:nvPr>
            <p:ph type="title"/>
          </p:nvPr>
        </p:nvSpPr>
        <p:spPr>
          <a:xfrm>
            <a:off x="838200" y="215224"/>
            <a:ext cx="10515600" cy="6242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b="1">
                <a:solidFill>
                  <a:srgbClr val="00B050"/>
                </a:solidFill>
                <a:latin typeface="Arial Black"/>
                <a:ea typeface="Arial Black"/>
                <a:cs typeface="Arial Black"/>
                <a:sym typeface="Arial Black"/>
              </a:rPr>
              <a:t>Finite Population Correction Factor</a:t>
            </a:r>
            <a:r>
              <a:rPr lang="en-US" sz="3600">
                <a:solidFill>
                  <a:srgbClr val="00B050"/>
                </a:solidFill>
                <a:latin typeface="Arial Black"/>
                <a:ea typeface="Arial Black"/>
                <a:cs typeface="Arial Black"/>
                <a:sym typeface="Arial Black"/>
              </a:rPr>
              <a:t> </a:t>
            </a:r>
            <a:endParaRPr/>
          </a:p>
        </p:txBody>
      </p:sp>
      <p:sp>
        <p:nvSpPr>
          <p:cNvPr id="545" name="Google Shape;545;p60"/>
          <p:cNvSpPr txBox="1">
            <a:spLocks noGrp="1"/>
          </p:cNvSpPr>
          <p:nvPr>
            <p:ph type="body" idx="1"/>
          </p:nvPr>
        </p:nvSpPr>
        <p:spPr>
          <a:xfrm>
            <a:off x="434715" y="1274164"/>
            <a:ext cx="11317574" cy="5201587"/>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600"/>
              <a:buChar char="•"/>
            </a:pPr>
            <a:r>
              <a:rPr lang="en-US" sz="2600"/>
              <a:t>The formula for the standard error of the mean is accurate when the samples are drawn with replacement Or are drawn without replacement from a very large or infinite population. </a:t>
            </a:r>
            <a:endParaRPr sz="2600"/>
          </a:p>
          <a:p>
            <a:pPr marL="228600" lvl="0" indent="-228600" algn="l" rtl="0">
              <a:lnSpc>
                <a:spcPct val="80000"/>
              </a:lnSpc>
              <a:spcBef>
                <a:spcPts val="1000"/>
              </a:spcBef>
              <a:spcAft>
                <a:spcPts val="0"/>
              </a:spcAft>
              <a:buClr>
                <a:schemeClr val="dk1"/>
              </a:buClr>
              <a:buSzPts val="2600"/>
              <a:buChar char="•"/>
            </a:pPr>
            <a:r>
              <a:rPr lang="en-US" sz="2600" b="1"/>
              <a:t>Since sampling with replacement is for the most part unrealistic</a:t>
            </a:r>
            <a:r>
              <a:rPr lang="en-US" sz="2600"/>
              <a:t>, a </a:t>
            </a:r>
            <a:r>
              <a:rPr lang="en-US" sz="2600" i="1"/>
              <a:t>correction factor </a:t>
            </a:r>
            <a:r>
              <a:rPr lang="en-US" sz="2600"/>
              <a:t>is necessary for computing the standard error of the mean for samples drawn </a:t>
            </a:r>
            <a:r>
              <a:rPr lang="en-US" sz="2600" b="1"/>
              <a:t>without replacement </a:t>
            </a:r>
            <a:r>
              <a:rPr lang="en-US" sz="2600"/>
              <a:t>from a finite population.</a:t>
            </a:r>
            <a:endParaRPr/>
          </a:p>
          <a:p>
            <a:pPr marL="0" lvl="0" indent="0" algn="l" rtl="0">
              <a:lnSpc>
                <a:spcPct val="80000"/>
              </a:lnSpc>
              <a:spcBef>
                <a:spcPts val="1000"/>
              </a:spcBef>
              <a:spcAft>
                <a:spcPts val="0"/>
              </a:spcAft>
              <a:buClr>
                <a:schemeClr val="dk1"/>
              </a:buClr>
              <a:buSzPts val="2600"/>
              <a:buNone/>
            </a:pPr>
            <a:r>
              <a:rPr lang="en-US" sz="2600"/>
              <a:t> </a:t>
            </a:r>
            <a:endParaRPr/>
          </a:p>
          <a:p>
            <a:pPr marL="0" lvl="0" indent="0" algn="l" rtl="0">
              <a:lnSpc>
                <a:spcPct val="80000"/>
              </a:lnSpc>
              <a:spcBef>
                <a:spcPts val="1000"/>
              </a:spcBef>
              <a:spcAft>
                <a:spcPts val="0"/>
              </a:spcAft>
              <a:buClr>
                <a:schemeClr val="dk1"/>
              </a:buClr>
              <a:buSzPts val="2600"/>
              <a:buNone/>
            </a:pPr>
            <a:r>
              <a:rPr lang="en-US" sz="2600"/>
              <a:t>	</a:t>
            </a:r>
            <a:r>
              <a:rPr lang="en-US" sz="2600" i="1"/>
              <a:t>where N is the population size and n is the sample size. </a:t>
            </a:r>
            <a:r>
              <a:rPr lang="en-US"/>
              <a:t/>
            </a:r>
            <a:br>
              <a:rPr lang="en-US"/>
            </a:br>
            <a:endParaRPr/>
          </a:p>
          <a:p>
            <a:pPr marL="228600" lvl="0" indent="-228600" algn="l" rtl="0">
              <a:lnSpc>
                <a:spcPct val="80000"/>
              </a:lnSpc>
              <a:spcBef>
                <a:spcPts val="1000"/>
              </a:spcBef>
              <a:spcAft>
                <a:spcPts val="0"/>
              </a:spcAft>
              <a:buClr>
                <a:schemeClr val="dk1"/>
              </a:buClr>
              <a:buSzPts val="2800"/>
              <a:buChar char="•"/>
            </a:pPr>
            <a:r>
              <a:rPr lang="en-US"/>
              <a:t>This correction factor is necessary if relatively large samples are taken from a small population, because the sample mean will then more accurately estimate the population mean and there will be less error in the estimation. </a:t>
            </a:r>
            <a:br>
              <a:rPr lang="en-US"/>
            </a:br>
            <a:endParaRPr/>
          </a:p>
        </p:txBody>
      </p:sp>
      <p:pic>
        <p:nvPicPr>
          <p:cNvPr id="546" name="Google Shape;546;p60"/>
          <p:cNvPicPr preferRelativeResize="0"/>
          <p:nvPr/>
        </p:nvPicPr>
        <p:blipFill rotWithShape="1">
          <a:blip r:embed="rId3">
            <a:alphaModFix/>
          </a:blip>
          <a:srcRect/>
          <a:stretch/>
        </p:blipFill>
        <p:spPr>
          <a:xfrm>
            <a:off x="9003966" y="3155790"/>
            <a:ext cx="1587162" cy="71916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400"/>
              <a:buFont typeface="Arial Black"/>
              <a:buNone/>
            </a:pPr>
            <a:r>
              <a:rPr lang="en-US" sz="3400" b="1">
                <a:solidFill>
                  <a:srgbClr val="00B050"/>
                </a:solidFill>
                <a:latin typeface="Arial Black"/>
                <a:ea typeface="Arial Black"/>
                <a:cs typeface="Arial Black"/>
                <a:sym typeface="Arial Black"/>
              </a:rPr>
              <a:t>Finite Population Correction Factor</a:t>
            </a:r>
            <a:r>
              <a:rPr lang="en-US" sz="3400">
                <a:solidFill>
                  <a:srgbClr val="00B050"/>
                </a:solidFill>
                <a:latin typeface="Arial Black"/>
                <a:ea typeface="Arial Black"/>
                <a:cs typeface="Arial Black"/>
                <a:sym typeface="Arial Black"/>
              </a:rPr>
              <a:t> (Contd.) </a:t>
            </a:r>
            <a:endParaRPr sz="3400"/>
          </a:p>
        </p:txBody>
      </p:sp>
      <p:sp>
        <p:nvSpPr>
          <p:cNvPr id="552" name="Google Shape;552;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Therefore, the standard error of the mean must be multiplied by the correction factor to adjust for large samples taken from a small population. Finally, the formula for the </a:t>
            </a:r>
            <a:r>
              <a:rPr lang="en-US" i="1"/>
              <a:t>z </a:t>
            </a:r>
            <a:r>
              <a:rPr lang="en-US"/>
              <a:t>value becomes:</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When the population is large and the sample is small, the correction factor is generally not used, since it will be very close to 1.00. </a:t>
            </a:r>
            <a:br>
              <a:rPr lang="en-US"/>
            </a:br>
            <a:endParaRPr/>
          </a:p>
        </p:txBody>
      </p:sp>
      <p:pic>
        <p:nvPicPr>
          <p:cNvPr id="553" name="Google Shape;553;p61"/>
          <p:cNvPicPr preferRelativeResize="0"/>
          <p:nvPr/>
        </p:nvPicPr>
        <p:blipFill rotWithShape="1">
          <a:blip r:embed="rId3">
            <a:alphaModFix/>
          </a:blip>
          <a:srcRect/>
          <a:stretch/>
        </p:blipFill>
        <p:spPr>
          <a:xfrm>
            <a:off x="4363143" y="3199164"/>
            <a:ext cx="3016009" cy="16042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The Normal Approximation to the Binomial Distribution </a:t>
            </a:r>
            <a:endParaRPr sz="3800">
              <a:latin typeface="Arial Black"/>
              <a:ea typeface="Arial Black"/>
              <a:cs typeface="Arial Black"/>
              <a:sym typeface="Arial Black"/>
            </a:endParaRPr>
          </a:p>
        </p:txBody>
      </p:sp>
      <p:sp>
        <p:nvSpPr>
          <p:cNvPr id="572" name="Google Shape;572;p63"/>
          <p:cNvSpPr txBox="1">
            <a:spLocks noGrp="1"/>
          </p:cNvSpPr>
          <p:nvPr>
            <p:ph type="body" idx="1"/>
          </p:nvPr>
        </p:nvSpPr>
        <p:spPr>
          <a:xfrm>
            <a:off x="404733" y="1825625"/>
            <a:ext cx="11347555" cy="463513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normal distribution is often used to solve problems that involve the binomial distribution since when </a:t>
            </a:r>
            <a:r>
              <a:rPr lang="en-US" i="1"/>
              <a:t>n </a:t>
            </a:r>
            <a:r>
              <a:rPr lang="en-US"/>
              <a:t>is large (say, 100), the calculations are too difficult to do by hand using the binomial distribution. </a:t>
            </a:r>
            <a:endParaRPr/>
          </a:p>
          <a:p>
            <a:pPr marL="228600" lvl="0" indent="-228600" algn="just" rtl="0">
              <a:lnSpc>
                <a:spcPct val="90000"/>
              </a:lnSpc>
              <a:spcBef>
                <a:spcPts val="1000"/>
              </a:spcBef>
              <a:spcAft>
                <a:spcPts val="0"/>
              </a:spcAft>
              <a:buClr>
                <a:schemeClr val="dk1"/>
              </a:buClr>
              <a:buSzPts val="2800"/>
              <a:buChar char="•"/>
            </a:pPr>
            <a:r>
              <a:rPr lang="en-US"/>
              <a:t>When </a:t>
            </a:r>
            <a:r>
              <a:rPr lang="en-US" i="1"/>
              <a:t>p </a:t>
            </a:r>
            <a:r>
              <a:rPr lang="en-US"/>
              <a:t>is approximately 0.5, and as </a:t>
            </a:r>
            <a:r>
              <a:rPr lang="en-US" i="1"/>
              <a:t>n </a:t>
            </a:r>
            <a:r>
              <a:rPr lang="en-US"/>
              <a:t>increases, the shape of the binomial distribution becomes similar to that of a normal distribution.</a:t>
            </a:r>
            <a:endParaRPr/>
          </a:p>
          <a:p>
            <a:pPr marL="228600" lvl="0" indent="-228600" algn="just" rtl="0">
              <a:lnSpc>
                <a:spcPct val="90000"/>
              </a:lnSpc>
              <a:spcBef>
                <a:spcPts val="1000"/>
              </a:spcBef>
              <a:spcAft>
                <a:spcPts val="0"/>
              </a:spcAft>
              <a:buClr>
                <a:schemeClr val="dk1"/>
              </a:buClr>
              <a:buSzPts val="2800"/>
              <a:buChar char="•"/>
            </a:pPr>
            <a:r>
              <a:rPr lang="en-US"/>
              <a:t>The larger </a:t>
            </a:r>
            <a:r>
              <a:rPr lang="en-US" i="1"/>
              <a:t>n </a:t>
            </a:r>
            <a:r>
              <a:rPr lang="en-US"/>
              <a:t>is and the closer </a:t>
            </a:r>
            <a:r>
              <a:rPr lang="en-US" i="1"/>
              <a:t>p </a:t>
            </a:r>
            <a:r>
              <a:rPr lang="en-US"/>
              <a:t>is to 0.5, the more similar the shape of the binomial distribution is to that of a normal distribution. </a:t>
            </a:r>
            <a:endParaRPr/>
          </a:p>
          <a:p>
            <a:pPr marL="228600" lvl="0" indent="-228600" algn="just" rtl="0">
              <a:lnSpc>
                <a:spcPct val="90000"/>
              </a:lnSpc>
              <a:spcBef>
                <a:spcPts val="1000"/>
              </a:spcBef>
              <a:spcAft>
                <a:spcPts val="0"/>
              </a:spcAft>
              <a:buClr>
                <a:schemeClr val="dk1"/>
              </a:buClr>
              <a:buSzPts val="2800"/>
              <a:buChar char="•"/>
            </a:pPr>
            <a:r>
              <a:rPr lang="en-US"/>
              <a:t>As a </a:t>
            </a:r>
            <a:r>
              <a:rPr lang="en-US" b="1">
                <a:solidFill>
                  <a:srgbClr val="00B050"/>
                </a:solidFill>
              </a:rPr>
              <a:t>rule of thumb</a:t>
            </a:r>
            <a:r>
              <a:rPr lang="en-US"/>
              <a:t>, statisticians generally agree that a normal approximation should be used only when </a:t>
            </a:r>
            <a:r>
              <a:rPr lang="en-US" b="1" i="1">
                <a:solidFill>
                  <a:srgbClr val="00B050"/>
                </a:solidFill>
              </a:rPr>
              <a:t>np</a:t>
            </a:r>
            <a:r>
              <a:rPr lang="en-US" i="1"/>
              <a:t> </a:t>
            </a:r>
            <a:r>
              <a:rPr lang="en-US"/>
              <a:t>and </a:t>
            </a:r>
            <a:r>
              <a:rPr lang="en-US" b="1" i="1">
                <a:solidFill>
                  <a:srgbClr val="00B050"/>
                </a:solidFill>
              </a:rPr>
              <a:t>nq</a:t>
            </a:r>
            <a:r>
              <a:rPr lang="en-US" i="1"/>
              <a:t> </a:t>
            </a:r>
            <a:r>
              <a:rPr lang="en-US"/>
              <a:t>are both greater than or equal to 5.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Normal Approximation (Contd.) </a:t>
            </a:r>
            <a:endParaRPr>
              <a:solidFill>
                <a:srgbClr val="00B050"/>
              </a:solidFill>
            </a:endParaRPr>
          </a:p>
        </p:txBody>
      </p:sp>
      <p:sp>
        <p:nvSpPr>
          <p:cNvPr id="578" name="Google Shape;578;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b="1"/>
              <a:t>correction for continuity </a:t>
            </a:r>
            <a:r>
              <a:rPr lang="en-US"/>
              <a:t>is a correction employed when a continuous distribution is used to approximate a discrete distribution. </a:t>
            </a:r>
            <a:br>
              <a:rPr lang="en-US"/>
            </a:br>
            <a:endParaRPr/>
          </a:p>
        </p:txBody>
      </p:sp>
      <p:pic>
        <p:nvPicPr>
          <p:cNvPr id="579" name="Google Shape;579;p64"/>
          <p:cNvPicPr preferRelativeResize="0"/>
          <p:nvPr/>
        </p:nvPicPr>
        <p:blipFill rotWithShape="1">
          <a:blip r:embed="rId3">
            <a:alphaModFix/>
          </a:blip>
          <a:srcRect/>
          <a:stretch/>
        </p:blipFill>
        <p:spPr>
          <a:xfrm>
            <a:off x="704538" y="2690344"/>
            <a:ext cx="10957810" cy="393530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01 &amp; 02 </a:t>
            </a:r>
            <a:endParaRPr b="1">
              <a:solidFill>
                <a:srgbClr val="00B050"/>
              </a:solidFill>
            </a:endParaRPr>
          </a:p>
        </p:txBody>
      </p:sp>
      <p:sp>
        <p:nvSpPr>
          <p:cNvPr id="586" name="Google Shape;586;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Reading While Driving: </a:t>
            </a:r>
            <a:r>
              <a:rPr lang="en-US"/>
              <a:t>A magazine reported that 6% of American drivers read the newspaper while driving. If 300 drivers are selected at random, find the probability that exactly 25 say they read the</a:t>
            </a:r>
            <a:br>
              <a:rPr lang="en-US"/>
            </a:br>
            <a:r>
              <a:rPr lang="en-US"/>
              <a:t>newspaper while driving.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Batting Averages: </a:t>
            </a:r>
            <a:r>
              <a:rPr lang="en-US"/>
              <a:t>If a baseball player’s batting average is 0.320 (32%), find the probability that the player will get at most 26 hits in 100 times at bat. </a:t>
            </a:r>
            <a:br>
              <a:rPr lang="en-US"/>
            </a:br>
            <a:r>
              <a:rPr lang="en-US"/>
              <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05 – 07 </a:t>
            </a:r>
            <a:endParaRPr b="1">
              <a:solidFill>
                <a:srgbClr val="00B050"/>
              </a:solidFill>
            </a:endParaRPr>
          </a:p>
        </p:txBody>
      </p:sp>
      <p:sp>
        <p:nvSpPr>
          <p:cNvPr id="131" name="Google Shape;13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coin is tossed 4 times. Find the mean, variance, and standard deviation of the number of heads that will be obtained. </a:t>
            </a:r>
            <a:endParaRPr/>
          </a:p>
          <a:p>
            <a:pPr marL="228600" lvl="0" indent="-228600" algn="l" rtl="0">
              <a:lnSpc>
                <a:spcPct val="90000"/>
              </a:lnSpc>
              <a:spcBef>
                <a:spcPts val="1000"/>
              </a:spcBef>
              <a:spcAft>
                <a:spcPts val="0"/>
              </a:spcAft>
              <a:buClr>
                <a:schemeClr val="dk1"/>
              </a:buClr>
              <a:buSzPts val="2800"/>
              <a:buChar char="•"/>
            </a:pPr>
            <a:r>
              <a:rPr lang="en-US"/>
              <a:t>Solve the above problem using the concept of expected values. </a:t>
            </a:r>
            <a:endParaRPr/>
          </a:p>
          <a:p>
            <a:pPr marL="228600" lvl="0" indent="-228600" algn="l" rtl="0">
              <a:lnSpc>
                <a:spcPct val="90000"/>
              </a:lnSpc>
              <a:spcBef>
                <a:spcPts val="1000"/>
              </a:spcBef>
              <a:spcAft>
                <a:spcPts val="0"/>
              </a:spcAft>
              <a:buClr>
                <a:schemeClr val="dk1"/>
              </a:buClr>
              <a:buSzPts val="2800"/>
              <a:buChar char="•"/>
            </a:pPr>
            <a:r>
              <a:rPr lang="en-US"/>
              <a:t>A die is rolled 480 times. Find the mean, variance, and standard deviation of the number of 3s that will be rolled. </a:t>
            </a:r>
            <a:br>
              <a:rPr lang="en-US"/>
            </a:br>
            <a:r>
              <a:rPr lang="en-US"/>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b="1">
                <a:solidFill>
                  <a:srgbClr val="00B050"/>
                </a:solidFill>
                <a:latin typeface="Arial Black"/>
                <a:ea typeface="Arial Black"/>
                <a:cs typeface="Arial Black"/>
                <a:sym typeface="Arial Black"/>
              </a:rPr>
              <a:t>Multinomial Experiments</a:t>
            </a:r>
            <a:endParaRPr sz="4000" b="1">
              <a:solidFill>
                <a:srgbClr val="00B050"/>
              </a:solidFill>
              <a:latin typeface="Arial Black"/>
              <a:ea typeface="Arial Black"/>
              <a:cs typeface="Arial Black"/>
              <a:sym typeface="Arial Black"/>
            </a:endParaRPr>
          </a:p>
        </p:txBody>
      </p:sp>
      <p:sp>
        <p:nvSpPr>
          <p:cNvPr id="138" name="Google Shape;13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Each trial in an experiment has more than two outcomes.</a:t>
            </a:r>
            <a:endParaRPr/>
          </a:p>
          <a:p>
            <a:pPr marL="228600" lvl="0" indent="-228600" algn="l" rtl="0">
              <a:lnSpc>
                <a:spcPct val="90000"/>
              </a:lnSpc>
              <a:spcBef>
                <a:spcPts val="1000"/>
              </a:spcBef>
              <a:spcAft>
                <a:spcPts val="0"/>
              </a:spcAft>
              <a:buClr>
                <a:schemeClr val="dk1"/>
              </a:buClr>
              <a:buSzPts val="2800"/>
              <a:buChar char="•"/>
            </a:pPr>
            <a:r>
              <a:rPr lang="en-US"/>
              <a:t>the probabilities for each trial remain constant.</a:t>
            </a:r>
            <a:endParaRPr/>
          </a:p>
          <a:p>
            <a:pPr marL="228600" lvl="0" indent="-228600" algn="l" rtl="0">
              <a:lnSpc>
                <a:spcPct val="90000"/>
              </a:lnSpc>
              <a:spcBef>
                <a:spcPts val="1000"/>
              </a:spcBef>
              <a:spcAft>
                <a:spcPts val="0"/>
              </a:spcAft>
              <a:buClr>
                <a:schemeClr val="dk1"/>
              </a:buClr>
              <a:buSzPts val="2800"/>
              <a:buChar char="•"/>
            </a:pPr>
            <a:r>
              <a:rPr lang="en-US"/>
              <a:t>the outcomes are independent for a fixed number of trials.</a:t>
            </a:r>
            <a:endParaRPr/>
          </a:p>
          <a:p>
            <a:pPr marL="228600" lvl="0" indent="-228600" algn="l" rtl="0">
              <a:lnSpc>
                <a:spcPct val="90000"/>
              </a:lnSpc>
              <a:spcBef>
                <a:spcPts val="1000"/>
              </a:spcBef>
              <a:spcAft>
                <a:spcPts val="0"/>
              </a:spcAft>
              <a:buClr>
                <a:schemeClr val="dk1"/>
              </a:buClr>
              <a:buSzPts val="2800"/>
              <a:buChar char="•"/>
            </a:pPr>
            <a:r>
              <a:rPr lang="en-US"/>
              <a:t>Events must also be mutually exclusive.  </a:t>
            </a:r>
            <a:endParaRPr/>
          </a:p>
          <a:p>
            <a:pPr marL="0" lvl="0" indent="0" algn="l" rtl="0">
              <a:lnSpc>
                <a:spcPct val="90000"/>
              </a:lnSpc>
              <a:spcBef>
                <a:spcPts val="1000"/>
              </a:spcBef>
              <a:spcAft>
                <a:spcPts val="0"/>
              </a:spcAft>
              <a:buClr>
                <a:schemeClr val="dk1"/>
              </a:buClr>
              <a:buSzPts val="2800"/>
              <a:buNone/>
            </a:pPr>
            <a:r>
              <a:rPr lang="en-US"/>
              <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of Multinomial Experiments</a:t>
            </a:r>
            <a:endParaRPr b="1">
              <a:solidFill>
                <a:srgbClr val="00B050"/>
              </a:solidFill>
            </a:endParaRPr>
          </a:p>
        </p:txBody>
      </p:sp>
      <p:sp>
        <p:nvSpPr>
          <p:cNvPr id="144" name="Google Shape;14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52 playing cards.</a:t>
            </a:r>
            <a:endParaRPr/>
          </a:p>
          <a:p>
            <a:pPr marL="228600" lvl="0" indent="-228600" algn="l" rtl="0">
              <a:lnSpc>
                <a:spcPct val="90000"/>
              </a:lnSpc>
              <a:spcBef>
                <a:spcPts val="1000"/>
              </a:spcBef>
              <a:spcAft>
                <a:spcPts val="0"/>
              </a:spcAft>
              <a:buClr>
                <a:schemeClr val="dk1"/>
              </a:buClr>
              <a:buSzPts val="2800"/>
              <a:buChar char="•"/>
            </a:pPr>
            <a:r>
              <a:rPr lang="en-US"/>
              <a:t>Rolling a dice.</a:t>
            </a:r>
            <a:endParaRPr/>
          </a:p>
          <a:p>
            <a:pPr marL="228600" lvl="0" indent="-228600" algn="l" rtl="0">
              <a:lnSpc>
                <a:spcPct val="90000"/>
              </a:lnSpc>
              <a:spcBef>
                <a:spcPts val="1000"/>
              </a:spcBef>
              <a:spcAft>
                <a:spcPts val="0"/>
              </a:spcAft>
              <a:buClr>
                <a:schemeClr val="dk1"/>
              </a:buClr>
              <a:buSzPts val="2800"/>
              <a:buChar char="•"/>
            </a:pPr>
            <a:r>
              <a:rPr lang="en-US"/>
              <a:t>a survey might require the responses of “approve,” “disapprove,” or “no opinion.” </a:t>
            </a:r>
            <a:br>
              <a:rPr lang="en-US"/>
            </a:b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3725</Words>
  <Application>Microsoft Office PowerPoint</Application>
  <PresentationFormat>Widescreen</PresentationFormat>
  <Paragraphs>334</Paragraphs>
  <Slides>64</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 Black</vt:lpstr>
      <vt:lpstr>Calibri</vt:lpstr>
      <vt:lpstr>Arial</vt:lpstr>
      <vt:lpstr>Office Theme</vt:lpstr>
      <vt:lpstr>Discrete Probability Distributions</vt:lpstr>
      <vt:lpstr>Discrete Probability Distributions</vt:lpstr>
      <vt:lpstr>The Bernoulli Process </vt:lpstr>
      <vt:lpstr>Binomial Distribution</vt:lpstr>
      <vt:lpstr>Examples 01 – 03 </vt:lpstr>
      <vt:lpstr>Example # 04 </vt:lpstr>
      <vt:lpstr>Example # 05 – 07 </vt:lpstr>
      <vt:lpstr>Multinomial Experiments</vt:lpstr>
      <vt:lpstr>Examples of Multinomial Experiments</vt:lpstr>
      <vt:lpstr>Multinomial Distribution </vt:lpstr>
      <vt:lpstr>Example # 08: Leisure Activity </vt:lpstr>
      <vt:lpstr>Example # 09: Coffee Shop Customers</vt:lpstr>
      <vt:lpstr>Example # 10: Arrival of delegation </vt:lpstr>
      <vt:lpstr>Hypergeometric Experiment</vt:lpstr>
      <vt:lpstr>Hypergeometric Distribution </vt:lpstr>
      <vt:lpstr>Example # 11 – 13 </vt:lpstr>
      <vt:lpstr>Geometric Experiment </vt:lpstr>
      <vt:lpstr>Geometric Distribution </vt:lpstr>
      <vt:lpstr>Example 14 – 16 </vt:lpstr>
      <vt:lpstr>Poisson Distribution </vt:lpstr>
      <vt:lpstr>Examples # 17 – 19 </vt:lpstr>
      <vt:lpstr>PowerPoint Presentation</vt:lpstr>
      <vt:lpstr>Example # 20: Toll – Free Telephone Calls </vt:lpstr>
      <vt:lpstr>Example # 21: Left-Handed People</vt:lpstr>
      <vt:lpstr>Miscellaneous problems </vt:lpstr>
      <vt:lpstr>Miscellaneous problems (contd.)</vt:lpstr>
      <vt:lpstr>Miscellaneous problems (contd.) </vt:lpstr>
      <vt:lpstr>Miscellaneous problems (contd.) </vt:lpstr>
      <vt:lpstr>Miscellaneous problems (contd.) </vt:lpstr>
      <vt:lpstr>Miscellaneous problems (contd.) </vt:lpstr>
      <vt:lpstr>Normal / Gaussian Distribution </vt:lpstr>
      <vt:lpstr>Shapes of Normal Distribution </vt:lpstr>
      <vt:lpstr>Properties of Normal Distribution </vt:lpstr>
      <vt:lpstr>The Standard Normal Distribution </vt:lpstr>
      <vt:lpstr>Areas under the standard Normal Curve</vt:lpstr>
      <vt:lpstr>Example 01</vt:lpstr>
      <vt:lpstr>Example 01 (Contd.) </vt:lpstr>
      <vt:lpstr>Example # 02</vt:lpstr>
      <vt:lpstr>Example # 03: </vt:lpstr>
      <vt:lpstr>Example # 04:</vt:lpstr>
      <vt:lpstr>Example # 05 </vt:lpstr>
      <vt:lpstr>Example # 06 – 07 </vt:lpstr>
      <vt:lpstr>Example # 08 – 10</vt:lpstr>
      <vt:lpstr>Example # 11</vt:lpstr>
      <vt:lpstr>Example # 12 </vt:lpstr>
      <vt:lpstr>Continuous Uniform  distribution </vt:lpstr>
      <vt:lpstr>Example # 13 </vt:lpstr>
      <vt:lpstr>SAMPLING DISTRIBUTION</vt:lpstr>
      <vt:lpstr>Sampling Distribution</vt:lpstr>
      <vt:lpstr>Sampling Distribution of Sample Means </vt:lpstr>
      <vt:lpstr>Sampling Distribution of Sample Means  (Contd.) </vt:lpstr>
      <vt:lpstr>Properties of the distribution of Sample Means</vt:lpstr>
      <vt:lpstr>Example # 01 </vt:lpstr>
      <vt:lpstr>Example # 01 (contd.) </vt:lpstr>
      <vt:lpstr>Example # 01  (Sampling distribution of sample means) </vt:lpstr>
      <vt:lpstr>Central Limit Theorem </vt:lpstr>
      <vt:lpstr>Central Limit Theorem (Contd.) </vt:lpstr>
      <vt:lpstr>Example # 02 </vt:lpstr>
      <vt:lpstr>Summary of formulas</vt:lpstr>
      <vt:lpstr>Finite Population Correction Factor </vt:lpstr>
      <vt:lpstr>Finite Population Correction Factor (Contd.) </vt:lpstr>
      <vt:lpstr>The Normal Approximation to the Binomial Distribution </vt:lpstr>
      <vt:lpstr>Normal Approximation (Contd.) </vt:lpstr>
      <vt:lpstr>Example 01 &amp; 02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Osama Bin Ajaz</dc:creator>
  <cp:lastModifiedBy>amjad</cp:lastModifiedBy>
  <cp:revision>1</cp:revision>
  <dcterms:created xsi:type="dcterms:W3CDTF">2019-03-17T14:40:27Z</dcterms:created>
  <dcterms:modified xsi:type="dcterms:W3CDTF">2022-04-12T06:13:47Z</dcterms:modified>
</cp:coreProperties>
</file>