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4"/>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25"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25"/>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Lst>
        </p14:section>
        <p14:section name="Design, Impress, Work Together"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2B4A6"/>
    <a:srgbClr val="734F29"/>
    <a:srgbClr val="D24726"/>
    <a:srgbClr val="DD462F"/>
    <a:srgbClr val="AEB785"/>
    <a:srgbClr val="EFD5A2"/>
    <a:srgbClr val="3B3026"/>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1" d="100"/>
          <a:sy n="71"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2AE7E751-FCB1-453D-A5BE-A6F1D9719D0B}" type="slidenum">
              <a:rPr lang="en-CA" altLang="en-US" sz="1200" i="0">
                <a:latin typeface="Tahoma" charset="0"/>
              </a:rPr>
              <a:pPr>
                <a:defRPr/>
              </a:pPr>
              <a:t>11</a:t>
            </a:fld>
            <a:endParaRPr lang="en-CA" altLang="en-US" sz="1200" i="0">
              <a:latin typeface="Tahoma" charset="0"/>
            </a:endParaRPr>
          </a:p>
        </p:txBody>
      </p:sp>
      <p:sp>
        <p:nvSpPr>
          <p:cNvPr id="28675" name="Rectangle 2">
            <a:extLst>
              <a:ext uri="{FF2B5EF4-FFF2-40B4-BE49-F238E27FC236}"/>
            </a:extLst>
          </p:cNvPr>
          <p:cNvSpPr>
            <a:spLocks noGrp="1" noRot="1" noChangeAspect="1" noChangeArrowheads="1" noTextEdit="1"/>
          </p:cNvSpPr>
          <p:nvPr>
            <p:ph type="sldImg"/>
          </p:nvPr>
        </p:nvSpPr>
        <p:spPr>
          <a:ln/>
        </p:spPr>
      </p:sp>
      <p:sp>
        <p:nvSpPr>
          <p:cNvPr id="2867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119871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3E2A20E9-CE5F-4656-81DC-C78634361DD9}" type="slidenum">
              <a:rPr lang="en-CA" altLang="en-US" sz="1200" i="0">
                <a:latin typeface="Tahoma" charset="0"/>
              </a:rPr>
              <a:pPr>
                <a:defRPr/>
              </a:pPr>
              <a:t>12</a:t>
            </a:fld>
            <a:endParaRPr lang="en-CA" altLang="en-US" sz="1200" i="0">
              <a:latin typeface="Tahoma" charset="0"/>
            </a:endParaRPr>
          </a:p>
        </p:txBody>
      </p:sp>
      <p:sp>
        <p:nvSpPr>
          <p:cNvPr id="30723" name="Rectangle 2">
            <a:extLst>
              <a:ext uri="{FF2B5EF4-FFF2-40B4-BE49-F238E27FC236}"/>
            </a:extLst>
          </p:cNvPr>
          <p:cNvSpPr>
            <a:spLocks noGrp="1" noRot="1" noChangeAspect="1" noChangeArrowheads="1" noTextEdit="1"/>
          </p:cNvSpPr>
          <p:nvPr>
            <p:ph type="sldImg"/>
          </p:nvPr>
        </p:nvSpPr>
        <p:spPr>
          <a:ln/>
        </p:spPr>
      </p:sp>
      <p:sp>
        <p:nvSpPr>
          <p:cNvPr id="30724"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521175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222B0B46-1A8C-4EE9-BBBD-4BB257DC4125}" type="slidenum">
              <a:rPr lang="en-CA" altLang="en-US" sz="1200" i="0">
                <a:latin typeface="Tahoma" charset="0"/>
              </a:rPr>
              <a:pPr>
                <a:defRPr/>
              </a:pPr>
              <a:t>13</a:t>
            </a:fld>
            <a:endParaRPr lang="en-CA" altLang="en-US" sz="1200" i="0">
              <a:latin typeface="Tahoma" charset="0"/>
            </a:endParaRPr>
          </a:p>
        </p:txBody>
      </p:sp>
      <p:sp>
        <p:nvSpPr>
          <p:cNvPr id="32771" name="Rectangle 2">
            <a:extLst>
              <a:ext uri="{FF2B5EF4-FFF2-40B4-BE49-F238E27FC236}"/>
            </a:extLst>
          </p:cNvPr>
          <p:cNvSpPr>
            <a:spLocks noGrp="1" noRot="1" noChangeAspect="1" noChangeArrowheads="1" noTextEdit="1"/>
          </p:cNvSpPr>
          <p:nvPr>
            <p:ph type="sldImg"/>
          </p:nvPr>
        </p:nvSpPr>
        <p:spPr>
          <a:ln/>
        </p:spPr>
      </p:sp>
      <p:sp>
        <p:nvSpPr>
          <p:cNvPr id="32772"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248824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2EC89BD6-B442-446D-A0DD-C37DBB65C159}" type="slidenum">
              <a:rPr lang="en-CA" altLang="en-US" sz="1200" i="0">
                <a:latin typeface="Tahoma" charset="0"/>
              </a:rPr>
              <a:pPr>
                <a:defRPr/>
              </a:pPr>
              <a:t>14</a:t>
            </a:fld>
            <a:endParaRPr lang="en-CA" altLang="en-US" sz="1200" i="0">
              <a:latin typeface="Tahoma" charset="0"/>
            </a:endParaRPr>
          </a:p>
        </p:txBody>
      </p:sp>
      <p:sp>
        <p:nvSpPr>
          <p:cNvPr id="34819" name="Rectangle 2">
            <a:extLst>
              <a:ext uri="{FF2B5EF4-FFF2-40B4-BE49-F238E27FC236}"/>
            </a:extLst>
          </p:cNvPr>
          <p:cNvSpPr>
            <a:spLocks noGrp="1" noRot="1" noChangeAspect="1" noChangeArrowheads="1" noTextEdit="1"/>
          </p:cNvSpPr>
          <p:nvPr>
            <p:ph type="sldImg"/>
          </p:nvPr>
        </p:nvSpPr>
        <p:spPr>
          <a:ln/>
        </p:spPr>
      </p:sp>
      <p:sp>
        <p:nvSpPr>
          <p:cNvPr id="3482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368725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9F7442DD-5CA9-4B7C-A0FB-A18445B9A704}" type="slidenum">
              <a:rPr lang="en-CA" altLang="en-US" sz="1200" i="0">
                <a:latin typeface="Tahoma" charset="0"/>
              </a:rPr>
              <a:pPr>
                <a:defRPr/>
              </a:pPr>
              <a:t>15</a:t>
            </a:fld>
            <a:endParaRPr lang="en-CA" altLang="en-US" sz="1200" i="0">
              <a:latin typeface="Tahoma" charset="0"/>
            </a:endParaRPr>
          </a:p>
        </p:txBody>
      </p:sp>
      <p:sp>
        <p:nvSpPr>
          <p:cNvPr id="36867" name="Rectangle 2">
            <a:extLst>
              <a:ext uri="{FF2B5EF4-FFF2-40B4-BE49-F238E27FC236}"/>
            </a:extLst>
          </p:cNvPr>
          <p:cNvSpPr>
            <a:spLocks noGrp="1" noRot="1" noChangeAspect="1" noChangeArrowheads="1" noTextEdit="1"/>
          </p:cNvSpPr>
          <p:nvPr>
            <p:ph type="sldImg"/>
          </p:nvPr>
        </p:nvSpPr>
        <p:spPr>
          <a:ln/>
        </p:spPr>
      </p:sp>
      <p:sp>
        <p:nvSpPr>
          <p:cNvPr id="3686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65423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12498638-18CE-4298-9B28-4F408711B3E7}" type="slidenum">
              <a:rPr lang="en-CA" altLang="en-US" sz="1200" i="0">
                <a:latin typeface="Tahoma" charset="0"/>
              </a:rPr>
              <a:pPr>
                <a:defRPr/>
              </a:pPr>
              <a:t>16</a:t>
            </a:fld>
            <a:endParaRPr lang="en-CA" altLang="en-US" sz="1200" i="0">
              <a:latin typeface="Tahoma" charset="0"/>
            </a:endParaRPr>
          </a:p>
        </p:txBody>
      </p:sp>
      <p:sp>
        <p:nvSpPr>
          <p:cNvPr id="38915" name="Rectangle 2">
            <a:extLst>
              <a:ext uri="{FF2B5EF4-FFF2-40B4-BE49-F238E27FC236}"/>
            </a:extLst>
          </p:cNvPr>
          <p:cNvSpPr>
            <a:spLocks noGrp="1" noRot="1" noChangeAspect="1" noChangeArrowheads="1" noTextEdit="1"/>
          </p:cNvSpPr>
          <p:nvPr>
            <p:ph type="sldImg"/>
          </p:nvPr>
        </p:nvSpPr>
        <p:spPr>
          <a:ln/>
        </p:spPr>
      </p:sp>
      <p:sp>
        <p:nvSpPr>
          <p:cNvPr id="3891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45889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73D1A3E7-A253-4BEA-8E6D-AEF7795520D1}" type="slidenum">
              <a:rPr lang="en-CA" altLang="en-US" sz="1200" i="0">
                <a:latin typeface="Tahoma" charset="0"/>
              </a:rPr>
              <a:pPr>
                <a:defRPr/>
              </a:pPr>
              <a:t>17</a:t>
            </a:fld>
            <a:endParaRPr lang="en-CA" altLang="en-US" sz="1200" i="0">
              <a:latin typeface="Tahoma" charset="0"/>
            </a:endParaRPr>
          </a:p>
        </p:txBody>
      </p:sp>
      <p:sp>
        <p:nvSpPr>
          <p:cNvPr id="38915" name="Rectangle 2">
            <a:extLst>
              <a:ext uri="{FF2B5EF4-FFF2-40B4-BE49-F238E27FC236}"/>
            </a:extLst>
          </p:cNvPr>
          <p:cNvSpPr>
            <a:spLocks noGrp="1" noRot="1" noChangeAspect="1" noChangeArrowheads="1" noTextEdit="1"/>
          </p:cNvSpPr>
          <p:nvPr>
            <p:ph type="sldImg"/>
          </p:nvPr>
        </p:nvSpPr>
        <p:spPr>
          <a:ln/>
        </p:spPr>
      </p:sp>
      <p:sp>
        <p:nvSpPr>
          <p:cNvPr id="3891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478109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821D18D6-EA7D-458D-BEAF-A379F44E240A}" type="slidenum">
              <a:rPr lang="en-CA" altLang="en-US" sz="1200" i="0">
                <a:latin typeface="Tahoma" charset="0"/>
              </a:rPr>
              <a:pPr>
                <a:defRPr/>
              </a:pPr>
              <a:t>18</a:t>
            </a:fld>
            <a:endParaRPr lang="en-CA" altLang="en-US" sz="1200" i="0">
              <a:latin typeface="Tahoma" charset="0"/>
            </a:endParaRPr>
          </a:p>
        </p:txBody>
      </p:sp>
      <p:sp>
        <p:nvSpPr>
          <p:cNvPr id="38915" name="Rectangle 2">
            <a:extLst>
              <a:ext uri="{FF2B5EF4-FFF2-40B4-BE49-F238E27FC236}"/>
            </a:extLst>
          </p:cNvPr>
          <p:cNvSpPr>
            <a:spLocks noGrp="1" noRot="1" noChangeAspect="1" noChangeArrowheads="1" noTextEdit="1"/>
          </p:cNvSpPr>
          <p:nvPr>
            <p:ph type="sldImg"/>
          </p:nvPr>
        </p:nvSpPr>
        <p:spPr>
          <a:ln/>
        </p:spPr>
      </p:sp>
      <p:sp>
        <p:nvSpPr>
          <p:cNvPr id="3891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37469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E7D609AC-B6C7-46B4-BF13-76CBFDA93BDB}" type="slidenum">
              <a:rPr lang="en-CA" altLang="en-US" sz="1200" i="0">
                <a:latin typeface="Tahoma" charset="0"/>
              </a:rPr>
              <a:pPr>
                <a:defRPr/>
              </a:pPr>
              <a:t>19</a:t>
            </a:fld>
            <a:endParaRPr lang="en-CA" altLang="en-US" sz="1200" i="0">
              <a:latin typeface="Tahoma" charset="0"/>
            </a:endParaRPr>
          </a:p>
        </p:txBody>
      </p:sp>
      <p:sp>
        <p:nvSpPr>
          <p:cNvPr id="40963" name="Rectangle 2">
            <a:extLst>
              <a:ext uri="{FF2B5EF4-FFF2-40B4-BE49-F238E27FC236}"/>
            </a:extLst>
          </p:cNvPr>
          <p:cNvSpPr>
            <a:spLocks noGrp="1" noRot="1" noChangeAspect="1" noChangeArrowheads="1" noTextEdit="1"/>
          </p:cNvSpPr>
          <p:nvPr>
            <p:ph type="sldImg"/>
          </p:nvPr>
        </p:nvSpPr>
        <p:spPr>
          <a:ln/>
        </p:spPr>
      </p:sp>
      <p:sp>
        <p:nvSpPr>
          <p:cNvPr id="40964"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9261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DBDB6CB4-4A6C-4CA3-B2FE-9E651ABF8295}" type="slidenum">
              <a:rPr lang="en-CA" altLang="en-US" sz="1200" i="0">
                <a:latin typeface="Tahoma" charset="0"/>
              </a:rPr>
              <a:pPr>
                <a:defRPr/>
              </a:pPr>
              <a:t>20</a:t>
            </a:fld>
            <a:endParaRPr lang="en-CA" altLang="en-US" sz="1200" i="0">
              <a:latin typeface="Tahoma" charset="0"/>
            </a:endParaRPr>
          </a:p>
        </p:txBody>
      </p:sp>
      <p:sp>
        <p:nvSpPr>
          <p:cNvPr id="43011" name="Rectangle 2">
            <a:extLst>
              <a:ext uri="{FF2B5EF4-FFF2-40B4-BE49-F238E27FC236}"/>
            </a:extLst>
          </p:cNvPr>
          <p:cNvSpPr>
            <a:spLocks noGrp="1" noRot="1" noChangeAspect="1" noChangeArrowheads="1" noTextEdit="1"/>
          </p:cNvSpPr>
          <p:nvPr>
            <p:ph type="sldImg"/>
          </p:nvPr>
        </p:nvSpPr>
        <p:spPr>
          <a:ln/>
        </p:spPr>
      </p:sp>
      <p:sp>
        <p:nvSpPr>
          <p:cNvPr id="43012"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304765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82842E5-616F-453D-AFA4-8E6B7DA6BD4C}" type="slidenum">
              <a:rPr lang="en-CA" altLang="en-US" sz="1200" smtClean="0">
                <a:latin typeface="Tahoma" panose="020B0604030504040204" pitchFamily="34" charset="0"/>
              </a:rPr>
              <a:pPr/>
              <a:t>2</a:t>
            </a:fld>
            <a:endParaRPr lang="en-CA" altLang="en-US" sz="1200" smtClean="0">
              <a:latin typeface="Tahoma" panose="020B0604030504040204" pitchFamily="34" charset="0"/>
            </a:endParaRPr>
          </a:p>
        </p:txBody>
      </p:sp>
    </p:spTree>
    <p:extLst>
      <p:ext uri="{BB962C8B-B14F-4D97-AF65-F5344CB8AC3E}">
        <p14:creationId xmlns:p14="http://schemas.microsoft.com/office/powerpoint/2010/main" val="2174145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8FF79F56-5677-4B7C-A59E-B2531001F582}" type="slidenum">
              <a:rPr lang="en-CA" altLang="en-US" sz="1200" i="0">
                <a:latin typeface="Tahoma" charset="0"/>
              </a:rPr>
              <a:pPr>
                <a:defRPr/>
              </a:pPr>
              <a:t>21</a:t>
            </a:fld>
            <a:endParaRPr lang="en-CA" altLang="en-US" sz="1200" i="0">
              <a:latin typeface="Tahoma" charset="0"/>
            </a:endParaRPr>
          </a:p>
        </p:txBody>
      </p:sp>
      <p:sp>
        <p:nvSpPr>
          <p:cNvPr id="45059" name="Rectangle 2">
            <a:extLst>
              <a:ext uri="{FF2B5EF4-FFF2-40B4-BE49-F238E27FC236}"/>
            </a:extLst>
          </p:cNvPr>
          <p:cNvSpPr>
            <a:spLocks noGrp="1" noRot="1" noChangeAspect="1" noChangeArrowheads="1" noTextEdit="1"/>
          </p:cNvSpPr>
          <p:nvPr>
            <p:ph type="sldImg"/>
          </p:nvPr>
        </p:nvSpPr>
        <p:spPr>
          <a:ln/>
        </p:spPr>
      </p:sp>
      <p:sp>
        <p:nvSpPr>
          <p:cNvPr id="4506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072406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9CAAC790-E547-4CED-8EAA-A418A5BF7414}" type="slidenum">
              <a:rPr lang="en-CA" altLang="en-US" sz="1200" i="0">
                <a:latin typeface="Tahoma" charset="0"/>
              </a:rPr>
              <a:pPr>
                <a:defRPr/>
              </a:pPr>
              <a:t>22</a:t>
            </a:fld>
            <a:endParaRPr lang="en-CA" altLang="en-US" sz="1200" i="0">
              <a:latin typeface="Tahoma" charset="0"/>
            </a:endParaRPr>
          </a:p>
        </p:txBody>
      </p:sp>
      <p:sp>
        <p:nvSpPr>
          <p:cNvPr id="47107" name="Rectangle 2">
            <a:extLst>
              <a:ext uri="{FF2B5EF4-FFF2-40B4-BE49-F238E27FC236}"/>
            </a:extLst>
          </p:cNvPr>
          <p:cNvSpPr>
            <a:spLocks noGrp="1" noRot="1" noChangeAspect="1" noChangeArrowheads="1" noTextEdit="1"/>
          </p:cNvSpPr>
          <p:nvPr>
            <p:ph type="sldImg"/>
          </p:nvPr>
        </p:nvSpPr>
        <p:spPr>
          <a:ln/>
        </p:spPr>
      </p:sp>
      <p:sp>
        <p:nvSpPr>
          <p:cNvPr id="4710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4211447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F62CF2CC-269B-4415-9135-14750A2DF52F}" type="slidenum">
              <a:rPr lang="en-CA" altLang="en-US" sz="1200" i="0">
                <a:latin typeface="Tahoma" charset="0"/>
              </a:rPr>
              <a:pPr>
                <a:defRPr/>
              </a:pPr>
              <a:t>23</a:t>
            </a:fld>
            <a:endParaRPr lang="en-CA" altLang="en-US" sz="1200" i="0">
              <a:latin typeface="Tahoma" charset="0"/>
            </a:endParaRPr>
          </a:p>
        </p:txBody>
      </p:sp>
      <p:sp>
        <p:nvSpPr>
          <p:cNvPr id="49155" name="Rectangle 2">
            <a:extLst>
              <a:ext uri="{FF2B5EF4-FFF2-40B4-BE49-F238E27FC236}"/>
            </a:extLst>
          </p:cNvPr>
          <p:cNvSpPr>
            <a:spLocks noGrp="1" noRot="1" noChangeAspect="1" noChangeArrowheads="1" noTextEdit="1"/>
          </p:cNvSpPr>
          <p:nvPr>
            <p:ph type="sldImg"/>
          </p:nvPr>
        </p:nvSpPr>
        <p:spPr>
          <a:ln/>
        </p:spPr>
      </p:sp>
      <p:sp>
        <p:nvSpPr>
          <p:cNvPr id="491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295716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7985A363-B08E-4A9E-BF7A-F999A340BAFB}" type="slidenum">
              <a:rPr lang="en-CA" altLang="en-US" sz="1200" i="0">
                <a:latin typeface="Tahoma" charset="0"/>
              </a:rPr>
              <a:pPr>
                <a:defRPr/>
              </a:pPr>
              <a:t>24</a:t>
            </a:fld>
            <a:endParaRPr lang="en-CA" altLang="en-US" sz="1200" i="0">
              <a:latin typeface="Tahoma" charset="0"/>
            </a:endParaRPr>
          </a:p>
        </p:txBody>
      </p:sp>
      <p:sp>
        <p:nvSpPr>
          <p:cNvPr id="49155" name="Rectangle 2">
            <a:extLst>
              <a:ext uri="{FF2B5EF4-FFF2-40B4-BE49-F238E27FC236}"/>
            </a:extLst>
          </p:cNvPr>
          <p:cNvSpPr>
            <a:spLocks noGrp="1" noRot="1" noChangeAspect="1" noChangeArrowheads="1" noTextEdit="1"/>
          </p:cNvSpPr>
          <p:nvPr>
            <p:ph type="sldImg"/>
          </p:nvPr>
        </p:nvSpPr>
        <p:spPr>
          <a:ln/>
        </p:spPr>
      </p:sp>
      <p:sp>
        <p:nvSpPr>
          <p:cNvPr id="491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850398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AD0C4989-B601-4797-B320-2B9E963219AC}" type="slidenum">
              <a:rPr lang="en-CA" altLang="en-US" sz="1200" i="0">
                <a:latin typeface="Tahoma" charset="0"/>
              </a:rPr>
              <a:pPr>
                <a:defRPr/>
              </a:pPr>
              <a:t>25</a:t>
            </a:fld>
            <a:endParaRPr lang="en-CA" altLang="en-US" sz="1200" i="0">
              <a:latin typeface="Tahoma" charset="0"/>
            </a:endParaRPr>
          </a:p>
        </p:txBody>
      </p:sp>
      <p:sp>
        <p:nvSpPr>
          <p:cNvPr id="49155" name="Rectangle 2">
            <a:extLst>
              <a:ext uri="{FF2B5EF4-FFF2-40B4-BE49-F238E27FC236}"/>
            </a:extLst>
          </p:cNvPr>
          <p:cNvSpPr>
            <a:spLocks noGrp="1" noRot="1" noChangeAspect="1" noChangeArrowheads="1" noTextEdit="1"/>
          </p:cNvSpPr>
          <p:nvPr>
            <p:ph type="sldImg"/>
          </p:nvPr>
        </p:nvSpPr>
        <p:spPr>
          <a:ln/>
        </p:spPr>
      </p:sp>
      <p:sp>
        <p:nvSpPr>
          <p:cNvPr id="491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349801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D42F229D-E4B3-4013-8E18-8BCE7C5D1F47}" type="slidenum">
              <a:rPr lang="en-CA" altLang="en-US" sz="1200" i="0">
                <a:latin typeface="Tahoma" charset="0"/>
              </a:rPr>
              <a:pPr>
                <a:defRPr/>
              </a:pPr>
              <a:t>27</a:t>
            </a:fld>
            <a:endParaRPr lang="en-CA" altLang="en-US" sz="1200" i="0">
              <a:latin typeface="Tahoma" charset="0"/>
            </a:endParaRPr>
          </a:p>
        </p:txBody>
      </p:sp>
      <p:sp>
        <p:nvSpPr>
          <p:cNvPr id="65539" name="Rectangle 2">
            <a:extLst>
              <a:ext uri="{FF2B5EF4-FFF2-40B4-BE49-F238E27FC236}"/>
            </a:extLst>
          </p:cNvPr>
          <p:cNvSpPr>
            <a:spLocks noGrp="1" noRot="1" noChangeAspect="1" noChangeArrowheads="1" noTextEdit="1"/>
          </p:cNvSpPr>
          <p:nvPr>
            <p:ph type="sldImg"/>
          </p:nvPr>
        </p:nvSpPr>
        <p:spPr>
          <a:ln/>
        </p:spPr>
      </p:sp>
      <p:sp>
        <p:nvSpPr>
          <p:cNvPr id="6554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401445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4D65D61E-11BD-4770-8C3E-95FE06788185}" type="slidenum">
              <a:rPr lang="en-CA" altLang="en-US" sz="1200" i="0">
                <a:latin typeface="Tahoma" charset="0"/>
              </a:rPr>
              <a:pPr>
                <a:defRPr/>
              </a:pPr>
              <a:t>29</a:t>
            </a:fld>
            <a:endParaRPr lang="en-CA" altLang="en-US" sz="1200" i="0">
              <a:latin typeface="Tahoma" charset="0"/>
            </a:endParaRPr>
          </a:p>
        </p:txBody>
      </p:sp>
      <p:sp>
        <p:nvSpPr>
          <p:cNvPr id="65539" name="Rectangle 2">
            <a:extLst>
              <a:ext uri="{FF2B5EF4-FFF2-40B4-BE49-F238E27FC236}"/>
            </a:extLst>
          </p:cNvPr>
          <p:cNvSpPr>
            <a:spLocks noGrp="1" noRot="1" noChangeAspect="1" noChangeArrowheads="1" noTextEdit="1"/>
          </p:cNvSpPr>
          <p:nvPr>
            <p:ph type="sldImg"/>
          </p:nvPr>
        </p:nvSpPr>
        <p:spPr>
          <a:ln/>
        </p:spPr>
      </p:sp>
      <p:sp>
        <p:nvSpPr>
          <p:cNvPr id="6554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11715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78C99B6A-52D1-4351-9061-E207B4B47E16}" type="slidenum">
              <a:rPr lang="en-CA" altLang="en-US" sz="1200" i="0">
                <a:latin typeface="Tahoma" charset="0"/>
              </a:rPr>
              <a:pPr>
                <a:defRPr/>
              </a:pPr>
              <a:t>30</a:t>
            </a:fld>
            <a:endParaRPr lang="en-CA" altLang="en-US" sz="1200" i="0">
              <a:latin typeface="Tahoma" charset="0"/>
            </a:endParaRPr>
          </a:p>
        </p:txBody>
      </p:sp>
      <p:sp>
        <p:nvSpPr>
          <p:cNvPr id="67587" name="Rectangle 2">
            <a:extLst>
              <a:ext uri="{FF2B5EF4-FFF2-40B4-BE49-F238E27FC236}"/>
            </a:extLst>
          </p:cNvPr>
          <p:cNvSpPr>
            <a:spLocks noGrp="1" noRot="1" noChangeAspect="1" noChangeArrowheads="1" noTextEdit="1"/>
          </p:cNvSpPr>
          <p:nvPr>
            <p:ph type="sldImg"/>
          </p:nvPr>
        </p:nvSpPr>
        <p:spPr>
          <a:ln/>
        </p:spPr>
      </p:sp>
      <p:sp>
        <p:nvSpPr>
          <p:cNvPr id="6758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998900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90C0185C-1D5D-44C1-8CAF-6576CC706E2E}" type="slidenum">
              <a:rPr lang="en-CA" altLang="en-US" sz="1200" i="0">
                <a:latin typeface="Tahoma" charset="0"/>
              </a:rPr>
              <a:pPr>
                <a:defRPr/>
              </a:pPr>
              <a:t>31</a:t>
            </a:fld>
            <a:endParaRPr lang="en-CA" altLang="en-US" sz="1200" i="0">
              <a:latin typeface="Tahoma" charset="0"/>
            </a:endParaRPr>
          </a:p>
        </p:txBody>
      </p:sp>
      <p:sp>
        <p:nvSpPr>
          <p:cNvPr id="69635" name="Rectangle 2">
            <a:extLst>
              <a:ext uri="{FF2B5EF4-FFF2-40B4-BE49-F238E27FC236}"/>
            </a:extLst>
          </p:cNvPr>
          <p:cNvSpPr>
            <a:spLocks noGrp="1" noRot="1" noChangeAspect="1" noChangeArrowheads="1" noTextEdit="1"/>
          </p:cNvSpPr>
          <p:nvPr>
            <p:ph type="sldImg"/>
          </p:nvPr>
        </p:nvSpPr>
        <p:spPr>
          <a:ln/>
        </p:spPr>
      </p:sp>
      <p:sp>
        <p:nvSpPr>
          <p:cNvPr id="6963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10183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631B1E18-3449-40E2-8A01-0D886D64BE82}" type="slidenum">
              <a:rPr lang="en-CA" altLang="en-US" sz="1200" i="0">
                <a:latin typeface="Tahoma" charset="0"/>
              </a:rPr>
              <a:pPr>
                <a:defRPr/>
              </a:pPr>
              <a:t>32</a:t>
            </a:fld>
            <a:endParaRPr lang="en-CA" altLang="en-US" sz="1200" i="0">
              <a:latin typeface="Tahoma" charset="0"/>
            </a:endParaRPr>
          </a:p>
        </p:txBody>
      </p:sp>
      <p:sp>
        <p:nvSpPr>
          <p:cNvPr id="71683" name="Rectangle 2">
            <a:extLst>
              <a:ext uri="{FF2B5EF4-FFF2-40B4-BE49-F238E27FC236}"/>
            </a:extLst>
          </p:cNvPr>
          <p:cNvSpPr>
            <a:spLocks noGrp="1" noRot="1" noChangeAspect="1" noChangeArrowheads="1" noTextEdit="1"/>
          </p:cNvSpPr>
          <p:nvPr>
            <p:ph type="sldImg"/>
          </p:nvPr>
        </p:nvSpPr>
        <p:spPr>
          <a:ln/>
        </p:spPr>
      </p:sp>
      <p:sp>
        <p:nvSpPr>
          <p:cNvPr id="71684"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01573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group attributes to form a relation schema, we assume that attributes belonging to one relation have certain real-world meaning and a proper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interpretation associated with them</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1459661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2BF29476-E9E9-4A33-BB5E-94591D38E857}" type="slidenum">
              <a:rPr lang="en-CA" altLang="en-US" sz="1200" i="0">
                <a:latin typeface="Tahoma" charset="0"/>
              </a:rPr>
              <a:pPr>
                <a:defRPr/>
              </a:pPr>
              <a:t>33</a:t>
            </a:fld>
            <a:endParaRPr lang="en-CA" altLang="en-US" sz="1200" i="0">
              <a:latin typeface="Tahoma" charset="0"/>
            </a:endParaRPr>
          </a:p>
        </p:txBody>
      </p:sp>
      <p:sp>
        <p:nvSpPr>
          <p:cNvPr id="73731" name="Rectangle 2">
            <a:extLst>
              <a:ext uri="{FF2B5EF4-FFF2-40B4-BE49-F238E27FC236}"/>
            </a:extLst>
          </p:cNvPr>
          <p:cNvSpPr>
            <a:spLocks noGrp="1" noRot="1" noChangeAspect="1" noChangeArrowheads="1" noTextEdit="1"/>
          </p:cNvSpPr>
          <p:nvPr>
            <p:ph type="sldImg"/>
          </p:nvPr>
        </p:nvSpPr>
        <p:spPr>
          <a:ln/>
        </p:spPr>
      </p:sp>
      <p:sp>
        <p:nvSpPr>
          <p:cNvPr id="73732"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77119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6AD88F52-5114-478A-973D-6E00F81A14CD}" type="slidenum">
              <a:rPr lang="en-CA" altLang="en-US" sz="1200" i="0">
                <a:latin typeface="Tahoma" charset="0"/>
              </a:rPr>
              <a:pPr>
                <a:defRPr/>
              </a:pPr>
              <a:t>34</a:t>
            </a:fld>
            <a:endParaRPr lang="en-CA" altLang="en-US" sz="1200" i="0">
              <a:latin typeface="Tahoma" charset="0"/>
            </a:endParaRPr>
          </a:p>
        </p:txBody>
      </p:sp>
      <p:sp>
        <p:nvSpPr>
          <p:cNvPr id="75779" name="Rectangle 2">
            <a:extLst>
              <a:ext uri="{FF2B5EF4-FFF2-40B4-BE49-F238E27FC236}"/>
            </a:extLst>
          </p:cNvPr>
          <p:cNvSpPr>
            <a:spLocks noGrp="1" noRot="1" noChangeAspect="1" noChangeArrowheads="1" noTextEdit="1"/>
          </p:cNvSpPr>
          <p:nvPr>
            <p:ph type="sldImg"/>
          </p:nvPr>
        </p:nvSpPr>
        <p:spPr>
          <a:ln/>
        </p:spPr>
      </p:sp>
      <p:sp>
        <p:nvSpPr>
          <p:cNvPr id="7578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011944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380E0BB0-5884-4AC5-873A-D3BBC4CF071F}" type="slidenum">
              <a:rPr lang="en-CA" altLang="en-US" sz="1200" i="0">
                <a:latin typeface="Tahoma" charset="0"/>
              </a:rPr>
              <a:pPr>
                <a:defRPr/>
              </a:pPr>
              <a:t>35</a:t>
            </a:fld>
            <a:endParaRPr lang="en-CA" altLang="en-US" sz="1200" i="0">
              <a:latin typeface="Tahoma" charset="0"/>
            </a:endParaRPr>
          </a:p>
        </p:txBody>
      </p:sp>
      <p:sp>
        <p:nvSpPr>
          <p:cNvPr id="77827" name="Rectangle 2">
            <a:extLst>
              <a:ext uri="{FF2B5EF4-FFF2-40B4-BE49-F238E27FC236}"/>
            </a:extLst>
          </p:cNvPr>
          <p:cNvSpPr>
            <a:spLocks noGrp="1" noRot="1" noChangeAspect="1" noChangeArrowheads="1" noTextEdit="1"/>
          </p:cNvSpPr>
          <p:nvPr>
            <p:ph type="sldImg"/>
          </p:nvPr>
        </p:nvSpPr>
        <p:spPr>
          <a:ln/>
        </p:spPr>
      </p:sp>
      <p:sp>
        <p:nvSpPr>
          <p:cNvPr id="7782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976363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417E0188-D449-42D8-A92F-45360C2FA0BA}" type="slidenum">
              <a:rPr lang="en-CA" altLang="en-US" sz="1200" i="0">
                <a:latin typeface="Tahoma" charset="0"/>
              </a:rPr>
              <a:pPr>
                <a:defRPr/>
              </a:pPr>
              <a:t>36</a:t>
            </a:fld>
            <a:endParaRPr lang="en-CA" altLang="en-US" sz="1200" i="0">
              <a:latin typeface="Tahoma" charset="0"/>
            </a:endParaRPr>
          </a:p>
        </p:txBody>
      </p:sp>
      <p:sp>
        <p:nvSpPr>
          <p:cNvPr id="79875" name="Rectangle 2">
            <a:extLst>
              <a:ext uri="{FF2B5EF4-FFF2-40B4-BE49-F238E27FC236}"/>
            </a:extLst>
          </p:cNvPr>
          <p:cNvSpPr>
            <a:spLocks noGrp="1" noRot="1" noChangeAspect="1" noChangeArrowheads="1" noTextEdit="1"/>
          </p:cNvSpPr>
          <p:nvPr>
            <p:ph type="sldImg"/>
          </p:nvPr>
        </p:nvSpPr>
        <p:spPr>
          <a:ln/>
        </p:spPr>
      </p:sp>
      <p:sp>
        <p:nvSpPr>
          <p:cNvPr id="7987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048287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8583333C-16DC-42D7-B3CD-5E6897BA2CFF}" type="slidenum">
              <a:rPr lang="en-CA" altLang="en-US" sz="1200" i="0">
                <a:latin typeface="Tahoma" charset="0"/>
              </a:rPr>
              <a:pPr>
                <a:defRPr/>
              </a:pPr>
              <a:t>37</a:t>
            </a:fld>
            <a:endParaRPr lang="en-CA" altLang="en-US" sz="1200" i="0">
              <a:latin typeface="Tahoma" charset="0"/>
            </a:endParaRPr>
          </a:p>
        </p:txBody>
      </p:sp>
      <p:sp>
        <p:nvSpPr>
          <p:cNvPr id="81923" name="Rectangle 2">
            <a:extLst>
              <a:ext uri="{FF2B5EF4-FFF2-40B4-BE49-F238E27FC236}"/>
            </a:extLst>
          </p:cNvPr>
          <p:cNvSpPr>
            <a:spLocks noGrp="1" noRot="1" noChangeAspect="1" noChangeArrowheads="1" noTextEdit="1"/>
          </p:cNvSpPr>
          <p:nvPr>
            <p:ph type="sldImg"/>
          </p:nvPr>
        </p:nvSpPr>
        <p:spPr>
          <a:ln/>
        </p:spPr>
      </p:sp>
      <p:sp>
        <p:nvSpPr>
          <p:cNvPr id="81924"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441682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3ECFBE34-4311-4488-B410-0DC90A101CAD}" type="slidenum">
              <a:rPr lang="en-CA" altLang="en-US" sz="1200" i="0">
                <a:latin typeface="Tahoma" charset="0"/>
              </a:rPr>
              <a:pPr>
                <a:defRPr/>
              </a:pPr>
              <a:t>38</a:t>
            </a:fld>
            <a:endParaRPr lang="en-CA" altLang="en-US" sz="1200" i="0">
              <a:latin typeface="Tahoma" charset="0"/>
            </a:endParaRPr>
          </a:p>
        </p:txBody>
      </p:sp>
      <p:sp>
        <p:nvSpPr>
          <p:cNvPr id="83971" name="Rectangle 2">
            <a:extLst>
              <a:ext uri="{FF2B5EF4-FFF2-40B4-BE49-F238E27FC236}"/>
            </a:extLst>
          </p:cNvPr>
          <p:cNvSpPr>
            <a:spLocks noGrp="1" noRot="1" noChangeAspect="1" noChangeArrowheads="1" noTextEdit="1"/>
          </p:cNvSpPr>
          <p:nvPr>
            <p:ph type="sldImg"/>
          </p:nvPr>
        </p:nvSpPr>
        <p:spPr>
          <a:ln/>
        </p:spPr>
      </p:sp>
      <p:sp>
        <p:nvSpPr>
          <p:cNvPr id="83972"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55799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0044EBFD-A993-4B5E-8A6A-4E423D65CDB1}" type="slidenum">
              <a:rPr lang="en-CA" altLang="en-US" sz="1200" i="0">
                <a:latin typeface="Tahoma" charset="0"/>
              </a:rPr>
              <a:pPr>
                <a:defRPr/>
              </a:pPr>
              <a:t>39</a:t>
            </a:fld>
            <a:endParaRPr lang="en-CA" altLang="en-US" sz="1200" i="0">
              <a:latin typeface="Tahoma" charset="0"/>
            </a:endParaRPr>
          </a:p>
        </p:txBody>
      </p:sp>
      <p:sp>
        <p:nvSpPr>
          <p:cNvPr id="86019" name="Rectangle 2">
            <a:extLst>
              <a:ext uri="{FF2B5EF4-FFF2-40B4-BE49-F238E27FC236}"/>
            </a:extLst>
          </p:cNvPr>
          <p:cNvSpPr>
            <a:spLocks noGrp="1" noRot="1" noChangeAspect="1" noChangeArrowheads="1" noTextEdit="1"/>
          </p:cNvSpPr>
          <p:nvPr>
            <p:ph type="sldImg"/>
          </p:nvPr>
        </p:nvSpPr>
        <p:spPr>
          <a:ln/>
        </p:spPr>
      </p:sp>
      <p:sp>
        <p:nvSpPr>
          <p:cNvPr id="8602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909325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45D07EBD-E2AF-4536-9A11-BC8ED66C76BD}" type="slidenum">
              <a:rPr lang="en-CA" altLang="en-US" sz="1200" i="0">
                <a:latin typeface="Tahoma" charset="0"/>
              </a:rPr>
              <a:pPr>
                <a:defRPr/>
              </a:pPr>
              <a:t>40</a:t>
            </a:fld>
            <a:endParaRPr lang="en-CA" altLang="en-US" sz="1200" i="0">
              <a:latin typeface="Tahoma" charset="0"/>
            </a:endParaRPr>
          </a:p>
        </p:txBody>
      </p:sp>
      <p:sp>
        <p:nvSpPr>
          <p:cNvPr id="90115" name="Rectangle 2">
            <a:extLst>
              <a:ext uri="{FF2B5EF4-FFF2-40B4-BE49-F238E27FC236}"/>
            </a:extLst>
          </p:cNvPr>
          <p:cNvSpPr>
            <a:spLocks noGrp="1" noRot="1" noChangeAspect="1" noChangeArrowheads="1" noTextEdit="1"/>
          </p:cNvSpPr>
          <p:nvPr>
            <p:ph type="sldImg"/>
          </p:nvPr>
        </p:nvSpPr>
        <p:spPr>
          <a:ln/>
        </p:spPr>
      </p:sp>
      <p:sp>
        <p:nvSpPr>
          <p:cNvPr id="9011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954585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97352F18-CFB3-4BA1-A1A9-A0CF9E6831AF}" type="slidenum">
              <a:rPr lang="en-CA" altLang="en-US" sz="1200" i="0">
                <a:latin typeface="Tahoma" charset="0"/>
              </a:rPr>
              <a:pPr>
                <a:defRPr/>
              </a:pPr>
              <a:t>41</a:t>
            </a:fld>
            <a:endParaRPr lang="en-CA" altLang="en-US" sz="1200" i="0">
              <a:latin typeface="Tahoma" charset="0"/>
            </a:endParaRPr>
          </a:p>
        </p:txBody>
      </p:sp>
      <p:sp>
        <p:nvSpPr>
          <p:cNvPr id="92163" name="Rectangle 2">
            <a:extLst>
              <a:ext uri="{FF2B5EF4-FFF2-40B4-BE49-F238E27FC236}"/>
            </a:extLst>
          </p:cNvPr>
          <p:cNvSpPr>
            <a:spLocks noGrp="1" noRot="1" noChangeAspect="1" noChangeArrowheads="1" noTextEdit="1"/>
          </p:cNvSpPr>
          <p:nvPr>
            <p:ph type="sldImg"/>
          </p:nvPr>
        </p:nvSpPr>
        <p:spPr>
          <a:ln/>
        </p:spPr>
      </p:sp>
      <p:sp>
        <p:nvSpPr>
          <p:cNvPr id="92164"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231554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4A3500FB-C4D8-4906-B9B4-CD7585E033FB}" type="slidenum">
              <a:rPr lang="en-CA" altLang="en-US" sz="1200" i="0">
                <a:latin typeface="Tahoma" charset="0"/>
              </a:rPr>
              <a:pPr>
                <a:defRPr/>
              </a:pPr>
              <a:t>42</a:t>
            </a:fld>
            <a:endParaRPr lang="en-CA" altLang="en-US" sz="1200" i="0">
              <a:latin typeface="Tahoma" charset="0"/>
            </a:endParaRPr>
          </a:p>
        </p:txBody>
      </p:sp>
      <p:sp>
        <p:nvSpPr>
          <p:cNvPr id="86019" name="Rectangle 2">
            <a:extLst>
              <a:ext uri="{FF2B5EF4-FFF2-40B4-BE49-F238E27FC236}"/>
            </a:extLst>
          </p:cNvPr>
          <p:cNvSpPr>
            <a:spLocks noGrp="1" noRot="1" noChangeAspect="1" noChangeArrowheads="1" noTextEdit="1"/>
          </p:cNvSpPr>
          <p:nvPr>
            <p:ph type="sldImg"/>
          </p:nvPr>
        </p:nvSpPr>
        <p:spPr>
          <a:ln/>
        </p:spPr>
      </p:sp>
      <p:sp>
        <p:nvSpPr>
          <p:cNvPr id="8602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288102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80D1C933-F657-456D-9F41-F7C140C5FF30}" type="slidenum">
              <a:rPr lang="en-CA" altLang="en-US" sz="1200" i="0">
                <a:latin typeface="Tahoma" charset="0"/>
              </a:rPr>
              <a:pPr>
                <a:defRPr/>
              </a:pPr>
              <a:t>5</a:t>
            </a:fld>
            <a:endParaRPr lang="en-CA" altLang="en-US" sz="1200" i="0">
              <a:latin typeface="Tahoma" charset="0"/>
            </a:endParaRPr>
          </a:p>
        </p:txBody>
      </p:sp>
      <p:sp>
        <p:nvSpPr>
          <p:cNvPr id="16387" name="Rectangle 2">
            <a:extLst>
              <a:ext uri="{FF2B5EF4-FFF2-40B4-BE49-F238E27FC236}"/>
            </a:extLst>
          </p:cNvPr>
          <p:cNvSpPr>
            <a:spLocks noGrp="1" noRot="1" noChangeAspect="1" noChangeArrowheads="1" noTextEdit="1"/>
          </p:cNvSpPr>
          <p:nvPr>
            <p:ph type="sldImg"/>
          </p:nvPr>
        </p:nvSpPr>
        <p:spPr>
          <a:ln/>
        </p:spPr>
      </p:sp>
      <p:sp>
        <p:nvSpPr>
          <p:cNvPr id="1638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4043696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1956EE9E-B2FA-488C-B401-CAF8152E6481}" type="slidenum">
              <a:rPr lang="en-CA" altLang="en-US" sz="1200" i="0">
                <a:latin typeface="Tahoma" charset="0"/>
              </a:rPr>
              <a:pPr>
                <a:defRPr/>
              </a:pPr>
              <a:t>43</a:t>
            </a:fld>
            <a:endParaRPr lang="en-CA" altLang="en-US" sz="1200" i="0">
              <a:latin typeface="Tahoma" charset="0"/>
            </a:endParaRPr>
          </a:p>
        </p:txBody>
      </p:sp>
      <p:sp>
        <p:nvSpPr>
          <p:cNvPr id="88067" name="Rectangle 2">
            <a:extLst>
              <a:ext uri="{FF2B5EF4-FFF2-40B4-BE49-F238E27FC236}"/>
            </a:extLst>
          </p:cNvPr>
          <p:cNvSpPr>
            <a:spLocks noGrp="1" noRot="1" noChangeAspect="1" noChangeArrowheads="1" noTextEdit="1"/>
          </p:cNvSpPr>
          <p:nvPr>
            <p:ph type="sldImg"/>
          </p:nvPr>
        </p:nvSpPr>
        <p:spPr>
          <a:ln/>
        </p:spPr>
      </p:sp>
      <p:sp>
        <p:nvSpPr>
          <p:cNvPr id="8806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4289096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604EBF3F-1497-4F41-A423-B7D35C8AB3B2}" type="slidenum">
              <a:rPr lang="en-CA" altLang="en-US" sz="1200" i="0">
                <a:latin typeface="Tahoma" charset="0"/>
              </a:rPr>
              <a:pPr>
                <a:defRPr/>
              </a:pPr>
              <a:t>44</a:t>
            </a:fld>
            <a:endParaRPr lang="en-CA" altLang="en-US" sz="1200" i="0">
              <a:latin typeface="Tahoma" charset="0"/>
            </a:endParaRPr>
          </a:p>
        </p:txBody>
      </p:sp>
      <p:sp>
        <p:nvSpPr>
          <p:cNvPr id="94211" name="Rectangle 2">
            <a:extLst>
              <a:ext uri="{FF2B5EF4-FFF2-40B4-BE49-F238E27FC236}"/>
            </a:extLst>
          </p:cNvPr>
          <p:cNvSpPr>
            <a:spLocks noGrp="1" noRot="1" noChangeAspect="1" noChangeArrowheads="1" noTextEdit="1"/>
          </p:cNvSpPr>
          <p:nvPr>
            <p:ph type="sldImg"/>
          </p:nvPr>
        </p:nvSpPr>
        <p:spPr>
          <a:ln/>
        </p:spPr>
      </p:sp>
      <p:sp>
        <p:nvSpPr>
          <p:cNvPr id="94212"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900869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F29B9341-3D4F-4D93-9EC7-2CE71C0CA284}" type="slidenum">
              <a:rPr lang="en-CA" altLang="en-US" sz="1200" i="0">
                <a:latin typeface="Tahoma" charset="0"/>
              </a:rPr>
              <a:pPr>
                <a:defRPr/>
              </a:pPr>
              <a:t>46</a:t>
            </a:fld>
            <a:endParaRPr lang="en-CA" altLang="en-US" sz="1200" i="0">
              <a:latin typeface="Tahoma" charset="0"/>
            </a:endParaRPr>
          </a:p>
        </p:txBody>
      </p:sp>
      <p:sp>
        <p:nvSpPr>
          <p:cNvPr id="100355" name="Rectangle 2">
            <a:extLst>
              <a:ext uri="{FF2B5EF4-FFF2-40B4-BE49-F238E27FC236}"/>
            </a:extLst>
          </p:cNvPr>
          <p:cNvSpPr>
            <a:spLocks noGrp="1" noRot="1" noChangeAspect="1" noChangeArrowheads="1" noTextEdit="1"/>
          </p:cNvSpPr>
          <p:nvPr>
            <p:ph type="sldImg"/>
          </p:nvPr>
        </p:nvSpPr>
        <p:spPr>
          <a:ln/>
        </p:spPr>
      </p:sp>
      <p:sp>
        <p:nvSpPr>
          <p:cNvPr id="1003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4097465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3AD653ED-F506-4228-A6B8-DA88E66A07F0}" type="slidenum">
              <a:rPr lang="en-CA" altLang="en-US" sz="1200" i="0">
                <a:latin typeface="Tahoma" charset="0"/>
              </a:rPr>
              <a:pPr>
                <a:defRPr/>
              </a:pPr>
              <a:t>47</a:t>
            </a:fld>
            <a:endParaRPr lang="en-CA" altLang="en-US" sz="1200" i="0">
              <a:latin typeface="Tahoma" charset="0"/>
            </a:endParaRPr>
          </a:p>
        </p:txBody>
      </p:sp>
      <p:sp>
        <p:nvSpPr>
          <p:cNvPr id="100355" name="Rectangle 2">
            <a:extLst>
              <a:ext uri="{FF2B5EF4-FFF2-40B4-BE49-F238E27FC236}"/>
            </a:extLst>
          </p:cNvPr>
          <p:cNvSpPr>
            <a:spLocks noGrp="1" noRot="1" noChangeAspect="1" noChangeArrowheads="1" noTextEdit="1"/>
          </p:cNvSpPr>
          <p:nvPr>
            <p:ph type="sldImg"/>
          </p:nvPr>
        </p:nvSpPr>
        <p:spPr>
          <a:ln/>
        </p:spPr>
      </p:sp>
      <p:sp>
        <p:nvSpPr>
          <p:cNvPr id="1003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1230624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F8910F48-DC00-4128-8A84-8967F921F31E}" type="slidenum">
              <a:rPr lang="en-CA" altLang="en-US" sz="1200" i="0">
                <a:latin typeface="Tahoma" charset="0"/>
              </a:rPr>
              <a:pPr>
                <a:defRPr/>
              </a:pPr>
              <a:t>48</a:t>
            </a:fld>
            <a:endParaRPr lang="en-CA" altLang="en-US" sz="1200" i="0">
              <a:latin typeface="Tahoma" charset="0"/>
            </a:endParaRPr>
          </a:p>
        </p:txBody>
      </p:sp>
      <p:sp>
        <p:nvSpPr>
          <p:cNvPr id="100355" name="Rectangle 2">
            <a:extLst>
              <a:ext uri="{FF2B5EF4-FFF2-40B4-BE49-F238E27FC236}"/>
            </a:extLst>
          </p:cNvPr>
          <p:cNvSpPr>
            <a:spLocks noGrp="1" noRot="1" noChangeAspect="1" noChangeArrowheads="1" noTextEdit="1"/>
          </p:cNvSpPr>
          <p:nvPr>
            <p:ph type="sldImg"/>
          </p:nvPr>
        </p:nvSpPr>
        <p:spPr>
          <a:ln/>
        </p:spPr>
      </p:sp>
      <p:sp>
        <p:nvSpPr>
          <p:cNvPr id="1003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4166196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ABD961C3-2B5C-4819-B0B9-AFA37733ED2C}" type="slidenum">
              <a:rPr lang="en-CA" altLang="en-US" sz="1200" i="0">
                <a:latin typeface="Tahoma" charset="0"/>
              </a:rPr>
              <a:pPr>
                <a:defRPr/>
              </a:pPr>
              <a:t>49</a:t>
            </a:fld>
            <a:endParaRPr lang="en-CA" altLang="en-US" sz="1200" i="0">
              <a:latin typeface="Tahoma" charset="0"/>
            </a:endParaRPr>
          </a:p>
        </p:txBody>
      </p:sp>
      <p:sp>
        <p:nvSpPr>
          <p:cNvPr id="100355" name="Rectangle 2">
            <a:extLst>
              <a:ext uri="{FF2B5EF4-FFF2-40B4-BE49-F238E27FC236}"/>
            </a:extLst>
          </p:cNvPr>
          <p:cNvSpPr>
            <a:spLocks noGrp="1" noRot="1" noChangeAspect="1" noChangeArrowheads="1" noTextEdit="1"/>
          </p:cNvSpPr>
          <p:nvPr>
            <p:ph type="sldImg"/>
          </p:nvPr>
        </p:nvSpPr>
        <p:spPr>
          <a:ln/>
        </p:spPr>
      </p:sp>
      <p:sp>
        <p:nvSpPr>
          <p:cNvPr id="1003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873186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EDB6D7AB-6F36-4364-87A7-F364880037F8}" type="slidenum">
              <a:rPr lang="en-CA" altLang="en-US" sz="1200" i="0">
                <a:latin typeface="Tahoma" charset="0"/>
              </a:rPr>
              <a:pPr>
                <a:defRPr/>
              </a:pPr>
              <a:t>50</a:t>
            </a:fld>
            <a:endParaRPr lang="en-CA" altLang="en-US" sz="1200" i="0">
              <a:latin typeface="Tahoma" charset="0"/>
            </a:endParaRPr>
          </a:p>
        </p:txBody>
      </p:sp>
      <p:sp>
        <p:nvSpPr>
          <p:cNvPr id="100355" name="Rectangle 2">
            <a:extLst>
              <a:ext uri="{FF2B5EF4-FFF2-40B4-BE49-F238E27FC236}"/>
            </a:extLst>
          </p:cNvPr>
          <p:cNvSpPr>
            <a:spLocks noGrp="1" noRot="1" noChangeAspect="1" noChangeArrowheads="1" noTextEdit="1"/>
          </p:cNvSpPr>
          <p:nvPr>
            <p:ph type="sldImg"/>
          </p:nvPr>
        </p:nvSpPr>
        <p:spPr>
          <a:ln/>
        </p:spPr>
      </p:sp>
      <p:sp>
        <p:nvSpPr>
          <p:cNvPr id="1003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320244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643AC4EE-4C61-433B-986F-B36EE22FEBA6}" type="slidenum">
              <a:rPr lang="en-CA" altLang="en-US" sz="1200" i="0">
                <a:latin typeface="Tahoma" charset="0"/>
              </a:rPr>
              <a:pPr>
                <a:defRPr/>
              </a:pPr>
              <a:t>51</a:t>
            </a:fld>
            <a:endParaRPr lang="en-CA" altLang="en-US" sz="1200" i="0">
              <a:latin typeface="Tahoma" charset="0"/>
            </a:endParaRPr>
          </a:p>
        </p:txBody>
      </p:sp>
      <p:sp>
        <p:nvSpPr>
          <p:cNvPr id="100355" name="Rectangle 2">
            <a:extLst>
              <a:ext uri="{FF2B5EF4-FFF2-40B4-BE49-F238E27FC236}"/>
            </a:extLst>
          </p:cNvPr>
          <p:cNvSpPr>
            <a:spLocks noGrp="1" noRot="1" noChangeAspect="1" noChangeArrowheads="1" noTextEdit="1"/>
          </p:cNvSpPr>
          <p:nvPr>
            <p:ph type="sldImg"/>
          </p:nvPr>
        </p:nvSpPr>
        <p:spPr>
          <a:ln/>
        </p:spPr>
      </p:sp>
      <p:sp>
        <p:nvSpPr>
          <p:cNvPr id="1003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2287237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5C8711A4-D7EE-451B-8CA3-3D5804FB8397}" type="slidenum">
              <a:rPr lang="en-CA" altLang="en-US" sz="1200" i="0">
                <a:latin typeface="Tahoma" charset="0"/>
              </a:rPr>
              <a:pPr>
                <a:defRPr/>
              </a:pPr>
              <a:t>52</a:t>
            </a:fld>
            <a:endParaRPr lang="en-CA" altLang="en-US" sz="1200" i="0">
              <a:latin typeface="Tahoma" charset="0"/>
            </a:endParaRPr>
          </a:p>
        </p:txBody>
      </p:sp>
      <p:sp>
        <p:nvSpPr>
          <p:cNvPr id="100355" name="Rectangle 2">
            <a:extLst>
              <a:ext uri="{FF2B5EF4-FFF2-40B4-BE49-F238E27FC236}"/>
            </a:extLst>
          </p:cNvPr>
          <p:cNvSpPr>
            <a:spLocks noGrp="1" noRot="1" noChangeAspect="1" noChangeArrowheads="1" noTextEdit="1"/>
          </p:cNvSpPr>
          <p:nvPr>
            <p:ph type="sldImg"/>
          </p:nvPr>
        </p:nvSpPr>
        <p:spPr>
          <a:ln/>
        </p:spPr>
      </p:sp>
      <p:sp>
        <p:nvSpPr>
          <p:cNvPr id="1003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2322753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70BC7239-5DB3-4184-9083-86342ABF6754}" type="slidenum">
              <a:rPr lang="en-CA" altLang="en-US" sz="1200" i="0">
                <a:latin typeface="Tahoma" charset="0"/>
              </a:rPr>
              <a:pPr>
                <a:defRPr/>
              </a:pPr>
              <a:t>53</a:t>
            </a:fld>
            <a:endParaRPr lang="en-CA" altLang="en-US" sz="1200" i="0">
              <a:latin typeface="Tahoma" charset="0"/>
            </a:endParaRPr>
          </a:p>
        </p:txBody>
      </p:sp>
      <p:sp>
        <p:nvSpPr>
          <p:cNvPr id="96259" name="Rectangle 2">
            <a:extLst>
              <a:ext uri="{FF2B5EF4-FFF2-40B4-BE49-F238E27FC236}"/>
            </a:extLst>
          </p:cNvPr>
          <p:cNvSpPr>
            <a:spLocks noGrp="1" noRot="1" noChangeAspect="1" noChangeArrowheads="1" noTextEdit="1"/>
          </p:cNvSpPr>
          <p:nvPr>
            <p:ph type="sldImg"/>
          </p:nvPr>
        </p:nvSpPr>
        <p:spPr>
          <a:ln/>
        </p:spPr>
      </p:sp>
      <p:sp>
        <p:nvSpPr>
          <p:cNvPr id="9626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27571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C9CA2DA5-72B9-45C8-A175-ED39616568CD}" type="slidenum">
              <a:rPr lang="en-CA" altLang="en-US" sz="1200" i="0">
                <a:latin typeface="Tahoma" charset="0"/>
              </a:rPr>
              <a:pPr>
                <a:defRPr/>
              </a:pPr>
              <a:t>6</a:t>
            </a:fld>
            <a:endParaRPr lang="en-CA" altLang="en-US" sz="1200" i="0">
              <a:latin typeface="Tahoma" charset="0"/>
            </a:endParaRPr>
          </a:p>
        </p:txBody>
      </p:sp>
      <p:sp>
        <p:nvSpPr>
          <p:cNvPr id="18435" name="Rectangle 2">
            <a:extLst>
              <a:ext uri="{FF2B5EF4-FFF2-40B4-BE49-F238E27FC236}"/>
            </a:extLst>
          </p:cNvPr>
          <p:cNvSpPr>
            <a:spLocks noGrp="1" noRot="1" noChangeAspect="1" noChangeArrowheads="1" noTextEdit="1"/>
          </p:cNvSpPr>
          <p:nvPr>
            <p:ph type="sldImg"/>
          </p:nvPr>
        </p:nvSpPr>
        <p:spPr>
          <a:ln/>
        </p:spPr>
      </p:sp>
      <p:sp>
        <p:nvSpPr>
          <p:cNvPr id="1843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9144089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75BCA0B4-09A9-4C51-A048-4E330A3C5074}" type="slidenum">
              <a:rPr lang="en-CA" altLang="en-US" sz="1200" i="0">
                <a:latin typeface="Tahoma" charset="0"/>
              </a:rPr>
              <a:pPr>
                <a:defRPr/>
              </a:pPr>
              <a:t>54</a:t>
            </a:fld>
            <a:endParaRPr lang="en-CA" altLang="en-US" sz="1200" i="0">
              <a:latin typeface="Tahoma" charset="0"/>
            </a:endParaRPr>
          </a:p>
        </p:txBody>
      </p:sp>
      <p:sp>
        <p:nvSpPr>
          <p:cNvPr id="96259" name="Rectangle 2">
            <a:extLst>
              <a:ext uri="{FF2B5EF4-FFF2-40B4-BE49-F238E27FC236}"/>
            </a:extLst>
          </p:cNvPr>
          <p:cNvSpPr>
            <a:spLocks noGrp="1" noRot="1" noChangeAspect="1" noChangeArrowheads="1" noTextEdit="1"/>
          </p:cNvSpPr>
          <p:nvPr>
            <p:ph type="sldImg"/>
          </p:nvPr>
        </p:nvSpPr>
        <p:spPr>
          <a:ln/>
        </p:spPr>
      </p:sp>
      <p:sp>
        <p:nvSpPr>
          <p:cNvPr id="9626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3115000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7B0B3041-4486-44D8-BBF0-36705A0176CD}" type="slidenum">
              <a:rPr lang="en-CA" altLang="en-US" sz="1200" i="0">
                <a:latin typeface="Tahoma" charset="0"/>
              </a:rPr>
              <a:pPr>
                <a:defRPr/>
              </a:pPr>
              <a:t>55</a:t>
            </a:fld>
            <a:endParaRPr lang="en-CA" altLang="en-US" sz="1200" i="0">
              <a:latin typeface="Tahoma" charset="0"/>
            </a:endParaRPr>
          </a:p>
        </p:txBody>
      </p:sp>
      <p:sp>
        <p:nvSpPr>
          <p:cNvPr id="98307" name="Rectangle 2">
            <a:extLst>
              <a:ext uri="{FF2B5EF4-FFF2-40B4-BE49-F238E27FC236}"/>
            </a:extLst>
          </p:cNvPr>
          <p:cNvSpPr>
            <a:spLocks noGrp="1" noRot="1" noChangeAspect="1" noChangeArrowheads="1" noTextEdit="1"/>
          </p:cNvSpPr>
          <p:nvPr>
            <p:ph type="sldImg"/>
          </p:nvPr>
        </p:nvSpPr>
        <p:spPr>
          <a:ln/>
        </p:spPr>
      </p:sp>
      <p:sp>
        <p:nvSpPr>
          <p:cNvPr id="9830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8893320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E302457F-F2DE-4072-AC17-021D6C2B4D47}" type="slidenum">
              <a:rPr lang="en-CA" altLang="en-US" sz="1200" i="0">
                <a:latin typeface="Tahoma" charset="0"/>
              </a:rPr>
              <a:pPr>
                <a:defRPr/>
              </a:pPr>
              <a:t>56</a:t>
            </a:fld>
            <a:endParaRPr lang="en-CA" altLang="en-US" sz="1200" i="0">
              <a:latin typeface="Tahoma" charset="0"/>
            </a:endParaRPr>
          </a:p>
        </p:txBody>
      </p:sp>
      <p:sp>
        <p:nvSpPr>
          <p:cNvPr id="98307" name="Rectangle 2">
            <a:extLst>
              <a:ext uri="{FF2B5EF4-FFF2-40B4-BE49-F238E27FC236}"/>
            </a:extLst>
          </p:cNvPr>
          <p:cNvSpPr>
            <a:spLocks noGrp="1" noRot="1" noChangeAspect="1" noChangeArrowheads="1" noTextEdit="1"/>
          </p:cNvSpPr>
          <p:nvPr>
            <p:ph type="sldImg"/>
          </p:nvPr>
        </p:nvSpPr>
        <p:spPr>
          <a:ln/>
        </p:spPr>
      </p:sp>
      <p:sp>
        <p:nvSpPr>
          <p:cNvPr id="9830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5378585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E7660200-3171-43ED-A122-780B2A6FF1AA}" type="slidenum">
              <a:rPr lang="en-CA" altLang="en-US" sz="1200" i="0">
                <a:latin typeface="Tahoma" charset="0"/>
              </a:rPr>
              <a:pPr>
                <a:defRPr/>
              </a:pPr>
              <a:t>57</a:t>
            </a:fld>
            <a:endParaRPr lang="en-CA" altLang="en-US" sz="1200" i="0">
              <a:latin typeface="Tahoma" charset="0"/>
            </a:endParaRPr>
          </a:p>
        </p:txBody>
      </p:sp>
      <p:sp>
        <p:nvSpPr>
          <p:cNvPr id="98307" name="Rectangle 2">
            <a:extLst>
              <a:ext uri="{FF2B5EF4-FFF2-40B4-BE49-F238E27FC236}"/>
            </a:extLst>
          </p:cNvPr>
          <p:cNvSpPr>
            <a:spLocks noGrp="1" noRot="1" noChangeAspect="1" noChangeArrowheads="1" noTextEdit="1"/>
          </p:cNvSpPr>
          <p:nvPr>
            <p:ph type="sldImg"/>
          </p:nvPr>
        </p:nvSpPr>
        <p:spPr>
          <a:ln/>
        </p:spPr>
      </p:sp>
      <p:sp>
        <p:nvSpPr>
          <p:cNvPr id="9830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001085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419FA934-36CD-4345-9E2C-D72DC0E2D671}" type="slidenum">
              <a:rPr lang="en-CA" altLang="en-US" sz="1200" i="0">
                <a:latin typeface="Tahoma" charset="0"/>
              </a:rPr>
              <a:pPr>
                <a:defRPr/>
              </a:pPr>
              <a:t>58</a:t>
            </a:fld>
            <a:endParaRPr lang="en-CA" altLang="en-US" sz="1200" i="0">
              <a:latin typeface="Tahoma" charset="0"/>
            </a:endParaRPr>
          </a:p>
        </p:txBody>
      </p:sp>
      <p:sp>
        <p:nvSpPr>
          <p:cNvPr id="100355" name="Rectangle 2">
            <a:extLst>
              <a:ext uri="{FF2B5EF4-FFF2-40B4-BE49-F238E27FC236}"/>
            </a:extLst>
          </p:cNvPr>
          <p:cNvSpPr>
            <a:spLocks noGrp="1" noRot="1" noChangeAspect="1" noChangeArrowheads="1" noTextEdit="1"/>
          </p:cNvSpPr>
          <p:nvPr>
            <p:ph type="sldImg"/>
          </p:nvPr>
        </p:nvSpPr>
        <p:spPr>
          <a:ln/>
        </p:spPr>
      </p:sp>
      <p:sp>
        <p:nvSpPr>
          <p:cNvPr id="10035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0522747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30D2A275-903D-4145-81BC-3C3B6D41A927}" type="slidenum">
              <a:rPr lang="en-CA" altLang="en-US" sz="1200" i="0">
                <a:latin typeface="Tahoma" charset="0"/>
              </a:rPr>
              <a:pPr>
                <a:defRPr/>
              </a:pPr>
              <a:t>59</a:t>
            </a:fld>
            <a:endParaRPr lang="en-CA" altLang="en-US" sz="1200" i="0">
              <a:latin typeface="Tahoma" charset="0"/>
            </a:endParaRPr>
          </a:p>
        </p:txBody>
      </p:sp>
      <p:sp>
        <p:nvSpPr>
          <p:cNvPr id="104451" name="Rectangle 2">
            <a:extLst>
              <a:ext uri="{FF2B5EF4-FFF2-40B4-BE49-F238E27FC236}"/>
            </a:extLst>
          </p:cNvPr>
          <p:cNvSpPr>
            <a:spLocks noGrp="1" noRot="1" noChangeAspect="1" noChangeArrowheads="1" noTextEdit="1"/>
          </p:cNvSpPr>
          <p:nvPr>
            <p:ph type="sldImg"/>
          </p:nvPr>
        </p:nvSpPr>
        <p:spPr>
          <a:ln/>
        </p:spPr>
      </p:sp>
      <p:sp>
        <p:nvSpPr>
          <p:cNvPr id="104452"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6242590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73DEB57A-DE26-44CD-B131-0A94961F132F}" type="slidenum">
              <a:rPr lang="en-CA" altLang="en-US" sz="1200" i="0">
                <a:latin typeface="Tahoma" charset="0"/>
              </a:rPr>
              <a:pPr>
                <a:defRPr/>
              </a:pPr>
              <a:t>60</a:t>
            </a:fld>
            <a:endParaRPr lang="en-CA" altLang="en-US" sz="1200" i="0">
              <a:latin typeface="Tahoma" charset="0"/>
            </a:endParaRPr>
          </a:p>
        </p:txBody>
      </p:sp>
      <p:sp>
        <p:nvSpPr>
          <p:cNvPr id="106499" name="Rectangle 2">
            <a:extLst>
              <a:ext uri="{FF2B5EF4-FFF2-40B4-BE49-F238E27FC236}"/>
            </a:extLst>
          </p:cNvPr>
          <p:cNvSpPr>
            <a:spLocks noGrp="1" noRot="1" noChangeAspect="1" noChangeArrowheads="1" noTextEdit="1"/>
          </p:cNvSpPr>
          <p:nvPr>
            <p:ph type="sldImg"/>
          </p:nvPr>
        </p:nvSpPr>
        <p:spPr>
          <a:ln/>
        </p:spPr>
      </p:sp>
      <p:sp>
        <p:nvSpPr>
          <p:cNvPr id="10650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2266444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4B075925-E1DE-4EE6-A4E5-2777A47341D8}" type="slidenum">
              <a:rPr lang="en-CA" altLang="en-US" sz="1200" i="0">
                <a:latin typeface="Tahoma" charset="0"/>
              </a:rPr>
              <a:pPr>
                <a:defRPr/>
              </a:pPr>
              <a:t>61</a:t>
            </a:fld>
            <a:endParaRPr lang="en-CA" altLang="en-US" sz="1200" i="0">
              <a:latin typeface="Tahoma" charset="0"/>
            </a:endParaRPr>
          </a:p>
        </p:txBody>
      </p:sp>
      <p:sp>
        <p:nvSpPr>
          <p:cNvPr id="108547" name="Rectangle 2">
            <a:extLst>
              <a:ext uri="{FF2B5EF4-FFF2-40B4-BE49-F238E27FC236}"/>
            </a:extLst>
          </p:cNvPr>
          <p:cNvSpPr>
            <a:spLocks noGrp="1" noRot="1" noChangeAspect="1" noChangeArrowheads="1" noTextEdit="1"/>
          </p:cNvSpPr>
          <p:nvPr>
            <p:ph type="sldImg"/>
          </p:nvPr>
        </p:nvSpPr>
        <p:spPr>
          <a:ln/>
        </p:spPr>
      </p:sp>
      <p:sp>
        <p:nvSpPr>
          <p:cNvPr id="10854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1484222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9BC6D89D-F059-4BC2-BDB9-3EF763318971}" type="slidenum">
              <a:rPr lang="en-CA" altLang="en-US" sz="1200" i="0">
                <a:latin typeface="Tahoma" charset="0"/>
              </a:rPr>
              <a:pPr>
                <a:defRPr/>
              </a:pPr>
              <a:t>62</a:t>
            </a:fld>
            <a:endParaRPr lang="en-CA" altLang="en-US" sz="1200" i="0">
              <a:latin typeface="Tahoma" charset="0"/>
            </a:endParaRPr>
          </a:p>
        </p:txBody>
      </p:sp>
      <p:sp>
        <p:nvSpPr>
          <p:cNvPr id="783362" name="Rectangle 2">
            <a:extLst>
              <a:ext uri="{FF2B5EF4-FFF2-40B4-BE49-F238E27FC236}"/>
            </a:extLst>
          </p:cNvPr>
          <p:cNvSpPr>
            <a:spLocks noGrp="1" noRot="1" noChangeAspect="1" noChangeArrowheads="1" noTextEdit="1"/>
          </p:cNvSpPr>
          <p:nvPr>
            <p:ph type="sldImg"/>
          </p:nvPr>
        </p:nvSpPr>
        <p:spPr>
          <a:ln/>
        </p:spPr>
      </p:sp>
      <p:sp>
        <p:nvSpPr>
          <p:cNvPr id="115716"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extLst>
      <p:ext uri="{BB962C8B-B14F-4D97-AF65-F5344CB8AC3E}">
        <p14:creationId xmlns:p14="http://schemas.microsoft.com/office/powerpoint/2010/main" val="9753837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F4734B41-3308-4D9D-A9F5-D3A80CF43E5E}" type="slidenum">
              <a:rPr lang="en-CA" altLang="en-US" sz="1200" i="0">
                <a:latin typeface="Tahoma" charset="0"/>
              </a:rPr>
              <a:pPr>
                <a:defRPr/>
              </a:pPr>
              <a:t>63</a:t>
            </a:fld>
            <a:endParaRPr lang="en-CA" altLang="en-US" sz="1200" i="0">
              <a:latin typeface="Tahoma" charset="0"/>
            </a:endParaRPr>
          </a:p>
        </p:txBody>
      </p:sp>
      <p:sp>
        <p:nvSpPr>
          <p:cNvPr id="783362" name="Rectangle 2">
            <a:extLst>
              <a:ext uri="{FF2B5EF4-FFF2-40B4-BE49-F238E27FC236}"/>
            </a:extLst>
          </p:cNvPr>
          <p:cNvSpPr>
            <a:spLocks noGrp="1" noRot="1" noChangeAspect="1" noChangeArrowheads="1" noTextEdit="1"/>
          </p:cNvSpPr>
          <p:nvPr>
            <p:ph type="sldImg"/>
          </p:nvPr>
        </p:nvSpPr>
        <p:spPr>
          <a:ln/>
        </p:spPr>
      </p:sp>
      <p:sp>
        <p:nvSpPr>
          <p:cNvPr id="117764"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extLst>
      <p:ext uri="{BB962C8B-B14F-4D97-AF65-F5344CB8AC3E}">
        <p14:creationId xmlns:p14="http://schemas.microsoft.com/office/powerpoint/2010/main" val="2180792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C09C06F7-D633-40AC-9EBE-23E1B68415D7}" type="slidenum">
              <a:rPr lang="en-CA" altLang="en-US" sz="1200" i="0">
                <a:latin typeface="Tahoma" charset="0"/>
              </a:rPr>
              <a:pPr>
                <a:defRPr/>
              </a:pPr>
              <a:t>7</a:t>
            </a:fld>
            <a:endParaRPr lang="en-CA" altLang="en-US" sz="1200" i="0">
              <a:latin typeface="Tahoma" charset="0"/>
            </a:endParaRPr>
          </a:p>
        </p:txBody>
      </p:sp>
      <p:sp>
        <p:nvSpPr>
          <p:cNvPr id="20483" name="Rectangle 2">
            <a:extLst>
              <a:ext uri="{FF2B5EF4-FFF2-40B4-BE49-F238E27FC236}"/>
            </a:extLst>
          </p:cNvPr>
          <p:cNvSpPr>
            <a:spLocks noGrp="1" noRot="1" noChangeAspect="1" noChangeArrowheads="1" noTextEdit="1"/>
          </p:cNvSpPr>
          <p:nvPr>
            <p:ph type="sldImg"/>
          </p:nvPr>
        </p:nvSpPr>
        <p:spPr>
          <a:ln/>
        </p:spPr>
      </p:sp>
      <p:sp>
        <p:nvSpPr>
          <p:cNvPr id="20484"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2050842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F612D1FC-53C4-4A1C-9258-B622EA1B33FC}" type="slidenum">
              <a:rPr lang="en-CA" altLang="en-US" sz="1200" i="0">
                <a:latin typeface="Tahoma" charset="0"/>
              </a:rPr>
              <a:pPr>
                <a:defRPr/>
              </a:pPr>
              <a:t>64</a:t>
            </a:fld>
            <a:endParaRPr lang="en-CA" altLang="en-US" sz="1200" i="0">
              <a:latin typeface="Tahoma" charset="0"/>
            </a:endParaRPr>
          </a:p>
        </p:txBody>
      </p:sp>
      <p:sp>
        <p:nvSpPr>
          <p:cNvPr id="783362" name="Rectangle 2">
            <a:extLst>
              <a:ext uri="{FF2B5EF4-FFF2-40B4-BE49-F238E27FC236}"/>
            </a:extLst>
          </p:cNvPr>
          <p:cNvSpPr>
            <a:spLocks noGrp="1" noRot="1" noChangeAspect="1" noChangeArrowheads="1" noTextEdit="1"/>
          </p:cNvSpPr>
          <p:nvPr>
            <p:ph type="sldImg"/>
          </p:nvPr>
        </p:nvSpPr>
        <p:spPr>
          <a:ln/>
        </p:spPr>
      </p:sp>
      <p:sp>
        <p:nvSpPr>
          <p:cNvPr id="119812"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extLst>
      <p:ext uri="{BB962C8B-B14F-4D97-AF65-F5344CB8AC3E}">
        <p14:creationId xmlns:p14="http://schemas.microsoft.com/office/powerpoint/2010/main" val="11570469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4DB00784-4AC0-4FE9-9CEC-B281B2757BF8}" type="slidenum">
              <a:rPr lang="en-CA" altLang="en-US" sz="1200" i="0">
                <a:latin typeface="Tahoma" charset="0"/>
              </a:rPr>
              <a:pPr>
                <a:defRPr/>
              </a:pPr>
              <a:t>65</a:t>
            </a:fld>
            <a:endParaRPr lang="en-CA" altLang="en-US" sz="1200" i="0">
              <a:latin typeface="Tahoma" charset="0"/>
            </a:endParaRPr>
          </a:p>
        </p:txBody>
      </p:sp>
      <p:sp>
        <p:nvSpPr>
          <p:cNvPr id="812034" name="Rectangle 2">
            <a:extLst>
              <a:ext uri="{FF2B5EF4-FFF2-40B4-BE49-F238E27FC236}"/>
            </a:extLst>
          </p:cNvPr>
          <p:cNvSpPr>
            <a:spLocks noGrp="1" noRot="1" noChangeAspect="1" noChangeArrowheads="1" noTextEdit="1"/>
          </p:cNvSpPr>
          <p:nvPr>
            <p:ph type="sldImg"/>
          </p:nvPr>
        </p:nvSpPr>
        <p:spPr>
          <a:ln/>
        </p:spPr>
      </p:sp>
      <p:sp>
        <p:nvSpPr>
          <p:cNvPr id="12186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extLst>
      <p:ext uri="{BB962C8B-B14F-4D97-AF65-F5344CB8AC3E}">
        <p14:creationId xmlns:p14="http://schemas.microsoft.com/office/powerpoint/2010/main" val="35691386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C4334C84-7BC0-4E53-BC09-9423A3E06B72}" type="slidenum">
              <a:rPr lang="en-CA" altLang="en-US" sz="1200" i="0">
                <a:latin typeface="Tahoma" charset="0"/>
              </a:rPr>
              <a:pPr>
                <a:defRPr/>
              </a:pPr>
              <a:t>66</a:t>
            </a:fld>
            <a:endParaRPr lang="en-CA" altLang="en-US" sz="1200" i="0">
              <a:latin typeface="Tahoma" charset="0"/>
            </a:endParaRPr>
          </a:p>
        </p:txBody>
      </p:sp>
      <p:sp>
        <p:nvSpPr>
          <p:cNvPr id="816130" name="Rectangle 2">
            <a:extLst>
              <a:ext uri="{FF2B5EF4-FFF2-40B4-BE49-F238E27FC236}"/>
            </a:extLst>
          </p:cNvPr>
          <p:cNvSpPr>
            <a:spLocks noGrp="1" noRot="1" noChangeAspect="1" noChangeArrowheads="1" noTextEdit="1"/>
          </p:cNvSpPr>
          <p:nvPr>
            <p:ph type="sldImg"/>
          </p:nvPr>
        </p:nvSpPr>
        <p:spPr>
          <a:ln/>
        </p:spPr>
      </p:sp>
      <p:sp>
        <p:nvSpPr>
          <p:cNvPr id="12390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extLst>
      <p:ext uri="{BB962C8B-B14F-4D97-AF65-F5344CB8AC3E}">
        <p14:creationId xmlns:p14="http://schemas.microsoft.com/office/powerpoint/2010/main" val="36698123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7D7370E3-28C9-4C25-8FC0-BF229180D569}" type="slidenum">
              <a:rPr lang="en-CA" altLang="en-US" sz="1200" i="0">
                <a:latin typeface="Tahoma" charset="0"/>
              </a:rPr>
              <a:pPr>
                <a:defRPr/>
              </a:pPr>
              <a:t>67</a:t>
            </a:fld>
            <a:endParaRPr lang="en-CA" altLang="en-US" sz="1200" i="0">
              <a:latin typeface="Tahoma" charset="0"/>
            </a:endParaRPr>
          </a:p>
        </p:txBody>
      </p:sp>
      <p:sp>
        <p:nvSpPr>
          <p:cNvPr id="104451" name="Rectangle 2">
            <a:extLst>
              <a:ext uri="{FF2B5EF4-FFF2-40B4-BE49-F238E27FC236}"/>
            </a:extLst>
          </p:cNvPr>
          <p:cNvSpPr>
            <a:spLocks noGrp="1" noRot="1" noChangeAspect="1" noChangeArrowheads="1" noTextEdit="1"/>
          </p:cNvSpPr>
          <p:nvPr>
            <p:ph type="sldImg"/>
          </p:nvPr>
        </p:nvSpPr>
        <p:spPr>
          <a:ln/>
        </p:spPr>
      </p:sp>
      <p:sp>
        <p:nvSpPr>
          <p:cNvPr id="104452"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3397315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19DEA919-772C-4B79-8774-417160971462}" type="slidenum">
              <a:rPr lang="en-CA" altLang="en-US" sz="1200" i="0">
                <a:latin typeface="Tahoma" charset="0"/>
              </a:rPr>
              <a:pPr>
                <a:defRPr/>
              </a:pPr>
              <a:t>68</a:t>
            </a:fld>
            <a:endParaRPr lang="en-CA" altLang="en-US" sz="1200" i="0">
              <a:latin typeface="Tahoma" charset="0"/>
            </a:endParaRPr>
          </a:p>
        </p:txBody>
      </p:sp>
      <p:sp>
        <p:nvSpPr>
          <p:cNvPr id="824322" name="Rectangle 2">
            <a:extLst>
              <a:ext uri="{FF2B5EF4-FFF2-40B4-BE49-F238E27FC236}"/>
            </a:extLst>
          </p:cNvPr>
          <p:cNvSpPr>
            <a:spLocks noGrp="1" noRot="1" noChangeAspect="1" noChangeArrowheads="1" noTextEdit="1"/>
          </p:cNvSpPr>
          <p:nvPr>
            <p:ph type="sldImg"/>
          </p:nvPr>
        </p:nvSpPr>
        <p:spPr>
          <a:ln/>
        </p:spPr>
      </p:sp>
      <p:sp>
        <p:nvSpPr>
          <p:cNvPr id="128004"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extLst>
      <p:ext uri="{BB962C8B-B14F-4D97-AF65-F5344CB8AC3E}">
        <p14:creationId xmlns:p14="http://schemas.microsoft.com/office/powerpoint/2010/main" val="2019036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1F39A929-D87E-48C1-8C9B-6746ED1E7012}" type="slidenum">
              <a:rPr lang="en-CA" altLang="en-US" sz="1200" i="0">
                <a:latin typeface="Tahoma" charset="0"/>
              </a:rPr>
              <a:pPr>
                <a:defRPr/>
              </a:pPr>
              <a:t>69</a:t>
            </a:fld>
            <a:endParaRPr lang="en-CA" altLang="en-US" sz="1200" i="0">
              <a:latin typeface="Tahoma" charset="0"/>
            </a:endParaRPr>
          </a:p>
        </p:txBody>
      </p:sp>
      <p:sp>
        <p:nvSpPr>
          <p:cNvPr id="826370" name="Rectangle 2">
            <a:extLst>
              <a:ext uri="{FF2B5EF4-FFF2-40B4-BE49-F238E27FC236}"/>
            </a:extLst>
          </p:cNvPr>
          <p:cNvSpPr>
            <a:spLocks noGrp="1" noRot="1" noChangeAspect="1" noChangeArrowheads="1" noTextEdit="1"/>
          </p:cNvSpPr>
          <p:nvPr>
            <p:ph type="sldImg"/>
          </p:nvPr>
        </p:nvSpPr>
        <p:spPr>
          <a:ln/>
        </p:spPr>
      </p:sp>
      <p:sp>
        <p:nvSpPr>
          <p:cNvPr id="130052"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en-US"/>
          </a:p>
        </p:txBody>
      </p:sp>
    </p:spTree>
    <p:extLst>
      <p:ext uri="{BB962C8B-B14F-4D97-AF65-F5344CB8AC3E}">
        <p14:creationId xmlns:p14="http://schemas.microsoft.com/office/powerpoint/2010/main" val="98128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62F6804A-F0B0-409D-950B-15DD9BD7AF52}" type="slidenum">
              <a:rPr lang="en-CA" altLang="en-US" sz="1200" i="0">
                <a:latin typeface="Tahoma" charset="0"/>
              </a:rPr>
              <a:pPr>
                <a:defRPr/>
              </a:pPr>
              <a:t>8</a:t>
            </a:fld>
            <a:endParaRPr lang="en-CA" altLang="en-US" sz="1200" i="0">
              <a:latin typeface="Tahoma" charset="0"/>
            </a:endParaRPr>
          </a:p>
        </p:txBody>
      </p:sp>
      <p:sp>
        <p:nvSpPr>
          <p:cNvPr id="22531" name="Rectangle 2">
            <a:extLst>
              <a:ext uri="{FF2B5EF4-FFF2-40B4-BE49-F238E27FC236}"/>
            </a:extLst>
          </p:cNvPr>
          <p:cNvSpPr>
            <a:spLocks noGrp="1" noRot="1" noChangeAspect="1" noChangeArrowheads="1" noTextEdit="1"/>
          </p:cNvSpPr>
          <p:nvPr>
            <p:ph type="sldImg"/>
          </p:nvPr>
        </p:nvSpPr>
        <p:spPr>
          <a:ln/>
        </p:spPr>
      </p:sp>
      <p:sp>
        <p:nvSpPr>
          <p:cNvPr id="22532"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2510841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C68194D5-92D4-40A2-A16B-72211CC178FA}" type="slidenum">
              <a:rPr lang="en-CA" altLang="en-US" sz="1200" i="0">
                <a:latin typeface="Tahoma" charset="0"/>
              </a:rPr>
              <a:pPr>
                <a:defRPr/>
              </a:pPr>
              <a:t>9</a:t>
            </a:fld>
            <a:endParaRPr lang="en-CA" altLang="en-US" sz="1200" i="0">
              <a:latin typeface="Tahoma" charset="0"/>
            </a:endParaRPr>
          </a:p>
        </p:txBody>
      </p:sp>
      <p:sp>
        <p:nvSpPr>
          <p:cNvPr id="24579" name="Rectangle 2">
            <a:extLst>
              <a:ext uri="{FF2B5EF4-FFF2-40B4-BE49-F238E27FC236}"/>
            </a:extLst>
          </p:cNvPr>
          <p:cNvSpPr>
            <a:spLocks noGrp="1" noRot="1" noChangeAspect="1" noChangeArrowheads="1" noTextEdit="1"/>
          </p:cNvSpPr>
          <p:nvPr>
            <p:ph type="sldImg"/>
          </p:nvPr>
        </p:nvSpPr>
        <p:spPr>
          <a:ln/>
        </p:spPr>
      </p:sp>
      <p:sp>
        <p:nvSpPr>
          <p:cNvPr id="24580"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3842815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defRPr sz="2400" i="1">
                <a:solidFill>
                  <a:schemeClr val="tx1"/>
                </a:solidFill>
                <a:latin typeface="Arial" charset="0"/>
              </a:defRPr>
            </a:lvl1pPr>
            <a:lvl2pPr marL="755060" indent="-290408">
              <a:defRPr sz="2400" i="1">
                <a:solidFill>
                  <a:schemeClr val="tx1"/>
                </a:solidFill>
                <a:latin typeface="Arial" charset="0"/>
              </a:defRPr>
            </a:lvl2pPr>
            <a:lvl3pPr marL="1161631" indent="-232326">
              <a:defRPr sz="2400" i="1">
                <a:solidFill>
                  <a:schemeClr val="tx1"/>
                </a:solidFill>
                <a:latin typeface="Arial" charset="0"/>
              </a:defRPr>
            </a:lvl3pPr>
            <a:lvl4pPr marL="1626283" indent="-232326">
              <a:defRPr sz="2400" i="1">
                <a:solidFill>
                  <a:schemeClr val="tx1"/>
                </a:solidFill>
                <a:latin typeface="Arial" charset="0"/>
              </a:defRPr>
            </a:lvl4pPr>
            <a:lvl5pPr marL="2090936" indent="-232326">
              <a:defRPr sz="2400" i="1">
                <a:solidFill>
                  <a:schemeClr val="tx1"/>
                </a:solidFill>
                <a:latin typeface="Arial" charset="0"/>
              </a:defRPr>
            </a:lvl5pPr>
            <a:lvl6pPr marL="2555588" indent="-232326" eaLnBrk="0" fontAlgn="base" hangingPunct="0">
              <a:spcBef>
                <a:spcPct val="0"/>
              </a:spcBef>
              <a:spcAft>
                <a:spcPct val="0"/>
              </a:spcAft>
              <a:defRPr sz="2400" i="1">
                <a:solidFill>
                  <a:schemeClr val="tx1"/>
                </a:solidFill>
                <a:latin typeface="Arial" charset="0"/>
              </a:defRPr>
            </a:lvl6pPr>
            <a:lvl7pPr marL="3020240" indent="-232326" eaLnBrk="0" fontAlgn="base" hangingPunct="0">
              <a:spcBef>
                <a:spcPct val="0"/>
              </a:spcBef>
              <a:spcAft>
                <a:spcPct val="0"/>
              </a:spcAft>
              <a:defRPr sz="2400" i="1">
                <a:solidFill>
                  <a:schemeClr val="tx1"/>
                </a:solidFill>
                <a:latin typeface="Arial" charset="0"/>
              </a:defRPr>
            </a:lvl7pPr>
            <a:lvl8pPr marL="3484893" indent="-232326" eaLnBrk="0" fontAlgn="base" hangingPunct="0">
              <a:spcBef>
                <a:spcPct val="0"/>
              </a:spcBef>
              <a:spcAft>
                <a:spcPct val="0"/>
              </a:spcAft>
              <a:defRPr sz="2400" i="1">
                <a:solidFill>
                  <a:schemeClr val="tx1"/>
                </a:solidFill>
                <a:latin typeface="Arial" charset="0"/>
              </a:defRPr>
            </a:lvl8pPr>
            <a:lvl9pPr marL="3949545" indent="-232326" eaLnBrk="0" fontAlgn="base" hangingPunct="0">
              <a:spcBef>
                <a:spcPct val="0"/>
              </a:spcBef>
              <a:spcAft>
                <a:spcPct val="0"/>
              </a:spcAft>
              <a:defRPr sz="2400" i="1">
                <a:solidFill>
                  <a:schemeClr val="tx1"/>
                </a:solidFill>
                <a:latin typeface="Arial" charset="0"/>
              </a:defRPr>
            </a:lvl9pPr>
          </a:lstStyle>
          <a:p>
            <a:pPr>
              <a:defRPr/>
            </a:pPr>
            <a:fld id="{7342B111-653D-498E-8618-92C9C488FCC1}" type="slidenum">
              <a:rPr lang="en-CA" altLang="en-US" sz="1200" i="0">
                <a:latin typeface="Tahoma" charset="0"/>
              </a:rPr>
              <a:pPr>
                <a:defRPr/>
              </a:pPr>
              <a:t>10</a:t>
            </a:fld>
            <a:endParaRPr lang="en-CA" altLang="en-US" sz="1200" i="0">
              <a:latin typeface="Tahoma" charset="0"/>
            </a:endParaRPr>
          </a:p>
        </p:txBody>
      </p:sp>
      <p:sp>
        <p:nvSpPr>
          <p:cNvPr id="26627" name="Rectangle 2">
            <a:extLst>
              <a:ext uri="{FF2B5EF4-FFF2-40B4-BE49-F238E27FC236}"/>
            </a:extLst>
          </p:cNvPr>
          <p:cNvSpPr>
            <a:spLocks noGrp="1" noRot="1" noChangeAspect="1" noChangeArrowheads="1" noTextEdit="1"/>
          </p:cNvSpPr>
          <p:nvPr>
            <p:ph type="sldImg"/>
          </p:nvPr>
        </p:nvSpPr>
        <p:spPr>
          <a:ln/>
        </p:spPr>
      </p:sp>
      <p:sp>
        <p:nvSpPr>
          <p:cNvPr id="26628" name="Rectangle 3">
            <a:extLst>
              <a:ext uri="{FF2B5EF4-FFF2-40B4-BE49-F238E27FC236}"/>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5983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10515599" cy="4351338"/>
          </a:xfrm>
        </p:spPr>
        <p:txBody>
          <a:bodyPr>
            <a:normAutofit/>
          </a:bodyPr>
          <a:lstStyle>
            <a:lvl1pPr marL="342900" indent="-342900" algn="just">
              <a:lnSpc>
                <a:spcPct val="150000"/>
              </a:lnSpc>
              <a:spcAft>
                <a:spcPts val="0"/>
              </a:spcAft>
              <a:buFont typeface="Wingdings" panose="05000000000000000000" pitchFamily="2" charset="2"/>
              <a:buChar char="Ø"/>
              <a:defRPr sz="2000">
                <a:solidFill>
                  <a:schemeClr val="bg1">
                    <a:lumMod val="50000"/>
                  </a:schemeClr>
                </a:solidFill>
              </a:defRPr>
            </a:lvl1pPr>
            <a:lvl2pPr algn="just">
              <a:lnSpc>
                <a:spcPct val="150000"/>
              </a:lnSpc>
              <a:spcAft>
                <a:spcPts val="0"/>
              </a:spcAft>
              <a:defRPr sz="1800">
                <a:solidFill>
                  <a:srgbClr val="0070C0"/>
                </a:solidFill>
              </a:defRPr>
            </a:lvl2pPr>
            <a:lvl3pPr algn="just">
              <a:lnSpc>
                <a:spcPct val="150000"/>
              </a:lnSpc>
              <a:spcAft>
                <a:spcPts val="0"/>
              </a:spcAft>
              <a:defRPr sz="1600">
                <a:solidFill>
                  <a:schemeClr val="accent5">
                    <a:lumMod val="50000"/>
                  </a:schemeClr>
                </a:solidFill>
              </a:defRPr>
            </a:lvl3pPr>
            <a:lvl4pPr algn="just">
              <a:lnSpc>
                <a:spcPct val="150000"/>
              </a:lnSpc>
              <a:spcAft>
                <a:spcPts val="1200"/>
              </a:spcAft>
              <a:defRPr sz="1200">
                <a:solidFill>
                  <a:schemeClr val="bg1">
                    <a:lumMod val="50000"/>
                  </a:schemeClr>
                </a:solidFill>
              </a:defRPr>
            </a:lvl4pPr>
            <a:lvl5pPr algn="just">
              <a:lnSpc>
                <a:spcPct val="150000"/>
              </a:lnSpc>
              <a:spcAft>
                <a:spcPts val="1200"/>
              </a:spcAft>
              <a:defRPr sz="1100">
                <a:solidFill>
                  <a:schemeClr val="bg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lgn="just">
              <a:defRPr lang="en-US" sz="1600" smtClean="0">
                <a:solidFill>
                  <a:schemeClr val="bg1">
                    <a:lumMod val="50000"/>
                  </a:schemeClr>
                </a:solidFill>
              </a:defRPr>
            </a:lvl1pPr>
            <a:lvl2pPr algn="just">
              <a:defRPr lang="en-US" sz="1400" smtClean="0">
                <a:solidFill>
                  <a:schemeClr val="bg1">
                    <a:lumMod val="50000"/>
                  </a:schemeClr>
                </a:solidFill>
              </a:defRPr>
            </a:lvl2pPr>
            <a:lvl3pPr algn="just">
              <a:defRPr lang="en-US" sz="1200" smtClean="0">
                <a:solidFill>
                  <a:schemeClr val="bg1">
                    <a:lumMod val="50000"/>
                  </a:schemeClr>
                </a:solidFill>
              </a:defRPr>
            </a:lvl3pPr>
            <a:lvl4pPr algn="just">
              <a:defRPr lang="en-US" sz="1100" smtClean="0">
                <a:solidFill>
                  <a:schemeClr val="bg1">
                    <a:lumMod val="50000"/>
                  </a:schemeClr>
                </a:solidFill>
              </a:defRPr>
            </a:lvl4pPr>
            <a:lvl5pPr algn="just">
              <a:defRPr lang="en-US" sz="1100">
                <a:solidFill>
                  <a:schemeClr val="bg1">
                    <a:lumMod val="50000"/>
                  </a:schemeClr>
                </a:solidFill>
              </a:defRPr>
            </a:lvl5pPr>
          </a:lstStyle>
          <a:p>
            <a:pPr marL="0" lvl="0" indent="0">
              <a:lnSpc>
                <a:spcPct val="150000"/>
              </a:lnSpc>
              <a:spcAft>
                <a:spcPts val="1200"/>
              </a:spcAft>
              <a:buNone/>
            </a:pPr>
            <a:r>
              <a:rPr lang="en-US" dirty="0" smtClean="0"/>
              <a:t>Click to edit Master text styles</a:t>
            </a:r>
          </a:p>
          <a:p>
            <a:pPr marL="0" lvl="1" indent="0">
              <a:lnSpc>
                <a:spcPct val="150000"/>
              </a:lnSpc>
              <a:spcAft>
                <a:spcPts val="1200"/>
              </a:spcAft>
              <a:buNone/>
            </a:pPr>
            <a:r>
              <a:rPr lang="en-US" dirty="0" smtClean="0"/>
              <a:t>Second level</a:t>
            </a:r>
          </a:p>
          <a:p>
            <a:pPr marL="0" lvl="2" indent="0">
              <a:lnSpc>
                <a:spcPct val="150000"/>
              </a:lnSpc>
              <a:spcAft>
                <a:spcPts val="1200"/>
              </a:spcAft>
              <a:buNone/>
            </a:pPr>
            <a:r>
              <a:rPr lang="en-US" dirty="0" smtClean="0"/>
              <a:t>Third level</a:t>
            </a:r>
          </a:p>
          <a:p>
            <a:pPr marL="0" lvl="3" indent="0">
              <a:lnSpc>
                <a:spcPct val="150000"/>
              </a:lnSpc>
              <a:spcAft>
                <a:spcPts val="1200"/>
              </a:spcAft>
              <a:buNone/>
            </a:pPr>
            <a:r>
              <a:rPr lang="en-US" dirty="0" smtClean="0"/>
              <a:t>Fourth level</a:t>
            </a:r>
          </a:p>
          <a:p>
            <a:pPr marL="0" lvl="4" indent="0">
              <a:lnSpc>
                <a:spcPct val="150000"/>
              </a:lnSpc>
              <a:spcAft>
                <a:spcPts val="1200"/>
              </a:spcAft>
              <a:buNone/>
            </a:pPr>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lgn="just">
              <a:defRPr lang="en-US" sz="1600" smtClean="0">
                <a:solidFill>
                  <a:schemeClr val="bg1">
                    <a:lumMod val="50000"/>
                  </a:schemeClr>
                </a:solidFill>
              </a:defRPr>
            </a:lvl1pPr>
            <a:lvl2pPr algn="just">
              <a:defRPr lang="en-US" sz="1400" smtClean="0">
                <a:solidFill>
                  <a:schemeClr val="bg1">
                    <a:lumMod val="50000"/>
                  </a:schemeClr>
                </a:solidFill>
              </a:defRPr>
            </a:lvl2pPr>
            <a:lvl3pPr algn="just">
              <a:defRPr lang="en-US" sz="1200" smtClean="0">
                <a:solidFill>
                  <a:schemeClr val="bg1">
                    <a:lumMod val="50000"/>
                  </a:schemeClr>
                </a:solidFill>
              </a:defRPr>
            </a:lvl3pPr>
            <a:lvl4pPr algn="just">
              <a:defRPr lang="en-US" sz="1100" smtClean="0">
                <a:solidFill>
                  <a:schemeClr val="bg1">
                    <a:lumMod val="50000"/>
                  </a:schemeClr>
                </a:solidFill>
              </a:defRPr>
            </a:lvl4pPr>
            <a:lvl5pPr algn="just">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11/3/2021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CS2005	Database Systems</a:t>
            </a:r>
            <a:endParaRPr lang="en-US" dirty="0"/>
          </a:p>
        </p:txBody>
      </p:sp>
      <p:sp>
        <p:nvSpPr>
          <p:cNvPr id="3" name="Subtitle 2"/>
          <p:cNvSpPr>
            <a:spLocks noGrp="1"/>
          </p:cNvSpPr>
          <p:nvPr>
            <p:ph type="subTitle" idx="1"/>
          </p:nvPr>
        </p:nvSpPr>
        <p:spPr>
          <a:xfrm>
            <a:off x="838202" y="5110609"/>
            <a:ext cx="7095184" cy="1137793"/>
          </a:xfrm>
        </p:spPr>
        <p:txBody>
          <a:bodyPr>
            <a:normAutofit fontScale="77500" lnSpcReduction="20000"/>
          </a:bodyPr>
          <a:lstStyle/>
          <a:p>
            <a:r>
              <a:rPr lang="en-US" dirty="0" smtClean="0"/>
              <a:t>Fall 2021</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p:txBody>
          <a:bodyPr/>
          <a:lstStyle/>
          <a:p>
            <a:pPr eaLnBrk="1" hangingPunct="1"/>
            <a:r>
              <a:rPr lang="en-US" altLang="en-US" smtClean="0"/>
              <a:t>EXAMPLE OF AN INSERT ANOMALY</a:t>
            </a:r>
          </a:p>
        </p:txBody>
      </p:sp>
      <p:sp>
        <p:nvSpPr>
          <p:cNvPr id="29699" name="Rectangle 7"/>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Insert  Anomaly:</a:t>
            </a:r>
          </a:p>
          <a:p>
            <a:pPr lvl="1" eaLnBrk="1" hangingPunct="1"/>
            <a:r>
              <a:rPr lang="en-US" altLang="en-US" smtClean="0"/>
              <a:t>Cannot insert a project unless an employee is assigned to it.</a:t>
            </a:r>
          </a:p>
          <a:p>
            <a:pPr eaLnBrk="1" hangingPunct="1"/>
            <a:r>
              <a:rPr lang="en-US" altLang="en-US" smtClean="0"/>
              <a:t>Conversely</a:t>
            </a:r>
          </a:p>
          <a:p>
            <a:pPr lvl="1" eaLnBrk="1" hangingPunct="1"/>
            <a:r>
              <a:rPr lang="en-US" altLang="en-US" smtClean="0"/>
              <a:t>Cannot insert an employee unless an he/she is assigned to a project. </a:t>
            </a:r>
          </a:p>
        </p:txBody>
      </p:sp>
    </p:spTree>
    <p:extLst>
      <p:ext uri="{BB962C8B-B14F-4D97-AF65-F5344CB8AC3E}">
        <p14:creationId xmlns:p14="http://schemas.microsoft.com/office/powerpoint/2010/main" val="352387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EXAMPLE OF A DELETE ANOMALY</a:t>
            </a:r>
          </a:p>
        </p:txBody>
      </p:sp>
      <p:sp>
        <p:nvSpPr>
          <p:cNvPr id="31747" name="Rectangle 3"/>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Delete Anomaly:</a:t>
            </a:r>
          </a:p>
          <a:p>
            <a:pPr lvl="1" eaLnBrk="1" hangingPunct="1"/>
            <a:r>
              <a:rPr lang="en-US" altLang="en-US" smtClean="0"/>
              <a:t>When a project is deleted, it will result in deleting all the employees who work on that project.</a:t>
            </a:r>
          </a:p>
          <a:p>
            <a:pPr lvl="1" eaLnBrk="1" hangingPunct="1"/>
            <a:r>
              <a:rPr lang="en-US" altLang="en-US" smtClean="0"/>
              <a:t>Alternately, if an employee is the sole employee on a project, deleting that employee would result in deleting the corresponding project.</a:t>
            </a:r>
          </a:p>
          <a:p>
            <a:pPr eaLnBrk="1" hangingPunct="1"/>
            <a:endParaRPr lang="en-US" altLang="en-US" smtClean="0"/>
          </a:p>
        </p:txBody>
      </p:sp>
    </p:spTree>
    <p:extLst>
      <p:ext uri="{BB962C8B-B14F-4D97-AF65-F5344CB8AC3E}">
        <p14:creationId xmlns:p14="http://schemas.microsoft.com/office/powerpoint/2010/main" val="799787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a:extLst>
              <a:ext uri="{FF2B5EF4-FFF2-40B4-BE49-F238E27FC236}"/>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sp>
        <p:nvSpPr>
          <p:cNvPr id="8" name="Title 1">
            <a:extLst>
              <a:ext uri="{FF2B5EF4-FFF2-40B4-BE49-F238E27FC236}"/>
            </a:extLst>
          </p:cNvPr>
          <p:cNvSpPr txBox="1">
            <a:spLocks/>
          </p:cNvSpPr>
          <p:nvPr/>
        </p:nvSpPr>
        <p:spPr bwMode="auto">
          <a:xfrm>
            <a:off x="1843314" y="5040313"/>
            <a:ext cx="821508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defRPr/>
            </a:pPr>
            <a:r>
              <a:rPr lang="en-US" altLang="en-US" sz="1200" b="1" kern="0" dirty="0">
                <a:latin typeface="Verdana" charset="0"/>
              </a:rPr>
              <a:t>Figure 14.3</a:t>
            </a:r>
            <a:r>
              <a:rPr lang="en-US" altLang="en-US" sz="1200" kern="0" dirty="0">
                <a:latin typeface="Verdana" charset="0"/>
              </a:rPr>
              <a:t>   </a:t>
            </a:r>
          </a:p>
          <a:p>
            <a:pPr>
              <a:defRPr/>
            </a:pPr>
            <a:r>
              <a:rPr lang="en-US" altLang="en-US" sz="1200" kern="0" dirty="0">
                <a:latin typeface="Verdana" charset="0"/>
              </a:rPr>
              <a:t>Two relation schemas suffering from update anomalies. (a) EMP_DEPT and (b) EMP_PROJ.</a:t>
            </a:r>
          </a:p>
        </p:txBody>
      </p:sp>
      <p:pic>
        <p:nvPicPr>
          <p:cNvPr id="33797" name="Picture 8" descr="fig14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3739" y="161925"/>
            <a:ext cx="8264525"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653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11" descr="fig14_0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6714" y="101600"/>
            <a:ext cx="7326934" cy="658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a:extLst>
              <a:ext uri="{FF2B5EF4-FFF2-40B4-BE49-F238E27FC236}"/>
            </a:extLst>
          </p:cNvPr>
          <p:cNvSpPr txBox="1">
            <a:spLocks/>
          </p:cNvSpPr>
          <p:nvPr/>
        </p:nvSpPr>
        <p:spPr bwMode="auto">
          <a:xfrm>
            <a:off x="101600" y="3200400"/>
            <a:ext cx="3327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defRPr/>
            </a:pPr>
            <a:r>
              <a:rPr lang="en-US" altLang="en-US" sz="1400" b="1" kern="0" dirty="0">
                <a:latin typeface="Verdana" charset="0"/>
              </a:rPr>
              <a:t>Figure 14.4   </a:t>
            </a:r>
          </a:p>
          <a:p>
            <a:pPr>
              <a:defRPr/>
            </a:pPr>
            <a:r>
              <a:rPr lang="en-US" altLang="en-US" sz="1400" kern="0" dirty="0">
                <a:latin typeface="Verdana" charset="0"/>
              </a:rPr>
              <a:t>Sample states for EMP_DEPT and EMP_PROJ resulting from applying NATURAL JOIN to the relations in Figure 14.2. These may be stored as base relations for performance reasons.</a:t>
            </a:r>
          </a:p>
        </p:txBody>
      </p:sp>
    </p:spTree>
    <p:extLst>
      <p:ext uri="{BB962C8B-B14F-4D97-AF65-F5344CB8AC3E}">
        <p14:creationId xmlns:p14="http://schemas.microsoft.com/office/powerpoint/2010/main" val="3771939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a:xfrm>
            <a:off x="268942" y="0"/>
            <a:ext cx="11084860" cy="1208868"/>
          </a:xfrm>
        </p:spPr>
        <p:txBody>
          <a:bodyPr>
            <a:normAutofit/>
          </a:bodyPr>
          <a:lstStyle/>
          <a:p>
            <a:pPr eaLnBrk="1" hangingPunct="1"/>
            <a:r>
              <a:rPr lang="en-US" altLang="en-US" sz="2800" dirty="0" smtClean="0"/>
              <a:t>Guideline for Redundant Information in Tuples and Update Anomalies</a:t>
            </a:r>
          </a:p>
        </p:txBody>
      </p:sp>
      <p:sp>
        <p:nvSpPr>
          <p:cNvPr id="37891" name="Rectangle 7"/>
          <p:cNvSpPr>
            <a:spLocks noGrp="1" noChangeArrowheads="1"/>
          </p:cNvSpPr>
          <p:nvPr>
            <p:ph idx="1"/>
          </p:nvPr>
        </p:nvSpPr>
        <p:spPr/>
        <p:txBody>
          <a:bodyPr/>
          <a:lstStyle/>
          <a:p>
            <a:pPr eaLnBrk="1" hangingPunct="1"/>
            <a:r>
              <a:rPr lang="en-US" altLang="en-US" smtClean="0"/>
              <a:t>GUIDELINE 2: </a:t>
            </a:r>
          </a:p>
          <a:p>
            <a:pPr lvl="1" eaLnBrk="1" hangingPunct="1"/>
            <a:r>
              <a:rPr lang="en-US" altLang="en-US" smtClean="0"/>
              <a:t>Design a schema that does not suffer from the insertion, deletion and update anomalies.</a:t>
            </a:r>
          </a:p>
          <a:p>
            <a:pPr lvl="1" eaLnBrk="1" hangingPunct="1"/>
            <a:r>
              <a:rPr lang="en-US" altLang="en-US" smtClean="0"/>
              <a:t>If there are any anomalies present, then note them so that applications can be made to take them into account. </a:t>
            </a:r>
          </a:p>
        </p:txBody>
      </p:sp>
    </p:spTree>
    <p:extLst>
      <p:ext uri="{BB962C8B-B14F-4D97-AF65-F5344CB8AC3E}">
        <p14:creationId xmlns:p14="http://schemas.microsoft.com/office/powerpoint/2010/main" val="404145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p:txBody>
          <a:bodyPr/>
          <a:lstStyle/>
          <a:p>
            <a:pPr eaLnBrk="1" hangingPunct="1"/>
            <a:r>
              <a:rPr lang="en-US" altLang="en-US" smtClean="0"/>
              <a:t>1.3 Null Values in Tuples </a:t>
            </a:r>
          </a:p>
        </p:txBody>
      </p:sp>
      <p:sp>
        <p:nvSpPr>
          <p:cNvPr id="39939" name="Rectangle 7"/>
          <p:cNvSpPr>
            <a:spLocks noGrp="1" noChangeArrowheads="1"/>
          </p:cNvSpPr>
          <p:nvPr>
            <p:ph idx="1"/>
          </p:nvPr>
        </p:nvSpPr>
        <p:spPr/>
        <p:txBody>
          <a:bodyPr>
            <a:normAutofit fontScale="70000" lnSpcReduction="20000"/>
          </a:bodyPr>
          <a:lstStyle/>
          <a:p>
            <a:pPr eaLnBrk="1" hangingPunct="1"/>
            <a:r>
              <a:rPr lang="en-US" altLang="en-US" sz="2400" b="1" dirty="0"/>
              <a:t>GUIDELINE </a:t>
            </a:r>
            <a:r>
              <a:rPr lang="en-US" altLang="en-US" sz="2400" b="1" dirty="0" smtClean="0"/>
              <a:t>3</a:t>
            </a:r>
            <a:endParaRPr lang="en-US" altLang="en-US" sz="2400" b="1" dirty="0"/>
          </a:p>
          <a:p>
            <a:pPr lvl="1" eaLnBrk="1" hangingPunct="1"/>
            <a:r>
              <a:rPr lang="en-US" altLang="en-US" sz="2400" dirty="0"/>
              <a:t>Relations should be designed such that their tuples will have as few NULL values as possible</a:t>
            </a:r>
          </a:p>
          <a:p>
            <a:pPr lvl="1" eaLnBrk="1" hangingPunct="1"/>
            <a:r>
              <a:rPr lang="en-US" altLang="en-US" sz="2400" dirty="0"/>
              <a:t>Attributes that are NULL frequently could be placed in separate relations (with the primary key)</a:t>
            </a:r>
          </a:p>
          <a:p>
            <a:pPr marL="0" indent="0" eaLnBrk="1" hangingPunct="1">
              <a:buNone/>
            </a:pPr>
            <a:r>
              <a:rPr lang="en-US" altLang="en-US" sz="2400" dirty="0"/>
              <a:t> </a:t>
            </a:r>
            <a:endParaRPr lang="en-US" altLang="en-US" sz="2400" dirty="0" smtClean="0"/>
          </a:p>
          <a:p>
            <a:pPr eaLnBrk="1" hangingPunct="1"/>
            <a:r>
              <a:rPr lang="en-US" altLang="en-US" sz="2400" dirty="0" smtClean="0"/>
              <a:t>Reasons </a:t>
            </a:r>
            <a:r>
              <a:rPr lang="en-US" altLang="en-US" sz="2400" dirty="0"/>
              <a:t>for nulls:</a:t>
            </a:r>
          </a:p>
          <a:p>
            <a:pPr lvl="1" eaLnBrk="1" hangingPunct="1"/>
            <a:r>
              <a:rPr lang="en-US" altLang="en-US" sz="2400" b="1" i="1" dirty="0"/>
              <a:t>Attribute not applicable or invalid </a:t>
            </a:r>
            <a:r>
              <a:rPr lang="en-US" altLang="en-US" sz="2400" dirty="0"/>
              <a:t>(e.g. </a:t>
            </a:r>
            <a:r>
              <a:rPr lang="en-US" altLang="en-US" sz="2400" dirty="0" err="1"/>
              <a:t>Visa_Status</a:t>
            </a:r>
            <a:r>
              <a:rPr lang="en-US" altLang="en-US" sz="2400" dirty="0"/>
              <a:t> may not apply to local students)</a:t>
            </a:r>
          </a:p>
          <a:p>
            <a:pPr lvl="1" eaLnBrk="1" hangingPunct="1"/>
            <a:r>
              <a:rPr lang="en-US" altLang="en-US" sz="2400" b="1" i="1" dirty="0"/>
              <a:t>Attribute value unknown  (may exist)</a:t>
            </a:r>
            <a:r>
              <a:rPr lang="en-US" altLang="en-US" sz="2400" dirty="0"/>
              <a:t> (e.g. </a:t>
            </a:r>
            <a:r>
              <a:rPr lang="en-US" altLang="en-US" sz="2400" dirty="0" err="1"/>
              <a:t>Date_of_birth</a:t>
            </a:r>
            <a:r>
              <a:rPr lang="en-US" altLang="en-US" sz="2400" dirty="0"/>
              <a:t> may be unknown for an employee)</a:t>
            </a:r>
          </a:p>
          <a:p>
            <a:pPr lvl="1" eaLnBrk="1" hangingPunct="1"/>
            <a:r>
              <a:rPr lang="en-US" altLang="en-US" sz="2400" b="1" i="1" dirty="0"/>
              <a:t>Value known to exist, but unavailable</a:t>
            </a:r>
            <a:r>
              <a:rPr lang="en-US" altLang="en-US" sz="2400" dirty="0"/>
              <a:t> (e.g. </a:t>
            </a:r>
            <a:r>
              <a:rPr lang="en-US" altLang="en-US" sz="2400" dirty="0" err="1"/>
              <a:t>Home_Phone_Number</a:t>
            </a:r>
            <a:r>
              <a:rPr lang="en-US" altLang="en-US" sz="2400" dirty="0"/>
              <a:t> for an employee may exist, but may not be available and recorded yet.</a:t>
            </a:r>
          </a:p>
        </p:txBody>
      </p:sp>
    </p:spTree>
    <p:extLst>
      <p:ext uri="{BB962C8B-B14F-4D97-AF65-F5344CB8AC3E}">
        <p14:creationId xmlns:p14="http://schemas.microsoft.com/office/powerpoint/2010/main" val="469566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9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800" y="352874"/>
            <a:ext cx="6731000" cy="62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0982" y="1378854"/>
            <a:ext cx="64420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4287982" y="408294"/>
            <a:ext cx="7151914" cy="1015663"/>
          </a:xfrm>
          <a:prstGeom prst="rect">
            <a:avLst/>
          </a:prstGeom>
          <a:solidFill>
            <a:srgbClr val="FFFFFF"/>
          </a:solidFill>
          <a:ln>
            <a:noFill/>
          </a:ln>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000" dirty="0">
                <a:solidFill>
                  <a:schemeClr val="tx1"/>
                </a:solidFill>
              </a:rPr>
              <a:t>Select * </a:t>
            </a:r>
          </a:p>
          <a:p>
            <a:pPr>
              <a:spcBef>
                <a:spcPct val="0"/>
              </a:spcBef>
              <a:buClrTx/>
              <a:buSzTx/>
              <a:buFontTx/>
              <a:buNone/>
            </a:pPr>
            <a:r>
              <a:rPr lang="en-US" altLang="en-US" sz="2000" dirty="0">
                <a:solidFill>
                  <a:schemeClr val="tx1"/>
                </a:solidFill>
              </a:rPr>
              <a:t>from EMP_LOCS natural join EMP_PROJ1 </a:t>
            </a:r>
          </a:p>
          <a:p>
            <a:pPr>
              <a:spcBef>
                <a:spcPct val="0"/>
              </a:spcBef>
              <a:buClrTx/>
              <a:buSzTx/>
              <a:buFontTx/>
              <a:buNone/>
            </a:pPr>
            <a:r>
              <a:rPr lang="en-US" altLang="en-US" sz="2000" dirty="0">
                <a:solidFill>
                  <a:schemeClr val="tx1"/>
                </a:solidFill>
              </a:rPr>
              <a:t>where SSN = 123456789;</a:t>
            </a:r>
          </a:p>
        </p:txBody>
      </p:sp>
      <p:cxnSp>
        <p:nvCxnSpPr>
          <p:cNvPr id="12" name="Straight Arrow Connector 11"/>
          <p:cNvCxnSpPr>
            <a:cxnSpLocks noChangeShapeType="1"/>
          </p:cNvCxnSpPr>
          <p:nvPr/>
        </p:nvCxnSpPr>
        <p:spPr bwMode="auto">
          <a:xfrm flipH="1">
            <a:off x="3810000" y="3356424"/>
            <a:ext cx="30480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flipH="1">
            <a:off x="3810000" y="3356424"/>
            <a:ext cx="304800" cy="6096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flipH="1">
            <a:off x="3810000" y="3535812"/>
            <a:ext cx="30480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Straight Arrow Connector 17"/>
          <p:cNvCxnSpPr>
            <a:cxnSpLocks noChangeShapeType="1"/>
          </p:cNvCxnSpPr>
          <p:nvPr/>
        </p:nvCxnSpPr>
        <p:spPr bwMode="auto">
          <a:xfrm flipH="1">
            <a:off x="3810000" y="3535812"/>
            <a:ext cx="304800" cy="6588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H="1">
            <a:off x="3810000" y="3535812"/>
            <a:ext cx="304800" cy="8874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90564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9" y="120650"/>
            <a:ext cx="6731012" cy="62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Slide Number Placeholder 3">
            <a:extLst>
              <a:ext uri="{FF2B5EF4-FFF2-40B4-BE49-F238E27FC236}"/>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3A6D430D-A6F9-459B-B5A7-0C153F9339C6}" type="slidenum">
              <a:rPr lang="en-US" altLang="en-US" sz="1400">
                <a:solidFill>
                  <a:srgbClr val="990033"/>
                </a:solidFill>
              </a:rPr>
              <a:pPr>
                <a:spcBef>
                  <a:spcPct val="0"/>
                </a:spcBef>
                <a:buClrTx/>
                <a:buSzTx/>
                <a:buFontTx/>
                <a:buNone/>
                <a:defRPr/>
              </a:pPr>
              <a:t>17</a:t>
            </a:fld>
            <a:endParaRPr lang="en-CA" altLang="en-US" sz="1400">
              <a:solidFill>
                <a:srgbClr val="990033"/>
              </a:solidFill>
            </a:endParaRPr>
          </a:p>
        </p:txBody>
      </p:sp>
      <p:sp>
        <p:nvSpPr>
          <p:cNvPr id="8" name="Rectangle 7"/>
          <p:cNvSpPr>
            <a:spLocks noChangeArrowheads="1"/>
          </p:cNvSpPr>
          <p:nvPr/>
        </p:nvSpPr>
        <p:spPr bwMode="auto">
          <a:xfrm>
            <a:off x="3034145" y="179669"/>
            <a:ext cx="6681355" cy="1323439"/>
          </a:xfrm>
          <a:prstGeom prst="rect">
            <a:avLst/>
          </a:prstGeom>
          <a:solidFill>
            <a:srgbClr val="FFFFFF"/>
          </a:solidFill>
          <a:ln>
            <a:noFill/>
          </a:ln>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000" dirty="0">
                <a:solidFill>
                  <a:schemeClr val="tx1"/>
                </a:solidFill>
              </a:rPr>
              <a:t>Select * </a:t>
            </a:r>
          </a:p>
          <a:p>
            <a:pPr>
              <a:spcBef>
                <a:spcPct val="0"/>
              </a:spcBef>
              <a:buClrTx/>
              <a:buSzTx/>
              <a:buFontTx/>
              <a:buNone/>
            </a:pPr>
            <a:r>
              <a:rPr lang="en-US" altLang="en-US" sz="2000" dirty="0">
                <a:solidFill>
                  <a:schemeClr val="tx1"/>
                </a:solidFill>
              </a:rPr>
              <a:t>from EMP_LOCS natural join EMP_PROJ1</a:t>
            </a:r>
            <a:r>
              <a:rPr lang="en-US" altLang="en-US" sz="2000" dirty="0" smtClean="0">
                <a:solidFill>
                  <a:schemeClr val="tx1"/>
                </a:solidFill>
              </a:rPr>
              <a:t>;</a:t>
            </a:r>
          </a:p>
          <a:p>
            <a:pPr>
              <a:spcBef>
                <a:spcPct val="0"/>
              </a:spcBef>
              <a:buClrTx/>
              <a:buSzTx/>
              <a:buFontTx/>
              <a:buNone/>
            </a:pPr>
            <a:endParaRPr lang="en-US" altLang="en-US" sz="2000" dirty="0">
              <a:solidFill>
                <a:schemeClr val="tx1"/>
              </a:solidFill>
            </a:endParaRPr>
          </a:p>
          <a:p>
            <a:pPr>
              <a:spcBef>
                <a:spcPct val="0"/>
              </a:spcBef>
              <a:buClrTx/>
              <a:buSzTx/>
              <a:buFontTx/>
              <a:buNone/>
            </a:pPr>
            <a:endParaRPr lang="en-US" altLang="en-US" sz="2000" dirty="0">
              <a:solidFill>
                <a:schemeClr val="tx1"/>
              </a:solidFill>
            </a:endParaRPr>
          </a:p>
        </p:txBody>
      </p:sp>
      <p:pic>
        <p:nvPicPr>
          <p:cNvPr id="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244" y="1765300"/>
            <a:ext cx="6040725" cy="482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723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title"/>
          </p:nvPr>
        </p:nvSpPr>
        <p:spPr/>
        <p:txBody>
          <a:bodyPr/>
          <a:lstStyle/>
          <a:p>
            <a:pPr eaLnBrk="1" hangingPunct="1"/>
            <a:r>
              <a:rPr lang="en-US" altLang="en-US" smtClean="0"/>
              <a:t>1.4 Generation of Spurious Tuples – avoid at any cost</a:t>
            </a:r>
          </a:p>
        </p:txBody>
      </p:sp>
      <p:sp>
        <p:nvSpPr>
          <p:cNvPr id="46083" name="Rectangle 7"/>
          <p:cNvSpPr>
            <a:spLocks noGrp="1" noChangeArrowheads="1"/>
          </p:cNvSpPr>
          <p:nvPr>
            <p:ph idx="1"/>
          </p:nvPr>
        </p:nvSpPr>
        <p:spPr/>
        <p:txBody>
          <a:bodyPr>
            <a:normAutofit/>
          </a:bodyPr>
          <a:lstStyle/>
          <a:p>
            <a:pPr eaLnBrk="1" hangingPunct="1">
              <a:lnSpc>
                <a:spcPct val="90000"/>
              </a:lnSpc>
            </a:pPr>
            <a:r>
              <a:rPr lang="en-US" altLang="en-US" dirty="0"/>
              <a:t>Design relation schemas so that they can be joined with equality conditions on attributes that are appropriately related (primary key, foreign key) pairs in a way that guarantees that no spurious tuples are generated. </a:t>
            </a:r>
          </a:p>
          <a:p>
            <a:pPr eaLnBrk="1" hangingPunct="1">
              <a:lnSpc>
                <a:spcPct val="90000"/>
              </a:lnSpc>
            </a:pPr>
            <a:r>
              <a:rPr lang="en-US" altLang="en-US" dirty="0"/>
              <a:t>Avoid relations that contain matching attributes that are not (foreign key, primary key) combinations because joining on such attributes may produce spurious tuples.</a:t>
            </a:r>
          </a:p>
          <a:p>
            <a:pPr eaLnBrk="1" hangingPunct="1">
              <a:lnSpc>
                <a:spcPct val="90000"/>
              </a:lnSpc>
            </a:pPr>
            <a:r>
              <a:rPr lang="en-US" altLang="en-US" dirty="0"/>
              <a:t>Bad designs for a relational database may result in erroneous results for certain JOIN operations</a:t>
            </a:r>
          </a:p>
          <a:p>
            <a:pPr eaLnBrk="1" hangingPunct="1">
              <a:lnSpc>
                <a:spcPct val="90000"/>
              </a:lnSpc>
            </a:pPr>
            <a:r>
              <a:rPr lang="en-US" altLang="en-US" dirty="0"/>
              <a:t>The "lossless join" property is used to guarantee meaningful results for join operations </a:t>
            </a:r>
          </a:p>
          <a:p>
            <a:pPr eaLnBrk="1" hangingPunct="1">
              <a:lnSpc>
                <a:spcPct val="90000"/>
              </a:lnSpc>
            </a:pPr>
            <a:endParaRPr lang="en-US" altLang="en-US" sz="1000" dirty="0"/>
          </a:p>
          <a:p>
            <a:pPr eaLnBrk="1" hangingPunct="1">
              <a:lnSpc>
                <a:spcPct val="90000"/>
              </a:lnSpc>
            </a:pPr>
            <a:r>
              <a:rPr lang="en-US" altLang="en-US" b="1" dirty="0"/>
              <a:t>GUIDELINE 4</a:t>
            </a:r>
            <a:r>
              <a:rPr lang="en-US" altLang="en-US" dirty="0"/>
              <a:t>:</a:t>
            </a:r>
          </a:p>
          <a:p>
            <a:pPr lvl="1" eaLnBrk="1" hangingPunct="1">
              <a:lnSpc>
                <a:spcPct val="90000"/>
              </a:lnSpc>
            </a:pPr>
            <a:r>
              <a:rPr lang="en-US" altLang="en-US" sz="2000" dirty="0"/>
              <a:t>The relations should be designed to satisfy the lossless join condition.</a:t>
            </a:r>
          </a:p>
          <a:p>
            <a:pPr lvl="1" eaLnBrk="1" hangingPunct="1">
              <a:lnSpc>
                <a:spcPct val="90000"/>
              </a:lnSpc>
            </a:pPr>
            <a:r>
              <a:rPr lang="en-US" altLang="en-US" sz="2000" dirty="0"/>
              <a:t>No spurious tuples should be generated by doing a natural-join of any relations</a:t>
            </a:r>
            <a:r>
              <a:rPr lang="en-US" altLang="en-US" sz="2000" dirty="0" smtClean="0"/>
              <a:t>.</a:t>
            </a:r>
            <a:endParaRPr lang="en-US" altLang="en-US" sz="2000" dirty="0"/>
          </a:p>
        </p:txBody>
      </p:sp>
    </p:spTree>
    <p:extLst>
      <p:ext uri="{BB962C8B-B14F-4D97-AF65-F5344CB8AC3E}">
        <p14:creationId xmlns:p14="http://schemas.microsoft.com/office/powerpoint/2010/main" val="99327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title"/>
          </p:nvPr>
        </p:nvSpPr>
        <p:spPr/>
        <p:txBody>
          <a:bodyPr/>
          <a:lstStyle/>
          <a:p>
            <a:pPr eaLnBrk="1" hangingPunct="1"/>
            <a:r>
              <a:rPr lang="en-US" altLang="en-US" smtClean="0"/>
              <a:t>Spurious Tuples (2)</a:t>
            </a:r>
          </a:p>
        </p:txBody>
      </p:sp>
      <p:sp>
        <p:nvSpPr>
          <p:cNvPr id="48131" name="Rectangle 7"/>
          <p:cNvSpPr>
            <a:spLocks noGrp="1" noChangeArrowheads="1"/>
          </p:cNvSpPr>
          <p:nvPr>
            <p:ph idx="1"/>
          </p:nvPr>
        </p:nvSpPr>
        <p:spPr/>
        <p:txBody>
          <a:bodyPr>
            <a:normAutofit lnSpcReduction="10000"/>
          </a:bodyPr>
          <a:lstStyle/>
          <a:p>
            <a:pPr marL="457200" indent="-457200"/>
            <a:r>
              <a:rPr lang="en-US" altLang="en-US" sz="2400" dirty="0"/>
              <a:t>There are two important properties of decompositions: </a:t>
            </a:r>
          </a:p>
          <a:p>
            <a:pPr marL="876300" lvl="1" indent="-419100">
              <a:buFont typeface="Wingdings" panose="05000000000000000000" pitchFamily="2" charset="2"/>
              <a:buAutoNum type="alphaLcParenR"/>
            </a:pPr>
            <a:r>
              <a:rPr lang="en-US" altLang="en-US" sz="2200" dirty="0"/>
              <a:t>Non-additive or </a:t>
            </a:r>
            <a:r>
              <a:rPr lang="en-US" altLang="en-US" sz="2200" dirty="0" err="1"/>
              <a:t>losslessness</a:t>
            </a:r>
            <a:r>
              <a:rPr lang="en-US" altLang="en-US" sz="2200" dirty="0"/>
              <a:t> of the corresponding join</a:t>
            </a:r>
          </a:p>
          <a:p>
            <a:pPr marL="876300" lvl="1" indent="-419100">
              <a:buFont typeface="Wingdings" panose="05000000000000000000" pitchFamily="2" charset="2"/>
              <a:buAutoNum type="alphaLcParenR"/>
            </a:pPr>
            <a:r>
              <a:rPr lang="en-US" altLang="en-US" sz="2200" dirty="0"/>
              <a:t>Preservation of the functional dependencies. </a:t>
            </a:r>
          </a:p>
          <a:p>
            <a:pPr marL="457200" indent="-457200"/>
            <a:endParaRPr lang="en-US" altLang="en-US" sz="2400" dirty="0"/>
          </a:p>
          <a:p>
            <a:pPr marL="457200" indent="-457200"/>
            <a:r>
              <a:rPr lang="en-US" altLang="en-US" sz="2400" dirty="0"/>
              <a:t>Note that:</a:t>
            </a:r>
          </a:p>
          <a:p>
            <a:pPr marL="876300" lvl="1" indent="-419100"/>
            <a:r>
              <a:rPr lang="en-US" altLang="en-US" sz="2200" dirty="0"/>
              <a:t>Property (a) is extremely important and </a:t>
            </a:r>
            <a:r>
              <a:rPr lang="en-US" altLang="en-US" sz="2200" i="1" u="sng" dirty="0"/>
              <a:t>cannot</a:t>
            </a:r>
            <a:r>
              <a:rPr lang="en-US" altLang="en-US" sz="2200" u="sng" dirty="0"/>
              <a:t> </a:t>
            </a:r>
            <a:r>
              <a:rPr lang="en-US" altLang="en-US" sz="2200" dirty="0"/>
              <a:t>be sacrificed.</a:t>
            </a:r>
          </a:p>
          <a:p>
            <a:pPr marL="876300" lvl="1" indent="-419100"/>
            <a:r>
              <a:rPr lang="en-US" altLang="en-US" sz="2200" dirty="0"/>
              <a:t>Property (b) is less stringent and may be sacrificed. (See Chapter 15). </a:t>
            </a:r>
          </a:p>
        </p:txBody>
      </p:sp>
    </p:spTree>
    <p:extLst>
      <p:ext uri="{BB962C8B-B14F-4D97-AF65-F5344CB8AC3E}">
        <p14:creationId xmlns:p14="http://schemas.microsoft.com/office/powerpoint/2010/main" val="3261716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r>
              <a:rPr lang="en-US" altLang="en-US" smtClean="0">
                <a:ea typeface="ＭＳ Ｐゴシック" panose="020B0600070205080204" pitchFamily="34" charset="-128"/>
              </a:rPr>
              <a:t> </a:t>
            </a:r>
          </a:p>
        </p:txBody>
      </p:sp>
      <p:sp>
        <p:nvSpPr>
          <p:cNvPr id="3" name="Content Placeholder 2">
            <a:extLst>
              <a:ext uri="{FF2B5EF4-FFF2-40B4-BE49-F238E27FC236}">
                <a16:creationId xmlns:a16="http://schemas.microsoft.com/office/drawing/2014/main" xmlns="" id="{38C4C4A4-2606-4B5F-9C6E-3FD7EA94512F}"/>
              </a:ext>
            </a:extLst>
          </p:cNvPr>
          <p:cNvSpPr>
            <a:spLocks noGrp="1"/>
          </p:cNvSpPr>
          <p:nvPr>
            <p:ph idx="1"/>
          </p:nvPr>
        </p:nvSpPr>
        <p:spPr/>
        <p:txBody>
          <a:bodyPr>
            <a:normAutofit fontScale="85000" lnSpcReduction="20000"/>
          </a:bodyPr>
          <a:lstStyle/>
          <a:p>
            <a:pPr>
              <a:defRPr/>
            </a:pPr>
            <a:endParaRPr lang="en-US" dirty="0" smtClean="0">
              <a:ea typeface="+mn-ea"/>
              <a:cs typeface="+mn-cs"/>
            </a:endParaRPr>
          </a:p>
          <a:p>
            <a:pPr marL="0" indent="0" algn="ctr">
              <a:buNone/>
              <a:defRPr/>
            </a:pPr>
            <a:r>
              <a:rPr lang="en-US" sz="3200" b="1" dirty="0" smtClean="0"/>
              <a:t>CHAPTER 14</a:t>
            </a:r>
          </a:p>
          <a:p>
            <a:pPr algn="ctr">
              <a:buNone/>
              <a:defRPr/>
            </a:pPr>
            <a:r>
              <a:rPr lang="en-US" sz="3600" dirty="0"/>
              <a:t>Basics of Functional</a:t>
            </a:r>
            <a:br>
              <a:rPr lang="en-US" sz="3600" dirty="0"/>
            </a:br>
            <a:r>
              <a:rPr lang="en-US" sz="3600" dirty="0"/>
              <a:t>Dependencies and Normalization</a:t>
            </a:r>
            <a:br>
              <a:rPr lang="en-US" sz="3600" dirty="0"/>
            </a:br>
            <a:r>
              <a:rPr lang="en-US" sz="3600" dirty="0"/>
              <a:t>for Relational Databases </a:t>
            </a:r>
            <a:br>
              <a:rPr lang="en-US" sz="3600" dirty="0"/>
            </a:br>
            <a:r>
              <a:rPr lang="en-US" sz="3600" dirty="0" smtClean="0"/>
              <a:t/>
            </a:r>
            <a:br>
              <a:rPr lang="en-US" sz="3600" dirty="0" smtClean="0"/>
            </a:br>
            <a:endParaRPr lang="en-US" sz="3600" dirty="0"/>
          </a:p>
        </p:txBody>
      </p:sp>
    </p:spTree>
    <p:extLst>
      <p:ext uri="{BB962C8B-B14F-4D97-AF65-F5344CB8AC3E}">
        <p14:creationId xmlns:p14="http://schemas.microsoft.com/office/powerpoint/2010/main" val="928843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p:txBody>
          <a:bodyPr/>
          <a:lstStyle/>
          <a:p>
            <a:pPr eaLnBrk="1" hangingPunct="1"/>
            <a:r>
              <a:rPr lang="en-US" altLang="en-US" smtClean="0"/>
              <a:t>2. Functional Dependencies</a:t>
            </a:r>
          </a:p>
        </p:txBody>
      </p:sp>
      <p:sp>
        <p:nvSpPr>
          <p:cNvPr id="50179" name="Rectangle 7"/>
          <p:cNvSpPr>
            <a:spLocks noGrp="1" noChangeArrowheads="1"/>
          </p:cNvSpPr>
          <p:nvPr>
            <p:ph idx="1"/>
          </p:nvPr>
        </p:nvSpPr>
        <p:spPr/>
        <p:txBody>
          <a:bodyPr/>
          <a:lstStyle/>
          <a:p>
            <a:pPr eaLnBrk="1" hangingPunct="1"/>
            <a:r>
              <a:rPr lang="en-US" altLang="en-US" dirty="0" smtClean="0"/>
              <a:t>Functional dependencies (FDs)</a:t>
            </a:r>
          </a:p>
          <a:p>
            <a:pPr lvl="1" eaLnBrk="1" hangingPunct="1"/>
            <a:r>
              <a:rPr lang="en-US" altLang="en-US" dirty="0" smtClean="0"/>
              <a:t>Are used to specify </a:t>
            </a:r>
            <a:r>
              <a:rPr lang="en-US" altLang="en-US" i="1" dirty="0" smtClean="0"/>
              <a:t>formal measures</a:t>
            </a:r>
            <a:r>
              <a:rPr lang="en-US" altLang="en-US" dirty="0" smtClean="0"/>
              <a:t> of the "goodness" of relational designs</a:t>
            </a:r>
          </a:p>
          <a:p>
            <a:pPr lvl="1" eaLnBrk="1" hangingPunct="1"/>
            <a:r>
              <a:rPr lang="en-US" altLang="en-US" dirty="0" smtClean="0"/>
              <a:t>And keys are used to define </a:t>
            </a:r>
            <a:r>
              <a:rPr lang="en-US" altLang="en-US" b="1" dirty="0" smtClean="0"/>
              <a:t>normal forms</a:t>
            </a:r>
            <a:r>
              <a:rPr lang="en-US" altLang="en-US" dirty="0" smtClean="0"/>
              <a:t> for relations</a:t>
            </a:r>
          </a:p>
          <a:p>
            <a:pPr lvl="1" eaLnBrk="1" hangingPunct="1"/>
            <a:r>
              <a:rPr lang="en-US" altLang="en-US" dirty="0" smtClean="0"/>
              <a:t>Are </a:t>
            </a:r>
            <a:r>
              <a:rPr lang="en-US" altLang="en-US" b="1" dirty="0" smtClean="0"/>
              <a:t>constraints</a:t>
            </a:r>
            <a:r>
              <a:rPr lang="en-US" altLang="en-US" dirty="0" smtClean="0"/>
              <a:t> that are derived from the </a:t>
            </a:r>
            <a:r>
              <a:rPr lang="en-US" altLang="en-US" i="1" dirty="0" smtClean="0"/>
              <a:t>meaning</a:t>
            </a:r>
            <a:r>
              <a:rPr lang="en-US" altLang="en-US" dirty="0" smtClean="0"/>
              <a:t>  and </a:t>
            </a:r>
            <a:r>
              <a:rPr lang="en-US" altLang="en-US" i="1" dirty="0" smtClean="0"/>
              <a:t>interrelationships</a:t>
            </a:r>
            <a:r>
              <a:rPr lang="en-US" altLang="en-US" dirty="0" smtClean="0"/>
              <a:t>  of the data attributes</a:t>
            </a:r>
          </a:p>
          <a:p>
            <a:pPr eaLnBrk="1" hangingPunct="1"/>
            <a:endParaRPr lang="en-US" altLang="en-US" dirty="0" smtClean="0"/>
          </a:p>
          <a:p>
            <a:pPr eaLnBrk="1" hangingPunct="1"/>
            <a:r>
              <a:rPr lang="en-US" altLang="en-US" dirty="0" smtClean="0"/>
              <a:t>A set of attributes X </a:t>
            </a:r>
            <a:r>
              <a:rPr lang="en-US" altLang="en-US" i="1" dirty="0" smtClean="0"/>
              <a:t>functionally</a:t>
            </a:r>
            <a:r>
              <a:rPr lang="en-US" altLang="en-US" dirty="0" smtClean="0"/>
              <a:t> </a:t>
            </a:r>
            <a:r>
              <a:rPr lang="en-US" altLang="en-US" i="1" dirty="0" smtClean="0"/>
              <a:t>determines</a:t>
            </a:r>
            <a:r>
              <a:rPr lang="en-US" altLang="en-US" dirty="0" smtClean="0"/>
              <a:t>  a set of attributes Y if the value of X determines a unique value for Y</a:t>
            </a:r>
          </a:p>
        </p:txBody>
      </p:sp>
    </p:spTree>
    <p:extLst>
      <p:ext uri="{BB962C8B-B14F-4D97-AF65-F5344CB8AC3E}">
        <p14:creationId xmlns:p14="http://schemas.microsoft.com/office/powerpoint/2010/main" val="1781382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title"/>
          </p:nvPr>
        </p:nvSpPr>
        <p:spPr/>
        <p:txBody>
          <a:bodyPr/>
          <a:lstStyle/>
          <a:p>
            <a:pPr eaLnBrk="1" hangingPunct="1"/>
            <a:r>
              <a:rPr lang="en-US" altLang="en-US" smtClean="0"/>
              <a:t>2.1 Defining Functional Dependencies </a:t>
            </a:r>
          </a:p>
        </p:txBody>
      </p:sp>
      <p:sp>
        <p:nvSpPr>
          <p:cNvPr id="52227" name="Rectangle 7"/>
          <p:cNvSpPr>
            <a:spLocks noGrp="1" noChangeArrowheads="1"/>
          </p:cNvSpPr>
          <p:nvPr>
            <p:ph idx="1"/>
          </p:nvPr>
        </p:nvSpPr>
        <p:spPr/>
        <p:txBody>
          <a:bodyPr>
            <a:normAutofit fontScale="85000" lnSpcReduction="10000"/>
          </a:bodyPr>
          <a:lstStyle/>
          <a:p>
            <a:pPr eaLnBrk="1" hangingPunct="1"/>
            <a:r>
              <a:rPr lang="en-GB" altLang="en-US" b="1" dirty="0"/>
              <a:t>If A and B are attributes of relation R, B is functionally dependent on A (denoted A </a:t>
            </a:r>
            <a:r>
              <a:rPr lang="en-GB" altLang="en-US" b="1" dirty="0">
                <a:sym typeface="Symbol" panose="05050102010706020507" pitchFamily="18" charset="2"/>
              </a:rPr>
              <a:t></a:t>
            </a:r>
            <a:r>
              <a:rPr lang="en-GB" altLang="en-US" b="1" dirty="0"/>
              <a:t> B), if each value of A in R is associated with exactly one value of B in R.</a:t>
            </a:r>
          </a:p>
          <a:p>
            <a:pPr lvl="1" eaLnBrk="1" hangingPunct="1"/>
            <a:endParaRPr lang="en-US" altLang="en-US" sz="2000" dirty="0"/>
          </a:p>
          <a:p>
            <a:pPr eaLnBrk="1" hangingPunct="1"/>
            <a:endParaRPr lang="en-US" altLang="en-US" dirty="0"/>
          </a:p>
          <a:p>
            <a:pPr eaLnBrk="1" hangingPunct="1"/>
            <a:r>
              <a:rPr lang="en-US" altLang="en-US" dirty="0"/>
              <a:t>X </a:t>
            </a:r>
            <a:r>
              <a:rPr lang="en-US" altLang="en-US" dirty="0">
                <a:sym typeface="Wingdings 3" panose="05040102010807070707" pitchFamily="18" charset="2"/>
              </a:rPr>
              <a:t></a:t>
            </a:r>
            <a:r>
              <a:rPr lang="en-US" altLang="en-US" dirty="0"/>
              <a:t> Y holds if whenever two tuples have the same value for X, they </a:t>
            </a:r>
            <a:r>
              <a:rPr lang="en-US" altLang="en-US" i="1" dirty="0"/>
              <a:t>must have </a:t>
            </a:r>
            <a:r>
              <a:rPr lang="en-US" altLang="en-US" dirty="0"/>
              <a:t>the same value for Y</a:t>
            </a:r>
          </a:p>
          <a:p>
            <a:pPr lvl="1" eaLnBrk="1" hangingPunct="1"/>
            <a:r>
              <a:rPr lang="en-US" altLang="en-US" sz="2000" dirty="0"/>
              <a:t>For any two tuples t1 and t2 in any relation instance r(R): If  t1[X]=t2[X], </a:t>
            </a:r>
            <a:r>
              <a:rPr lang="en-US" altLang="en-US" sz="2000" i="1" dirty="0"/>
              <a:t>then</a:t>
            </a:r>
            <a:r>
              <a:rPr lang="en-US" altLang="en-US" sz="2000" dirty="0"/>
              <a:t> t1[Y]=t2[Y]</a:t>
            </a:r>
          </a:p>
          <a:p>
            <a:pPr eaLnBrk="1" hangingPunct="1"/>
            <a:r>
              <a:rPr lang="en-US" altLang="en-US" dirty="0"/>
              <a:t>X </a:t>
            </a:r>
            <a:r>
              <a:rPr lang="en-US" altLang="en-US" dirty="0">
                <a:sym typeface="Wingdings 3" panose="05040102010807070707" pitchFamily="18" charset="2"/>
              </a:rPr>
              <a:t></a:t>
            </a:r>
            <a:r>
              <a:rPr lang="en-US" altLang="en-US" dirty="0"/>
              <a:t> Y in R specifies a </a:t>
            </a:r>
            <a:r>
              <a:rPr lang="en-US" altLang="en-US" i="1" dirty="0"/>
              <a:t>constraint</a:t>
            </a:r>
            <a:r>
              <a:rPr lang="en-US" altLang="en-US" dirty="0"/>
              <a:t> on all relation instances r(R)</a:t>
            </a:r>
          </a:p>
          <a:p>
            <a:pPr eaLnBrk="1" hangingPunct="1"/>
            <a:r>
              <a:rPr lang="en-US" altLang="en-US" dirty="0"/>
              <a:t>Written as X </a:t>
            </a:r>
            <a:r>
              <a:rPr lang="en-US" altLang="en-US" dirty="0">
                <a:sym typeface="Wingdings 3" panose="05040102010807070707" pitchFamily="18" charset="2"/>
              </a:rPr>
              <a:t></a:t>
            </a:r>
            <a:r>
              <a:rPr lang="en-US" altLang="en-US" dirty="0"/>
              <a:t> Y; can be displayed graphically on a relation schema as in Figures.  ( denoted by the arrow:  ).</a:t>
            </a:r>
          </a:p>
          <a:p>
            <a:pPr eaLnBrk="1" hangingPunct="1"/>
            <a:r>
              <a:rPr lang="en-US" altLang="en-US" dirty="0"/>
              <a:t>FDs are derived from the real-world constraints on the attributes </a:t>
            </a:r>
          </a:p>
        </p:txBody>
      </p:sp>
      <p:pic>
        <p:nvPicPr>
          <p:cNvPr id="52229" name="Picture 6" descr="DS3-Figure 13-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2785781"/>
            <a:ext cx="31337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85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title"/>
          </p:nvPr>
        </p:nvSpPr>
        <p:spPr/>
        <p:txBody>
          <a:bodyPr/>
          <a:lstStyle/>
          <a:p>
            <a:pPr eaLnBrk="1" hangingPunct="1"/>
            <a:r>
              <a:rPr lang="en-US" altLang="en-US" smtClean="0"/>
              <a:t>Examples of FD constraints (1) </a:t>
            </a:r>
          </a:p>
        </p:txBody>
      </p:sp>
      <p:sp>
        <p:nvSpPr>
          <p:cNvPr id="54275" name="Rectangle 7"/>
          <p:cNvSpPr>
            <a:spLocks noGrp="1" noChangeArrowheads="1"/>
          </p:cNvSpPr>
          <p:nvPr>
            <p:ph idx="1"/>
          </p:nvPr>
        </p:nvSpPr>
        <p:spPr/>
        <p:txBody>
          <a:bodyPr/>
          <a:lstStyle/>
          <a:p>
            <a:pPr eaLnBrk="1" hangingPunct="1">
              <a:lnSpc>
                <a:spcPct val="90000"/>
              </a:lnSpc>
            </a:pPr>
            <a:r>
              <a:rPr lang="en-US" altLang="en-US" dirty="0" smtClean="0"/>
              <a:t>Social security number determines employee name</a:t>
            </a:r>
          </a:p>
          <a:p>
            <a:pPr lvl="1" eaLnBrk="1" hangingPunct="1">
              <a:lnSpc>
                <a:spcPct val="90000"/>
              </a:lnSpc>
            </a:pPr>
            <a:r>
              <a:rPr lang="en-US" altLang="en-US" dirty="0" smtClean="0"/>
              <a:t>SSN </a:t>
            </a:r>
            <a:r>
              <a:rPr lang="en-US" altLang="en-US" sz="2800" dirty="0" smtClean="0">
                <a:sym typeface="Wingdings 3" panose="05040102010807070707" pitchFamily="18" charset="2"/>
              </a:rPr>
              <a:t></a:t>
            </a:r>
            <a:r>
              <a:rPr lang="en-US" altLang="en-US" dirty="0" smtClean="0"/>
              <a:t> ENAME</a:t>
            </a:r>
          </a:p>
          <a:p>
            <a:pPr eaLnBrk="1" hangingPunct="1">
              <a:lnSpc>
                <a:spcPct val="90000"/>
              </a:lnSpc>
            </a:pPr>
            <a:endParaRPr lang="en-US" altLang="en-US" dirty="0" smtClean="0"/>
          </a:p>
          <a:p>
            <a:pPr eaLnBrk="1" hangingPunct="1">
              <a:lnSpc>
                <a:spcPct val="90000"/>
              </a:lnSpc>
            </a:pPr>
            <a:r>
              <a:rPr lang="en-US" altLang="en-US" dirty="0" smtClean="0"/>
              <a:t>Project number determines project name and location</a:t>
            </a:r>
          </a:p>
          <a:p>
            <a:pPr lvl="1" eaLnBrk="1" hangingPunct="1">
              <a:lnSpc>
                <a:spcPct val="90000"/>
              </a:lnSpc>
            </a:pPr>
            <a:r>
              <a:rPr lang="en-US" altLang="en-US" dirty="0" smtClean="0"/>
              <a:t>PNUMBER </a:t>
            </a:r>
            <a:r>
              <a:rPr lang="en-US" altLang="en-US" sz="2800" dirty="0">
                <a:sym typeface="Wingdings 3" panose="05040102010807070707" pitchFamily="18" charset="2"/>
              </a:rPr>
              <a:t></a:t>
            </a:r>
            <a:r>
              <a:rPr lang="en-US" altLang="en-US" dirty="0" smtClean="0"/>
              <a:t> {PNAME, PLOCATION}</a:t>
            </a:r>
          </a:p>
          <a:p>
            <a:pPr eaLnBrk="1" hangingPunct="1">
              <a:lnSpc>
                <a:spcPct val="90000"/>
              </a:lnSpc>
            </a:pPr>
            <a:endParaRPr lang="en-US" altLang="en-US" dirty="0" smtClean="0"/>
          </a:p>
          <a:p>
            <a:pPr eaLnBrk="1" hangingPunct="1">
              <a:lnSpc>
                <a:spcPct val="90000"/>
              </a:lnSpc>
            </a:pPr>
            <a:r>
              <a:rPr lang="en-US" altLang="en-US" dirty="0" smtClean="0"/>
              <a:t>Employee </a:t>
            </a:r>
            <a:r>
              <a:rPr lang="en-US" altLang="en-US" dirty="0" err="1" smtClean="0"/>
              <a:t>ssn</a:t>
            </a:r>
            <a:r>
              <a:rPr lang="en-US" altLang="en-US" dirty="0" smtClean="0"/>
              <a:t> and project number determines the hours per week that the employee works on the project</a:t>
            </a:r>
          </a:p>
          <a:p>
            <a:pPr lvl="1" eaLnBrk="1" hangingPunct="1">
              <a:lnSpc>
                <a:spcPct val="90000"/>
              </a:lnSpc>
            </a:pPr>
            <a:r>
              <a:rPr lang="en-US" altLang="en-US" dirty="0" smtClean="0"/>
              <a:t>{SSN, PNUMBER} </a:t>
            </a:r>
            <a:r>
              <a:rPr lang="en-US" altLang="en-US" sz="2800" dirty="0">
                <a:sym typeface="Wingdings 3" panose="05040102010807070707" pitchFamily="18" charset="2"/>
              </a:rPr>
              <a:t></a:t>
            </a:r>
            <a:r>
              <a:rPr lang="en-US" altLang="en-US" dirty="0" smtClean="0"/>
              <a:t> HOURS </a:t>
            </a:r>
          </a:p>
        </p:txBody>
      </p:sp>
    </p:spTree>
    <p:extLst>
      <p:ext uri="{BB962C8B-B14F-4D97-AF65-F5344CB8AC3E}">
        <p14:creationId xmlns:p14="http://schemas.microsoft.com/office/powerpoint/2010/main" val="98994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title"/>
          </p:nvPr>
        </p:nvSpPr>
        <p:spPr/>
        <p:txBody>
          <a:bodyPr/>
          <a:lstStyle/>
          <a:p>
            <a:pPr eaLnBrk="1" hangingPunct="1"/>
            <a:r>
              <a:rPr lang="en-US" altLang="en-US" smtClean="0"/>
              <a:t>Examples of FD constraints (2)</a:t>
            </a:r>
          </a:p>
        </p:txBody>
      </p:sp>
      <p:sp>
        <p:nvSpPr>
          <p:cNvPr id="56323" name="Rectangle 7"/>
          <p:cNvSpPr>
            <a:spLocks noGrp="1" noChangeArrowheads="1"/>
          </p:cNvSpPr>
          <p:nvPr>
            <p:ph idx="1"/>
          </p:nvPr>
        </p:nvSpPr>
        <p:spPr/>
        <p:txBody>
          <a:bodyPr/>
          <a:lstStyle/>
          <a:p>
            <a:pPr eaLnBrk="1" hangingPunct="1"/>
            <a:r>
              <a:rPr lang="en-US" altLang="en-US" dirty="0" smtClean="0"/>
              <a:t>An FD is a property of the attributes in the schema R</a:t>
            </a:r>
          </a:p>
          <a:p>
            <a:pPr eaLnBrk="1" hangingPunct="1"/>
            <a:r>
              <a:rPr lang="en-US" altLang="en-US" dirty="0" smtClean="0"/>
              <a:t>The constraint must hold on </a:t>
            </a:r>
            <a:r>
              <a:rPr lang="en-US" altLang="en-US" i="1" dirty="0" smtClean="0"/>
              <a:t>every</a:t>
            </a:r>
            <a:r>
              <a:rPr lang="en-US" altLang="en-US" dirty="0" smtClean="0"/>
              <a:t> relation instance r(R)</a:t>
            </a:r>
          </a:p>
          <a:p>
            <a:pPr eaLnBrk="1" hangingPunct="1"/>
            <a:r>
              <a:rPr lang="en-US" altLang="en-US" dirty="0" smtClean="0"/>
              <a:t>If K is a key of R, then K functionally determines all attributes in R </a:t>
            </a:r>
          </a:p>
          <a:p>
            <a:pPr lvl="1" eaLnBrk="1" hangingPunct="1"/>
            <a:r>
              <a:rPr lang="en-US" altLang="en-US" dirty="0" smtClean="0"/>
              <a:t>(since we never have two distinct tuples with t1[K]=t2[K]) </a:t>
            </a:r>
          </a:p>
        </p:txBody>
      </p:sp>
    </p:spTree>
    <p:extLst>
      <p:ext uri="{BB962C8B-B14F-4D97-AF65-F5344CB8AC3E}">
        <p14:creationId xmlns:p14="http://schemas.microsoft.com/office/powerpoint/2010/main" val="154073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title"/>
          </p:nvPr>
        </p:nvSpPr>
        <p:spPr/>
        <p:txBody>
          <a:bodyPr/>
          <a:lstStyle/>
          <a:p>
            <a:pPr eaLnBrk="1" hangingPunct="1"/>
            <a:r>
              <a:rPr lang="en-US" altLang="en-US" smtClean="0"/>
              <a:t>Defining FDs from instances</a:t>
            </a:r>
          </a:p>
        </p:txBody>
      </p:sp>
      <p:sp>
        <p:nvSpPr>
          <p:cNvPr id="58371" name="Rectangle 7"/>
          <p:cNvSpPr>
            <a:spLocks noGrp="1" noChangeArrowheads="1"/>
          </p:cNvSpPr>
          <p:nvPr>
            <p:ph idx="1"/>
          </p:nvPr>
        </p:nvSpPr>
        <p:spPr/>
        <p:txBody>
          <a:bodyPr/>
          <a:lstStyle/>
          <a:p>
            <a:pPr eaLnBrk="1" hangingPunct="1"/>
            <a:r>
              <a:rPr lang="en-US" altLang="en-US" smtClean="0"/>
              <a:t>Note that in order to define the FDs, we need to understand the meaning of the attributes involved  and the relationship between them. </a:t>
            </a:r>
          </a:p>
          <a:p>
            <a:pPr eaLnBrk="1" hangingPunct="1"/>
            <a:r>
              <a:rPr lang="en-US" altLang="en-US" smtClean="0"/>
              <a:t>An FD is a property of the attributes in the schema R</a:t>
            </a:r>
          </a:p>
          <a:p>
            <a:pPr eaLnBrk="1" hangingPunct="1"/>
            <a:r>
              <a:rPr lang="en-US" altLang="en-US" smtClean="0"/>
              <a:t>Given the instance (population) of a relation, all we can conclude is that an FD </a:t>
            </a:r>
            <a:r>
              <a:rPr lang="en-US" altLang="en-US" i="1" u="sng" smtClean="0">
                <a:solidFill>
                  <a:srgbClr val="990033"/>
                </a:solidFill>
              </a:rPr>
              <a:t>may exist </a:t>
            </a:r>
            <a:r>
              <a:rPr lang="en-US" altLang="en-US" smtClean="0"/>
              <a:t>between certain attributes. </a:t>
            </a:r>
          </a:p>
          <a:p>
            <a:pPr eaLnBrk="1" hangingPunct="1"/>
            <a:r>
              <a:rPr lang="en-US" altLang="en-US" smtClean="0"/>
              <a:t>What we can definitely conclude is – that certain FDs </a:t>
            </a:r>
            <a:r>
              <a:rPr lang="en-US" altLang="en-US" i="1" u="sng" smtClean="0">
                <a:solidFill>
                  <a:srgbClr val="990033"/>
                </a:solidFill>
              </a:rPr>
              <a:t>do not exist </a:t>
            </a:r>
            <a:r>
              <a:rPr lang="en-US" altLang="en-US" smtClean="0"/>
              <a:t>because there are tuples that show a violation of those dependencies. </a:t>
            </a:r>
          </a:p>
        </p:txBody>
      </p:sp>
    </p:spTree>
    <p:extLst>
      <p:ext uri="{BB962C8B-B14F-4D97-AF65-F5344CB8AC3E}">
        <p14:creationId xmlns:p14="http://schemas.microsoft.com/office/powerpoint/2010/main" val="1537848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title"/>
          </p:nvPr>
        </p:nvSpPr>
        <p:spPr/>
        <p:txBody>
          <a:bodyPr/>
          <a:lstStyle/>
          <a:p>
            <a:pPr eaLnBrk="1" hangingPunct="1"/>
            <a:r>
              <a:rPr lang="en-US" altLang="en-US" smtClean="0"/>
              <a:t>Figure 14.7   Ruling Out FDs</a:t>
            </a:r>
          </a:p>
        </p:txBody>
      </p:sp>
      <p:pic>
        <p:nvPicPr>
          <p:cNvPr id="60420" name="Picture 2" descr="fig14_07.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600127" y="2863281"/>
            <a:ext cx="6757979" cy="3190875"/>
          </a:xfrm>
          <a:noFill/>
        </p:spPr>
      </p:pic>
      <p:sp>
        <p:nvSpPr>
          <p:cNvPr id="2" name="TextBox 4">
            <a:extLst>
              <a:ext uri="{FF2B5EF4-FFF2-40B4-BE49-F238E27FC236}"/>
            </a:extLst>
          </p:cNvPr>
          <p:cNvSpPr txBox="1">
            <a:spLocks noChangeArrowheads="1"/>
          </p:cNvSpPr>
          <p:nvPr/>
        </p:nvSpPr>
        <p:spPr bwMode="auto">
          <a:xfrm>
            <a:off x="838201" y="1447800"/>
            <a:ext cx="1091452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defRPr/>
            </a:pPr>
            <a:r>
              <a:rPr lang="en-US" altLang="en-US" sz="2400" dirty="0">
                <a:latin typeface="+mn-lt"/>
                <a:cs typeface="MS PGothic" charset="0"/>
              </a:rPr>
              <a:t>Note that given the state of the TEACH relation, we can say that the FD: Text → Course may exist. However, the FDs  Teacher → Course, Teacher </a:t>
            </a:r>
            <a:r>
              <a:rPr lang="en-US" altLang="en-US" sz="2400" dirty="0">
                <a:cs typeface="MS PGothic" charset="0"/>
              </a:rPr>
              <a:t>→ Text </a:t>
            </a:r>
            <a:r>
              <a:rPr lang="en-US" altLang="en-US" sz="2400" dirty="0">
                <a:latin typeface="+mn-lt"/>
                <a:cs typeface="MS PGothic" charset="0"/>
              </a:rPr>
              <a:t>and </a:t>
            </a:r>
          </a:p>
          <a:p>
            <a:pPr>
              <a:spcBef>
                <a:spcPct val="0"/>
              </a:spcBef>
              <a:buClrTx/>
              <a:buSzTx/>
              <a:buFontTx/>
              <a:buNone/>
              <a:defRPr/>
            </a:pPr>
            <a:r>
              <a:rPr lang="en-US" altLang="en-US" sz="2400" dirty="0">
                <a:latin typeface="+mn-lt"/>
                <a:cs typeface="MS PGothic" charset="0"/>
              </a:rPr>
              <a:t>Couse → Text are ruled out. </a:t>
            </a:r>
          </a:p>
        </p:txBody>
      </p:sp>
    </p:spTree>
    <p:extLst>
      <p:ext uri="{BB962C8B-B14F-4D97-AF65-F5344CB8AC3E}">
        <p14:creationId xmlns:p14="http://schemas.microsoft.com/office/powerpoint/2010/main" val="168562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noChangeArrowheads="1"/>
          </p:cNvSpPr>
          <p:nvPr>
            <p:ph type="title"/>
          </p:nvPr>
        </p:nvSpPr>
        <p:spPr/>
        <p:txBody>
          <a:bodyPr/>
          <a:lstStyle/>
          <a:p>
            <a:r>
              <a:rPr lang="en-US" altLang="en-US" smtClean="0"/>
              <a:t>Figure 14.8  What FDs may exist?</a:t>
            </a:r>
          </a:p>
        </p:txBody>
      </p:sp>
      <p:sp>
        <p:nvSpPr>
          <p:cNvPr id="62468" name="Title 1"/>
          <p:cNvSpPr>
            <a:spLocks noGrp="1" noChangeArrowheads="1"/>
          </p:cNvSpPr>
          <p:nvPr>
            <p:ph idx="1"/>
          </p:nvPr>
        </p:nvSpPr>
        <p:spPr/>
        <p:txBody>
          <a:bodyPr/>
          <a:lstStyle/>
          <a:p>
            <a:r>
              <a:rPr lang="en-US" altLang="en-US" sz="1800">
                <a:latin typeface="Verdana" panose="020B0604030504040204" pitchFamily="34" charset="0"/>
              </a:rPr>
              <a:t>A relation </a:t>
            </a:r>
            <a:r>
              <a:rPr lang="en-US" altLang="en-US" sz="1800" i="1">
                <a:latin typeface="Verdana" panose="020B0604030504040204" pitchFamily="34" charset="0"/>
              </a:rPr>
              <a:t>R</a:t>
            </a:r>
            <a:r>
              <a:rPr lang="en-US" altLang="en-US" sz="1800">
                <a:latin typeface="Verdana" panose="020B0604030504040204" pitchFamily="34" charset="0"/>
              </a:rPr>
              <a:t>(A, B, C, D) with its extension.</a:t>
            </a:r>
          </a:p>
          <a:p>
            <a:r>
              <a:rPr lang="en-US" altLang="en-US" sz="1800">
                <a:latin typeface="Verdana" panose="020B0604030504040204" pitchFamily="34" charset="0"/>
              </a:rPr>
              <a:t>Which FDs </a:t>
            </a:r>
            <a:r>
              <a:rPr lang="en-US" altLang="en-US" sz="1800" i="1" u="sng">
                <a:latin typeface="Verdana" panose="020B0604030504040204" pitchFamily="34" charset="0"/>
              </a:rPr>
              <a:t>may exist </a:t>
            </a:r>
            <a:r>
              <a:rPr lang="en-US" altLang="en-US" sz="1800">
                <a:latin typeface="Verdana" panose="020B0604030504040204" pitchFamily="34" charset="0"/>
              </a:rPr>
              <a:t>in this relation?</a:t>
            </a:r>
          </a:p>
        </p:txBody>
      </p:sp>
      <p:pic>
        <p:nvPicPr>
          <p:cNvPr id="62469" name="Picture 2" descr="fig14_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993465"/>
            <a:ext cx="46482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p:nvSpPr>
        <p:spPr bwMode="auto">
          <a:xfrm>
            <a:off x="7086600" y="1295401"/>
            <a:ext cx="1905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200" b="1" u="sng">
                <a:solidFill>
                  <a:schemeClr val="tx1"/>
                </a:solidFill>
              </a:rPr>
              <a:t>FD holds</a:t>
            </a:r>
          </a:p>
          <a:p>
            <a:pPr>
              <a:spcBef>
                <a:spcPct val="0"/>
              </a:spcBef>
              <a:buClrTx/>
              <a:buSzTx/>
              <a:buFontTx/>
              <a:buNone/>
            </a:pPr>
            <a:r>
              <a:rPr lang="en-US" altLang="en-US" sz="2200">
                <a:solidFill>
                  <a:schemeClr val="tx1"/>
                </a:solidFill>
              </a:rPr>
              <a:t>B -&gt; C</a:t>
            </a:r>
          </a:p>
          <a:p>
            <a:pPr>
              <a:spcBef>
                <a:spcPct val="0"/>
              </a:spcBef>
              <a:buClrTx/>
              <a:buSzTx/>
              <a:buFontTx/>
              <a:buNone/>
            </a:pPr>
            <a:r>
              <a:rPr lang="en-US" altLang="en-US" sz="2200">
                <a:solidFill>
                  <a:schemeClr val="tx1"/>
                </a:solidFill>
              </a:rPr>
              <a:t>C -&gt; B</a:t>
            </a:r>
          </a:p>
          <a:p>
            <a:pPr>
              <a:spcBef>
                <a:spcPct val="0"/>
              </a:spcBef>
              <a:buClrTx/>
              <a:buSzTx/>
              <a:buFontTx/>
              <a:buNone/>
            </a:pPr>
            <a:r>
              <a:rPr lang="en-US" altLang="en-US" sz="2200">
                <a:solidFill>
                  <a:schemeClr val="tx1"/>
                </a:solidFill>
              </a:rPr>
              <a:t>{A,B} -&gt; C</a:t>
            </a:r>
          </a:p>
          <a:p>
            <a:pPr>
              <a:spcBef>
                <a:spcPct val="0"/>
              </a:spcBef>
              <a:buClrTx/>
              <a:buSzTx/>
              <a:buFontTx/>
              <a:buNone/>
            </a:pPr>
            <a:r>
              <a:rPr lang="en-US" altLang="en-US" sz="2200">
                <a:solidFill>
                  <a:schemeClr val="tx1"/>
                </a:solidFill>
              </a:rPr>
              <a:t>{A,B} -&gt; D</a:t>
            </a:r>
          </a:p>
          <a:p>
            <a:pPr>
              <a:spcBef>
                <a:spcPct val="0"/>
              </a:spcBef>
              <a:buClrTx/>
              <a:buSzTx/>
              <a:buFontTx/>
              <a:buNone/>
            </a:pPr>
            <a:r>
              <a:rPr lang="en-US" altLang="en-US" sz="2200">
                <a:solidFill>
                  <a:schemeClr val="tx1"/>
                </a:solidFill>
              </a:rPr>
              <a:t>{A,C} -&gt; B</a:t>
            </a:r>
          </a:p>
          <a:p>
            <a:pPr>
              <a:spcBef>
                <a:spcPct val="0"/>
              </a:spcBef>
              <a:buClrTx/>
              <a:buSzTx/>
              <a:buFontTx/>
              <a:buNone/>
            </a:pPr>
            <a:r>
              <a:rPr lang="en-US" altLang="en-US" sz="2200">
                <a:solidFill>
                  <a:schemeClr val="tx1"/>
                </a:solidFill>
              </a:rPr>
              <a:t>{A,C} -&gt; D</a:t>
            </a:r>
          </a:p>
          <a:p>
            <a:pPr>
              <a:spcBef>
                <a:spcPct val="0"/>
              </a:spcBef>
              <a:buClrTx/>
              <a:buSzTx/>
              <a:buFontTx/>
              <a:buNone/>
            </a:pPr>
            <a:r>
              <a:rPr lang="en-US" altLang="en-US" sz="2200">
                <a:solidFill>
                  <a:schemeClr val="tx1"/>
                </a:solidFill>
              </a:rPr>
              <a:t>{A,D} -&gt; B</a:t>
            </a:r>
          </a:p>
          <a:p>
            <a:pPr>
              <a:spcBef>
                <a:spcPct val="0"/>
              </a:spcBef>
              <a:buClrTx/>
              <a:buSzTx/>
              <a:buFontTx/>
              <a:buNone/>
            </a:pPr>
            <a:r>
              <a:rPr lang="en-US" altLang="en-US" sz="2200">
                <a:solidFill>
                  <a:schemeClr val="tx1"/>
                </a:solidFill>
              </a:rPr>
              <a:t>{A,D} -&gt; C</a:t>
            </a:r>
          </a:p>
          <a:p>
            <a:pPr>
              <a:spcBef>
                <a:spcPct val="0"/>
              </a:spcBef>
              <a:buClrTx/>
              <a:buSzTx/>
              <a:buFontTx/>
              <a:buNone/>
            </a:pPr>
            <a:r>
              <a:rPr lang="en-US" altLang="en-US" sz="2200">
                <a:solidFill>
                  <a:schemeClr val="tx1"/>
                </a:solidFill>
              </a:rPr>
              <a:t>{B,D} -&gt; A</a:t>
            </a:r>
          </a:p>
          <a:p>
            <a:pPr>
              <a:spcBef>
                <a:spcPct val="0"/>
              </a:spcBef>
              <a:buClrTx/>
              <a:buSzTx/>
              <a:buFontTx/>
              <a:buNone/>
            </a:pPr>
            <a:r>
              <a:rPr lang="en-US" altLang="en-US" sz="2200">
                <a:solidFill>
                  <a:schemeClr val="tx1"/>
                </a:solidFill>
              </a:rPr>
              <a:t>{B,D} -&gt; C</a:t>
            </a:r>
          </a:p>
          <a:p>
            <a:pPr>
              <a:spcBef>
                <a:spcPct val="0"/>
              </a:spcBef>
              <a:buClrTx/>
              <a:buSzTx/>
              <a:buFontTx/>
              <a:buNone/>
            </a:pPr>
            <a:r>
              <a:rPr lang="en-US" altLang="en-US" sz="2200">
                <a:solidFill>
                  <a:schemeClr val="tx1"/>
                </a:solidFill>
              </a:rPr>
              <a:t>{C,D} -&gt; A</a:t>
            </a:r>
          </a:p>
          <a:p>
            <a:pPr>
              <a:spcBef>
                <a:spcPct val="0"/>
              </a:spcBef>
              <a:buClrTx/>
              <a:buSzTx/>
              <a:buFontTx/>
              <a:buNone/>
            </a:pPr>
            <a:r>
              <a:rPr lang="en-US" altLang="en-US" sz="2200">
                <a:solidFill>
                  <a:schemeClr val="tx1"/>
                </a:solidFill>
              </a:rPr>
              <a:t>{C,D} -&gt; B</a:t>
            </a:r>
          </a:p>
          <a:p>
            <a:pPr>
              <a:spcBef>
                <a:spcPct val="0"/>
              </a:spcBef>
              <a:buClrTx/>
              <a:buSzTx/>
              <a:buFontTx/>
              <a:buNone/>
            </a:pPr>
            <a:r>
              <a:rPr lang="en-US" altLang="en-US" sz="2200">
                <a:solidFill>
                  <a:schemeClr val="tx1"/>
                </a:solidFill>
              </a:rPr>
              <a:t>{A,B,C} -&gt; D</a:t>
            </a:r>
          </a:p>
          <a:p>
            <a:pPr>
              <a:spcBef>
                <a:spcPct val="0"/>
              </a:spcBef>
              <a:buClrTx/>
              <a:buSzTx/>
              <a:buFontTx/>
              <a:buNone/>
            </a:pPr>
            <a:r>
              <a:rPr lang="en-US" altLang="en-US" sz="2200">
                <a:solidFill>
                  <a:schemeClr val="tx1"/>
                </a:solidFill>
              </a:rPr>
              <a:t>{A,B,D} -&gt; C</a:t>
            </a:r>
          </a:p>
          <a:p>
            <a:pPr>
              <a:spcBef>
                <a:spcPct val="0"/>
              </a:spcBef>
              <a:buClrTx/>
              <a:buSzTx/>
              <a:buFontTx/>
              <a:buNone/>
            </a:pPr>
            <a:r>
              <a:rPr lang="en-US" altLang="en-US" sz="2200">
                <a:solidFill>
                  <a:schemeClr val="tx1"/>
                </a:solidFill>
              </a:rPr>
              <a:t>{B,C,D} -&gt; A</a:t>
            </a:r>
          </a:p>
        </p:txBody>
      </p:sp>
      <p:sp>
        <p:nvSpPr>
          <p:cNvPr id="4" name="Rectangle 3"/>
          <p:cNvSpPr>
            <a:spLocks noChangeArrowheads="1"/>
          </p:cNvSpPr>
          <p:nvPr/>
        </p:nvSpPr>
        <p:spPr bwMode="auto">
          <a:xfrm>
            <a:off x="8926514" y="1447800"/>
            <a:ext cx="1741487"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200" b="1" u="sng">
                <a:solidFill>
                  <a:schemeClr val="tx1"/>
                </a:solidFill>
              </a:rPr>
              <a:t>FD not holds</a:t>
            </a:r>
          </a:p>
          <a:p>
            <a:pPr>
              <a:spcBef>
                <a:spcPct val="0"/>
              </a:spcBef>
              <a:buClrTx/>
              <a:buSzTx/>
              <a:buFontTx/>
              <a:buNone/>
            </a:pPr>
            <a:r>
              <a:rPr lang="en-US" altLang="en-US" sz="2200">
                <a:solidFill>
                  <a:schemeClr val="tx1"/>
                </a:solidFill>
              </a:rPr>
              <a:t>A -&gt; B</a:t>
            </a:r>
          </a:p>
          <a:p>
            <a:pPr>
              <a:spcBef>
                <a:spcPct val="0"/>
              </a:spcBef>
              <a:buClrTx/>
              <a:buSzTx/>
              <a:buFontTx/>
              <a:buNone/>
            </a:pPr>
            <a:r>
              <a:rPr lang="en-US" altLang="en-US" sz="2200">
                <a:solidFill>
                  <a:schemeClr val="tx1"/>
                </a:solidFill>
              </a:rPr>
              <a:t>A -&gt; C</a:t>
            </a:r>
          </a:p>
          <a:p>
            <a:pPr>
              <a:spcBef>
                <a:spcPct val="0"/>
              </a:spcBef>
              <a:buClrTx/>
              <a:buSzTx/>
              <a:buFontTx/>
              <a:buNone/>
            </a:pPr>
            <a:r>
              <a:rPr lang="en-US" altLang="en-US" sz="2200">
                <a:solidFill>
                  <a:schemeClr val="tx1"/>
                </a:solidFill>
              </a:rPr>
              <a:t>A -&gt; D</a:t>
            </a:r>
          </a:p>
          <a:p>
            <a:pPr>
              <a:spcBef>
                <a:spcPct val="0"/>
              </a:spcBef>
              <a:buClrTx/>
              <a:buSzTx/>
              <a:buFontTx/>
              <a:buNone/>
            </a:pPr>
            <a:r>
              <a:rPr lang="en-US" altLang="en-US" sz="2200">
                <a:solidFill>
                  <a:schemeClr val="tx1"/>
                </a:solidFill>
              </a:rPr>
              <a:t>B -&gt; A</a:t>
            </a:r>
          </a:p>
          <a:p>
            <a:pPr>
              <a:spcBef>
                <a:spcPct val="0"/>
              </a:spcBef>
              <a:buClrTx/>
              <a:buSzTx/>
              <a:buFontTx/>
              <a:buNone/>
            </a:pPr>
            <a:r>
              <a:rPr lang="en-US" altLang="en-US" sz="2200">
                <a:solidFill>
                  <a:schemeClr val="tx1"/>
                </a:solidFill>
              </a:rPr>
              <a:t>B -&gt; D</a:t>
            </a:r>
          </a:p>
          <a:p>
            <a:pPr>
              <a:spcBef>
                <a:spcPct val="0"/>
              </a:spcBef>
              <a:buClrTx/>
              <a:buSzTx/>
              <a:buFontTx/>
              <a:buNone/>
            </a:pPr>
            <a:r>
              <a:rPr lang="en-US" altLang="en-US" sz="2200">
                <a:solidFill>
                  <a:schemeClr val="tx1"/>
                </a:solidFill>
              </a:rPr>
              <a:t>C -&gt; A</a:t>
            </a:r>
          </a:p>
          <a:p>
            <a:pPr>
              <a:spcBef>
                <a:spcPct val="0"/>
              </a:spcBef>
              <a:buClrTx/>
              <a:buSzTx/>
              <a:buFontTx/>
              <a:buNone/>
            </a:pPr>
            <a:r>
              <a:rPr lang="en-US" altLang="en-US" sz="2200">
                <a:solidFill>
                  <a:schemeClr val="tx1"/>
                </a:solidFill>
              </a:rPr>
              <a:t>C -&gt; D</a:t>
            </a:r>
          </a:p>
          <a:p>
            <a:pPr>
              <a:spcBef>
                <a:spcPct val="0"/>
              </a:spcBef>
              <a:buClrTx/>
              <a:buSzTx/>
              <a:buFontTx/>
              <a:buNone/>
            </a:pPr>
            <a:r>
              <a:rPr lang="en-US" altLang="en-US" sz="2200">
                <a:solidFill>
                  <a:schemeClr val="tx1"/>
                </a:solidFill>
              </a:rPr>
              <a:t>D -&gt; A</a:t>
            </a:r>
          </a:p>
          <a:p>
            <a:pPr>
              <a:spcBef>
                <a:spcPct val="0"/>
              </a:spcBef>
              <a:buClrTx/>
              <a:buSzTx/>
              <a:buFontTx/>
              <a:buNone/>
            </a:pPr>
            <a:r>
              <a:rPr lang="en-US" altLang="en-US" sz="2200">
                <a:solidFill>
                  <a:schemeClr val="tx1"/>
                </a:solidFill>
              </a:rPr>
              <a:t>D -&gt; B</a:t>
            </a:r>
          </a:p>
          <a:p>
            <a:pPr>
              <a:spcBef>
                <a:spcPct val="0"/>
              </a:spcBef>
              <a:buClrTx/>
              <a:buSzTx/>
              <a:buFontTx/>
              <a:buNone/>
            </a:pPr>
            <a:r>
              <a:rPr lang="en-US" altLang="en-US" sz="2200">
                <a:solidFill>
                  <a:schemeClr val="tx1"/>
                </a:solidFill>
              </a:rPr>
              <a:t>D -&gt; C</a:t>
            </a:r>
          </a:p>
          <a:p>
            <a:pPr>
              <a:spcBef>
                <a:spcPct val="0"/>
              </a:spcBef>
              <a:buClrTx/>
              <a:buSzTx/>
              <a:buFontTx/>
              <a:buNone/>
            </a:pPr>
            <a:r>
              <a:rPr lang="en-US" altLang="en-US" sz="2200">
                <a:solidFill>
                  <a:schemeClr val="tx1"/>
                </a:solidFill>
              </a:rPr>
              <a:t>{B,C} -&gt; A</a:t>
            </a:r>
          </a:p>
          <a:p>
            <a:pPr>
              <a:spcBef>
                <a:spcPct val="0"/>
              </a:spcBef>
              <a:buClrTx/>
              <a:buSzTx/>
              <a:buFontTx/>
              <a:buNone/>
            </a:pPr>
            <a:r>
              <a:rPr lang="en-US" altLang="en-US" sz="2200">
                <a:solidFill>
                  <a:schemeClr val="tx1"/>
                </a:solidFill>
              </a:rPr>
              <a:t>{B,C} -&gt; D</a:t>
            </a:r>
          </a:p>
        </p:txBody>
      </p:sp>
    </p:spTree>
    <p:extLst>
      <p:ext uri="{BB962C8B-B14F-4D97-AF65-F5344CB8AC3E}">
        <p14:creationId xmlns:p14="http://schemas.microsoft.com/office/powerpoint/2010/main" val="2808622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title"/>
          </p:nvPr>
        </p:nvSpPr>
        <p:spPr/>
        <p:txBody>
          <a:bodyPr/>
          <a:lstStyle/>
          <a:p>
            <a:pPr eaLnBrk="1" hangingPunct="1"/>
            <a:r>
              <a:rPr lang="en-US" altLang="en-US" smtClean="0"/>
              <a:t>Important Definitions</a:t>
            </a:r>
          </a:p>
        </p:txBody>
      </p:sp>
      <p:sp>
        <p:nvSpPr>
          <p:cNvPr id="63491" name="Rectangle 7"/>
          <p:cNvSpPr>
            <a:spLocks noGrp="1" noChangeArrowheads="1"/>
          </p:cNvSpPr>
          <p:nvPr>
            <p:ph idx="1"/>
          </p:nvPr>
        </p:nvSpPr>
        <p:spPr/>
        <p:txBody>
          <a:bodyPr>
            <a:normAutofit fontScale="92500" lnSpcReduction="20000"/>
          </a:bodyPr>
          <a:lstStyle/>
          <a:p>
            <a:pPr eaLnBrk="1" hangingPunct="1"/>
            <a:r>
              <a:rPr lang="en-US" altLang="en-US" sz="1800" b="1" dirty="0"/>
              <a:t>Determinant</a:t>
            </a:r>
          </a:p>
          <a:p>
            <a:pPr lvl="1" eaLnBrk="1" hangingPunct="1"/>
            <a:r>
              <a:rPr lang="en-US" altLang="en-US" dirty="0"/>
              <a:t>Refers to the attribute, or group of attributes, on the left-hand side of the arrow of a functional dependency.</a:t>
            </a:r>
          </a:p>
          <a:p>
            <a:pPr eaLnBrk="1" hangingPunct="1"/>
            <a:r>
              <a:rPr lang="en-US" altLang="en-US" sz="1800" b="1" dirty="0"/>
              <a:t>Full Functional dependency:</a:t>
            </a:r>
          </a:p>
          <a:p>
            <a:pPr lvl="1" eaLnBrk="1" hangingPunct="1"/>
            <a:r>
              <a:rPr lang="en-US" altLang="en-US" dirty="0"/>
              <a:t>Indicates that if A and B are attributes of a relation, B is fully functionally dependent on A if B is functionally dependent on A, but not on any proper subset of A.</a:t>
            </a:r>
          </a:p>
          <a:p>
            <a:pPr lvl="2" eaLnBrk="1" hangingPunct="1"/>
            <a:r>
              <a:rPr lang="en-US" altLang="en-US" dirty="0"/>
              <a:t>{</a:t>
            </a:r>
            <a:r>
              <a:rPr lang="en-US" altLang="en-US" dirty="0" err="1"/>
              <a:t>StaffNo</a:t>
            </a:r>
            <a:r>
              <a:rPr lang="en-US" altLang="en-US" dirty="0"/>
              <a:t>, </a:t>
            </a:r>
            <a:r>
              <a:rPr lang="en-US" altLang="en-US" dirty="0" err="1"/>
              <a:t>StaffName</a:t>
            </a:r>
            <a:r>
              <a:rPr lang="en-US" altLang="en-US" dirty="0"/>
              <a:t>} </a:t>
            </a:r>
            <a:r>
              <a:rPr lang="en-US" altLang="en-US" dirty="0">
                <a:sym typeface="Wingdings" panose="05000000000000000000" pitchFamily="2" charset="2"/>
              </a:rPr>
              <a:t> </a:t>
            </a:r>
            <a:r>
              <a:rPr lang="en-US" altLang="en-US" dirty="0" err="1">
                <a:sym typeface="Wingdings" panose="05000000000000000000" pitchFamily="2" charset="2"/>
              </a:rPr>
              <a:t>BranchNo</a:t>
            </a:r>
            <a:endParaRPr lang="en-US" altLang="en-US" dirty="0">
              <a:sym typeface="Wingdings" panose="05000000000000000000" pitchFamily="2" charset="2"/>
            </a:endParaRPr>
          </a:p>
          <a:p>
            <a:pPr lvl="2" eaLnBrk="1" hangingPunct="1"/>
            <a:r>
              <a:rPr lang="en-US" altLang="en-US" dirty="0" err="1">
                <a:sym typeface="Wingdings" panose="05000000000000000000" pitchFamily="2" charset="2"/>
              </a:rPr>
              <a:t>StaffNo</a:t>
            </a:r>
            <a:r>
              <a:rPr lang="en-US" altLang="en-US" dirty="0">
                <a:sym typeface="Wingdings" panose="05000000000000000000" pitchFamily="2" charset="2"/>
              </a:rPr>
              <a:t>  </a:t>
            </a:r>
            <a:r>
              <a:rPr lang="en-US" altLang="en-US" dirty="0" err="1">
                <a:sym typeface="Wingdings" panose="05000000000000000000" pitchFamily="2" charset="2"/>
              </a:rPr>
              <a:t>BranchNo</a:t>
            </a:r>
            <a:endParaRPr lang="en-US" altLang="en-US" dirty="0"/>
          </a:p>
          <a:p>
            <a:pPr eaLnBrk="1" hangingPunct="1"/>
            <a:r>
              <a:rPr lang="en-US" altLang="en-US" dirty="0"/>
              <a:t> </a:t>
            </a:r>
            <a:r>
              <a:rPr lang="en-US" altLang="en-US" sz="1800" b="1" dirty="0"/>
              <a:t>Transitive Dependency</a:t>
            </a:r>
          </a:p>
          <a:p>
            <a:pPr lvl="1" eaLnBrk="1" hangingPunct="1"/>
            <a:r>
              <a:rPr lang="en-US" altLang="en-US" dirty="0"/>
              <a:t>A condition where A, B, and C are attributes of a relation such that if A → B and B → C, then C is transitively dependent on A via B (provided that A is not functionally dependent on B or C).</a:t>
            </a:r>
          </a:p>
        </p:txBody>
      </p:sp>
    </p:spTree>
    <p:extLst>
      <p:ext uri="{BB962C8B-B14F-4D97-AF65-F5344CB8AC3E}">
        <p14:creationId xmlns:p14="http://schemas.microsoft.com/office/powerpoint/2010/main" val="1418877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en-GB" altLang="en-US" b="1" smtClean="0"/>
              <a:t>Example Transitive Dependency</a:t>
            </a:r>
          </a:p>
        </p:txBody>
      </p:sp>
      <p:sp>
        <p:nvSpPr>
          <p:cNvPr id="65540" name="Rectangle 3"/>
          <p:cNvSpPr>
            <a:spLocks noGrp="1" noChangeArrowheads="1"/>
          </p:cNvSpPr>
          <p:nvPr>
            <p:ph idx="1"/>
          </p:nvPr>
        </p:nvSpPr>
        <p:spPr>
          <a:xfrm>
            <a:off x="838201" y="3918391"/>
            <a:ext cx="10515599" cy="2258572"/>
          </a:xfrm>
        </p:spPr>
        <p:txBody>
          <a:bodyPr>
            <a:normAutofit lnSpcReduction="10000"/>
          </a:bodyPr>
          <a:lstStyle/>
          <a:p>
            <a:r>
              <a:rPr lang="en-US" altLang="en-US" sz="1400" b="1" dirty="0" smtClean="0"/>
              <a:t>Consider </a:t>
            </a:r>
            <a:r>
              <a:rPr lang="en-US" altLang="en-US" sz="1400" b="1" dirty="0"/>
              <a:t>functional dependencies in the </a:t>
            </a:r>
            <a:r>
              <a:rPr lang="en-US" altLang="en-US" sz="1400" b="1" dirty="0" err="1"/>
              <a:t>StaffBranch</a:t>
            </a:r>
            <a:r>
              <a:rPr lang="en-US" altLang="en-US" sz="1400" b="1" dirty="0"/>
              <a:t> relation</a:t>
            </a:r>
          </a:p>
          <a:p>
            <a:pPr>
              <a:buFont typeface="Monotype Sorts" pitchFamily="2" charset="2"/>
              <a:buNone/>
            </a:pPr>
            <a:r>
              <a:rPr lang="en-US" altLang="en-US" sz="1400" b="1" dirty="0"/>
              <a:t>	</a:t>
            </a:r>
            <a:r>
              <a:rPr lang="en-US" altLang="en-US" sz="1400" b="1" dirty="0" smtClean="0"/>
              <a:t> </a:t>
            </a:r>
            <a:r>
              <a:rPr lang="en-US" altLang="en-US" sz="1400" b="1" dirty="0" err="1"/>
              <a:t>staffNo</a:t>
            </a:r>
            <a:r>
              <a:rPr lang="en-US" altLang="en-US" sz="1400" b="1" dirty="0"/>
              <a:t> </a:t>
            </a:r>
            <a:r>
              <a:rPr lang="en-US" altLang="en-US" sz="1400" b="1" dirty="0">
                <a:cs typeface="Times New Roman" panose="02020603050405020304" pitchFamily="18" charset="0"/>
              </a:rPr>
              <a:t>→</a:t>
            </a:r>
            <a:r>
              <a:rPr lang="en-US" altLang="en-US" sz="1400" b="1" dirty="0"/>
              <a:t> </a:t>
            </a:r>
            <a:r>
              <a:rPr lang="en-US" altLang="en-US" sz="1400" b="1" dirty="0" err="1"/>
              <a:t>sName</a:t>
            </a:r>
            <a:r>
              <a:rPr lang="en-US" altLang="en-US" sz="1400" b="1" dirty="0"/>
              <a:t>, position, salary, </a:t>
            </a:r>
            <a:r>
              <a:rPr lang="en-US" altLang="en-US" sz="1400" b="1" dirty="0" err="1"/>
              <a:t>branchNo</a:t>
            </a:r>
            <a:r>
              <a:rPr lang="en-US" altLang="en-US" sz="1400" b="1" dirty="0"/>
              <a:t>, </a:t>
            </a:r>
            <a:r>
              <a:rPr lang="en-US" altLang="en-US" sz="1400" b="1" dirty="0" err="1"/>
              <a:t>bAddress</a:t>
            </a:r>
            <a:endParaRPr lang="en-US" altLang="en-US" sz="1400" b="1" dirty="0"/>
          </a:p>
          <a:p>
            <a:pPr>
              <a:buFont typeface="Monotype Sorts" pitchFamily="2" charset="2"/>
              <a:buNone/>
            </a:pPr>
            <a:r>
              <a:rPr lang="en-US" altLang="en-US" sz="1400" b="1" dirty="0"/>
              <a:t>	 </a:t>
            </a:r>
            <a:r>
              <a:rPr lang="en-US" altLang="en-US" sz="1400" b="1" dirty="0" err="1"/>
              <a:t>branchNo</a:t>
            </a:r>
            <a:r>
              <a:rPr lang="en-US" altLang="en-US" sz="1400" b="1" dirty="0"/>
              <a:t> </a:t>
            </a:r>
            <a:r>
              <a:rPr lang="en-US" altLang="en-US" sz="1400" b="1" dirty="0">
                <a:cs typeface="Times New Roman" panose="02020603050405020304" pitchFamily="18" charset="0"/>
              </a:rPr>
              <a:t>→</a:t>
            </a:r>
            <a:r>
              <a:rPr lang="en-US" altLang="en-US" sz="1400" b="1" dirty="0"/>
              <a:t> </a:t>
            </a:r>
            <a:r>
              <a:rPr lang="en-US" altLang="en-US" sz="1400" b="1" dirty="0" err="1"/>
              <a:t>bAddress</a:t>
            </a:r>
            <a:endParaRPr lang="en-US" altLang="en-US" sz="1400" b="1" dirty="0"/>
          </a:p>
          <a:p>
            <a:pPr>
              <a:buFontTx/>
              <a:buChar char="•"/>
            </a:pPr>
            <a:endParaRPr lang="en-US" altLang="en-US" sz="1400" b="1" dirty="0"/>
          </a:p>
          <a:p>
            <a:r>
              <a:rPr lang="en-US" altLang="en-US" sz="1400" b="1" dirty="0"/>
              <a:t>Transitive dependency, </a:t>
            </a:r>
          </a:p>
          <a:p>
            <a:pPr lvl="1">
              <a:buFontTx/>
              <a:buChar char="•"/>
            </a:pPr>
            <a:r>
              <a:rPr lang="en-US" altLang="en-US" sz="1400" b="1" dirty="0" err="1">
                <a:solidFill>
                  <a:schemeClr val="tx2"/>
                </a:solidFill>
              </a:rPr>
              <a:t>branchNo</a:t>
            </a:r>
            <a:r>
              <a:rPr lang="en-US" altLang="en-US" sz="1400" b="1" dirty="0">
                <a:solidFill>
                  <a:schemeClr val="tx2"/>
                </a:solidFill>
              </a:rPr>
              <a:t> → </a:t>
            </a:r>
            <a:r>
              <a:rPr lang="en-US" altLang="en-US" sz="1400" b="1" dirty="0" err="1">
                <a:solidFill>
                  <a:schemeClr val="tx2"/>
                </a:solidFill>
              </a:rPr>
              <a:t>bAddress</a:t>
            </a:r>
            <a:r>
              <a:rPr lang="en-US" altLang="en-US" sz="1400" b="1" dirty="0">
                <a:solidFill>
                  <a:schemeClr val="tx2"/>
                </a:solidFill>
              </a:rPr>
              <a:t> exists on </a:t>
            </a:r>
            <a:r>
              <a:rPr lang="en-US" altLang="en-US" sz="1400" b="1" dirty="0" err="1">
                <a:solidFill>
                  <a:schemeClr val="tx2"/>
                </a:solidFill>
              </a:rPr>
              <a:t>staffNo</a:t>
            </a:r>
            <a:r>
              <a:rPr lang="en-US" altLang="en-US" sz="1400" b="1" dirty="0">
                <a:solidFill>
                  <a:schemeClr val="tx2"/>
                </a:solidFill>
              </a:rPr>
              <a:t> via </a:t>
            </a:r>
            <a:r>
              <a:rPr lang="en-US" altLang="en-US" sz="1400" b="1" dirty="0" err="1">
                <a:solidFill>
                  <a:schemeClr val="tx2"/>
                </a:solidFill>
              </a:rPr>
              <a:t>branchNo</a:t>
            </a:r>
            <a:endParaRPr lang="en-US" altLang="en-US" sz="1200" b="1" dirty="0"/>
          </a:p>
          <a:p>
            <a:endParaRPr lang="en-US" altLang="en-US" sz="1400" b="1" dirty="0"/>
          </a:p>
        </p:txBody>
      </p:sp>
      <p:pic>
        <p:nvPicPr>
          <p:cNvPr id="65541" name="Picture 1032" descr="DS3-Figure 13-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388" y="1382714"/>
            <a:ext cx="6409671" cy="253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199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title"/>
          </p:nvPr>
        </p:nvSpPr>
        <p:spPr/>
        <p:txBody>
          <a:bodyPr/>
          <a:lstStyle/>
          <a:p>
            <a:pPr eaLnBrk="1" hangingPunct="1"/>
            <a:r>
              <a:rPr lang="en-US" altLang="en-US" smtClean="0"/>
              <a:t>3.1 Normalization of Relations (1)</a:t>
            </a:r>
          </a:p>
        </p:txBody>
      </p:sp>
      <p:sp>
        <p:nvSpPr>
          <p:cNvPr id="66563" name="Rectangle 7"/>
          <p:cNvSpPr>
            <a:spLocks noGrp="1" noChangeArrowheads="1"/>
          </p:cNvSpPr>
          <p:nvPr>
            <p:ph idx="1"/>
          </p:nvPr>
        </p:nvSpPr>
        <p:spPr/>
        <p:txBody>
          <a:bodyPr/>
          <a:lstStyle/>
          <a:p>
            <a:pPr eaLnBrk="1" hangingPunct="1"/>
            <a:r>
              <a:rPr lang="en-US" altLang="en-US" b="1" dirty="0" smtClean="0"/>
              <a:t>Normalization:</a:t>
            </a:r>
          </a:p>
          <a:p>
            <a:pPr lvl="1" eaLnBrk="1" hangingPunct="1"/>
            <a:r>
              <a:rPr lang="en-US" altLang="en-US" dirty="0" smtClean="0"/>
              <a:t>The process of decomposing unsatisfactory "bad" relations by breaking up their attributes into smaller relations</a:t>
            </a:r>
          </a:p>
          <a:p>
            <a:pPr eaLnBrk="1" hangingPunct="1"/>
            <a:r>
              <a:rPr lang="en-US" altLang="en-US" b="1" dirty="0" smtClean="0"/>
              <a:t>Normal form:</a:t>
            </a:r>
          </a:p>
          <a:p>
            <a:pPr lvl="1" eaLnBrk="1" hangingPunct="1"/>
            <a:r>
              <a:rPr lang="en-US" altLang="en-US" dirty="0" smtClean="0"/>
              <a:t>Condition using keys and FDs of a relation to certify whether a relation schema is in a particular normal form </a:t>
            </a:r>
          </a:p>
        </p:txBody>
      </p:sp>
    </p:spTree>
    <p:extLst>
      <p:ext uri="{BB962C8B-B14F-4D97-AF65-F5344CB8AC3E}">
        <p14:creationId xmlns:p14="http://schemas.microsoft.com/office/powerpoint/2010/main" val="3024405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noChangeArrowheads="1"/>
          </p:cNvSpPr>
          <p:nvPr>
            <p:ph type="title"/>
          </p:nvPr>
        </p:nvSpPr>
        <p:spPr/>
        <p:txBody>
          <a:bodyPr/>
          <a:lstStyle/>
          <a:p>
            <a:r>
              <a:rPr lang="en-US" altLang="en-US" smtClean="0"/>
              <a:t>Normalization || Data Normalization</a:t>
            </a:r>
          </a:p>
        </p:txBody>
      </p:sp>
      <p:sp>
        <p:nvSpPr>
          <p:cNvPr id="17411" name="Content Placeholder 5"/>
          <p:cNvSpPr>
            <a:spLocks noGrp="1" noChangeArrowheads="1"/>
          </p:cNvSpPr>
          <p:nvPr>
            <p:ph idx="1"/>
          </p:nvPr>
        </p:nvSpPr>
        <p:spPr/>
        <p:txBody>
          <a:bodyPr>
            <a:normAutofit fontScale="92500" lnSpcReduction="10000"/>
          </a:bodyPr>
          <a:lstStyle/>
          <a:p>
            <a:pPr eaLnBrk="1" hangingPunct="1"/>
            <a:r>
              <a:rPr lang="en-US" altLang="en-US" sz="2400" dirty="0"/>
              <a:t>Normalization is the process of reorganizing/restructuring data in a database with a series of so called </a:t>
            </a:r>
            <a:r>
              <a:rPr lang="en-US" altLang="en-US" sz="2400" b="1" dirty="0"/>
              <a:t>normal-forms</a:t>
            </a:r>
            <a:r>
              <a:rPr lang="en-US" altLang="en-US" sz="2400" dirty="0"/>
              <a:t>, so that it meets two basic requirements: </a:t>
            </a:r>
          </a:p>
          <a:p>
            <a:pPr marL="914400" lvl="1" indent="-457200" eaLnBrk="1" hangingPunct="1">
              <a:buFont typeface="+mj-lt"/>
              <a:buAutoNum type="arabicPeriod"/>
            </a:pPr>
            <a:r>
              <a:rPr lang="en-US" altLang="en-US" sz="2400" dirty="0" smtClean="0"/>
              <a:t>There </a:t>
            </a:r>
            <a:r>
              <a:rPr lang="en-US" altLang="en-US" sz="2400" dirty="0"/>
              <a:t>is no redundancy of data (all data is stored in only one place), and </a:t>
            </a:r>
            <a:endParaRPr lang="en-US" altLang="en-US" sz="2400" dirty="0" smtClean="0"/>
          </a:p>
          <a:p>
            <a:pPr marL="914400" lvl="1" indent="-457200" eaLnBrk="1" hangingPunct="1">
              <a:buFont typeface="+mj-lt"/>
              <a:buAutoNum type="arabicPeriod"/>
            </a:pPr>
            <a:r>
              <a:rPr lang="en-US" altLang="en-US" sz="2400" dirty="0" smtClean="0"/>
              <a:t>Data </a:t>
            </a:r>
            <a:r>
              <a:rPr lang="en-US" altLang="en-US" sz="2400" dirty="0"/>
              <a:t>dependencies are logical (all related data items are stored together</a:t>
            </a:r>
            <a:r>
              <a:rPr lang="en-US" altLang="en-US" sz="2400" dirty="0" smtClean="0"/>
              <a:t>)</a:t>
            </a:r>
          </a:p>
          <a:p>
            <a:pPr marL="457200" lvl="1" indent="0" eaLnBrk="1" hangingPunct="1">
              <a:buNone/>
            </a:pPr>
            <a:r>
              <a:rPr lang="en-US" altLang="en-US" sz="2400" dirty="0" smtClean="0"/>
              <a:t> </a:t>
            </a:r>
            <a:endParaRPr lang="en-US" altLang="en-US" sz="2400" dirty="0"/>
          </a:p>
          <a:p>
            <a:pPr eaLnBrk="1" hangingPunct="1"/>
            <a:r>
              <a:rPr lang="en-US" altLang="en-US" sz="2400" dirty="0"/>
              <a:t>Normalization is important for many reasons, but chiefly because it allows databases to take up as little disk space as possible, resulting in increased performance.</a:t>
            </a:r>
            <a:r>
              <a:rPr lang="en-US" altLang="en-US" sz="2400" dirty="0">
                <a:solidFill>
                  <a:srgbClr val="333399"/>
                </a:solidFill>
              </a:rPr>
              <a:t> </a:t>
            </a:r>
          </a:p>
          <a:p>
            <a:pPr eaLnBrk="1" hangingPunct="1"/>
            <a:endParaRPr lang="en-US" altLang="en-US" sz="2400" dirty="0">
              <a:solidFill>
                <a:srgbClr val="333399"/>
              </a:solidFill>
            </a:endParaRPr>
          </a:p>
          <a:p>
            <a:endParaRPr lang="en-US" altLang="en-US" sz="2400" dirty="0"/>
          </a:p>
        </p:txBody>
      </p:sp>
    </p:spTree>
    <p:extLst>
      <p:ext uri="{BB962C8B-B14F-4D97-AF65-F5344CB8AC3E}">
        <p14:creationId xmlns:p14="http://schemas.microsoft.com/office/powerpoint/2010/main" val="2787838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title"/>
          </p:nvPr>
        </p:nvSpPr>
        <p:spPr/>
        <p:txBody>
          <a:bodyPr/>
          <a:lstStyle/>
          <a:p>
            <a:pPr eaLnBrk="1" hangingPunct="1"/>
            <a:r>
              <a:rPr lang="en-US" altLang="en-US" smtClean="0"/>
              <a:t>Normalization of Relations (2)</a:t>
            </a:r>
          </a:p>
        </p:txBody>
      </p:sp>
      <p:sp>
        <p:nvSpPr>
          <p:cNvPr id="68611" name="Rectangle 7"/>
          <p:cNvSpPr>
            <a:spLocks noGrp="1" noChangeArrowheads="1"/>
          </p:cNvSpPr>
          <p:nvPr>
            <p:ph idx="1"/>
          </p:nvPr>
        </p:nvSpPr>
        <p:spPr/>
        <p:txBody>
          <a:bodyPr/>
          <a:lstStyle/>
          <a:p>
            <a:pPr eaLnBrk="1" hangingPunct="1"/>
            <a:r>
              <a:rPr lang="en-US" altLang="en-US" dirty="0" smtClean="0"/>
              <a:t>2NF, 3NF, BCNF </a:t>
            </a:r>
          </a:p>
          <a:p>
            <a:pPr lvl="1" eaLnBrk="1" hangingPunct="1"/>
            <a:r>
              <a:rPr lang="en-US" altLang="en-US" dirty="0" smtClean="0"/>
              <a:t>based on keys and FDs of a relation schema</a:t>
            </a:r>
          </a:p>
          <a:p>
            <a:pPr eaLnBrk="1" hangingPunct="1"/>
            <a:r>
              <a:rPr lang="en-US" altLang="en-US" dirty="0" smtClean="0"/>
              <a:t>4NF</a:t>
            </a:r>
          </a:p>
          <a:p>
            <a:pPr lvl="1" eaLnBrk="1" hangingPunct="1"/>
            <a:r>
              <a:rPr lang="en-US" altLang="en-US" dirty="0" smtClean="0"/>
              <a:t>based on keys, multi-valued dependencies : MVDs; </a:t>
            </a:r>
          </a:p>
          <a:p>
            <a:pPr eaLnBrk="1" hangingPunct="1"/>
            <a:r>
              <a:rPr lang="en-US" altLang="en-US" dirty="0" smtClean="0"/>
              <a:t>5NF </a:t>
            </a:r>
          </a:p>
          <a:p>
            <a:pPr lvl="1" eaLnBrk="1" hangingPunct="1"/>
            <a:r>
              <a:rPr lang="en-US" altLang="en-US" dirty="0" smtClean="0"/>
              <a:t>based on keys, join dependencies : JDs</a:t>
            </a:r>
          </a:p>
          <a:p>
            <a:pPr eaLnBrk="1" hangingPunct="1"/>
            <a:r>
              <a:rPr lang="en-US" altLang="en-US" dirty="0" smtClean="0"/>
              <a:t>Additional properties may be needed to ensure a good relational design (lossless join, dependency preservation)</a:t>
            </a:r>
          </a:p>
        </p:txBody>
      </p:sp>
    </p:spTree>
    <p:extLst>
      <p:ext uri="{BB962C8B-B14F-4D97-AF65-F5344CB8AC3E}">
        <p14:creationId xmlns:p14="http://schemas.microsoft.com/office/powerpoint/2010/main" val="3442901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title"/>
          </p:nvPr>
        </p:nvSpPr>
        <p:spPr/>
        <p:txBody>
          <a:bodyPr/>
          <a:lstStyle/>
          <a:p>
            <a:pPr eaLnBrk="1" hangingPunct="1"/>
            <a:r>
              <a:rPr lang="en-US" altLang="en-US" smtClean="0"/>
              <a:t>3.2 Practical Use of Normal Forms</a:t>
            </a:r>
          </a:p>
        </p:txBody>
      </p:sp>
      <p:sp>
        <p:nvSpPr>
          <p:cNvPr id="70659" name="Rectangle 7"/>
          <p:cNvSpPr>
            <a:spLocks noGrp="1" noChangeArrowheads="1"/>
          </p:cNvSpPr>
          <p:nvPr>
            <p:ph idx="1"/>
          </p:nvPr>
        </p:nvSpPr>
        <p:spPr/>
        <p:txBody>
          <a:bodyPr/>
          <a:lstStyle/>
          <a:p>
            <a:pPr eaLnBrk="1" hangingPunct="1">
              <a:lnSpc>
                <a:spcPct val="80000"/>
              </a:lnSpc>
            </a:pPr>
            <a:r>
              <a:rPr lang="en-US" altLang="en-US" sz="2400" b="1" dirty="0"/>
              <a:t>Normalization</a:t>
            </a:r>
            <a:r>
              <a:rPr lang="en-US" altLang="en-US" sz="2400" dirty="0"/>
              <a:t> is carried out in practice so that the resulting designs are of high quality and meet the desirable properties </a:t>
            </a:r>
          </a:p>
          <a:p>
            <a:pPr eaLnBrk="1" hangingPunct="1">
              <a:lnSpc>
                <a:spcPct val="80000"/>
              </a:lnSpc>
            </a:pPr>
            <a:endParaRPr lang="en-US" altLang="en-US" sz="2400" dirty="0"/>
          </a:p>
          <a:p>
            <a:pPr eaLnBrk="1" hangingPunct="1">
              <a:lnSpc>
                <a:spcPct val="80000"/>
              </a:lnSpc>
            </a:pPr>
            <a:r>
              <a:rPr lang="en-US" altLang="en-US" sz="2400" dirty="0"/>
              <a:t>The practical utility of these normal forms becomes questionable when the constraints on which they are based are </a:t>
            </a:r>
            <a:r>
              <a:rPr lang="en-US" altLang="en-US" sz="2400" i="1" dirty="0"/>
              <a:t>hard to understand</a:t>
            </a:r>
            <a:r>
              <a:rPr lang="en-US" altLang="en-US" sz="2400" dirty="0"/>
              <a:t> or to </a:t>
            </a:r>
            <a:r>
              <a:rPr lang="en-US" altLang="en-US" sz="2400" i="1" dirty="0"/>
              <a:t>detect</a:t>
            </a:r>
          </a:p>
          <a:p>
            <a:pPr eaLnBrk="1" hangingPunct="1">
              <a:lnSpc>
                <a:spcPct val="80000"/>
              </a:lnSpc>
            </a:pPr>
            <a:r>
              <a:rPr lang="en-US" altLang="en-US" sz="2400" dirty="0"/>
              <a:t>The database designers </a:t>
            </a:r>
            <a:r>
              <a:rPr lang="en-US" altLang="en-US" sz="2400" i="1" dirty="0"/>
              <a:t>need not</a:t>
            </a:r>
            <a:r>
              <a:rPr lang="en-US" altLang="en-US" sz="2400" dirty="0"/>
              <a:t> normalize to the highest possible normal form</a:t>
            </a:r>
          </a:p>
          <a:p>
            <a:pPr lvl="1" eaLnBrk="1" hangingPunct="1">
              <a:lnSpc>
                <a:spcPct val="80000"/>
              </a:lnSpc>
            </a:pPr>
            <a:r>
              <a:rPr lang="en-US" altLang="en-US" sz="2200" dirty="0"/>
              <a:t>(usually up to 3NF and BCNF. 4NF rarely used in practice.)</a:t>
            </a:r>
          </a:p>
          <a:p>
            <a:pPr eaLnBrk="1" hangingPunct="1">
              <a:lnSpc>
                <a:spcPct val="80000"/>
              </a:lnSpc>
            </a:pPr>
            <a:r>
              <a:rPr lang="en-US" altLang="en-US" sz="2400" b="1" dirty="0" err="1"/>
              <a:t>Denormalization</a:t>
            </a:r>
            <a:r>
              <a:rPr lang="en-US" altLang="en-US" sz="2400" dirty="0"/>
              <a:t>:</a:t>
            </a:r>
          </a:p>
          <a:p>
            <a:pPr lvl="1" eaLnBrk="1" hangingPunct="1">
              <a:lnSpc>
                <a:spcPct val="80000"/>
              </a:lnSpc>
            </a:pPr>
            <a:r>
              <a:rPr lang="en-US" altLang="en-US" sz="2200" dirty="0"/>
              <a:t>The process of storing the join of higher normal form relations as a base relation—which is in a lower normal form    </a:t>
            </a:r>
          </a:p>
        </p:txBody>
      </p:sp>
    </p:spTree>
    <p:extLst>
      <p:ext uri="{BB962C8B-B14F-4D97-AF65-F5344CB8AC3E}">
        <p14:creationId xmlns:p14="http://schemas.microsoft.com/office/powerpoint/2010/main" val="121984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title"/>
          </p:nvPr>
        </p:nvSpPr>
        <p:spPr>
          <a:xfrm>
            <a:off x="295835" y="0"/>
            <a:ext cx="11618259" cy="1208868"/>
          </a:xfrm>
        </p:spPr>
        <p:txBody>
          <a:bodyPr>
            <a:normAutofit/>
          </a:bodyPr>
          <a:lstStyle/>
          <a:p>
            <a:pPr eaLnBrk="1" hangingPunct="1"/>
            <a:r>
              <a:rPr lang="en-US" altLang="en-US" sz="3200" dirty="0" smtClean="0"/>
              <a:t>3.3	Definitions of Keys and Attributes Participating in Keys (1)</a:t>
            </a:r>
          </a:p>
        </p:txBody>
      </p:sp>
      <p:sp>
        <p:nvSpPr>
          <p:cNvPr id="72707" name="Rectangle 7"/>
          <p:cNvSpPr>
            <a:spLocks noGrp="1" noChangeArrowheads="1"/>
          </p:cNvSpPr>
          <p:nvPr>
            <p:ph idx="1"/>
          </p:nvPr>
        </p:nvSpPr>
        <p:spPr/>
        <p:txBody>
          <a:bodyPr/>
          <a:lstStyle/>
          <a:p>
            <a:pPr eaLnBrk="1" hangingPunct="1"/>
            <a:r>
              <a:rPr lang="en-US" altLang="en-US" smtClean="0"/>
              <a:t>A </a:t>
            </a:r>
            <a:r>
              <a:rPr lang="en-US" altLang="en-US" b="1" smtClean="0"/>
              <a:t>superkey</a:t>
            </a:r>
            <a:r>
              <a:rPr lang="en-US" altLang="en-US" smtClean="0"/>
              <a:t> of a relation schema R = {A1, A2, ...., An} is a set of attributes S </a:t>
            </a:r>
            <a:r>
              <a:rPr lang="en-US" altLang="en-US" i="1" smtClean="0"/>
              <a:t>subset-of</a:t>
            </a:r>
            <a:r>
              <a:rPr lang="en-US" altLang="en-US" smtClean="0"/>
              <a:t> R with the property that no two tuples t1 and t2 in any legal relation state r of R will have t1[S] = t2[S] </a:t>
            </a:r>
          </a:p>
          <a:p>
            <a:pPr eaLnBrk="1" hangingPunct="1"/>
            <a:endParaRPr lang="en-US" altLang="en-US" smtClean="0"/>
          </a:p>
          <a:p>
            <a:pPr eaLnBrk="1" hangingPunct="1"/>
            <a:r>
              <a:rPr lang="en-US" altLang="en-US" smtClean="0"/>
              <a:t>A </a:t>
            </a:r>
            <a:r>
              <a:rPr lang="en-US" altLang="en-US" b="1" smtClean="0"/>
              <a:t>key</a:t>
            </a:r>
            <a:r>
              <a:rPr lang="en-US" altLang="en-US" smtClean="0"/>
              <a:t> K is a </a:t>
            </a:r>
            <a:r>
              <a:rPr lang="en-US" altLang="en-US" b="1" smtClean="0"/>
              <a:t>superkey</a:t>
            </a:r>
            <a:r>
              <a:rPr lang="en-US" altLang="en-US" smtClean="0"/>
              <a:t> with the </a:t>
            </a:r>
            <a:r>
              <a:rPr lang="en-US" altLang="en-US" i="1" smtClean="0"/>
              <a:t>additional property</a:t>
            </a:r>
            <a:r>
              <a:rPr lang="en-US" altLang="en-US" smtClean="0"/>
              <a:t> that removal of any attribute from K will cause K not to be a superkey any more. </a:t>
            </a:r>
          </a:p>
          <a:p>
            <a:pPr eaLnBrk="1" hangingPunct="1"/>
            <a:endParaRPr lang="en-US" altLang="en-US" smtClean="0"/>
          </a:p>
        </p:txBody>
      </p:sp>
    </p:spTree>
    <p:extLst>
      <p:ext uri="{BB962C8B-B14F-4D97-AF65-F5344CB8AC3E}">
        <p14:creationId xmlns:p14="http://schemas.microsoft.com/office/powerpoint/2010/main" val="164090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title"/>
          </p:nvPr>
        </p:nvSpPr>
        <p:spPr/>
        <p:txBody>
          <a:bodyPr>
            <a:normAutofit/>
          </a:bodyPr>
          <a:lstStyle/>
          <a:p>
            <a:pPr eaLnBrk="1" hangingPunct="1"/>
            <a:r>
              <a:rPr lang="en-US" altLang="en-US" sz="3200" dirty="0" smtClean="0"/>
              <a:t>Definitions of Keys and Attributes Participating in Keys (2)</a:t>
            </a:r>
          </a:p>
        </p:txBody>
      </p:sp>
      <p:sp>
        <p:nvSpPr>
          <p:cNvPr id="74755" name="Rectangle 7"/>
          <p:cNvSpPr>
            <a:spLocks noGrp="1" noChangeArrowheads="1"/>
          </p:cNvSpPr>
          <p:nvPr>
            <p:ph idx="1"/>
          </p:nvPr>
        </p:nvSpPr>
        <p:spPr/>
        <p:txBody>
          <a:bodyPr/>
          <a:lstStyle/>
          <a:p>
            <a:pPr eaLnBrk="1" hangingPunct="1"/>
            <a:r>
              <a:rPr lang="en-US" altLang="en-US" dirty="0" smtClean="0"/>
              <a:t>If a relation schema has more than one key, each is called a </a:t>
            </a:r>
            <a:r>
              <a:rPr lang="en-US" altLang="en-US" b="1" dirty="0" smtClean="0"/>
              <a:t>candidate</a:t>
            </a:r>
            <a:r>
              <a:rPr lang="en-US" altLang="en-US" dirty="0" smtClean="0"/>
              <a:t> key.</a:t>
            </a:r>
          </a:p>
          <a:p>
            <a:pPr lvl="1" eaLnBrk="1" hangingPunct="1"/>
            <a:r>
              <a:rPr lang="en-US" altLang="en-US" dirty="0" smtClean="0"/>
              <a:t>One of the candidate keys is </a:t>
            </a:r>
            <a:r>
              <a:rPr lang="en-US" altLang="en-US" i="1" dirty="0" smtClean="0"/>
              <a:t>arbitrarily</a:t>
            </a:r>
            <a:r>
              <a:rPr lang="en-US" altLang="en-US" dirty="0" smtClean="0"/>
              <a:t> designated to be the </a:t>
            </a:r>
            <a:r>
              <a:rPr lang="en-US" altLang="en-US" b="1" dirty="0" smtClean="0"/>
              <a:t>primary key</a:t>
            </a:r>
            <a:r>
              <a:rPr lang="en-US" altLang="en-US" dirty="0" smtClean="0"/>
              <a:t>, and the others are called </a:t>
            </a:r>
            <a:r>
              <a:rPr lang="en-US" altLang="en-US" b="1" dirty="0" smtClean="0"/>
              <a:t>secondary keys</a:t>
            </a:r>
            <a:r>
              <a:rPr lang="en-US" altLang="en-US" dirty="0" smtClean="0"/>
              <a:t>.</a:t>
            </a:r>
          </a:p>
          <a:p>
            <a:pPr eaLnBrk="1" hangingPunct="1"/>
            <a:endParaRPr lang="en-US" altLang="en-US" dirty="0" smtClean="0"/>
          </a:p>
          <a:p>
            <a:pPr eaLnBrk="1" hangingPunct="1"/>
            <a:r>
              <a:rPr lang="en-US" altLang="en-US" dirty="0" smtClean="0"/>
              <a:t>A </a:t>
            </a:r>
            <a:r>
              <a:rPr lang="en-US" altLang="en-US" b="1" dirty="0" smtClean="0"/>
              <a:t>Prime attribute</a:t>
            </a:r>
            <a:r>
              <a:rPr lang="en-US" altLang="en-US" dirty="0" smtClean="0"/>
              <a:t> must be a member of </a:t>
            </a:r>
            <a:r>
              <a:rPr lang="en-US" altLang="en-US" i="1" dirty="0" smtClean="0"/>
              <a:t>some</a:t>
            </a:r>
            <a:r>
              <a:rPr lang="en-US" altLang="en-US" dirty="0" smtClean="0"/>
              <a:t> candidate key</a:t>
            </a:r>
          </a:p>
          <a:p>
            <a:pPr eaLnBrk="1" hangingPunct="1"/>
            <a:r>
              <a:rPr lang="en-US" altLang="en-US" dirty="0" smtClean="0"/>
              <a:t>A </a:t>
            </a:r>
            <a:r>
              <a:rPr lang="en-US" altLang="en-US" b="1" dirty="0" smtClean="0"/>
              <a:t>Nonprime attribute</a:t>
            </a:r>
            <a:r>
              <a:rPr lang="en-US" altLang="en-US" dirty="0" smtClean="0"/>
              <a:t> is not a prime attribute—that is, it is not a member of any candidate key </a:t>
            </a:r>
          </a:p>
        </p:txBody>
      </p:sp>
    </p:spTree>
    <p:extLst>
      <p:ext uri="{BB962C8B-B14F-4D97-AF65-F5344CB8AC3E}">
        <p14:creationId xmlns:p14="http://schemas.microsoft.com/office/powerpoint/2010/main" val="4272168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title"/>
          </p:nvPr>
        </p:nvSpPr>
        <p:spPr/>
        <p:txBody>
          <a:bodyPr/>
          <a:lstStyle/>
          <a:p>
            <a:pPr eaLnBrk="1" hangingPunct="1"/>
            <a:r>
              <a:rPr lang="en-US" altLang="en-US" smtClean="0"/>
              <a:t>3.4 First Normal Form </a:t>
            </a:r>
          </a:p>
        </p:txBody>
      </p:sp>
      <p:sp>
        <p:nvSpPr>
          <p:cNvPr id="76803" name="Rectangle 7"/>
          <p:cNvSpPr>
            <a:spLocks noGrp="1" noChangeArrowheads="1"/>
          </p:cNvSpPr>
          <p:nvPr>
            <p:ph idx="1"/>
          </p:nvPr>
        </p:nvSpPr>
        <p:spPr/>
        <p:txBody>
          <a:bodyPr>
            <a:normAutofit fontScale="70000" lnSpcReduction="20000"/>
          </a:bodyPr>
          <a:lstStyle/>
          <a:p>
            <a:pPr eaLnBrk="1" hangingPunct="1">
              <a:defRPr/>
            </a:pPr>
            <a:r>
              <a:rPr lang="en-US" altLang="en-US" sz="2400" dirty="0"/>
              <a:t>Disallows</a:t>
            </a:r>
          </a:p>
          <a:p>
            <a:pPr lvl="1" eaLnBrk="1" hangingPunct="1">
              <a:defRPr/>
            </a:pPr>
            <a:r>
              <a:rPr lang="en-US" altLang="en-US" sz="2400" dirty="0"/>
              <a:t>composite attributes</a:t>
            </a:r>
          </a:p>
          <a:p>
            <a:pPr lvl="1" eaLnBrk="1" hangingPunct="1">
              <a:defRPr/>
            </a:pPr>
            <a:r>
              <a:rPr lang="en-US" altLang="en-US" sz="2400" dirty="0"/>
              <a:t>multivalued attributes (no repeating group)</a:t>
            </a:r>
          </a:p>
          <a:p>
            <a:pPr lvl="1" eaLnBrk="1" hangingPunct="1">
              <a:defRPr/>
            </a:pPr>
            <a:r>
              <a:rPr lang="en-US" altLang="en-US" sz="2400" b="1" dirty="0"/>
              <a:t>nested relations</a:t>
            </a:r>
            <a:r>
              <a:rPr lang="en-US" altLang="en-US" sz="2400" dirty="0"/>
              <a:t>; attributes whose values for an </a:t>
            </a:r>
            <a:r>
              <a:rPr lang="en-US" altLang="en-US" sz="2400" i="1" dirty="0"/>
              <a:t>individual tuple</a:t>
            </a:r>
            <a:r>
              <a:rPr lang="en-US" altLang="en-US" sz="2400" dirty="0"/>
              <a:t> are non-atomic (Composite)</a:t>
            </a:r>
          </a:p>
          <a:p>
            <a:pPr marL="457200" lvl="1" indent="0">
              <a:buNone/>
              <a:defRPr/>
            </a:pPr>
            <a:endParaRPr lang="en-US" altLang="en-US" sz="2400" dirty="0"/>
          </a:p>
          <a:p>
            <a:pPr eaLnBrk="1" hangingPunct="1">
              <a:defRPr/>
            </a:pPr>
            <a:endParaRPr lang="en-US" altLang="en-US" sz="2400" dirty="0"/>
          </a:p>
          <a:p>
            <a:pPr eaLnBrk="1" hangingPunct="1">
              <a:defRPr/>
            </a:pPr>
            <a:endParaRPr lang="en-US" altLang="en-US" sz="2400" dirty="0"/>
          </a:p>
          <a:p>
            <a:pPr eaLnBrk="1" hangingPunct="1">
              <a:defRPr/>
            </a:pPr>
            <a:endParaRPr lang="en-US" altLang="en-US" sz="2400" dirty="0"/>
          </a:p>
          <a:p>
            <a:pPr eaLnBrk="1" hangingPunct="1">
              <a:defRPr/>
            </a:pPr>
            <a:r>
              <a:rPr lang="en-US" altLang="en-US" sz="2400" dirty="0"/>
              <a:t>Considered to be part of the definition of a relation </a:t>
            </a:r>
          </a:p>
          <a:p>
            <a:pPr eaLnBrk="1" hangingPunct="1">
              <a:defRPr/>
            </a:pPr>
            <a:r>
              <a:rPr lang="en-US" altLang="en-US" sz="2400" dirty="0"/>
              <a:t>Most RDBMSs allow only those relations to be defined that are in First Normal Form</a:t>
            </a:r>
          </a:p>
        </p:txBody>
      </p:sp>
      <p:pic>
        <p:nvPicPr>
          <p:cNvPr id="7680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8051" y="3684496"/>
            <a:ext cx="7993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906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a:extLst>
              <a:ext uri="{FF2B5EF4-FFF2-40B4-BE49-F238E27FC236}"/>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pic>
        <p:nvPicPr>
          <p:cNvPr id="78852" name="Picture 6" descr="fig14_0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73389" y="0"/>
            <a:ext cx="6708775" cy="665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extLst>
          </p:cNvPr>
          <p:cNvSpPr txBox="1">
            <a:spLocks/>
          </p:cNvSpPr>
          <p:nvPr/>
        </p:nvSpPr>
        <p:spPr bwMode="auto">
          <a:xfrm>
            <a:off x="0" y="3162300"/>
            <a:ext cx="420892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b="1" kern="0" dirty="0">
                <a:latin typeface="Verdana" charset="0"/>
              </a:rPr>
              <a:t>Figure 14.9</a:t>
            </a:r>
            <a:r>
              <a:rPr lang="en-US" altLang="en-US" kern="0" dirty="0">
                <a:latin typeface="Verdana" charset="0"/>
              </a:rPr>
              <a:t>   </a:t>
            </a:r>
          </a:p>
          <a:p>
            <a:pPr algn="r">
              <a:defRPr/>
            </a:pPr>
            <a:r>
              <a:rPr lang="en-US" altLang="en-US" kern="0" dirty="0">
                <a:latin typeface="Verdana" charset="0"/>
              </a:rPr>
              <a:t>Normalization into 1NF. (a) A relation schema that is not in 1NF. (b) Sample state of relation DEPARTMENT. (c) 1NF version of the same relation with redundancy.</a:t>
            </a:r>
          </a:p>
        </p:txBody>
      </p:sp>
    </p:spTree>
    <p:extLst>
      <p:ext uri="{BB962C8B-B14F-4D97-AF65-F5344CB8AC3E}">
        <p14:creationId xmlns:p14="http://schemas.microsoft.com/office/powerpoint/2010/main" val="373108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a:extLst>
              <a:ext uri="{FF2B5EF4-FFF2-40B4-BE49-F238E27FC236}"/>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pic>
        <p:nvPicPr>
          <p:cNvPr id="80900" name="Picture 6" descr="fig14_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1387" y="106270"/>
            <a:ext cx="5908675"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extLst>
          </p:cNvPr>
          <p:cNvSpPr txBox="1">
            <a:spLocks/>
          </p:cNvSpPr>
          <p:nvPr/>
        </p:nvSpPr>
        <p:spPr bwMode="auto">
          <a:xfrm>
            <a:off x="7543799" y="3962400"/>
            <a:ext cx="4531659"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kern="0" dirty="0">
                <a:latin typeface="Verdana" charset="0"/>
              </a:rPr>
              <a:t>Figure 14.10</a:t>
            </a:r>
            <a:r>
              <a:rPr lang="en-US" altLang="en-US" sz="1000" kern="0" dirty="0">
                <a:latin typeface="Verdana" charset="0"/>
              </a:rPr>
              <a:t>  </a:t>
            </a:r>
          </a:p>
          <a:p>
            <a:pPr algn="r">
              <a:defRPr/>
            </a:pPr>
            <a:r>
              <a:rPr lang="en-US" altLang="en-US" sz="1000" kern="0" dirty="0">
                <a:latin typeface="Verdana" charset="0"/>
              </a:rPr>
              <a:t>Normalizing nested relations into 1NF. (a) Schema of the EMP_PROJ relation with a nested relation attribute PROJS. (b) Sample extension of the EMP_PROJ relation showing nested relations within each tuple. (c) Decomposition of EMP_PROJ into relations EMP_PROJ1 and EMP_PROJ2 by propagating the primary key.</a:t>
            </a:r>
          </a:p>
        </p:txBody>
      </p:sp>
    </p:spTree>
    <p:extLst>
      <p:ext uri="{BB962C8B-B14F-4D97-AF65-F5344CB8AC3E}">
        <p14:creationId xmlns:p14="http://schemas.microsoft.com/office/powerpoint/2010/main" val="2886739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title"/>
          </p:nvPr>
        </p:nvSpPr>
        <p:spPr/>
        <p:txBody>
          <a:bodyPr/>
          <a:lstStyle/>
          <a:p>
            <a:pPr eaLnBrk="1" hangingPunct="1"/>
            <a:r>
              <a:rPr lang="en-US" altLang="en-US" smtClean="0"/>
              <a:t>3.5 Second Normal Form (1) </a:t>
            </a:r>
          </a:p>
        </p:txBody>
      </p:sp>
      <p:sp>
        <p:nvSpPr>
          <p:cNvPr id="82947" name="Rectangle 7"/>
          <p:cNvSpPr>
            <a:spLocks noGrp="1" noChangeArrowheads="1"/>
          </p:cNvSpPr>
          <p:nvPr>
            <p:ph idx="1"/>
          </p:nvPr>
        </p:nvSpPr>
        <p:spPr/>
        <p:txBody>
          <a:bodyPr>
            <a:normAutofit/>
          </a:bodyPr>
          <a:lstStyle/>
          <a:p>
            <a:pPr eaLnBrk="1" hangingPunct="1">
              <a:lnSpc>
                <a:spcPct val="90000"/>
              </a:lnSpc>
            </a:pPr>
            <a:r>
              <a:rPr lang="en-US" altLang="en-US" dirty="0"/>
              <a:t>Uses the concepts of </a:t>
            </a:r>
            <a:r>
              <a:rPr lang="en-US" altLang="en-US" b="1" dirty="0"/>
              <a:t>FDs, primary key</a:t>
            </a:r>
          </a:p>
          <a:p>
            <a:pPr eaLnBrk="1" hangingPunct="1">
              <a:lnSpc>
                <a:spcPct val="90000"/>
              </a:lnSpc>
            </a:pPr>
            <a:endParaRPr lang="en-US" altLang="en-US" dirty="0" smtClean="0"/>
          </a:p>
          <a:p>
            <a:pPr eaLnBrk="1" hangingPunct="1">
              <a:lnSpc>
                <a:spcPct val="90000"/>
              </a:lnSpc>
            </a:pPr>
            <a:r>
              <a:rPr lang="en-US" altLang="en-US" dirty="0" smtClean="0"/>
              <a:t>Definitions</a:t>
            </a:r>
            <a:endParaRPr lang="en-US" altLang="en-US" dirty="0"/>
          </a:p>
          <a:p>
            <a:pPr lvl="1" eaLnBrk="1" hangingPunct="1">
              <a:lnSpc>
                <a:spcPct val="90000"/>
              </a:lnSpc>
            </a:pPr>
            <a:r>
              <a:rPr lang="en-US" altLang="en-US" sz="2000" b="1" dirty="0"/>
              <a:t>Prime attribute:</a:t>
            </a:r>
            <a:r>
              <a:rPr lang="en-US" altLang="en-US" sz="2000" dirty="0"/>
              <a:t> An attribute that is member of the primary key K</a:t>
            </a:r>
          </a:p>
          <a:p>
            <a:pPr lvl="1" eaLnBrk="1" hangingPunct="1">
              <a:lnSpc>
                <a:spcPct val="90000"/>
              </a:lnSpc>
            </a:pPr>
            <a:r>
              <a:rPr lang="en-US" altLang="en-US" sz="2000" b="1" dirty="0"/>
              <a:t>Full functional dependency:</a:t>
            </a:r>
            <a:r>
              <a:rPr lang="en-US" altLang="en-US" sz="2000" dirty="0"/>
              <a:t> a FD  Y -&gt; Z where removal of any </a:t>
            </a:r>
            <a:r>
              <a:rPr lang="en-US" altLang="en-US" sz="2000" dirty="0" smtClean="0"/>
              <a:t>attribute from </a:t>
            </a:r>
            <a:r>
              <a:rPr lang="en-US" altLang="en-US" sz="2000" dirty="0"/>
              <a:t>Y means the FD does not hold any more</a:t>
            </a:r>
          </a:p>
          <a:p>
            <a:pPr eaLnBrk="1" hangingPunct="1">
              <a:lnSpc>
                <a:spcPct val="90000"/>
              </a:lnSpc>
            </a:pPr>
            <a:endParaRPr lang="en-US" altLang="en-US" dirty="0" smtClean="0"/>
          </a:p>
          <a:p>
            <a:pPr eaLnBrk="1" hangingPunct="1">
              <a:lnSpc>
                <a:spcPct val="90000"/>
              </a:lnSpc>
            </a:pPr>
            <a:r>
              <a:rPr lang="en-US" altLang="en-US" dirty="0" smtClean="0"/>
              <a:t>Examples</a:t>
            </a:r>
            <a:r>
              <a:rPr lang="en-US" altLang="en-US" dirty="0"/>
              <a:t>:</a:t>
            </a:r>
          </a:p>
          <a:p>
            <a:pPr lvl="1" eaLnBrk="1" hangingPunct="1">
              <a:lnSpc>
                <a:spcPct val="90000"/>
              </a:lnSpc>
            </a:pPr>
            <a:r>
              <a:rPr lang="en-US" altLang="en-US" sz="2000" dirty="0"/>
              <a:t>{SSN, PNUMBER} -&gt; HOURS is a full FD since neither SSN -&gt; HOURS nor PNUMBER -&gt; HOURS hold </a:t>
            </a:r>
            <a:endParaRPr lang="en-US" altLang="en-US" sz="2000" dirty="0" smtClean="0"/>
          </a:p>
          <a:p>
            <a:pPr lvl="1" eaLnBrk="1" hangingPunct="1">
              <a:lnSpc>
                <a:spcPct val="90000"/>
              </a:lnSpc>
            </a:pPr>
            <a:r>
              <a:rPr lang="en-US" altLang="en-US" sz="2000" dirty="0" smtClean="0"/>
              <a:t>{</a:t>
            </a:r>
            <a:r>
              <a:rPr lang="en-US" altLang="en-US" sz="2000" dirty="0"/>
              <a:t>SSN, PNUMBER} -&gt; ENAME is not  a full FD (it is called a partial dependency ) since SSN -&gt; ENAME also holds </a:t>
            </a:r>
          </a:p>
        </p:txBody>
      </p:sp>
    </p:spTree>
    <p:extLst>
      <p:ext uri="{BB962C8B-B14F-4D97-AF65-F5344CB8AC3E}">
        <p14:creationId xmlns:p14="http://schemas.microsoft.com/office/powerpoint/2010/main" val="1663676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title"/>
          </p:nvPr>
        </p:nvSpPr>
        <p:spPr/>
        <p:txBody>
          <a:bodyPr/>
          <a:lstStyle/>
          <a:p>
            <a:pPr eaLnBrk="1" hangingPunct="1"/>
            <a:r>
              <a:rPr lang="en-US" altLang="en-US" smtClean="0"/>
              <a:t>Second Normal Form (2)</a:t>
            </a:r>
          </a:p>
        </p:txBody>
      </p:sp>
      <p:sp>
        <p:nvSpPr>
          <p:cNvPr id="84995" name="Rectangle 7"/>
          <p:cNvSpPr>
            <a:spLocks noGrp="1" noChangeArrowheads="1"/>
          </p:cNvSpPr>
          <p:nvPr>
            <p:ph idx="1"/>
          </p:nvPr>
        </p:nvSpPr>
        <p:spPr/>
        <p:txBody>
          <a:bodyPr/>
          <a:lstStyle/>
          <a:p>
            <a:pPr eaLnBrk="1" hangingPunct="1"/>
            <a:r>
              <a:rPr lang="en-US" altLang="en-US" smtClean="0"/>
              <a:t>A relation schema R is in </a:t>
            </a:r>
            <a:r>
              <a:rPr lang="en-US" altLang="en-US" b="1" smtClean="0"/>
              <a:t>second normal form (2NF)</a:t>
            </a:r>
            <a:r>
              <a:rPr lang="en-US" altLang="en-US" smtClean="0"/>
              <a:t> if every non-prime attribute A in R is fully functionally dependent on the primary key</a:t>
            </a:r>
          </a:p>
          <a:p>
            <a:pPr eaLnBrk="1" hangingPunct="1"/>
            <a:endParaRPr lang="en-US" altLang="en-US" smtClean="0"/>
          </a:p>
          <a:p>
            <a:pPr eaLnBrk="1" hangingPunct="1"/>
            <a:r>
              <a:rPr lang="en-US" altLang="en-US" smtClean="0"/>
              <a:t>R can be decomposed into 2NF relations via the process of 2NF normalization or “second normalization”</a:t>
            </a:r>
          </a:p>
        </p:txBody>
      </p:sp>
    </p:spTree>
    <p:extLst>
      <p:ext uri="{BB962C8B-B14F-4D97-AF65-F5344CB8AC3E}">
        <p14:creationId xmlns:p14="http://schemas.microsoft.com/office/powerpoint/2010/main" val="2834509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a:extLst>
              <a:ext uri="{FF2B5EF4-FFF2-40B4-BE49-F238E27FC236}"/>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pic>
        <p:nvPicPr>
          <p:cNvPr id="8704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9047" y="1995489"/>
            <a:ext cx="7752945" cy="410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extLst>
          </p:cNvPr>
          <p:cNvSpPr txBox="1">
            <a:spLocks/>
          </p:cNvSpPr>
          <p:nvPr/>
        </p:nvSpPr>
        <p:spPr bwMode="auto">
          <a:xfrm>
            <a:off x="7288306" y="3549920"/>
            <a:ext cx="375173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200" b="1" kern="0" dirty="0">
                <a:latin typeface="Verdana" charset="0"/>
              </a:rPr>
              <a:t>Figure 14.11</a:t>
            </a:r>
            <a:r>
              <a:rPr lang="en-US" altLang="en-US" sz="1200" kern="0" dirty="0">
                <a:latin typeface="Verdana" charset="0"/>
              </a:rPr>
              <a:t>  </a:t>
            </a:r>
          </a:p>
          <a:p>
            <a:pPr algn="r">
              <a:defRPr/>
            </a:pPr>
            <a:r>
              <a:rPr lang="en-US" altLang="en-US" sz="1200" kern="0" dirty="0">
                <a:latin typeface="Verdana" charset="0"/>
              </a:rPr>
              <a:t> Normalizing into 2NF and 3NF. (a) Normalizing EMP_PROJ into 2NF relations. (b) Normalizing EMP_DEPT into 3NF relations.</a:t>
            </a:r>
          </a:p>
        </p:txBody>
      </p:sp>
    </p:spTree>
    <p:extLst>
      <p:ext uri="{BB962C8B-B14F-4D97-AF65-F5344CB8AC3E}">
        <p14:creationId xmlns:p14="http://schemas.microsoft.com/office/powerpoint/2010/main" val="291045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noChangeArrowheads="1"/>
          </p:cNvSpPr>
          <p:nvPr>
            <p:ph type="title"/>
          </p:nvPr>
        </p:nvSpPr>
        <p:spPr/>
        <p:txBody>
          <a:bodyPr>
            <a:normAutofit/>
          </a:bodyPr>
          <a:lstStyle/>
          <a:p>
            <a:r>
              <a:rPr lang="en-US" altLang="en-US" sz="3200" dirty="0" smtClean="0"/>
              <a:t>1. Informal Design Guidelines for Relational Databases (1)</a:t>
            </a:r>
          </a:p>
        </p:txBody>
      </p:sp>
      <p:sp>
        <p:nvSpPr>
          <p:cNvPr id="18435" name="Content Placeholder 5"/>
          <p:cNvSpPr>
            <a:spLocks noGrp="1" noChangeArrowheads="1"/>
          </p:cNvSpPr>
          <p:nvPr>
            <p:ph idx="1"/>
          </p:nvPr>
        </p:nvSpPr>
        <p:spPr/>
        <p:txBody>
          <a:bodyPr/>
          <a:lstStyle/>
          <a:p>
            <a:pPr eaLnBrk="1" hangingPunct="1"/>
            <a:r>
              <a:rPr lang="en-US" altLang="en-US" dirty="0" smtClean="0">
                <a:solidFill>
                  <a:srgbClr val="333399"/>
                </a:solidFill>
              </a:rPr>
              <a:t>What is relational database design?</a:t>
            </a:r>
          </a:p>
          <a:p>
            <a:pPr lvl="1" eaLnBrk="1" hangingPunct="1">
              <a:buClr>
                <a:srgbClr val="333399"/>
              </a:buClr>
            </a:pPr>
            <a:r>
              <a:rPr lang="en-US" altLang="en-US" dirty="0" smtClean="0"/>
              <a:t>The grouping of attributes to form "</a:t>
            </a:r>
            <a:r>
              <a:rPr lang="en-US" altLang="en-US" b="1" dirty="0" smtClean="0"/>
              <a:t>good</a:t>
            </a:r>
            <a:r>
              <a:rPr lang="en-US" altLang="en-US" dirty="0" smtClean="0"/>
              <a:t>" relation schemas</a:t>
            </a:r>
          </a:p>
          <a:p>
            <a:pPr eaLnBrk="1" hangingPunct="1"/>
            <a:r>
              <a:rPr lang="en-US" altLang="en-US" dirty="0" smtClean="0">
                <a:solidFill>
                  <a:srgbClr val="333399"/>
                </a:solidFill>
              </a:rPr>
              <a:t> Two levels of relation schemas</a:t>
            </a:r>
          </a:p>
          <a:p>
            <a:pPr lvl="1" eaLnBrk="1" hangingPunct="1">
              <a:buClr>
                <a:srgbClr val="333399"/>
              </a:buClr>
            </a:pPr>
            <a:r>
              <a:rPr lang="en-US" altLang="en-US" dirty="0" smtClean="0"/>
              <a:t>The logical "user view" level</a:t>
            </a:r>
          </a:p>
          <a:p>
            <a:pPr lvl="1" eaLnBrk="1" hangingPunct="1">
              <a:buClr>
                <a:srgbClr val="333399"/>
              </a:buClr>
            </a:pPr>
            <a:r>
              <a:rPr lang="en-US" altLang="en-US" dirty="0" smtClean="0"/>
              <a:t>The storage "base relation" level</a:t>
            </a:r>
          </a:p>
          <a:p>
            <a:pPr eaLnBrk="1" hangingPunct="1"/>
            <a:r>
              <a:rPr lang="en-US" altLang="en-US" dirty="0" smtClean="0">
                <a:solidFill>
                  <a:srgbClr val="333399"/>
                </a:solidFill>
              </a:rPr>
              <a:t> Design is concerned mainly with base relations</a:t>
            </a:r>
          </a:p>
          <a:p>
            <a:pPr eaLnBrk="1" hangingPunct="1"/>
            <a:r>
              <a:rPr lang="en-US" altLang="en-US" dirty="0" smtClean="0">
                <a:solidFill>
                  <a:srgbClr val="333399"/>
                </a:solidFill>
              </a:rPr>
              <a:t> What are the criteria for "good" base relations? </a:t>
            </a:r>
          </a:p>
          <a:p>
            <a:pPr eaLnBrk="1" hangingPunct="1"/>
            <a:endParaRPr lang="en-US" altLang="en-US" dirty="0" smtClean="0">
              <a:solidFill>
                <a:srgbClr val="333399"/>
              </a:solidFill>
            </a:endParaRPr>
          </a:p>
          <a:p>
            <a:endParaRPr lang="en-US" altLang="en-US" dirty="0" smtClean="0"/>
          </a:p>
        </p:txBody>
      </p:sp>
    </p:spTree>
    <p:extLst>
      <p:ext uri="{BB962C8B-B14F-4D97-AF65-F5344CB8AC3E}">
        <p14:creationId xmlns:p14="http://schemas.microsoft.com/office/powerpoint/2010/main" val="653220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title"/>
          </p:nvPr>
        </p:nvSpPr>
        <p:spPr/>
        <p:txBody>
          <a:bodyPr/>
          <a:lstStyle/>
          <a:p>
            <a:pPr eaLnBrk="1" hangingPunct="1"/>
            <a:r>
              <a:rPr lang="en-US" altLang="en-US" smtClean="0"/>
              <a:t>3.6 Third Normal Form (1)</a:t>
            </a:r>
          </a:p>
        </p:txBody>
      </p:sp>
      <p:sp>
        <p:nvSpPr>
          <p:cNvPr id="89091" name="Rectangle 7"/>
          <p:cNvSpPr>
            <a:spLocks noGrp="1" noChangeArrowheads="1"/>
          </p:cNvSpPr>
          <p:nvPr>
            <p:ph idx="1"/>
          </p:nvPr>
        </p:nvSpPr>
        <p:spPr/>
        <p:txBody>
          <a:bodyPr/>
          <a:lstStyle/>
          <a:p>
            <a:pPr eaLnBrk="1" hangingPunct="1">
              <a:lnSpc>
                <a:spcPct val="90000"/>
              </a:lnSpc>
            </a:pPr>
            <a:r>
              <a:rPr lang="en-US" altLang="en-US" smtClean="0"/>
              <a:t>Definition:</a:t>
            </a:r>
          </a:p>
          <a:p>
            <a:pPr lvl="1" eaLnBrk="1" hangingPunct="1">
              <a:lnSpc>
                <a:spcPct val="90000"/>
              </a:lnSpc>
            </a:pPr>
            <a:r>
              <a:rPr lang="en-US" altLang="en-US" b="1" smtClean="0"/>
              <a:t>Transitive functional dependency:</a:t>
            </a:r>
            <a:r>
              <a:rPr lang="en-US" altLang="en-US" smtClean="0"/>
              <a:t> a FD  X -&gt; Z that can be derived from two FDs   X -&gt; Y and Y -&gt; Z </a:t>
            </a:r>
          </a:p>
          <a:p>
            <a:pPr eaLnBrk="1" hangingPunct="1">
              <a:lnSpc>
                <a:spcPct val="90000"/>
              </a:lnSpc>
            </a:pPr>
            <a:r>
              <a:rPr lang="en-US" altLang="en-US" smtClean="0"/>
              <a:t>Examples:</a:t>
            </a:r>
          </a:p>
          <a:p>
            <a:pPr lvl="1" eaLnBrk="1" hangingPunct="1">
              <a:lnSpc>
                <a:spcPct val="90000"/>
              </a:lnSpc>
            </a:pPr>
            <a:r>
              <a:rPr lang="en-US" altLang="en-US" smtClean="0"/>
              <a:t>SSN -&gt; DMGRSSN is a </a:t>
            </a:r>
            <a:r>
              <a:rPr lang="en-US" altLang="en-US" b="1" smtClean="0"/>
              <a:t>transitive</a:t>
            </a:r>
            <a:r>
              <a:rPr lang="en-US" altLang="en-US" smtClean="0"/>
              <a:t> FD </a:t>
            </a:r>
          </a:p>
          <a:p>
            <a:pPr lvl="2" eaLnBrk="1" hangingPunct="1">
              <a:lnSpc>
                <a:spcPct val="90000"/>
              </a:lnSpc>
            </a:pPr>
            <a:r>
              <a:rPr lang="en-US" altLang="en-US" smtClean="0"/>
              <a:t>Since SSN -&gt; DNUMBER and DNUMBER -&gt; DMGRSSN hold </a:t>
            </a:r>
          </a:p>
          <a:p>
            <a:pPr lvl="1" eaLnBrk="1" hangingPunct="1">
              <a:lnSpc>
                <a:spcPct val="90000"/>
              </a:lnSpc>
            </a:pPr>
            <a:r>
              <a:rPr lang="en-US" altLang="en-US" smtClean="0"/>
              <a:t>SSN -&gt; ENAME is </a:t>
            </a:r>
            <a:r>
              <a:rPr lang="en-US" altLang="en-US" b="1" smtClean="0"/>
              <a:t>non-transitive</a:t>
            </a:r>
          </a:p>
          <a:p>
            <a:pPr lvl="2" eaLnBrk="1" hangingPunct="1">
              <a:lnSpc>
                <a:spcPct val="90000"/>
              </a:lnSpc>
            </a:pPr>
            <a:r>
              <a:rPr lang="en-US" altLang="en-US" smtClean="0"/>
              <a:t>Since there is no set of attributes X where SSN -&gt; X and X -&gt; ENAME </a:t>
            </a:r>
          </a:p>
        </p:txBody>
      </p:sp>
    </p:spTree>
    <p:extLst>
      <p:ext uri="{BB962C8B-B14F-4D97-AF65-F5344CB8AC3E}">
        <p14:creationId xmlns:p14="http://schemas.microsoft.com/office/powerpoint/2010/main" val="640947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title"/>
          </p:nvPr>
        </p:nvSpPr>
        <p:spPr/>
        <p:txBody>
          <a:bodyPr/>
          <a:lstStyle/>
          <a:p>
            <a:pPr eaLnBrk="1" hangingPunct="1"/>
            <a:r>
              <a:rPr lang="en-US" altLang="en-US" smtClean="0"/>
              <a:t>Third Normal Form (2)</a:t>
            </a:r>
          </a:p>
        </p:txBody>
      </p:sp>
      <p:sp>
        <p:nvSpPr>
          <p:cNvPr id="91139" name="Rectangle 7"/>
          <p:cNvSpPr>
            <a:spLocks noGrp="1" noChangeArrowheads="1"/>
          </p:cNvSpPr>
          <p:nvPr>
            <p:ph idx="1"/>
          </p:nvPr>
        </p:nvSpPr>
        <p:spPr/>
        <p:txBody>
          <a:bodyPr>
            <a:normAutofit fontScale="92500"/>
          </a:bodyPr>
          <a:lstStyle/>
          <a:p>
            <a:pPr eaLnBrk="1" hangingPunct="1">
              <a:lnSpc>
                <a:spcPct val="90000"/>
              </a:lnSpc>
            </a:pPr>
            <a:r>
              <a:rPr lang="en-US" altLang="en-US" sz="2400" dirty="0"/>
              <a:t>A relation schema R is in </a:t>
            </a:r>
            <a:r>
              <a:rPr lang="en-US" altLang="en-US" sz="2400" b="1" dirty="0"/>
              <a:t>third normal form (3NF)</a:t>
            </a:r>
            <a:r>
              <a:rPr lang="en-US" altLang="en-US" sz="2400" dirty="0"/>
              <a:t> if it is in 2NF </a:t>
            </a:r>
            <a:r>
              <a:rPr lang="en-US" altLang="en-US" sz="2400" i="1" dirty="0"/>
              <a:t>and</a:t>
            </a:r>
            <a:r>
              <a:rPr lang="en-US" altLang="en-US" sz="2400" dirty="0"/>
              <a:t> no non-prime attribute A in R is </a:t>
            </a:r>
            <a:r>
              <a:rPr lang="en-US" altLang="en-US" sz="2400" i="1" dirty="0"/>
              <a:t>transitively dependent</a:t>
            </a:r>
            <a:r>
              <a:rPr lang="en-US" altLang="en-US" sz="2400" dirty="0"/>
              <a:t> on the primary key</a:t>
            </a:r>
          </a:p>
          <a:p>
            <a:pPr eaLnBrk="1" hangingPunct="1">
              <a:lnSpc>
                <a:spcPct val="90000"/>
              </a:lnSpc>
            </a:pPr>
            <a:endParaRPr lang="en-US" altLang="en-US" sz="2400" dirty="0" smtClean="0"/>
          </a:p>
          <a:p>
            <a:pPr eaLnBrk="1" hangingPunct="1">
              <a:lnSpc>
                <a:spcPct val="90000"/>
              </a:lnSpc>
            </a:pPr>
            <a:r>
              <a:rPr lang="en-US" altLang="en-US" sz="2400" dirty="0" smtClean="0"/>
              <a:t>R </a:t>
            </a:r>
            <a:r>
              <a:rPr lang="en-US" altLang="en-US" sz="2400" dirty="0"/>
              <a:t>can be decomposed into 3NF relations via the process of </a:t>
            </a:r>
            <a:r>
              <a:rPr lang="en-US" altLang="en-US" sz="2400" dirty="0" smtClean="0"/>
              <a:t>3NF normalization </a:t>
            </a:r>
            <a:endParaRPr lang="en-US" altLang="en-US" sz="2400" dirty="0"/>
          </a:p>
          <a:p>
            <a:pPr eaLnBrk="1" hangingPunct="1">
              <a:lnSpc>
                <a:spcPct val="90000"/>
              </a:lnSpc>
            </a:pPr>
            <a:endParaRPr lang="en-US" altLang="en-US" sz="2400" dirty="0" smtClean="0"/>
          </a:p>
          <a:p>
            <a:pPr eaLnBrk="1" hangingPunct="1">
              <a:lnSpc>
                <a:spcPct val="90000"/>
              </a:lnSpc>
            </a:pPr>
            <a:r>
              <a:rPr lang="en-US" altLang="en-US" sz="2400" dirty="0" smtClean="0"/>
              <a:t>NOTE</a:t>
            </a:r>
            <a:r>
              <a:rPr lang="en-US" altLang="en-US" sz="2400" dirty="0"/>
              <a:t>:</a:t>
            </a:r>
          </a:p>
          <a:p>
            <a:pPr lvl="1" eaLnBrk="1" hangingPunct="1">
              <a:lnSpc>
                <a:spcPct val="90000"/>
              </a:lnSpc>
            </a:pPr>
            <a:r>
              <a:rPr lang="en-US" altLang="en-US" sz="2200" dirty="0"/>
              <a:t>In X -&gt; Y and Y -&gt; Z, with X as the primary key, we consider this a problem only if Y is not a candidate key.</a:t>
            </a:r>
          </a:p>
          <a:p>
            <a:pPr lvl="1" eaLnBrk="1" hangingPunct="1">
              <a:lnSpc>
                <a:spcPct val="90000"/>
              </a:lnSpc>
            </a:pPr>
            <a:r>
              <a:rPr lang="en-US" altLang="en-US" sz="2200" dirty="0"/>
              <a:t>When Y is a candidate key, there is no problem with the transitive dependency .</a:t>
            </a:r>
          </a:p>
          <a:p>
            <a:pPr lvl="1" eaLnBrk="1" hangingPunct="1">
              <a:lnSpc>
                <a:spcPct val="90000"/>
              </a:lnSpc>
            </a:pPr>
            <a:r>
              <a:rPr lang="en-US" altLang="en-US" sz="2200" dirty="0"/>
              <a:t>E.g., Consider EMP (SSN, </a:t>
            </a:r>
            <a:r>
              <a:rPr lang="en-US" altLang="en-US" sz="2200" dirty="0" err="1"/>
              <a:t>Emp</a:t>
            </a:r>
            <a:r>
              <a:rPr lang="en-US" altLang="en-US" sz="2200" dirty="0"/>
              <a:t>#, Salary ). </a:t>
            </a:r>
          </a:p>
          <a:p>
            <a:pPr lvl="2" eaLnBrk="1" hangingPunct="1">
              <a:lnSpc>
                <a:spcPct val="90000"/>
              </a:lnSpc>
            </a:pPr>
            <a:r>
              <a:rPr lang="en-US" altLang="en-US" sz="2000" dirty="0"/>
              <a:t>Here, SSN -&gt; </a:t>
            </a:r>
            <a:r>
              <a:rPr lang="en-US" altLang="en-US" sz="2000" dirty="0" err="1"/>
              <a:t>Emp</a:t>
            </a:r>
            <a:r>
              <a:rPr lang="en-US" altLang="en-US" sz="2000" dirty="0"/>
              <a:t># -&gt; Salary and </a:t>
            </a:r>
            <a:r>
              <a:rPr lang="en-US" altLang="en-US" sz="2000" dirty="0" err="1"/>
              <a:t>Emp</a:t>
            </a:r>
            <a:r>
              <a:rPr lang="en-US" altLang="en-US" sz="2000" dirty="0"/>
              <a:t># is a candidate key. </a:t>
            </a:r>
          </a:p>
        </p:txBody>
      </p:sp>
    </p:spTree>
    <p:extLst>
      <p:ext uri="{BB962C8B-B14F-4D97-AF65-F5344CB8AC3E}">
        <p14:creationId xmlns:p14="http://schemas.microsoft.com/office/powerpoint/2010/main" val="2447901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extLst>
          </p:cNvPr>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CBC46AA0-E2DA-4142-86E7-EB3E0F8FF1AD}" type="slidenum">
              <a:rPr lang="en-US" altLang="en-US" sz="1400">
                <a:solidFill>
                  <a:srgbClr val="990033"/>
                </a:solidFill>
              </a:rPr>
              <a:pPr>
                <a:spcBef>
                  <a:spcPct val="0"/>
                </a:spcBef>
                <a:buClrTx/>
                <a:buSzTx/>
                <a:buFontTx/>
                <a:buNone/>
                <a:defRPr/>
              </a:pPr>
              <a:t>42</a:t>
            </a:fld>
            <a:endParaRPr lang="en-CA" altLang="en-US" sz="1400">
              <a:solidFill>
                <a:srgbClr val="990033"/>
              </a:solidFill>
            </a:endParaRPr>
          </a:p>
        </p:txBody>
      </p:sp>
      <p:sp>
        <p:nvSpPr>
          <p:cNvPr id="84996" name="Rectangle 4">
            <a:extLst>
              <a:ext uri="{FF2B5EF4-FFF2-40B4-BE49-F238E27FC236}"/>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sp>
        <p:nvSpPr>
          <p:cNvPr id="8" name="Title 1">
            <a:extLst>
              <a:ext uri="{FF2B5EF4-FFF2-40B4-BE49-F238E27FC236}"/>
            </a:extLst>
          </p:cNvPr>
          <p:cNvSpPr txBox="1">
            <a:spLocks/>
          </p:cNvSpPr>
          <p:nvPr/>
        </p:nvSpPr>
        <p:spPr bwMode="auto">
          <a:xfrm>
            <a:off x="7620000" y="1676400"/>
            <a:ext cx="2209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000" b="1" kern="0" dirty="0">
                <a:latin typeface="Verdana" charset="0"/>
              </a:rPr>
              <a:t>Figure 14.11</a:t>
            </a:r>
            <a:r>
              <a:rPr lang="en-US" altLang="en-US" sz="1000" kern="0" dirty="0">
                <a:latin typeface="Verdana" charset="0"/>
              </a:rPr>
              <a:t>  </a:t>
            </a:r>
          </a:p>
          <a:p>
            <a:pPr algn="r">
              <a:defRPr/>
            </a:pPr>
            <a:r>
              <a:rPr lang="en-US" altLang="en-US" sz="1000" kern="0" dirty="0">
                <a:latin typeface="Verdana" charset="0"/>
              </a:rPr>
              <a:t> Normalizing into 2NF and 3NF. (b) Normalizing EMP_DEPT into 3NF relations.</a:t>
            </a:r>
          </a:p>
        </p:txBody>
      </p:sp>
      <p:pic>
        <p:nvPicPr>
          <p:cNvPr id="9318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90800"/>
            <a:ext cx="8559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625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a:extLst>
              <a:ext uri="{FF2B5EF4-FFF2-40B4-BE49-F238E27FC236}"/>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sp>
        <p:nvSpPr>
          <p:cNvPr id="95236" name="Title 2"/>
          <p:cNvSpPr txBox="1">
            <a:spLocks/>
          </p:cNvSpPr>
          <p:nvPr/>
        </p:nvSpPr>
        <p:spPr bwMode="auto">
          <a:xfrm>
            <a:off x="188259" y="2514600"/>
            <a:ext cx="308834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100" b="1" dirty="0">
                <a:solidFill>
                  <a:srgbClr val="000000"/>
                </a:solidFill>
                <a:latin typeface="Verdana" panose="020B0604030504040204" pitchFamily="34" charset="0"/>
              </a:rPr>
              <a:t>Figure 14.12</a:t>
            </a:r>
            <a:r>
              <a:rPr lang="en-US" altLang="en-US" sz="1100" dirty="0">
                <a:solidFill>
                  <a:srgbClr val="000000"/>
                </a:solidFill>
                <a:latin typeface="Verdana" panose="020B0604030504040204" pitchFamily="34" charset="0"/>
              </a:rPr>
              <a:t>   Normalization into 2NF and 3NF. (a) The LOTS relation with its functional dependencies FD1 through FD4. </a:t>
            </a:r>
          </a:p>
          <a:p>
            <a:pPr>
              <a:spcBef>
                <a:spcPct val="0"/>
              </a:spcBef>
              <a:buClrTx/>
              <a:buSzTx/>
              <a:buFontTx/>
              <a:buNone/>
            </a:pPr>
            <a:r>
              <a:rPr lang="en-US" altLang="en-US" sz="1100" dirty="0">
                <a:solidFill>
                  <a:srgbClr val="000000"/>
                </a:solidFill>
                <a:latin typeface="Verdana" panose="020B0604030504040204" pitchFamily="34" charset="0"/>
              </a:rPr>
              <a:t>(b) Decomposing into the 2NF relations LOTS1 and LOTS2. </a:t>
            </a:r>
            <a:r>
              <a:rPr lang="de-DE" altLang="en-US" sz="1100" dirty="0">
                <a:solidFill>
                  <a:srgbClr val="000000"/>
                </a:solidFill>
                <a:latin typeface="Verdana" panose="020B0604030504040204" pitchFamily="34" charset="0"/>
              </a:rPr>
              <a:t>(c) </a:t>
            </a:r>
            <a:r>
              <a:rPr lang="en-US" altLang="en-US" sz="1100" dirty="0">
                <a:solidFill>
                  <a:srgbClr val="000000"/>
                </a:solidFill>
                <a:latin typeface="Verdana" panose="020B0604030504040204" pitchFamily="34" charset="0"/>
              </a:rPr>
              <a:t>Decomposing LOTS1 into the 3NF relations LOTS1A and LOTS1B. (d) Progressive normalization of LOTS into a 3NF design.</a:t>
            </a:r>
          </a:p>
          <a:p>
            <a:pPr>
              <a:spcBef>
                <a:spcPct val="0"/>
              </a:spcBef>
              <a:buClrTx/>
              <a:buSzTx/>
              <a:buFontTx/>
              <a:buNone/>
            </a:pPr>
            <a:endParaRPr lang="en-US" altLang="en-US" sz="1100" dirty="0">
              <a:solidFill>
                <a:srgbClr val="000000"/>
              </a:solidFill>
              <a:latin typeface="Verdana" panose="020B0604030504040204" pitchFamily="34" charset="0"/>
            </a:endParaRPr>
          </a:p>
          <a:p>
            <a:pPr>
              <a:spcBef>
                <a:spcPct val="0"/>
              </a:spcBef>
              <a:buClrTx/>
              <a:buSzTx/>
              <a:buFontTx/>
              <a:buNone/>
            </a:pPr>
            <a:r>
              <a:rPr lang="en-US" altLang="en-US" sz="1100" dirty="0">
                <a:solidFill>
                  <a:srgbClr val="000000"/>
                </a:solidFill>
                <a:latin typeface="Verdana" panose="020B0604030504040204" pitchFamily="34" charset="0"/>
              </a:rPr>
              <a:t> </a:t>
            </a:r>
          </a:p>
        </p:txBody>
      </p:sp>
      <p:grpSp>
        <p:nvGrpSpPr>
          <p:cNvPr id="95237" name="Group 4"/>
          <p:cNvGrpSpPr>
            <a:grpSpLocks/>
          </p:cNvGrpSpPr>
          <p:nvPr/>
        </p:nvGrpSpPr>
        <p:grpSpPr bwMode="auto">
          <a:xfrm>
            <a:off x="3249706" y="134471"/>
            <a:ext cx="6781800" cy="6524625"/>
            <a:chOff x="3276600" y="1468438"/>
            <a:chExt cx="4648200" cy="5056187"/>
          </a:xfrm>
        </p:grpSpPr>
        <p:pic>
          <p:nvPicPr>
            <p:cNvPr id="95242" name="Picture 3" descr="fig14_12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468438"/>
              <a:ext cx="374332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3" name="Picture 12" descr="fig14_1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043238"/>
              <a:ext cx="46482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4" name="Picture 16" descr="fig14_12c.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191000"/>
              <a:ext cx="43656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5" name="Picture 20" descr="fig14_12d.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181600"/>
              <a:ext cx="35290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5238" name="Straight Connector 3"/>
          <p:cNvCxnSpPr>
            <a:cxnSpLocks noChangeShapeType="1"/>
          </p:cNvCxnSpPr>
          <p:nvPr/>
        </p:nvCxnSpPr>
        <p:spPr bwMode="auto">
          <a:xfrm flipV="1">
            <a:off x="8229600" y="1143000"/>
            <a:ext cx="685800" cy="304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5239" name="TextBox 4"/>
          <p:cNvSpPr txBox="1">
            <a:spLocks noChangeArrowheads="1"/>
          </p:cNvSpPr>
          <p:nvPr/>
        </p:nvSpPr>
        <p:spPr bwMode="auto">
          <a:xfrm>
            <a:off x="8839200" y="146051"/>
            <a:ext cx="16002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00">
                <a:solidFill>
                  <a:schemeClr val="tx1"/>
                </a:solidFill>
              </a:rPr>
              <a:t>Tax_rate is partially dependent on the candidate key</a:t>
            </a:r>
          </a:p>
        </p:txBody>
      </p:sp>
      <p:cxnSp>
        <p:nvCxnSpPr>
          <p:cNvPr id="95240" name="Straight Connector 12"/>
          <p:cNvCxnSpPr>
            <a:cxnSpLocks/>
          </p:cNvCxnSpPr>
          <p:nvPr/>
        </p:nvCxnSpPr>
        <p:spPr bwMode="auto">
          <a:xfrm>
            <a:off x="7543800" y="1822450"/>
            <a:ext cx="609600" cy="1730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95241" name="TextBox 13"/>
          <p:cNvSpPr txBox="1">
            <a:spLocks noChangeArrowheads="1"/>
          </p:cNvSpPr>
          <p:nvPr/>
        </p:nvSpPr>
        <p:spPr bwMode="auto">
          <a:xfrm>
            <a:off x="8287870" y="1429404"/>
            <a:ext cx="23622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00" dirty="0">
                <a:solidFill>
                  <a:schemeClr val="tx1"/>
                </a:solidFill>
              </a:rPr>
              <a:t>Price is transitively dependent on each of the candidate keys via non-prime attribute area</a:t>
            </a:r>
          </a:p>
        </p:txBody>
      </p:sp>
    </p:spTree>
    <p:extLst>
      <p:ext uri="{BB962C8B-B14F-4D97-AF65-F5344CB8AC3E}">
        <p14:creationId xmlns:p14="http://schemas.microsoft.com/office/powerpoint/2010/main" val="1889382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en-US" smtClean="0"/>
              <a:t>Normal Forms Defined Informally	</a:t>
            </a:r>
          </a:p>
        </p:txBody>
      </p:sp>
      <p:sp>
        <p:nvSpPr>
          <p:cNvPr id="97283" name="Rectangle 3"/>
          <p:cNvSpPr>
            <a:spLocks noGrp="1" noChangeArrowheads="1"/>
          </p:cNvSpPr>
          <p:nvPr>
            <p:ph idx="1"/>
          </p:nvPr>
        </p:nvSpPr>
        <p:spPr/>
        <p:txBody>
          <a:bodyPr/>
          <a:lstStyle/>
          <a:p>
            <a:pPr eaLnBrk="1" hangingPunct="1"/>
            <a:r>
              <a:rPr lang="en-US" altLang="en-US" smtClean="0"/>
              <a:t>1</a:t>
            </a:r>
            <a:r>
              <a:rPr lang="en-US" altLang="en-US" baseline="30000" smtClean="0"/>
              <a:t>st</a:t>
            </a:r>
            <a:r>
              <a:rPr lang="en-US" altLang="en-US" smtClean="0"/>
              <a:t> normal form</a:t>
            </a:r>
          </a:p>
          <a:p>
            <a:pPr lvl="1" eaLnBrk="1" hangingPunct="1"/>
            <a:r>
              <a:rPr lang="en-US" altLang="en-US" smtClean="0"/>
              <a:t>All attributes depend on </a:t>
            </a:r>
            <a:r>
              <a:rPr lang="en-US" altLang="en-US" b="1" smtClean="0"/>
              <a:t>the key</a:t>
            </a:r>
          </a:p>
          <a:p>
            <a:pPr eaLnBrk="1" hangingPunct="1"/>
            <a:r>
              <a:rPr lang="en-US" altLang="en-US" smtClean="0"/>
              <a:t>2</a:t>
            </a:r>
            <a:r>
              <a:rPr lang="en-US" altLang="en-US" baseline="30000" smtClean="0"/>
              <a:t>nd</a:t>
            </a:r>
            <a:r>
              <a:rPr lang="en-US" altLang="en-US" smtClean="0"/>
              <a:t> normal form</a:t>
            </a:r>
          </a:p>
          <a:p>
            <a:pPr lvl="1" eaLnBrk="1" hangingPunct="1"/>
            <a:r>
              <a:rPr lang="en-US" altLang="en-US" smtClean="0"/>
              <a:t>All attributes depend on </a:t>
            </a:r>
            <a:r>
              <a:rPr lang="en-US" altLang="en-US" b="1" smtClean="0"/>
              <a:t>the whole key</a:t>
            </a:r>
          </a:p>
          <a:p>
            <a:pPr eaLnBrk="1" hangingPunct="1"/>
            <a:r>
              <a:rPr lang="en-US" altLang="en-US" smtClean="0"/>
              <a:t>3</a:t>
            </a:r>
            <a:r>
              <a:rPr lang="en-US" altLang="en-US" baseline="30000" smtClean="0"/>
              <a:t>rd</a:t>
            </a:r>
            <a:r>
              <a:rPr lang="en-US" altLang="en-US" smtClean="0"/>
              <a:t> normal form</a:t>
            </a:r>
          </a:p>
          <a:p>
            <a:pPr lvl="1" eaLnBrk="1" hangingPunct="1"/>
            <a:r>
              <a:rPr lang="en-US" altLang="en-US" smtClean="0"/>
              <a:t>All attributes depend on </a:t>
            </a:r>
            <a:r>
              <a:rPr lang="en-US" altLang="en-US" b="1" smtClean="0"/>
              <a:t>nothing but the key</a:t>
            </a:r>
            <a:endParaRPr lang="en-US" altLang="en-US" smtClean="0"/>
          </a:p>
        </p:txBody>
      </p:sp>
    </p:spTree>
    <p:extLst>
      <p:ext uri="{BB962C8B-B14F-4D97-AF65-F5344CB8AC3E}">
        <p14:creationId xmlns:p14="http://schemas.microsoft.com/office/powerpoint/2010/main" val="3041982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8771" y="1349748"/>
            <a:ext cx="9368986" cy="4499722"/>
          </a:xfrm>
          <a:prstGeom prst="rect">
            <a:avLst/>
          </a:prstGeom>
        </p:spPr>
      </p:pic>
    </p:spTree>
    <p:extLst>
      <p:ext uri="{BB962C8B-B14F-4D97-AF65-F5344CB8AC3E}">
        <p14:creationId xmlns:p14="http://schemas.microsoft.com/office/powerpoint/2010/main" val="2632776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7">
            <a:extLst>
              <a:ext uri="{FF2B5EF4-FFF2-40B4-BE49-F238E27FC236}"/>
            </a:extLst>
          </p:cNvPr>
          <p:cNvSpPr>
            <a:spLocks noGrp="1" noChangeArrowheads="1"/>
          </p:cNvSpPr>
          <p:nvPr>
            <p:ph idx="1"/>
          </p:nvPr>
        </p:nvSpPr>
        <p:spPr/>
        <p:txBody>
          <a:bodyPr>
            <a:normAutofit/>
          </a:bodyPr>
          <a:lstStyle/>
          <a:p>
            <a:pPr eaLnBrk="1" hangingPunct="1">
              <a:defRPr/>
            </a:pPr>
            <a:r>
              <a:rPr lang="en-US" altLang="en-US" sz="2800" dirty="0">
                <a:solidFill>
                  <a:srgbClr val="800000"/>
                </a:solidFill>
                <a:latin typeface="+mj-lt"/>
              </a:rPr>
              <a:t>3NF</a:t>
            </a:r>
          </a:p>
          <a:p>
            <a:pPr lvl="1">
              <a:defRPr/>
            </a:pPr>
            <a:r>
              <a:rPr lang="en-US" altLang="en-US" sz="2000" dirty="0"/>
              <a:t>No Non-Prime attribute is transitively dependent on any candidate </a:t>
            </a:r>
            <a:r>
              <a:rPr lang="en-US" altLang="en-US" sz="2000" dirty="0" smtClean="0"/>
              <a:t>key</a:t>
            </a:r>
          </a:p>
          <a:p>
            <a:pPr lvl="1">
              <a:defRPr/>
            </a:pPr>
            <a:endParaRPr lang="en-US" altLang="en-US" sz="2000" dirty="0"/>
          </a:p>
          <a:p>
            <a:pPr eaLnBrk="1" hangingPunct="1">
              <a:defRPr/>
            </a:pPr>
            <a:r>
              <a:rPr lang="en-US" altLang="en-US" sz="2800" dirty="0" smtClean="0">
                <a:solidFill>
                  <a:srgbClr val="800000"/>
                </a:solidFill>
                <a:latin typeface="+mj-lt"/>
              </a:rPr>
              <a:t>BCNF (Boyce-</a:t>
            </a:r>
            <a:r>
              <a:rPr lang="en-US" altLang="en-US" sz="2800" dirty="0" err="1" smtClean="0">
                <a:solidFill>
                  <a:srgbClr val="800000"/>
                </a:solidFill>
                <a:latin typeface="+mj-lt"/>
              </a:rPr>
              <a:t>Codd</a:t>
            </a:r>
            <a:r>
              <a:rPr lang="en-US" altLang="en-US" sz="2800" dirty="0" smtClean="0">
                <a:solidFill>
                  <a:srgbClr val="800000"/>
                </a:solidFill>
                <a:latin typeface="+mj-lt"/>
              </a:rPr>
              <a:t> Normal Form)</a:t>
            </a:r>
            <a:endParaRPr lang="en-US" altLang="en-US" sz="2800" dirty="0">
              <a:solidFill>
                <a:srgbClr val="800000"/>
              </a:solidFill>
              <a:latin typeface="+mj-lt"/>
            </a:endParaRPr>
          </a:p>
          <a:p>
            <a:pPr lvl="1">
              <a:defRPr/>
            </a:pPr>
            <a:r>
              <a:rPr lang="en-US" altLang="en-US" sz="2000" dirty="0"/>
              <a:t>Every determinant is a candidate </a:t>
            </a:r>
            <a:r>
              <a:rPr lang="en-US" altLang="en-US" sz="2000" dirty="0" smtClean="0"/>
              <a:t>key</a:t>
            </a:r>
          </a:p>
          <a:p>
            <a:pPr lvl="1">
              <a:defRPr/>
            </a:pPr>
            <a:r>
              <a:rPr lang="en-US" sz="2000" dirty="0"/>
              <a:t>every relation in BCNF is also in </a:t>
            </a:r>
            <a:r>
              <a:rPr lang="en-US" sz="2000" dirty="0" smtClean="0"/>
              <a:t>3NF; however</a:t>
            </a:r>
            <a:r>
              <a:rPr lang="en-US" sz="2000" dirty="0"/>
              <a:t>, a relation in 3NF is </a:t>
            </a:r>
            <a:r>
              <a:rPr lang="en-US" sz="2000" i="1" dirty="0"/>
              <a:t>not necessarily </a:t>
            </a:r>
            <a:r>
              <a:rPr lang="en-US" sz="2000" dirty="0"/>
              <a:t>in BCNF </a:t>
            </a:r>
            <a:endParaRPr lang="en-US" altLang="en-US" sz="2000" dirty="0"/>
          </a:p>
        </p:txBody>
      </p:sp>
    </p:spTree>
    <p:extLst>
      <p:ext uri="{BB962C8B-B14F-4D97-AF65-F5344CB8AC3E}">
        <p14:creationId xmlns:p14="http://schemas.microsoft.com/office/powerpoint/2010/main" val="3001328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76" y="133350"/>
            <a:ext cx="64547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Rectangle 5"/>
          <p:cNvSpPr>
            <a:spLocks noChangeArrowheads="1"/>
          </p:cNvSpPr>
          <p:nvPr/>
        </p:nvSpPr>
        <p:spPr bwMode="auto">
          <a:xfrm>
            <a:off x="1971676" y="3657600"/>
            <a:ext cx="9579348"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b="1" dirty="0">
                <a:solidFill>
                  <a:schemeClr val="tx1"/>
                </a:solidFill>
              </a:rPr>
              <a:t>Suppose that we have thousands of lots in the relation, but the lots are from only two counties: Punjab and Sindh.</a:t>
            </a:r>
          </a:p>
          <a:p>
            <a:pPr>
              <a:spcBef>
                <a:spcPct val="0"/>
              </a:spcBef>
              <a:buClrTx/>
              <a:buSzTx/>
              <a:buFontTx/>
              <a:buNone/>
            </a:pPr>
            <a:endParaRPr lang="en-US" altLang="en-US" sz="1600" b="1" dirty="0">
              <a:solidFill>
                <a:schemeClr val="tx1"/>
              </a:solidFill>
            </a:endParaRPr>
          </a:p>
          <a:p>
            <a:pPr>
              <a:spcBef>
                <a:spcPct val="0"/>
              </a:spcBef>
              <a:buClrTx/>
              <a:buSzTx/>
              <a:buFontTx/>
              <a:buNone/>
            </a:pPr>
            <a:r>
              <a:rPr lang="en-US" altLang="en-US" sz="1600" b="1" dirty="0">
                <a:solidFill>
                  <a:schemeClr val="tx1"/>
                </a:solidFill>
              </a:rPr>
              <a:t>Suppose also that lot sizes in Punjab County are only </a:t>
            </a:r>
          </a:p>
          <a:p>
            <a:pPr>
              <a:spcBef>
                <a:spcPct val="0"/>
              </a:spcBef>
              <a:buClrTx/>
              <a:buSzTx/>
              <a:buFontTx/>
              <a:buNone/>
            </a:pPr>
            <a:r>
              <a:rPr lang="en-US" altLang="en-US" sz="1600" b="1" dirty="0">
                <a:solidFill>
                  <a:schemeClr val="tx1"/>
                </a:solidFill>
              </a:rPr>
              <a:t>		0.5, 0.6, 0.7, 0.8, 0.9, and 1.0 acres, whereas </a:t>
            </a:r>
          </a:p>
          <a:p>
            <a:pPr>
              <a:spcBef>
                <a:spcPct val="0"/>
              </a:spcBef>
              <a:buClrTx/>
              <a:buSzTx/>
              <a:buFontTx/>
              <a:buNone/>
            </a:pPr>
            <a:endParaRPr lang="en-US" altLang="en-US" sz="1600" b="1" dirty="0">
              <a:solidFill>
                <a:schemeClr val="tx1"/>
              </a:solidFill>
            </a:endParaRPr>
          </a:p>
          <a:p>
            <a:pPr>
              <a:spcBef>
                <a:spcPct val="0"/>
              </a:spcBef>
              <a:buClrTx/>
              <a:buSzTx/>
              <a:buFontTx/>
              <a:buNone/>
            </a:pPr>
            <a:r>
              <a:rPr lang="en-US" altLang="en-US" sz="1600" b="1" dirty="0">
                <a:solidFill>
                  <a:schemeClr val="tx1"/>
                </a:solidFill>
              </a:rPr>
              <a:t>lot sizes in Sindh County are restricted to </a:t>
            </a:r>
          </a:p>
          <a:p>
            <a:pPr>
              <a:spcBef>
                <a:spcPct val="0"/>
              </a:spcBef>
              <a:buClrTx/>
              <a:buSzTx/>
              <a:buFontTx/>
              <a:buNone/>
            </a:pPr>
            <a:r>
              <a:rPr lang="en-US" altLang="en-US" sz="1600" b="1" dirty="0">
                <a:solidFill>
                  <a:schemeClr val="tx1"/>
                </a:solidFill>
              </a:rPr>
              <a:t>		1.1, 1.2, … , 1.9, and 2.0 acres. </a:t>
            </a:r>
          </a:p>
          <a:p>
            <a:pPr>
              <a:spcBef>
                <a:spcPct val="0"/>
              </a:spcBef>
              <a:buClrTx/>
              <a:buSzTx/>
              <a:buFontTx/>
              <a:buNone/>
            </a:pPr>
            <a:endParaRPr lang="en-US" altLang="en-US" sz="1600" b="1" dirty="0">
              <a:solidFill>
                <a:schemeClr val="tx1"/>
              </a:solidFill>
            </a:endParaRPr>
          </a:p>
          <a:p>
            <a:pPr>
              <a:spcBef>
                <a:spcPct val="0"/>
              </a:spcBef>
              <a:buClrTx/>
              <a:buSzTx/>
              <a:buFontTx/>
              <a:buNone/>
            </a:pPr>
            <a:r>
              <a:rPr lang="en-US" altLang="en-US" sz="1600" b="1" dirty="0">
                <a:solidFill>
                  <a:schemeClr val="tx1"/>
                </a:solidFill>
              </a:rPr>
              <a:t>In such a situation we would have the additional functional dependency FD5: Area → </a:t>
            </a:r>
            <a:r>
              <a:rPr lang="en-US" altLang="en-US" sz="1600" b="1" dirty="0" err="1">
                <a:solidFill>
                  <a:schemeClr val="tx1"/>
                </a:solidFill>
              </a:rPr>
              <a:t>County_name</a:t>
            </a:r>
            <a:r>
              <a:rPr lang="en-US" altLang="en-US" sz="1600" b="1" dirty="0">
                <a:solidFill>
                  <a:schemeClr val="tx1"/>
                </a:solidFill>
              </a:rPr>
              <a:t>.</a:t>
            </a:r>
          </a:p>
        </p:txBody>
      </p:sp>
    </p:spTree>
    <p:extLst>
      <p:ext uri="{BB962C8B-B14F-4D97-AF65-F5344CB8AC3E}">
        <p14:creationId xmlns:p14="http://schemas.microsoft.com/office/powerpoint/2010/main" val="1325750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971676" y="4719913"/>
            <a:ext cx="8086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b="1">
                <a:solidFill>
                  <a:schemeClr val="tx1"/>
                </a:solidFill>
              </a:rPr>
              <a:t>The table above is in 3NF but not in BCNF, because of the C </a:t>
            </a:r>
            <a:r>
              <a:rPr lang="en-US" altLang="en-US" sz="1600" b="1">
                <a:solidFill>
                  <a:schemeClr val="tx1"/>
                </a:solidFill>
                <a:sym typeface="Wingdings" panose="05000000000000000000" pitchFamily="2" charset="2"/>
              </a:rPr>
              <a:t> B</a:t>
            </a:r>
            <a:endParaRPr lang="en-US" altLang="en-US" sz="1600" b="1">
              <a:solidFill>
                <a:schemeClr val="tx1"/>
              </a:solidFill>
            </a:endParaRPr>
          </a:p>
        </p:txBody>
      </p:sp>
      <p:pic>
        <p:nvPicPr>
          <p:cNvPr id="10342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344889"/>
            <a:ext cx="42672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31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82705"/>
            <a:ext cx="914400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060577"/>
            <a:ext cx="91440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100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ltLang="en-US" smtClean="0"/>
              <a:t>Informal Design Guidelines for Relational Databases (2)</a:t>
            </a:r>
          </a:p>
        </p:txBody>
      </p:sp>
      <p:sp>
        <p:nvSpPr>
          <p:cNvPr id="19459" name="Rectangle 7"/>
          <p:cNvSpPr>
            <a:spLocks noGrp="1" noChangeArrowheads="1"/>
          </p:cNvSpPr>
          <p:nvPr>
            <p:ph idx="1"/>
          </p:nvPr>
        </p:nvSpPr>
        <p:spPr/>
        <p:txBody>
          <a:bodyPr>
            <a:normAutofit fontScale="92500" lnSpcReduction="10000"/>
          </a:bodyPr>
          <a:lstStyle/>
          <a:p>
            <a:pPr eaLnBrk="1" hangingPunct="1"/>
            <a:r>
              <a:rPr lang="en-US" altLang="en-US" sz="2400"/>
              <a:t>We first discuss informal guidelines for good relational design</a:t>
            </a:r>
          </a:p>
          <a:p>
            <a:pPr eaLnBrk="1" hangingPunct="1"/>
            <a:r>
              <a:rPr lang="en-US" altLang="en-US" sz="2400"/>
              <a:t>Then we discuss formal concepts of functional dependencies and normal forms</a:t>
            </a:r>
          </a:p>
          <a:p>
            <a:pPr lvl="1" eaLnBrk="1" hangingPunct="1"/>
            <a:r>
              <a:rPr lang="en-US" altLang="en-US" sz="2200"/>
              <a:t>- 1NF (First Normal Form)</a:t>
            </a:r>
          </a:p>
          <a:p>
            <a:pPr lvl="1" eaLnBrk="1" hangingPunct="1"/>
            <a:r>
              <a:rPr lang="en-US" altLang="en-US" sz="2200"/>
              <a:t>- 2NF (Second Normal Form)</a:t>
            </a:r>
          </a:p>
          <a:p>
            <a:pPr lvl="1" eaLnBrk="1" hangingPunct="1"/>
            <a:r>
              <a:rPr lang="en-US" altLang="en-US" sz="2200"/>
              <a:t>- 3NF (Third Normal Form)</a:t>
            </a:r>
          </a:p>
          <a:p>
            <a:pPr lvl="1" eaLnBrk="1" hangingPunct="1"/>
            <a:r>
              <a:rPr lang="en-US" altLang="en-US" sz="2200"/>
              <a:t>- BCNF (Boyce-Codd Normal Form)</a:t>
            </a:r>
          </a:p>
          <a:p>
            <a:pPr eaLnBrk="1" hangingPunct="1"/>
            <a:r>
              <a:rPr lang="en-US" altLang="en-US" sz="2400"/>
              <a:t>Additional types of dependencies, further normal forms, relational design algorithms by synthesis are discussed in Chapter 15 </a:t>
            </a:r>
          </a:p>
        </p:txBody>
      </p:sp>
    </p:spTree>
    <p:extLst>
      <p:ext uri="{BB962C8B-B14F-4D97-AF65-F5344CB8AC3E}">
        <p14:creationId xmlns:p14="http://schemas.microsoft.com/office/powerpoint/2010/main" val="2140765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164" y="564774"/>
            <a:ext cx="6865938"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659" y="4214530"/>
            <a:ext cx="9144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1642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1"/>
          <p:cNvSpPr>
            <a:spLocks noChangeArrowheads="1"/>
          </p:cNvSpPr>
          <p:nvPr/>
        </p:nvSpPr>
        <p:spPr bwMode="auto">
          <a:xfrm>
            <a:off x="1981201" y="228601"/>
            <a:ext cx="41681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b="1">
                <a:solidFill>
                  <a:schemeClr val="tx1"/>
                </a:solidFill>
                <a:latin typeface="GillSans-Bold"/>
              </a:rPr>
              <a:t>Second Normal Form (2NF)</a:t>
            </a:r>
            <a:endParaRPr lang="en-US" altLang="en-US" sz="2400">
              <a:solidFill>
                <a:schemeClr val="tx1"/>
              </a:solidFill>
            </a:endParaRPr>
          </a:p>
        </p:txBody>
      </p:sp>
      <p:pic>
        <p:nvPicPr>
          <p:cNvPr id="1095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36589"/>
            <a:ext cx="9144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Rectangle 5"/>
          <p:cNvSpPr>
            <a:spLocks noChangeArrowheads="1"/>
          </p:cNvSpPr>
          <p:nvPr/>
        </p:nvSpPr>
        <p:spPr bwMode="auto">
          <a:xfrm>
            <a:off x="1828800" y="1636714"/>
            <a:ext cx="3825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b="1">
                <a:solidFill>
                  <a:schemeClr val="tx1"/>
                </a:solidFill>
                <a:latin typeface="GillSans-Bold"/>
              </a:rPr>
              <a:t>Third Normal Form (3NF)</a:t>
            </a:r>
            <a:endParaRPr lang="en-US" altLang="en-US" sz="2400">
              <a:solidFill>
                <a:schemeClr val="tx1"/>
              </a:solidFill>
            </a:endParaRPr>
          </a:p>
        </p:txBody>
      </p:sp>
      <p:pic>
        <p:nvPicPr>
          <p:cNvPr id="1095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4" y="2496670"/>
            <a:ext cx="86010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5" name="Rectangle 7"/>
          <p:cNvSpPr>
            <a:spLocks noChangeArrowheads="1"/>
          </p:cNvSpPr>
          <p:nvPr/>
        </p:nvSpPr>
        <p:spPr bwMode="auto">
          <a:xfrm>
            <a:off x="1643064" y="3943256"/>
            <a:ext cx="5213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400" b="1">
                <a:solidFill>
                  <a:schemeClr val="tx1"/>
                </a:solidFill>
                <a:latin typeface="GillSans-Bold"/>
              </a:rPr>
              <a:t>Boyce–Codd Normal Form (BCNF)</a:t>
            </a:r>
            <a:endParaRPr lang="en-US" altLang="en-US" sz="2400">
              <a:solidFill>
                <a:schemeClr val="tx1"/>
              </a:solidFill>
            </a:endParaRPr>
          </a:p>
        </p:txBody>
      </p:sp>
      <p:pic>
        <p:nvPicPr>
          <p:cNvPr id="1095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4436" y="4128245"/>
            <a:ext cx="424815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4446" y="4539392"/>
            <a:ext cx="4673778" cy="61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2030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008530"/>
            <a:ext cx="6848475"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285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title"/>
          </p:nvPr>
        </p:nvSpPr>
        <p:spPr/>
        <p:txBody>
          <a:bodyPr>
            <a:normAutofit/>
          </a:bodyPr>
          <a:lstStyle/>
          <a:p>
            <a:pPr eaLnBrk="1" hangingPunct="1"/>
            <a:r>
              <a:rPr lang="en-US" altLang="en-US" sz="3200" dirty="0" smtClean="0"/>
              <a:t>4.  General Normal Form Definitions (For Multiple Keys) (1)</a:t>
            </a:r>
          </a:p>
        </p:txBody>
      </p:sp>
      <p:sp>
        <p:nvSpPr>
          <p:cNvPr id="113667" name="Rectangle 7"/>
          <p:cNvSpPr>
            <a:spLocks noGrp="1" noChangeArrowheads="1"/>
          </p:cNvSpPr>
          <p:nvPr>
            <p:ph idx="1"/>
          </p:nvPr>
        </p:nvSpPr>
        <p:spPr/>
        <p:txBody>
          <a:bodyPr/>
          <a:lstStyle/>
          <a:p>
            <a:pPr eaLnBrk="1" hangingPunct="1"/>
            <a:r>
              <a:rPr lang="en-US" altLang="en-US" dirty="0" smtClean="0"/>
              <a:t>The above definitions consider the primary key only</a:t>
            </a:r>
          </a:p>
          <a:p>
            <a:pPr eaLnBrk="1" hangingPunct="1"/>
            <a:r>
              <a:rPr lang="en-US" altLang="en-US" dirty="0" smtClean="0"/>
              <a:t>The following more general definitions take into account relations with multiple candidate keys</a:t>
            </a:r>
          </a:p>
          <a:p>
            <a:pPr eaLnBrk="1" hangingPunct="1"/>
            <a:r>
              <a:rPr lang="en-US" altLang="en-US" dirty="0" smtClean="0"/>
              <a:t>Any attribute involved in a candidate key is a </a:t>
            </a:r>
            <a:r>
              <a:rPr lang="en-US" altLang="en-US" i="1" u="sng" dirty="0" smtClean="0"/>
              <a:t>prime attribute</a:t>
            </a:r>
          </a:p>
          <a:p>
            <a:pPr eaLnBrk="1" hangingPunct="1"/>
            <a:r>
              <a:rPr lang="en-US" altLang="en-US" dirty="0" smtClean="0"/>
              <a:t>All other attributes are called </a:t>
            </a:r>
            <a:r>
              <a:rPr lang="en-US" altLang="en-US" i="1" u="sng" dirty="0" smtClean="0"/>
              <a:t>non-prime attributes.</a:t>
            </a:r>
          </a:p>
        </p:txBody>
      </p:sp>
    </p:spTree>
    <p:extLst>
      <p:ext uri="{BB962C8B-B14F-4D97-AF65-F5344CB8AC3E}">
        <p14:creationId xmlns:p14="http://schemas.microsoft.com/office/powerpoint/2010/main" val="4157569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title"/>
          </p:nvPr>
        </p:nvSpPr>
        <p:spPr/>
        <p:txBody>
          <a:bodyPr/>
          <a:lstStyle/>
          <a:p>
            <a:pPr eaLnBrk="1" hangingPunct="1"/>
            <a:r>
              <a:rPr lang="en-US" altLang="en-US" smtClean="0"/>
              <a:t>4.1  General Definition of 2NF  (For Multiple Candidate Keys) </a:t>
            </a:r>
          </a:p>
        </p:txBody>
      </p:sp>
      <p:sp>
        <p:nvSpPr>
          <p:cNvPr id="106499" name="Rectangle 7">
            <a:extLst>
              <a:ext uri="{FF2B5EF4-FFF2-40B4-BE49-F238E27FC236}"/>
            </a:extLst>
          </p:cNvPr>
          <p:cNvSpPr>
            <a:spLocks noGrp="1" noChangeArrowheads="1"/>
          </p:cNvSpPr>
          <p:nvPr>
            <p:ph idx="1"/>
          </p:nvPr>
        </p:nvSpPr>
        <p:spPr/>
        <p:txBody>
          <a:bodyPr>
            <a:normAutofit/>
          </a:bodyPr>
          <a:lstStyle/>
          <a:p>
            <a:pPr eaLnBrk="1" hangingPunct="1">
              <a:defRPr/>
            </a:pPr>
            <a:r>
              <a:rPr lang="en-US" altLang="en-US" dirty="0" smtClean="0"/>
              <a:t>A </a:t>
            </a:r>
            <a:r>
              <a:rPr lang="en-US" altLang="en-US" dirty="0"/>
              <a:t>relation schema R is in </a:t>
            </a:r>
            <a:r>
              <a:rPr lang="en-US" altLang="en-US" b="1" dirty="0"/>
              <a:t>second normal form (2NF)</a:t>
            </a:r>
            <a:r>
              <a:rPr lang="en-US" altLang="en-US" dirty="0"/>
              <a:t> if every non-prime attribute A in R is fully functionally dependent on </a:t>
            </a:r>
            <a:r>
              <a:rPr lang="en-US" altLang="en-US" i="1" dirty="0"/>
              <a:t>every</a:t>
            </a:r>
            <a:r>
              <a:rPr lang="en-US" altLang="en-US" dirty="0"/>
              <a:t> key  of R </a:t>
            </a:r>
          </a:p>
          <a:p>
            <a:pPr eaLnBrk="1" hangingPunct="1">
              <a:defRPr/>
            </a:pPr>
            <a:r>
              <a:rPr lang="en-US" altLang="en-US" dirty="0"/>
              <a:t> In Figure 14.12 the FD </a:t>
            </a:r>
          </a:p>
          <a:p>
            <a:pPr marL="0" indent="0">
              <a:buNone/>
              <a:defRPr/>
            </a:pPr>
            <a:r>
              <a:rPr lang="en-US" altLang="en-US" dirty="0"/>
              <a:t>    </a:t>
            </a:r>
            <a:r>
              <a:rPr lang="en-US" altLang="en-US" dirty="0" smtClean="0"/>
              <a:t>	</a:t>
            </a:r>
            <a:r>
              <a:rPr lang="en-US" altLang="en-US" dirty="0" err="1" smtClean="0"/>
              <a:t>County_name</a:t>
            </a:r>
            <a:r>
              <a:rPr lang="en-US" altLang="en-US" dirty="0" smtClean="0"/>
              <a:t> </a:t>
            </a:r>
            <a:r>
              <a:rPr lang="en-US" altLang="en-US" dirty="0"/>
              <a:t>→ </a:t>
            </a:r>
            <a:r>
              <a:rPr lang="en-US" altLang="en-US" dirty="0" err="1"/>
              <a:t>Tax_rate</a:t>
            </a:r>
            <a:r>
              <a:rPr lang="en-US" altLang="en-US" dirty="0"/>
              <a:t>   violates 2NF.</a:t>
            </a:r>
          </a:p>
          <a:p>
            <a:pPr marL="0" indent="0">
              <a:buNone/>
              <a:defRPr/>
            </a:pPr>
            <a:r>
              <a:rPr lang="en-US" altLang="en-US" dirty="0" smtClean="0"/>
              <a:t>So </a:t>
            </a:r>
            <a:r>
              <a:rPr lang="en-US" altLang="en-US" dirty="0"/>
              <a:t>second normalization converts LOTS into </a:t>
            </a:r>
          </a:p>
          <a:p>
            <a:pPr marL="0" indent="0">
              <a:buNone/>
              <a:defRPr/>
            </a:pPr>
            <a:r>
              <a:rPr lang="en-US" altLang="en-US" sz="2400" dirty="0" smtClean="0"/>
              <a:t>	</a:t>
            </a:r>
            <a:r>
              <a:rPr lang="en-US" altLang="en-US" dirty="0" smtClean="0"/>
              <a:t>LOTS1 </a:t>
            </a:r>
            <a:r>
              <a:rPr lang="en-US" altLang="en-US" dirty="0"/>
              <a:t>(</a:t>
            </a:r>
            <a:r>
              <a:rPr lang="en-US" altLang="en-US" dirty="0" err="1"/>
              <a:t>Property_id</a:t>
            </a:r>
            <a:r>
              <a:rPr lang="en-US" altLang="en-US" dirty="0"/>
              <a:t>#, </a:t>
            </a:r>
            <a:r>
              <a:rPr lang="en-US" altLang="en-US" dirty="0" err="1"/>
              <a:t>County_name</a:t>
            </a:r>
            <a:r>
              <a:rPr lang="en-US" altLang="en-US" dirty="0"/>
              <a:t>, Lot#, Area, Price)</a:t>
            </a:r>
          </a:p>
          <a:p>
            <a:pPr marL="0" indent="0">
              <a:buNone/>
              <a:defRPr/>
            </a:pPr>
            <a:r>
              <a:rPr lang="en-US" altLang="en-US" dirty="0" smtClean="0"/>
              <a:t>	LOTS2 </a:t>
            </a:r>
            <a:r>
              <a:rPr lang="en-US" altLang="en-US" dirty="0"/>
              <a:t>( </a:t>
            </a:r>
            <a:r>
              <a:rPr lang="en-US" altLang="en-US" dirty="0" err="1"/>
              <a:t>County_name</a:t>
            </a:r>
            <a:r>
              <a:rPr lang="en-US" altLang="en-US" dirty="0"/>
              <a:t>, </a:t>
            </a:r>
            <a:r>
              <a:rPr lang="en-US" altLang="en-US" dirty="0" err="1"/>
              <a:t>Tax_rate</a:t>
            </a:r>
            <a:r>
              <a:rPr lang="en-US" altLang="en-US" dirty="0"/>
              <a:t>)</a:t>
            </a:r>
          </a:p>
        </p:txBody>
      </p:sp>
    </p:spTree>
    <p:extLst>
      <p:ext uri="{BB962C8B-B14F-4D97-AF65-F5344CB8AC3E}">
        <p14:creationId xmlns:p14="http://schemas.microsoft.com/office/powerpoint/2010/main" val="1856280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title"/>
          </p:nvPr>
        </p:nvSpPr>
        <p:spPr/>
        <p:txBody>
          <a:bodyPr/>
          <a:lstStyle/>
          <a:p>
            <a:pPr eaLnBrk="1" hangingPunct="1"/>
            <a:r>
              <a:rPr lang="en-US" altLang="en-US" smtClean="0"/>
              <a:t>4.2 General Definition of Third  Normal Form</a:t>
            </a:r>
          </a:p>
        </p:txBody>
      </p:sp>
      <p:sp>
        <p:nvSpPr>
          <p:cNvPr id="108547" name="Rectangle 7">
            <a:extLst>
              <a:ext uri="{FF2B5EF4-FFF2-40B4-BE49-F238E27FC236}"/>
            </a:extLst>
          </p:cNvPr>
          <p:cNvSpPr>
            <a:spLocks noGrp="1" noChangeArrowheads="1"/>
          </p:cNvSpPr>
          <p:nvPr>
            <p:ph idx="1"/>
          </p:nvPr>
        </p:nvSpPr>
        <p:spPr/>
        <p:txBody>
          <a:bodyPr/>
          <a:lstStyle/>
          <a:p>
            <a:pPr eaLnBrk="1" hangingPunct="1">
              <a:defRPr/>
            </a:pPr>
            <a:r>
              <a:rPr lang="en-US" altLang="en-US" dirty="0"/>
              <a:t>Definition:</a:t>
            </a:r>
          </a:p>
          <a:p>
            <a:pPr lvl="1" eaLnBrk="1" hangingPunct="1">
              <a:defRPr/>
            </a:pPr>
            <a:r>
              <a:rPr lang="en-US" altLang="en-US" b="1" dirty="0" err="1"/>
              <a:t>Superkey</a:t>
            </a:r>
            <a:r>
              <a:rPr lang="en-US" altLang="en-US" dirty="0"/>
              <a:t> of relation schema R - a set of attributes S of R that contains a key of R</a:t>
            </a:r>
          </a:p>
          <a:p>
            <a:pPr lvl="1" eaLnBrk="1" hangingPunct="1">
              <a:defRPr/>
            </a:pPr>
            <a:r>
              <a:rPr lang="en-US" altLang="en-US" dirty="0"/>
              <a:t>A relation schema R is in </a:t>
            </a:r>
            <a:r>
              <a:rPr lang="en-US" altLang="en-US" b="1" dirty="0"/>
              <a:t>third normal form (3NF)</a:t>
            </a:r>
            <a:r>
              <a:rPr lang="en-US" altLang="en-US" dirty="0"/>
              <a:t> if whenever a FD X → A holds in R, then either: </a:t>
            </a:r>
          </a:p>
          <a:p>
            <a:pPr lvl="2" eaLnBrk="1" hangingPunct="1">
              <a:defRPr/>
            </a:pPr>
            <a:r>
              <a:rPr lang="en-US" altLang="en-US" dirty="0"/>
              <a:t>(a) X is a </a:t>
            </a:r>
            <a:r>
              <a:rPr lang="en-US" altLang="en-US" dirty="0" err="1"/>
              <a:t>superkey</a:t>
            </a:r>
            <a:r>
              <a:rPr lang="en-US" altLang="en-US" dirty="0"/>
              <a:t> of R, or </a:t>
            </a:r>
          </a:p>
          <a:p>
            <a:pPr lvl="2" eaLnBrk="1" hangingPunct="1">
              <a:defRPr/>
            </a:pPr>
            <a:r>
              <a:rPr lang="en-US" altLang="en-US" dirty="0"/>
              <a:t>(b) A is a prime attribute of R</a:t>
            </a:r>
          </a:p>
          <a:p>
            <a:pPr eaLnBrk="1" hangingPunct="1">
              <a:defRPr/>
            </a:pPr>
            <a:r>
              <a:rPr lang="en-US" altLang="en-US" dirty="0"/>
              <a:t>LOTS1 relation violates 3NF because </a:t>
            </a:r>
          </a:p>
          <a:p>
            <a:pPr marL="0" indent="0">
              <a:buNone/>
              <a:defRPr/>
            </a:pPr>
            <a:r>
              <a:rPr lang="en-US" altLang="en-US" dirty="0" smtClean="0"/>
              <a:t>	Area </a:t>
            </a:r>
            <a:r>
              <a:rPr lang="en-US" altLang="en-US" dirty="0"/>
              <a:t>→ Price ;  and Area is not a </a:t>
            </a:r>
            <a:r>
              <a:rPr lang="en-US" altLang="en-US" dirty="0" err="1"/>
              <a:t>superkey</a:t>
            </a:r>
            <a:r>
              <a:rPr lang="en-US" altLang="en-US" dirty="0"/>
              <a:t> in LOTS1. (see Figure 14.12).</a:t>
            </a:r>
          </a:p>
        </p:txBody>
      </p:sp>
    </p:spTree>
    <p:extLst>
      <p:ext uri="{BB962C8B-B14F-4D97-AF65-F5344CB8AC3E}">
        <p14:creationId xmlns:p14="http://schemas.microsoft.com/office/powerpoint/2010/main" val="52070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title"/>
          </p:nvPr>
        </p:nvSpPr>
        <p:spPr/>
        <p:txBody>
          <a:bodyPr>
            <a:normAutofit/>
          </a:bodyPr>
          <a:lstStyle/>
          <a:p>
            <a:pPr eaLnBrk="1" hangingPunct="1"/>
            <a:r>
              <a:rPr lang="en-US" altLang="en-US" sz="3200" dirty="0" smtClean="0"/>
              <a:t>4.3 Interpreting the General Definition of Third  Normal Form</a:t>
            </a:r>
          </a:p>
        </p:txBody>
      </p:sp>
      <p:sp>
        <p:nvSpPr>
          <p:cNvPr id="108547" name="Rectangle 7">
            <a:extLst>
              <a:ext uri="{FF2B5EF4-FFF2-40B4-BE49-F238E27FC236}"/>
            </a:extLst>
          </p:cNvPr>
          <p:cNvSpPr>
            <a:spLocks noGrp="1" noChangeArrowheads="1"/>
          </p:cNvSpPr>
          <p:nvPr>
            <p:ph idx="1"/>
          </p:nvPr>
        </p:nvSpPr>
        <p:spPr/>
        <p:txBody>
          <a:bodyPr>
            <a:normAutofit fontScale="92500" lnSpcReduction="10000"/>
          </a:bodyPr>
          <a:lstStyle/>
          <a:p>
            <a:pPr eaLnBrk="1" hangingPunct="1">
              <a:defRPr/>
            </a:pPr>
            <a:r>
              <a:rPr lang="en-US" altLang="en-US" dirty="0"/>
              <a:t>Consider the 2 conditions in the Definition of 3NF:</a:t>
            </a:r>
          </a:p>
          <a:p>
            <a:pPr marL="457200" lvl="1" indent="0">
              <a:buNone/>
              <a:defRPr/>
            </a:pPr>
            <a:r>
              <a:rPr lang="en-US" altLang="en-US" dirty="0"/>
              <a:t>A relation schema R is in </a:t>
            </a:r>
            <a:r>
              <a:rPr lang="en-US" altLang="en-US" b="1" dirty="0"/>
              <a:t>third normal form (3NF)</a:t>
            </a:r>
            <a:r>
              <a:rPr lang="en-US" altLang="en-US" dirty="0"/>
              <a:t> if whenever a FD X → A holds in R, then either: </a:t>
            </a:r>
          </a:p>
          <a:p>
            <a:pPr marL="457200" lvl="1" indent="0">
              <a:buNone/>
              <a:defRPr/>
            </a:pPr>
            <a:r>
              <a:rPr lang="en-US" altLang="en-US" dirty="0"/>
              <a:t>(a) X is a </a:t>
            </a:r>
            <a:r>
              <a:rPr lang="en-US" altLang="en-US" dirty="0" err="1"/>
              <a:t>superkey</a:t>
            </a:r>
            <a:r>
              <a:rPr lang="en-US" altLang="en-US" dirty="0"/>
              <a:t> of R, or </a:t>
            </a:r>
            <a:endParaRPr lang="en-US" altLang="en-US" dirty="0" smtClean="0"/>
          </a:p>
          <a:p>
            <a:pPr marL="457200" lvl="1" indent="0">
              <a:buNone/>
              <a:defRPr/>
            </a:pPr>
            <a:r>
              <a:rPr lang="en-US" altLang="en-US" dirty="0" smtClean="0"/>
              <a:t>(</a:t>
            </a:r>
            <a:r>
              <a:rPr lang="en-US" altLang="en-US" dirty="0"/>
              <a:t>b) A is a prime attribute of R</a:t>
            </a:r>
          </a:p>
          <a:p>
            <a:pPr eaLnBrk="1" hangingPunct="1">
              <a:defRPr/>
            </a:pPr>
            <a:r>
              <a:rPr lang="en-US" altLang="en-US" dirty="0"/>
              <a:t>Condition (a) catches two types of violations : </a:t>
            </a:r>
            <a:endParaRPr lang="en-US" altLang="en-US" dirty="0" smtClean="0"/>
          </a:p>
          <a:p>
            <a:pPr lvl="1">
              <a:defRPr/>
            </a:pPr>
            <a:r>
              <a:rPr lang="en-US" altLang="en-US" sz="2200" dirty="0" smtClean="0"/>
              <a:t>one </a:t>
            </a:r>
            <a:r>
              <a:rPr lang="en-US" altLang="en-US" sz="2200" dirty="0"/>
              <a:t>where a prime attribute functionally determines a non-prime attribute. This catches 2NF violations due to non-full functional </a:t>
            </a:r>
            <a:r>
              <a:rPr lang="en-US" altLang="en-US" sz="2200" dirty="0" smtClean="0"/>
              <a:t>dependencies</a:t>
            </a:r>
          </a:p>
          <a:p>
            <a:pPr lvl="1">
              <a:defRPr/>
            </a:pPr>
            <a:r>
              <a:rPr lang="en-US" altLang="en-US" sz="2400" dirty="0" smtClean="0"/>
              <a:t>second</a:t>
            </a:r>
            <a:r>
              <a:rPr lang="en-US" altLang="en-US" sz="2400" dirty="0"/>
              <a:t>, where a non-prime attribute functionally determines a non-prime attribute. This catches 3NF violations due to a transitive </a:t>
            </a:r>
            <a:r>
              <a:rPr lang="en-US" altLang="en-US" sz="2400" dirty="0" smtClean="0"/>
              <a:t>dependency</a:t>
            </a:r>
            <a:endParaRPr lang="en-US" altLang="en-US" sz="2400" dirty="0"/>
          </a:p>
        </p:txBody>
      </p:sp>
    </p:spTree>
    <p:extLst>
      <p:ext uri="{BB962C8B-B14F-4D97-AF65-F5344CB8AC3E}">
        <p14:creationId xmlns:p14="http://schemas.microsoft.com/office/powerpoint/2010/main" val="1661856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title"/>
          </p:nvPr>
        </p:nvSpPr>
        <p:spPr/>
        <p:txBody>
          <a:bodyPr>
            <a:normAutofit/>
          </a:bodyPr>
          <a:lstStyle/>
          <a:p>
            <a:pPr eaLnBrk="1" hangingPunct="1"/>
            <a:r>
              <a:rPr lang="en-US" altLang="en-US" sz="2800" dirty="0" smtClean="0"/>
              <a:t>4.3 Interpreting the General Definition of Third  Normal Form (2) </a:t>
            </a:r>
          </a:p>
        </p:txBody>
      </p:sp>
      <p:sp>
        <p:nvSpPr>
          <p:cNvPr id="108547" name="Rectangle 7">
            <a:extLst>
              <a:ext uri="{FF2B5EF4-FFF2-40B4-BE49-F238E27FC236}"/>
            </a:extLst>
          </p:cNvPr>
          <p:cNvSpPr>
            <a:spLocks noGrp="1" noChangeArrowheads="1"/>
          </p:cNvSpPr>
          <p:nvPr>
            <p:ph idx="1"/>
          </p:nvPr>
        </p:nvSpPr>
        <p:spPr/>
        <p:txBody>
          <a:bodyPr>
            <a:normAutofit fontScale="92500" lnSpcReduction="10000"/>
          </a:bodyPr>
          <a:lstStyle/>
          <a:p>
            <a:pPr eaLnBrk="1" hangingPunct="1">
              <a:defRPr/>
            </a:pPr>
            <a:r>
              <a:rPr lang="en-US" altLang="en-US" b="1" dirty="0"/>
              <a:t>ALTERNATIVE DEFINITION of 3NF: We can restate the definition as:</a:t>
            </a:r>
          </a:p>
          <a:p>
            <a:pPr marL="457200" lvl="1" indent="0">
              <a:buNone/>
              <a:defRPr/>
            </a:pPr>
            <a:r>
              <a:rPr lang="en-US" altLang="en-US" sz="2400" dirty="0"/>
              <a:t>A relation schema R is in </a:t>
            </a:r>
            <a:r>
              <a:rPr lang="en-US" altLang="en-US" sz="2400" b="1" dirty="0"/>
              <a:t>third normal form (3NF)</a:t>
            </a:r>
            <a:r>
              <a:rPr lang="en-US" altLang="en-US" sz="2400" dirty="0"/>
              <a:t> if every non-prime attribute in R meets both of these conditions:</a:t>
            </a:r>
          </a:p>
          <a:p>
            <a:pPr lvl="1" eaLnBrk="1" hangingPunct="1">
              <a:defRPr/>
            </a:pPr>
            <a:r>
              <a:rPr lang="en-US" altLang="en-US" sz="2400" dirty="0"/>
              <a:t>It is fully functionally dependent on every key of R</a:t>
            </a:r>
          </a:p>
          <a:p>
            <a:pPr lvl="1" eaLnBrk="1" hangingPunct="1">
              <a:defRPr/>
            </a:pPr>
            <a:r>
              <a:rPr lang="en-US" altLang="en-US" sz="2400" dirty="0"/>
              <a:t>It is non-transitively dependent on every key of R</a:t>
            </a:r>
          </a:p>
          <a:p>
            <a:pPr marL="457200" lvl="1" indent="0">
              <a:buNone/>
              <a:defRPr/>
            </a:pPr>
            <a:r>
              <a:rPr lang="en-US" altLang="en-US" sz="2400" dirty="0" smtClean="0"/>
              <a:t>Note </a:t>
            </a:r>
            <a:r>
              <a:rPr lang="en-US" altLang="en-US" sz="2400" dirty="0"/>
              <a:t>that stated this way, a relation in 3NF also meets the requirements for 2NF.</a:t>
            </a:r>
          </a:p>
          <a:p>
            <a:pPr eaLnBrk="1" hangingPunct="1">
              <a:defRPr/>
            </a:pPr>
            <a:r>
              <a:rPr lang="en-US" altLang="en-US" sz="2400" dirty="0"/>
              <a:t>The condition (b) from the last slide takes care of the dependencies that </a:t>
            </a:r>
            <a:r>
              <a:rPr lang="en-US" altLang="en-US" sz="2400" dirty="0">
                <a:solidFill>
                  <a:srgbClr val="990033"/>
                </a:solidFill>
              </a:rPr>
              <a:t>“slip through” (are allowable to) 3NF </a:t>
            </a:r>
            <a:r>
              <a:rPr lang="en-US" altLang="en-US" sz="2400" dirty="0"/>
              <a:t>but are “caught by” BCNF which we discuss next. </a:t>
            </a:r>
          </a:p>
          <a:p>
            <a:pPr marL="0" indent="0">
              <a:buNone/>
              <a:defRPr/>
            </a:pPr>
            <a:endParaRPr lang="en-US" altLang="en-US" sz="2400" dirty="0"/>
          </a:p>
        </p:txBody>
      </p:sp>
    </p:spTree>
    <p:extLst>
      <p:ext uri="{BB962C8B-B14F-4D97-AF65-F5344CB8AC3E}">
        <p14:creationId xmlns:p14="http://schemas.microsoft.com/office/powerpoint/2010/main" val="165642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Grp="1" noChangeArrowheads="1"/>
          </p:cNvSpPr>
          <p:nvPr>
            <p:ph type="title"/>
          </p:nvPr>
        </p:nvSpPr>
        <p:spPr/>
        <p:txBody>
          <a:bodyPr/>
          <a:lstStyle/>
          <a:p>
            <a:pPr eaLnBrk="1" hangingPunct="1"/>
            <a:r>
              <a:rPr lang="en-US" altLang="en-US" smtClean="0"/>
              <a:t>5. BCNF (Boyce-Codd Normal Form) </a:t>
            </a:r>
          </a:p>
        </p:txBody>
      </p:sp>
      <p:sp>
        <p:nvSpPr>
          <p:cNvPr id="123907" name="Rectangle 7"/>
          <p:cNvSpPr>
            <a:spLocks noGrp="1" noChangeArrowheads="1"/>
          </p:cNvSpPr>
          <p:nvPr>
            <p:ph idx="1"/>
          </p:nvPr>
        </p:nvSpPr>
        <p:spPr/>
        <p:txBody>
          <a:bodyPr>
            <a:normAutofit fontScale="85000" lnSpcReduction="20000"/>
          </a:bodyPr>
          <a:lstStyle/>
          <a:p>
            <a:pPr eaLnBrk="1" hangingPunct="1"/>
            <a:r>
              <a:rPr lang="en-US" altLang="en-US" sz="2400"/>
              <a:t>A relation schema R is in </a:t>
            </a:r>
            <a:r>
              <a:rPr lang="en-US" altLang="en-US" sz="2400" b="1"/>
              <a:t>Boyce-Codd Normal Form (BCNF)</a:t>
            </a:r>
            <a:r>
              <a:rPr lang="en-US" altLang="en-US" sz="2400"/>
              <a:t> if whenever an </a:t>
            </a:r>
            <a:r>
              <a:rPr lang="en-US" altLang="en-US" sz="2400" b="1"/>
              <a:t>FD X </a:t>
            </a:r>
            <a:r>
              <a:rPr lang="en-US" altLang="en-US" b="1" smtClean="0"/>
              <a:t>→</a:t>
            </a:r>
            <a:r>
              <a:rPr lang="en-US" altLang="en-US" sz="2400" b="1"/>
              <a:t> A</a:t>
            </a:r>
            <a:r>
              <a:rPr lang="en-US" altLang="en-US" sz="2400"/>
              <a:t> holds in R, then </a:t>
            </a:r>
            <a:r>
              <a:rPr lang="en-US" altLang="en-US" sz="2400" b="1"/>
              <a:t>X is a superkey</a:t>
            </a:r>
            <a:r>
              <a:rPr lang="en-US" altLang="en-US" sz="2400"/>
              <a:t> of R</a:t>
            </a:r>
          </a:p>
          <a:p>
            <a:pPr eaLnBrk="1" hangingPunct="1"/>
            <a:r>
              <a:rPr lang="en-US" altLang="en-US" sz="2400"/>
              <a:t>Each normal form is strictly stronger than the previous one</a:t>
            </a:r>
          </a:p>
          <a:p>
            <a:pPr lvl="1" eaLnBrk="1" hangingPunct="1"/>
            <a:r>
              <a:rPr lang="en-US" altLang="en-US" sz="2200"/>
              <a:t>Every 2NF relation is in 1NF</a:t>
            </a:r>
          </a:p>
          <a:p>
            <a:pPr lvl="1" eaLnBrk="1" hangingPunct="1"/>
            <a:r>
              <a:rPr lang="en-US" altLang="en-US" sz="2200"/>
              <a:t>Every 3NF relation is in 2NF</a:t>
            </a:r>
          </a:p>
          <a:p>
            <a:pPr lvl="1" eaLnBrk="1" hangingPunct="1"/>
            <a:r>
              <a:rPr lang="en-US" altLang="en-US" sz="2200"/>
              <a:t>Every BCNF relation is in 3NF</a:t>
            </a:r>
          </a:p>
          <a:p>
            <a:pPr eaLnBrk="1" hangingPunct="1"/>
            <a:r>
              <a:rPr lang="en-US" altLang="en-US" sz="2400"/>
              <a:t>There exist relations that are in 3NF but not in BCNF</a:t>
            </a:r>
          </a:p>
          <a:p>
            <a:pPr eaLnBrk="1" hangingPunct="1"/>
            <a:r>
              <a:rPr lang="en-US" altLang="en-US" sz="2400"/>
              <a:t>Hence BCNF is considered a </a:t>
            </a:r>
            <a:r>
              <a:rPr lang="en-US" altLang="en-US" sz="2400">
                <a:solidFill>
                  <a:srgbClr val="990033"/>
                </a:solidFill>
              </a:rPr>
              <a:t>stronger form of 3NF</a:t>
            </a:r>
          </a:p>
          <a:p>
            <a:pPr eaLnBrk="1" hangingPunct="1"/>
            <a:r>
              <a:rPr lang="en-US" altLang="en-US" sz="2400"/>
              <a:t>The goal is to have each relation in BCNF (or 3NF) </a:t>
            </a:r>
          </a:p>
        </p:txBody>
      </p:sp>
      <p:sp>
        <p:nvSpPr>
          <p:cNvPr id="99330" name="Slide Number Placeholder 3">
            <a:extLst>
              <a:ext uri="{FF2B5EF4-FFF2-40B4-BE49-F238E27FC236}"/>
            </a:extLst>
          </p:cNvPr>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defRPr/>
            </a:pPr>
            <a:r>
              <a:rPr lang="en-US" altLang="en-US" sz="1400">
                <a:solidFill>
                  <a:srgbClr val="990033"/>
                </a:solidFill>
              </a:rPr>
              <a:t>Slide 14- </a:t>
            </a:r>
            <a:fld id="{42E01F96-0802-42A0-BAEF-D464B2BF51DF}" type="slidenum">
              <a:rPr lang="en-US" altLang="en-US" sz="1400">
                <a:solidFill>
                  <a:srgbClr val="990033"/>
                </a:solidFill>
              </a:rPr>
              <a:pPr>
                <a:spcBef>
                  <a:spcPct val="0"/>
                </a:spcBef>
                <a:buClrTx/>
                <a:buSzTx/>
                <a:buFontTx/>
                <a:buNone/>
                <a:defRPr/>
              </a:pPr>
              <a:t>58</a:t>
            </a:fld>
            <a:endParaRPr lang="en-CA" altLang="en-US" sz="1400">
              <a:solidFill>
                <a:srgbClr val="990033"/>
              </a:solidFill>
            </a:endParaRPr>
          </a:p>
        </p:txBody>
      </p:sp>
    </p:spTree>
    <p:extLst>
      <p:ext uri="{BB962C8B-B14F-4D97-AF65-F5344CB8AC3E}">
        <p14:creationId xmlns:p14="http://schemas.microsoft.com/office/powerpoint/2010/main" val="391767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9"/>
          <p:cNvSpPr>
            <a:spLocks noGrp="1" noChangeArrowheads="1"/>
          </p:cNvSpPr>
          <p:nvPr>
            <p:ph type="title"/>
          </p:nvPr>
        </p:nvSpPr>
        <p:spPr/>
        <p:txBody>
          <a:bodyPr>
            <a:normAutofit/>
          </a:bodyPr>
          <a:lstStyle/>
          <a:p>
            <a:pPr eaLnBrk="1" hangingPunct="1"/>
            <a:r>
              <a:rPr lang="en-US" altLang="en-US" sz="3200" dirty="0" smtClean="0"/>
              <a:t>Figure </a:t>
            </a:r>
            <a:r>
              <a:rPr lang="de-DE" altLang="en-US" sz="3200" dirty="0" smtClean="0"/>
              <a:t>14.14 A</a:t>
            </a:r>
            <a:r>
              <a:rPr lang="en-US" altLang="en-US" sz="3200" dirty="0" smtClean="0"/>
              <a:t> relation TEACH that is in 3NF but not in BCNF</a:t>
            </a:r>
          </a:p>
        </p:txBody>
      </p:sp>
      <p:sp>
        <p:nvSpPr>
          <p:cNvPr id="103428" name="Rectangle 3">
            <a:extLst>
              <a:ext uri="{FF2B5EF4-FFF2-40B4-BE49-F238E27FC236}"/>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sp>
        <p:nvSpPr>
          <p:cNvPr id="8" name="Title 1">
            <a:extLst>
              <a:ext uri="{FF2B5EF4-FFF2-40B4-BE49-F238E27FC236}"/>
            </a:extLst>
          </p:cNvPr>
          <p:cNvSpPr txBox="1">
            <a:spLocks/>
          </p:cNvSpPr>
          <p:nvPr/>
        </p:nvSpPr>
        <p:spPr bwMode="auto">
          <a:xfrm>
            <a:off x="7454153" y="1785559"/>
            <a:ext cx="4217894" cy="81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pPr algn="r">
              <a:defRPr/>
            </a:pPr>
            <a:r>
              <a:rPr lang="en-US" altLang="en-US" sz="1200" b="1" kern="0" dirty="0">
                <a:latin typeface="Verdana" charset="0"/>
              </a:rPr>
              <a:t>Figure 14.14</a:t>
            </a:r>
            <a:r>
              <a:rPr lang="en-US" altLang="en-US" sz="1200" kern="0" dirty="0">
                <a:latin typeface="Verdana" charset="0"/>
              </a:rPr>
              <a:t>   </a:t>
            </a:r>
          </a:p>
          <a:p>
            <a:pPr algn="r">
              <a:defRPr/>
            </a:pPr>
            <a:r>
              <a:rPr lang="en-US" altLang="en-US" sz="1200" kern="0" dirty="0">
                <a:latin typeface="Verdana" charset="0"/>
              </a:rPr>
              <a:t>A relation TEACH that is in 3NF but not BCNF.</a:t>
            </a:r>
          </a:p>
        </p:txBody>
      </p:sp>
      <p:pic>
        <p:nvPicPr>
          <p:cNvPr id="125958" name="Picture 8" descr="fig14_1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823" y="2387788"/>
            <a:ext cx="48768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226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normAutofit/>
          </a:bodyPr>
          <a:lstStyle/>
          <a:p>
            <a:pPr eaLnBrk="1" hangingPunct="1"/>
            <a:r>
              <a:rPr lang="en-US" altLang="en-US" sz="3200" dirty="0" smtClean="0"/>
              <a:t>1.1	Semantics of the Relational Attributes must be clear</a:t>
            </a:r>
          </a:p>
        </p:txBody>
      </p:sp>
      <p:sp>
        <p:nvSpPr>
          <p:cNvPr id="21507" name="Rectangle 7"/>
          <p:cNvSpPr>
            <a:spLocks noGrp="1" noChangeArrowheads="1"/>
          </p:cNvSpPr>
          <p:nvPr>
            <p:ph idx="1"/>
          </p:nvPr>
        </p:nvSpPr>
        <p:spPr/>
        <p:txBody>
          <a:bodyPr>
            <a:normAutofit fontScale="92500" lnSpcReduction="20000"/>
          </a:bodyPr>
          <a:lstStyle/>
          <a:p>
            <a:pPr eaLnBrk="1" hangingPunct="1"/>
            <a:r>
              <a:rPr lang="en-US" altLang="en-US" sz="2400" dirty="0"/>
              <a:t>GUIDELINE 1: Informally, each tuple in a relation should represent one entity or relationship instance. (Applies to individual relations and their attributes).</a:t>
            </a:r>
          </a:p>
          <a:p>
            <a:pPr lvl="1" eaLnBrk="1" hangingPunct="1"/>
            <a:r>
              <a:rPr lang="en-US" altLang="en-US" sz="2200" dirty="0"/>
              <a:t>Attributes of different entities (EMPLOYEEs, DEPARTMENTs, PROJECTs) should not be mixed in the same relation</a:t>
            </a:r>
          </a:p>
          <a:p>
            <a:pPr lvl="1" eaLnBrk="1" hangingPunct="1"/>
            <a:r>
              <a:rPr lang="en-US" altLang="en-US" sz="2200" dirty="0"/>
              <a:t>Only foreign keys should be used to refer to other entities</a:t>
            </a:r>
          </a:p>
          <a:p>
            <a:pPr lvl="1" eaLnBrk="1" hangingPunct="1"/>
            <a:r>
              <a:rPr lang="en-US" altLang="en-US" sz="2200" dirty="0"/>
              <a:t>Entity and relationship attributes should be kept apart as much as possible.</a:t>
            </a:r>
          </a:p>
          <a:p>
            <a:pPr eaLnBrk="1" hangingPunct="1"/>
            <a:endParaRPr lang="en-US" altLang="en-US" sz="2400" u="sng" dirty="0" smtClean="0"/>
          </a:p>
          <a:p>
            <a:pPr eaLnBrk="1" hangingPunct="1"/>
            <a:r>
              <a:rPr lang="en-US" altLang="en-US" sz="2400" u="sng" dirty="0" smtClean="0"/>
              <a:t>Bottom </a:t>
            </a:r>
            <a:r>
              <a:rPr lang="en-US" altLang="en-US" sz="2400" u="sng" dirty="0"/>
              <a:t>Line:</a:t>
            </a:r>
            <a:r>
              <a:rPr lang="en-US" altLang="en-US" sz="2400" dirty="0"/>
              <a:t> </a:t>
            </a:r>
            <a:r>
              <a:rPr lang="en-US" altLang="en-US" sz="2400" i="1" dirty="0"/>
              <a:t>Design a schema that can be explained easily relation by relation. The semantics of attributes should be easy to interpret. </a:t>
            </a:r>
          </a:p>
        </p:txBody>
      </p:sp>
    </p:spTree>
    <p:extLst>
      <p:ext uri="{BB962C8B-B14F-4D97-AF65-F5344CB8AC3E}">
        <p14:creationId xmlns:p14="http://schemas.microsoft.com/office/powerpoint/2010/main" val="913159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title"/>
          </p:nvPr>
        </p:nvSpPr>
        <p:spPr/>
        <p:txBody>
          <a:bodyPr/>
          <a:lstStyle/>
          <a:p>
            <a:pPr eaLnBrk="1" hangingPunct="1"/>
            <a:r>
              <a:rPr lang="en-US" altLang="en-US" smtClean="0"/>
              <a:t>Achieving the BCNF by Decomposition (1)</a:t>
            </a:r>
          </a:p>
        </p:txBody>
      </p:sp>
      <p:sp>
        <p:nvSpPr>
          <p:cNvPr id="128003" name="Rectangle 7"/>
          <p:cNvSpPr>
            <a:spLocks noGrp="1" noChangeArrowheads="1"/>
          </p:cNvSpPr>
          <p:nvPr>
            <p:ph idx="1"/>
          </p:nvPr>
        </p:nvSpPr>
        <p:spPr/>
        <p:txBody>
          <a:bodyPr>
            <a:normAutofit lnSpcReduction="10000"/>
          </a:bodyPr>
          <a:lstStyle/>
          <a:p>
            <a:pPr eaLnBrk="1" hangingPunct="1">
              <a:lnSpc>
                <a:spcPct val="90000"/>
              </a:lnSpc>
            </a:pPr>
            <a:r>
              <a:rPr lang="en-US" altLang="en-US" sz="2400" dirty="0"/>
              <a:t>Two FDs exist in the relation TEACH:</a:t>
            </a:r>
          </a:p>
          <a:p>
            <a:pPr lvl="1" eaLnBrk="1" hangingPunct="1">
              <a:lnSpc>
                <a:spcPct val="90000"/>
              </a:lnSpc>
            </a:pPr>
            <a:r>
              <a:rPr lang="en-US" altLang="en-US" sz="2200" dirty="0"/>
              <a:t>fd1: { student, course} </a:t>
            </a:r>
            <a:r>
              <a:rPr lang="en-US" altLang="en-US" sz="2200" dirty="0">
                <a:sym typeface="Symbol" panose="05050102010706020507" pitchFamily="18" charset="2"/>
              </a:rPr>
              <a:t>-&gt;</a:t>
            </a:r>
            <a:r>
              <a:rPr lang="en-US" altLang="en-US" sz="2200" dirty="0"/>
              <a:t> instructor</a:t>
            </a:r>
          </a:p>
          <a:p>
            <a:pPr lvl="1" eaLnBrk="1" hangingPunct="1">
              <a:lnSpc>
                <a:spcPct val="90000"/>
              </a:lnSpc>
            </a:pPr>
            <a:r>
              <a:rPr lang="en-US" altLang="en-US" sz="2200" dirty="0"/>
              <a:t>fd2: instructor </a:t>
            </a:r>
            <a:r>
              <a:rPr lang="en-US" altLang="en-US" sz="2200" dirty="0">
                <a:sym typeface="Symbol" panose="05050102010706020507" pitchFamily="18" charset="2"/>
              </a:rPr>
              <a:t> -&gt;</a:t>
            </a:r>
            <a:r>
              <a:rPr lang="en-US" altLang="en-US" sz="2200" dirty="0"/>
              <a:t> course </a:t>
            </a:r>
          </a:p>
          <a:p>
            <a:pPr eaLnBrk="1" hangingPunct="1">
              <a:lnSpc>
                <a:spcPct val="90000"/>
              </a:lnSpc>
            </a:pPr>
            <a:endParaRPr lang="en-US" altLang="en-US" sz="2400" dirty="0" smtClean="0"/>
          </a:p>
          <a:p>
            <a:pPr eaLnBrk="1" hangingPunct="1">
              <a:lnSpc>
                <a:spcPct val="90000"/>
              </a:lnSpc>
            </a:pPr>
            <a:r>
              <a:rPr lang="en-US" altLang="en-US" sz="2400" dirty="0" smtClean="0"/>
              <a:t>{</a:t>
            </a:r>
            <a:r>
              <a:rPr lang="en-US" altLang="en-US" sz="2400" dirty="0"/>
              <a:t>student, course} is a candidate key for this relation and that the dependencies shown follow the pattern in Figure 14.13 (b).</a:t>
            </a:r>
          </a:p>
          <a:p>
            <a:pPr lvl="1" eaLnBrk="1" hangingPunct="1">
              <a:lnSpc>
                <a:spcPct val="90000"/>
              </a:lnSpc>
            </a:pPr>
            <a:r>
              <a:rPr lang="en-US" altLang="en-US" sz="2200" dirty="0"/>
              <a:t>So this relation is in 3NF </a:t>
            </a:r>
            <a:r>
              <a:rPr lang="en-US" altLang="en-US" sz="2200" i="1" dirty="0"/>
              <a:t>but not in</a:t>
            </a:r>
            <a:r>
              <a:rPr lang="en-US" altLang="en-US" sz="2200" dirty="0"/>
              <a:t> BCNF </a:t>
            </a:r>
          </a:p>
          <a:p>
            <a:pPr eaLnBrk="1" hangingPunct="1">
              <a:lnSpc>
                <a:spcPct val="90000"/>
              </a:lnSpc>
            </a:pPr>
            <a:endParaRPr lang="en-US" altLang="en-US" sz="2400" dirty="0" smtClean="0"/>
          </a:p>
          <a:p>
            <a:pPr eaLnBrk="1" hangingPunct="1">
              <a:lnSpc>
                <a:spcPct val="90000"/>
              </a:lnSpc>
            </a:pPr>
            <a:r>
              <a:rPr lang="en-US" altLang="en-US" sz="2400" dirty="0" smtClean="0"/>
              <a:t>A </a:t>
            </a:r>
            <a:r>
              <a:rPr lang="en-US" altLang="en-US" sz="2400" dirty="0"/>
              <a:t>relation </a:t>
            </a:r>
            <a:r>
              <a:rPr lang="en-US" altLang="en-US" sz="2400" b="1" dirty="0"/>
              <a:t>NOT</a:t>
            </a:r>
            <a:r>
              <a:rPr lang="en-US" altLang="en-US" sz="2400" dirty="0"/>
              <a:t> in BCNF should be decomposed so as to meet this property, while possibly forgoing the preservation of all functional dependencies in the decomposed relations.</a:t>
            </a:r>
          </a:p>
          <a:p>
            <a:pPr lvl="1" eaLnBrk="1" hangingPunct="1">
              <a:lnSpc>
                <a:spcPct val="90000"/>
              </a:lnSpc>
            </a:pPr>
            <a:r>
              <a:rPr lang="en-US" altLang="en-US" sz="2200" dirty="0"/>
              <a:t>(See Algorithm 15.3) </a:t>
            </a:r>
          </a:p>
        </p:txBody>
      </p:sp>
    </p:spTree>
    <p:extLst>
      <p:ext uri="{BB962C8B-B14F-4D97-AF65-F5344CB8AC3E}">
        <p14:creationId xmlns:p14="http://schemas.microsoft.com/office/powerpoint/2010/main" val="1585687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6"/>
          <p:cNvSpPr>
            <a:spLocks noGrp="1" noChangeArrowheads="1"/>
          </p:cNvSpPr>
          <p:nvPr>
            <p:ph type="title"/>
          </p:nvPr>
        </p:nvSpPr>
        <p:spPr/>
        <p:txBody>
          <a:bodyPr/>
          <a:lstStyle/>
          <a:p>
            <a:pPr eaLnBrk="1" hangingPunct="1"/>
            <a:r>
              <a:rPr lang="en-US" altLang="en-US" smtClean="0"/>
              <a:t>Achieving the BCNF by Decomposition (2)</a:t>
            </a:r>
          </a:p>
        </p:txBody>
      </p:sp>
      <p:sp>
        <p:nvSpPr>
          <p:cNvPr id="2" name="Rectangle 7">
            <a:extLst>
              <a:ext uri="{FF2B5EF4-FFF2-40B4-BE49-F238E27FC236}"/>
            </a:extLst>
          </p:cNvPr>
          <p:cNvSpPr>
            <a:spLocks noGrp="1" noChangeArrowheads="1"/>
          </p:cNvSpPr>
          <p:nvPr>
            <p:ph idx="1"/>
          </p:nvPr>
        </p:nvSpPr>
        <p:spPr/>
        <p:txBody>
          <a:bodyPr>
            <a:normAutofit fontScale="92500" lnSpcReduction="20000"/>
          </a:bodyPr>
          <a:lstStyle/>
          <a:p>
            <a:pPr eaLnBrk="1" hangingPunct="1">
              <a:lnSpc>
                <a:spcPct val="90000"/>
              </a:lnSpc>
              <a:defRPr/>
            </a:pPr>
            <a:r>
              <a:rPr lang="en-US" altLang="en-US" dirty="0"/>
              <a:t>Three possible decompositions for relation TEACH</a:t>
            </a:r>
          </a:p>
          <a:p>
            <a:pPr lvl="1" eaLnBrk="1" hangingPunct="1">
              <a:lnSpc>
                <a:spcPct val="90000"/>
              </a:lnSpc>
              <a:defRPr/>
            </a:pPr>
            <a:r>
              <a:rPr lang="en-US" altLang="en-US" sz="2000" dirty="0"/>
              <a:t>D1: {</a:t>
            </a:r>
            <a:r>
              <a:rPr lang="en-US" altLang="en-US" sz="2000" u="sng" dirty="0"/>
              <a:t>student, instructor</a:t>
            </a:r>
            <a:r>
              <a:rPr lang="en-US" altLang="en-US" sz="2000" dirty="0"/>
              <a:t>} and {</a:t>
            </a:r>
            <a:r>
              <a:rPr lang="en-US" altLang="en-US" sz="2000" u="sng" dirty="0"/>
              <a:t>student, course</a:t>
            </a:r>
            <a:r>
              <a:rPr lang="en-US" altLang="en-US" sz="2000" dirty="0"/>
              <a:t>}</a:t>
            </a:r>
          </a:p>
          <a:p>
            <a:pPr lvl="1" eaLnBrk="1" hangingPunct="1">
              <a:lnSpc>
                <a:spcPct val="90000"/>
              </a:lnSpc>
              <a:defRPr/>
            </a:pPr>
            <a:r>
              <a:rPr lang="en-US" altLang="en-US" sz="2000" dirty="0"/>
              <a:t>D2: {course, </a:t>
            </a:r>
            <a:r>
              <a:rPr lang="en-US" altLang="en-US" sz="2000" u="sng" dirty="0"/>
              <a:t>instructor</a:t>
            </a:r>
            <a:r>
              <a:rPr lang="en-US" altLang="en-US" sz="2000" dirty="0"/>
              <a:t> } and {</a:t>
            </a:r>
            <a:r>
              <a:rPr lang="en-US" altLang="en-US" sz="2000" u="sng" dirty="0"/>
              <a:t>course, student</a:t>
            </a:r>
            <a:r>
              <a:rPr lang="en-US" altLang="en-US" sz="2000" dirty="0"/>
              <a:t>}</a:t>
            </a:r>
          </a:p>
          <a:p>
            <a:pPr lvl="1" eaLnBrk="1" hangingPunct="1">
              <a:lnSpc>
                <a:spcPct val="90000"/>
              </a:lnSpc>
              <a:defRPr/>
            </a:pPr>
            <a:r>
              <a:rPr lang="en-US" altLang="en-US" sz="2000" dirty="0"/>
              <a:t>D3: {</a:t>
            </a:r>
            <a:r>
              <a:rPr lang="en-US" altLang="en-US" sz="2000" u="sng" dirty="0"/>
              <a:t>instructor</a:t>
            </a:r>
            <a:r>
              <a:rPr lang="en-US" altLang="en-US" sz="2000" dirty="0"/>
              <a:t>, course } and {</a:t>
            </a:r>
            <a:r>
              <a:rPr lang="en-US" altLang="en-US" sz="2000" u="sng" dirty="0"/>
              <a:t>instructor, student</a:t>
            </a:r>
            <a:r>
              <a:rPr lang="en-US" altLang="en-US" sz="2000" dirty="0"/>
              <a:t>} </a:t>
            </a:r>
            <a:r>
              <a:rPr lang="en-US" sz="2400" dirty="0">
                <a:sym typeface="Wingdings" charset="2"/>
              </a:rPr>
              <a:t></a:t>
            </a:r>
            <a:endParaRPr lang="en-US" altLang="en-US" sz="3200" b="1" dirty="0"/>
          </a:p>
          <a:p>
            <a:pPr eaLnBrk="1" hangingPunct="1">
              <a:lnSpc>
                <a:spcPct val="90000"/>
              </a:lnSpc>
              <a:defRPr/>
            </a:pPr>
            <a:endParaRPr lang="en-US" altLang="en-US" dirty="0" smtClean="0"/>
          </a:p>
          <a:p>
            <a:pPr eaLnBrk="1" hangingPunct="1">
              <a:lnSpc>
                <a:spcPct val="90000"/>
              </a:lnSpc>
              <a:defRPr/>
            </a:pPr>
            <a:r>
              <a:rPr lang="en-US" altLang="en-US" dirty="0" smtClean="0"/>
              <a:t>All </a:t>
            </a:r>
            <a:r>
              <a:rPr lang="en-US" altLang="en-US" dirty="0"/>
              <a:t>three decompositions will lose fd1. </a:t>
            </a:r>
          </a:p>
          <a:p>
            <a:pPr lvl="1" eaLnBrk="1" hangingPunct="1">
              <a:lnSpc>
                <a:spcPct val="90000"/>
              </a:lnSpc>
              <a:defRPr/>
            </a:pPr>
            <a:r>
              <a:rPr lang="en-US" altLang="en-US" sz="2000" dirty="0"/>
              <a:t>We have to settle for sacrificing the functional dependency preservation. But we </a:t>
            </a:r>
            <a:r>
              <a:rPr lang="en-US" altLang="en-US" sz="2000" u="sng" dirty="0"/>
              <a:t>cannot</a:t>
            </a:r>
            <a:r>
              <a:rPr lang="en-US" altLang="en-US" sz="2000" dirty="0"/>
              <a:t> sacrifice the non-additivity property after decomposition.</a:t>
            </a:r>
          </a:p>
          <a:p>
            <a:pPr eaLnBrk="1" hangingPunct="1">
              <a:lnSpc>
                <a:spcPct val="90000"/>
              </a:lnSpc>
              <a:defRPr/>
            </a:pPr>
            <a:endParaRPr lang="en-US" altLang="en-US" dirty="0" smtClean="0"/>
          </a:p>
          <a:p>
            <a:pPr eaLnBrk="1" hangingPunct="1">
              <a:lnSpc>
                <a:spcPct val="90000"/>
              </a:lnSpc>
              <a:defRPr/>
            </a:pPr>
            <a:r>
              <a:rPr lang="en-US" altLang="en-US" dirty="0" smtClean="0"/>
              <a:t>Out </a:t>
            </a:r>
            <a:r>
              <a:rPr lang="en-US" altLang="en-US" dirty="0"/>
              <a:t>of the above three, only the 3rd decomposition will not generate spurious tuples after join.(and hence has the non-additivity property).</a:t>
            </a:r>
          </a:p>
          <a:p>
            <a:pPr marL="0" indent="0">
              <a:lnSpc>
                <a:spcPct val="90000"/>
              </a:lnSpc>
              <a:buNone/>
              <a:defRPr/>
            </a:pPr>
            <a:endParaRPr lang="en-US" altLang="en-US" dirty="0"/>
          </a:p>
          <a:p>
            <a:pPr eaLnBrk="1" hangingPunct="1">
              <a:lnSpc>
                <a:spcPct val="90000"/>
              </a:lnSpc>
              <a:defRPr/>
            </a:pPr>
            <a:r>
              <a:rPr lang="en-US" altLang="en-US" dirty="0"/>
              <a:t>A test to determine whether a binary decomposition (decomposition into two relations) is non-additive (lossless) is discussed under Property NJB on the next slide. We then show how the third decomposition above meets the </a:t>
            </a:r>
            <a:r>
              <a:rPr lang="en-US" altLang="en-US" dirty="0" smtClean="0"/>
              <a:t>property</a:t>
            </a:r>
            <a:endParaRPr lang="en-US" altLang="en-US" dirty="0"/>
          </a:p>
        </p:txBody>
      </p:sp>
    </p:spTree>
    <p:extLst>
      <p:ext uri="{BB962C8B-B14F-4D97-AF65-F5344CB8AC3E}">
        <p14:creationId xmlns:p14="http://schemas.microsoft.com/office/powerpoint/2010/main" val="1015384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4"/>
          <p:cNvSpPr>
            <a:spLocks noGrp="1" noChangeArrowheads="1"/>
          </p:cNvSpPr>
          <p:nvPr>
            <p:ph type="title"/>
          </p:nvPr>
        </p:nvSpPr>
        <p:spPr/>
        <p:txBody>
          <a:bodyPr/>
          <a:lstStyle/>
          <a:p>
            <a:r>
              <a:rPr lang="en-US" altLang="en-US" smtClean="0"/>
              <a:t>Test for checking non-additivity of Binary Relational Decompositions </a:t>
            </a:r>
          </a:p>
        </p:txBody>
      </p:sp>
      <p:sp>
        <p:nvSpPr>
          <p:cNvPr id="132100" name="Rectangle 5"/>
          <p:cNvSpPr>
            <a:spLocks noGrp="1" noChangeArrowheads="1"/>
          </p:cNvSpPr>
          <p:nvPr>
            <p:ph idx="1"/>
          </p:nvPr>
        </p:nvSpPr>
        <p:spPr/>
        <p:txBody>
          <a:bodyPr/>
          <a:lstStyle/>
          <a:p>
            <a:pPr>
              <a:lnSpc>
                <a:spcPct val="90000"/>
              </a:lnSpc>
            </a:pPr>
            <a:r>
              <a:rPr lang="en-US" altLang="en-US" b="1" dirty="0" smtClean="0"/>
              <a:t>Testing Binary Decompositions for Lossless Join (Non-additive Join) Property</a:t>
            </a:r>
          </a:p>
          <a:p>
            <a:pPr lvl="1">
              <a:lnSpc>
                <a:spcPct val="90000"/>
              </a:lnSpc>
            </a:pPr>
            <a:endParaRPr lang="en-US" altLang="en-US" b="1" dirty="0" smtClean="0"/>
          </a:p>
          <a:p>
            <a:pPr lvl="1">
              <a:lnSpc>
                <a:spcPct val="90000"/>
              </a:lnSpc>
            </a:pPr>
            <a:r>
              <a:rPr lang="en-US" altLang="en-US" b="1" dirty="0" smtClean="0"/>
              <a:t>Binary Decomposition:</a:t>
            </a:r>
            <a:r>
              <a:rPr lang="en-US" altLang="en-US" dirty="0" smtClean="0"/>
              <a:t> Decomposition of a relation R into two relations. </a:t>
            </a:r>
          </a:p>
          <a:p>
            <a:pPr lvl="1">
              <a:lnSpc>
                <a:spcPct val="90000"/>
              </a:lnSpc>
            </a:pPr>
            <a:endParaRPr lang="en-US" altLang="en-US" b="1" dirty="0" smtClean="0"/>
          </a:p>
          <a:p>
            <a:pPr lvl="1">
              <a:lnSpc>
                <a:spcPct val="90000"/>
              </a:lnSpc>
            </a:pPr>
            <a:r>
              <a:rPr lang="en-US" altLang="en-US" b="1" dirty="0" smtClean="0"/>
              <a:t>PROPERTY NJB (non-additive join test for binary decompositions):</a:t>
            </a:r>
            <a:r>
              <a:rPr lang="en-US" altLang="en-US" dirty="0" smtClean="0"/>
              <a:t> A decomposition D = {R1, R2} of R has the lossless join property with respect to a set of functional dependencies F on R </a:t>
            </a:r>
            <a:r>
              <a:rPr lang="en-US" altLang="en-US" i="1" dirty="0" smtClean="0"/>
              <a:t>if and only if</a:t>
            </a:r>
            <a:r>
              <a:rPr lang="en-US" altLang="en-US" dirty="0" smtClean="0"/>
              <a:t> either</a:t>
            </a:r>
          </a:p>
          <a:p>
            <a:pPr lvl="1">
              <a:lnSpc>
                <a:spcPct val="90000"/>
              </a:lnSpc>
            </a:pPr>
            <a:endParaRPr lang="en-US" altLang="en-US" dirty="0" smtClean="0"/>
          </a:p>
          <a:p>
            <a:pPr lvl="2">
              <a:lnSpc>
                <a:spcPct val="90000"/>
              </a:lnSpc>
            </a:pPr>
            <a:r>
              <a:rPr lang="en-US" altLang="en-US" sz="1800" dirty="0" smtClean="0"/>
              <a:t>The </a:t>
            </a:r>
            <a:r>
              <a:rPr lang="en-US" altLang="en-US" sz="1800" dirty="0" err="1" smtClean="0"/>
              <a:t>f.d</a:t>
            </a:r>
            <a:r>
              <a:rPr lang="en-US" altLang="en-US" sz="1800" dirty="0" smtClean="0"/>
              <a:t>. ((R1 </a:t>
            </a:r>
            <a:r>
              <a:rPr lang="en-US" altLang="en-US" sz="1800" dirty="0" smtClean="0">
                <a:ea typeface="ヒラギノ角ゴ Pro W3"/>
                <a:cs typeface="ヒラギノ角ゴ Pro W3"/>
              </a:rPr>
              <a:t>∩</a:t>
            </a:r>
            <a:r>
              <a:rPr lang="en-US" altLang="en-US" sz="1800" dirty="0" smtClean="0"/>
              <a:t> R2) </a:t>
            </a:r>
            <a:r>
              <a:rPr lang="en-US" altLang="en-US" sz="1800" dirty="0" smtClean="0">
                <a:sym typeface="Wingdings 3" panose="05040102010807070707" pitchFamily="18" charset="2"/>
              </a:rPr>
              <a:t></a:t>
            </a:r>
            <a:r>
              <a:rPr lang="en-US" altLang="en-US" sz="1800" dirty="0" smtClean="0"/>
              <a:t> (R1- R2)) is in F</a:t>
            </a:r>
            <a:r>
              <a:rPr lang="en-US" altLang="en-US" sz="1800" baseline="30000" dirty="0" smtClean="0"/>
              <a:t>+</a:t>
            </a:r>
            <a:r>
              <a:rPr lang="en-US" altLang="en-US" sz="1800" dirty="0" smtClean="0"/>
              <a:t>, or</a:t>
            </a:r>
          </a:p>
          <a:p>
            <a:pPr lvl="2">
              <a:lnSpc>
                <a:spcPct val="90000"/>
              </a:lnSpc>
            </a:pPr>
            <a:endParaRPr lang="en-US" altLang="en-US" sz="1800" dirty="0" smtClean="0"/>
          </a:p>
          <a:p>
            <a:pPr lvl="2">
              <a:lnSpc>
                <a:spcPct val="90000"/>
              </a:lnSpc>
            </a:pPr>
            <a:r>
              <a:rPr lang="en-US" altLang="en-US" sz="1800" dirty="0" smtClean="0"/>
              <a:t>The </a:t>
            </a:r>
            <a:r>
              <a:rPr lang="en-US" altLang="en-US" sz="1800" dirty="0" err="1" smtClean="0"/>
              <a:t>f.d</a:t>
            </a:r>
            <a:r>
              <a:rPr lang="en-US" altLang="en-US" sz="1800" dirty="0" smtClean="0"/>
              <a:t>. ((R1 </a:t>
            </a:r>
            <a:r>
              <a:rPr lang="en-US" altLang="en-US" sz="1800" dirty="0" smtClean="0">
                <a:ea typeface="ヒラギノ角ゴ Pro W3"/>
                <a:cs typeface="ヒラギノ角ゴ Pro W3"/>
              </a:rPr>
              <a:t>∩</a:t>
            </a:r>
            <a:r>
              <a:rPr lang="en-US" altLang="en-US" sz="1800" dirty="0" smtClean="0"/>
              <a:t> R2) </a:t>
            </a:r>
            <a:r>
              <a:rPr lang="en-US" altLang="en-US" sz="1800" dirty="0" smtClean="0">
                <a:sym typeface="Wingdings 3" panose="05040102010807070707" pitchFamily="18" charset="2"/>
              </a:rPr>
              <a:t></a:t>
            </a:r>
            <a:r>
              <a:rPr lang="en-US" altLang="en-US" sz="1800" dirty="0" smtClean="0"/>
              <a:t> (R2 - R1)) is in F</a:t>
            </a:r>
            <a:r>
              <a:rPr lang="en-US" altLang="en-US" sz="1800" baseline="30000" dirty="0" smtClean="0"/>
              <a:t>+</a:t>
            </a:r>
            <a:r>
              <a:rPr lang="en-US" altLang="en-US" sz="1800" dirty="0" smtClean="0"/>
              <a:t>. </a:t>
            </a:r>
          </a:p>
        </p:txBody>
      </p:sp>
    </p:spTree>
    <p:extLst>
      <p:ext uri="{BB962C8B-B14F-4D97-AF65-F5344CB8AC3E}">
        <p14:creationId xmlns:p14="http://schemas.microsoft.com/office/powerpoint/2010/main" val="32127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4"/>
          <p:cNvSpPr>
            <a:spLocks noGrp="1" noChangeArrowheads="1"/>
          </p:cNvSpPr>
          <p:nvPr>
            <p:ph type="title"/>
          </p:nvPr>
        </p:nvSpPr>
        <p:spPr/>
        <p:txBody>
          <a:bodyPr/>
          <a:lstStyle/>
          <a:p>
            <a:r>
              <a:rPr lang="en-US" altLang="en-US" smtClean="0"/>
              <a:t>Test for checking non-additivity of Binary Relational Decompositions </a:t>
            </a:r>
          </a:p>
        </p:txBody>
      </p:sp>
      <p:sp>
        <p:nvSpPr>
          <p:cNvPr id="782341" name="Rectangle 5">
            <a:extLst>
              <a:ext uri="{FF2B5EF4-FFF2-40B4-BE49-F238E27FC236}"/>
            </a:extLst>
          </p:cNvPr>
          <p:cNvSpPr>
            <a:spLocks noGrp="1" noChangeArrowheads="1"/>
          </p:cNvSpPr>
          <p:nvPr>
            <p:ph idx="1"/>
          </p:nvPr>
        </p:nvSpPr>
        <p:spPr/>
        <p:txBody>
          <a:bodyPr/>
          <a:lstStyle/>
          <a:p>
            <a:pPr marL="0" indent="0">
              <a:lnSpc>
                <a:spcPct val="90000"/>
              </a:lnSpc>
              <a:buNone/>
              <a:defRPr/>
            </a:pPr>
            <a:r>
              <a:rPr lang="en-US" altLang="en-US" b="1" dirty="0"/>
              <a:t>If you apply the NJB test to the 3 decompositions of the TEACH relation:</a:t>
            </a:r>
          </a:p>
          <a:p>
            <a:pPr>
              <a:lnSpc>
                <a:spcPct val="90000"/>
              </a:lnSpc>
              <a:defRPr/>
            </a:pPr>
            <a:endParaRPr lang="en-US" altLang="en-US" dirty="0" smtClean="0"/>
          </a:p>
          <a:p>
            <a:pPr>
              <a:lnSpc>
                <a:spcPct val="90000"/>
              </a:lnSpc>
              <a:defRPr/>
            </a:pPr>
            <a:r>
              <a:rPr lang="en-US" altLang="en-US" dirty="0" smtClean="0"/>
              <a:t>D1</a:t>
            </a:r>
            <a:r>
              <a:rPr lang="en-US" altLang="en-US" b="1" dirty="0" smtClean="0"/>
              <a:t> </a:t>
            </a:r>
            <a:r>
              <a:rPr lang="en-US" altLang="en-US" dirty="0"/>
              <a:t>gives</a:t>
            </a:r>
            <a:r>
              <a:rPr lang="en-US" altLang="en-US" b="1" dirty="0"/>
              <a:t>  Student </a:t>
            </a:r>
            <a:r>
              <a:rPr lang="en-US" altLang="en-US" dirty="0">
                <a:sym typeface="Wingdings 3" charset="2"/>
              </a:rPr>
              <a:t></a:t>
            </a:r>
            <a:r>
              <a:rPr lang="en-US" altLang="en-US" dirty="0"/>
              <a:t> Instructor or </a:t>
            </a:r>
            <a:r>
              <a:rPr lang="en-US" altLang="en-US" b="1" dirty="0"/>
              <a:t>Student</a:t>
            </a:r>
            <a:r>
              <a:rPr lang="en-US" altLang="en-US" dirty="0"/>
              <a:t> </a:t>
            </a:r>
            <a:r>
              <a:rPr lang="en-US" altLang="en-US" dirty="0">
                <a:sym typeface="Wingdings 3" charset="2"/>
              </a:rPr>
              <a:t></a:t>
            </a:r>
            <a:r>
              <a:rPr lang="en-US" altLang="en-US" dirty="0"/>
              <a:t> Course, none of which is true.</a:t>
            </a:r>
          </a:p>
          <a:p>
            <a:pPr>
              <a:lnSpc>
                <a:spcPct val="90000"/>
              </a:lnSpc>
              <a:defRPr/>
            </a:pPr>
            <a:endParaRPr lang="en-US" altLang="en-US" dirty="0" smtClean="0"/>
          </a:p>
          <a:p>
            <a:pPr>
              <a:lnSpc>
                <a:spcPct val="90000"/>
              </a:lnSpc>
              <a:defRPr/>
            </a:pPr>
            <a:r>
              <a:rPr lang="en-US" altLang="en-US" dirty="0" smtClean="0"/>
              <a:t>D2 </a:t>
            </a:r>
            <a:r>
              <a:rPr lang="en-US" altLang="en-US" dirty="0"/>
              <a:t>gives</a:t>
            </a:r>
            <a:r>
              <a:rPr lang="en-US" altLang="en-US" b="1" dirty="0"/>
              <a:t>  Course </a:t>
            </a:r>
            <a:r>
              <a:rPr lang="en-US" altLang="en-US" dirty="0">
                <a:sym typeface="Wingdings 3" charset="2"/>
              </a:rPr>
              <a:t></a:t>
            </a:r>
            <a:r>
              <a:rPr lang="en-US" altLang="en-US" dirty="0"/>
              <a:t> Instructor or </a:t>
            </a:r>
            <a:r>
              <a:rPr lang="en-US" altLang="en-US" b="1" dirty="0"/>
              <a:t>Course</a:t>
            </a:r>
            <a:r>
              <a:rPr lang="en-US" altLang="en-US" dirty="0"/>
              <a:t> </a:t>
            </a:r>
            <a:r>
              <a:rPr lang="en-US" altLang="en-US" dirty="0">
                <a:sym typeface="Wingdings 3" charset="2"/>
              </a:rPr>
              <a:t></a:t>
            </a:r>
            <a:r>
              <a:rPr lang="en-US" altLang="en-US" dirty="0"/>
              <a:t> Student, none of which is true.</a:t>
            </a:r>
          </a:p>
          <a:p>
            <a:pPr>
              <a:lnSpc>
                <a:spcPct val="90000"/>
              </a:lnSpc>
              <a:defRPr/>
            </a:pPr>
            <a:endParaRPr lang="en-US" altLang="en-US" dirty="0" smtClean="0"/>
          </a:p>
          <a:p>
            <a:pPr>
              <a:lnSpc>
                <a:spcPct val="90000"/>
              </a:lnSpc>
              <a:defRPr/>
            </a:pPr>
            <a:r>
              <a:rPr lang="en-US" altLang="en-US" dirty="0" smtClean="0"/>
              <a:t>However</a:t>
            </a:r>
            <a:r>
              <a:rPr lang="en-US" altLang="en-US" dirty="0"/>
              <a:t>, in D3 we get </a:t>
            </a:r>
            <a:r>
              <a:rPr lang="en-US" altLang="en-US" b="1" dirty="0"/>
              <a:t>Instructor </a:t>
            </a:r>
            <a:r>
              <a:rPr lang="en-US" altLang="en-US" dirty="0">
                <a:sym typeface="Wingdings 3" charset="2"/>
              </a:rPr>
              <a:t></a:t>
            </a:r>
            <a:r>
              <a:rPr lang="en-US" altLang="en-US" dirty="0"/>
              <a:t> Course or </a:t>
            </a:r>
            <a:r>
              <a:rPr lang="en-US" altLang="en-US" b="1" dirty="0"/>
              <a:t>Instructor</a:t>
            </a:r>
            <a:r>
              <a:rPr lang="en-US" altLang="en-US" dirty="0"/>
              <a:t> </a:t>
            </a:r>
            <a:r>
              <a:rPr lang="en-US" altLang="en-US" dirty="0">
                <a:sym typeface="Wingdings 3" charset="2"/>
              </a:rPr>
              <a:t></a:t>
            </a:r>
            <a:r>
              <a:rPr lang="en-US" altLang="en-US" dirty="0"/>
              <a:t> Student.</a:t>
            </a:r>
          </a:p>
          <a:p>
            <a:pPr marL="0" indent="0">
              <a:lnSpc>
                <a:spcPct val="90000"/>
              </a:lnSpc>
              <a:buNone/>
              <a:defRPr/>
            </a:pPr>
            <a:r>
              <a:rPr lang="en-US" altLang="en-US" dirty="0"/>
              <a:t>Since </a:t>
            </a:r>
            <a:r>
              <a:rPr lang="en-US" altLang="en-US" b="1" dirty="0"/>
              <a:t>Instructor </a:t>
            </a:r>
            <a:r>
              <a:rPr lang="en-US" altLang="en-US" dirty="0">
                <a:sym typeface="Wingdings 3" charset="2"/>
              </a:rPr>
              <a:t></a:t>
            </a:r>
            <a:r>
              <a:rPr lang="en-US" altLang="en-US" dirty="0"/>
              <a:t> Course  is indeed true, the NJB property is satisfied and D3 is determined as a non-additive (good) decomposition.</a:t>
            </a:r>
          </a:p>
          <a:p>
            <a:pPr>
              <a:lnSpc>
                <a:spcPct val="90000"/>
              </a:lnSpc>
              <a:defRPr/>
            </a:pPr>
            <a:endParaRPr lang="en-US" altLang="en-US" dirty="0"/>
          </a:p>
        </p:txBody>
      </p:sp>
    </p:spTree>
    <p:extLst>
      <p:ext uri="{BB962C8B-B14F-4D97-AF65-F5344CB8AC3E}">
        <p14:creationId xmlns:p14="http://schemas.microsoft.com/office/powerpoint/2010/main" val="4198718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4"/>
          <p:cNvSpPr>
            <a:spLocks noGrp="1" noChangeArrowheads="1"/>
          </p:cNvSpPr>
          <p:nvPr>
            <p:ph type="title"/>
          </p:nvPr>
        </p:nvSpPr>
        <p:spPr/>
        <p:txBody>
          <a:bodyPr>
            <a:normAutofit/>
          </a:bodyPr>
          <a:lstStyle/>
          <a:p>
            <a:r>
              <a:rPr lang="en-US" altLang="en-US" sz="2800" dirty="0" smtClean="0"/>
              <a:t>General Procedure for achieving BCNF when a relation fails BCNF</a:t>
            </a:r>
          </a:p>
        </p:txBody>
      </p:sp>
      <p:sp>
        <p:nvSpPr>
          <p:cNvPr id="782341" name="Rectangle 5">
            <a:extLst>
              <a:ext uri="{FF2B5EF4-FFF2-40B4-BE49-F238E27FC236}"/>
            </a:extLst>
          </p:cNvPr>
          <p:cNvSpPr>
            <a:spLocks noGrp="1" noChangeArrowheads="1"/>
          </p:cNvSpPr>
          <p:nvPr>
            <p:ph idx="1"/>
          </p:nvPr>
        </p:nvSpPr>
        <p:spPr/>
        <p:txBody>
          <a:bodyPr>
            <a:normAutofit fontScale="92500" lnSpcReduction="20000"/>
          </a:bodyPr>
          <a:lstStyle/>
          <a:p>
            <a:pPr marL="0" indent="0">
              <a:lnSpc>
                <a:spcPct val="90000"/>
              </a:lnSpc>
              <a:buNone/>
              <a:defRPr/>
            </a:pPr>
            <a:r>
              <a:rPr lang="en-US" altLang="en-US" b="1" dirty="0"/>
              <a:t>Here we make use the algorithm from Chapter 15 (Algorithm 15.5):</a:t>
            </a:r>
          </a:p>
          <a:p>
            <a:pPr>
              <a:defRPr/>
            </a:pPr>
            <a:r>
              <a:rPr lang="en-US" sz="2400" dirty="0"/>
              <a:t>Let R be the relation not in BCNF, let X be a subset-of R, and let </a:t>
            </a:r>
            <a:r>
              <a:rPr lang="en-IN" sz="2400" i="1" dirty="0"/>
              <a:t>X</a:t>
            </a:r>
            <a:r>
              <a:rPr lang="en-IN" sz="2400" dirty="0"/>
              <a:t> </a:t>
            </a:r>
            <a:r>
              <a:rPr lang="en-IN" sz="2400" dirty="0">
                <a:sym typeface="Symbol" panose="05050102010706020507" pitchFamily="18" charset="2"/>
              </a:rPr>
              <a:t></a:t>
            </a:r>
            <a:r>
              <a:rPr lang="en-IN" sz="2400" dirty="0"/>
              <a:t> </a:t>
            </a:r>
            <a:r>
              <a:rPr lang="en-IN" sz="2400" i="1" dirty="0"/>
              <a:t>A </a:t>
            </a:r>
            <a:r>
              <a:rPr lang="en-IN" sz="2400" dirty="0"/>
              <a:t>be the FD that causes a violation of BCNF.  Then R may be decomposed into two relations:</a:t>
            </a:r>
            <a:endParaRPr lang="en-US" sz="2400" dirty="0"/>
          </a:p>
          <a:p>
            <a:pPr>
              <a:defRPr/>
            </a:pPr>
            <a:r>
              <a:rPr lang="en-IN" sz="2400" dirty="0"/>
              <a:t>(</a:t>
            </a:r>
            <a:r>
              <a:rPr lang="en-IN" sz="2400" dirty="0" err="1"/>
              <a:t>i</a:t>
            </a:r>
            <a:r>
              <a:rPr lang="en-IN" sz="2400" dirty="0"/>
              <a:t>) </a:t>
            </a:r>
            <a:r>
              <a:rPr lang="en-IN" sz="2400" i="1" dirty="0"/>
              <a:t>R –A</a:t>
            </a:r>
            <a:r>
              <a:rPr lang="en-IN" sz="2400" dirty="0"/>
              <a:t>  and (ii) </a:t>
            </a:r>
            <a:r>
              <a:rPr lang="en-IN" sz="2400" i="1" dirty="0"/>
              <a:t>X</a:t>
            </a:r>
            <a:r>
              <a:rPr lang="en-US" altLang="en-US" sz="2400" dirty="0">
                <a:latin typeface="Lucida Grande" charset="0"/>
              </a:rPr>
              <a:t> </a:t>
            </a:r>
            <a:r>
              <a:rPr lang="en-US" altLang="en-US" sz="3200" dirty="0">
                <a:latin typeface="Lucida Grande" charset="0"/>
              </a:rPr>
              <a:t>υ</a:t>
            </a:r>
            <a:r>
              <a:rPr lang="en-US" altLang="en-US" sz="2400" dirty="0">
                <a:latin typeface="Lucida Grande" charset="0"/>
              </a:rPr>
              <a:t> </a:t>
            </a:r>
            <a:r>
              <a:rPr lang="en-IN" sz="2400" i="1" dirty="0"/>
              <a:t>A</a:t>
            </a:r>
            <a:r>
              <a:rPr lang="en-IN" sz="2400" dirty="0"/>
              <a:t>.</a:t>
            </a:r>
            <a:endParaRPr lang="en-US" sz="2400" dirty="0"/>
          </a:p>
          <a:p>
            <a:pPr>
              <a:defRPr/>
            </a:pPr>
            <a:r>
              <a:rPr lang="en-IN" sz="2400" dirty="0"/>
              <a:t>If either  </a:t>
            </a:r>
            <a:r>
              <a:rPr lang="en-IN" sz="2400" i="1" dirty="0"/>
              <a:t>R –A</a:t>
            </a:r>
            <a:r>
              <a:rPr lang="en-IN" sz="2400" dirty="0"/>
              <a:t>  or </a:t>
            </a:r>
            <a:r>
              <a:rPr lang="en-IN" sz="2400" i="1" dirty="0"/>
              <a:t>X</a:t>
            </a:r>
            <a:r>
              <a:rPr lang="en-US" altLang="en-US" sz="2400" dirty="0">
                <a:latin typeface="Lucida Grande" charset="0"/>
              </a:rPr>
              <a:t> υ </a:t>
            </a:r>
            <a:r>
              <a:rPr lang="en-IN" sz="2400" i="1" dirty="0"/>
              <a:t>A</a:t>
            </a:r>
            <a:r>
              <a:rPr lang="en-IN" sz="2400" dirty="0"/>
              <a:t>. is not in BCNF, repeat the </a:t>
            </a:r>
            <a:r>
              <a:rPr lang="en-IN" sz="2400" dirty="0" smtClean="0"/>
              <a:t>process.</a:t>
            </a:r>
            <a:endParaRPr lang="en-US" sz="2400" dirty="0"/>
          </a:p>
          <a:p>
            <a:pPr lvl="1">
              <a:defRPr/>
            </a:pPr>
            <a:r>
              <a:rPr lang="en-US" altLang="en-US" dirty="0" smtClean="0"/>
              <a:t>Note </a:t>
            </a:r>
            <a:r>
              <a:rPr lang="en-US" altLang="en-US" dirty="0"/>
              <a:t>that the </a:t>
            </a:r>
            <a:r>
              <a:rPr lang="en-US" altLang="en-US" dirty="0" err="1"/>
              <a:t>f.d</a:t>
            </a:r>
            <a:r>
              <a:rPr lang="en-US" altLang="en-US" dirty="0"/>
              <a:t>. that violated BCNF in TEACH was Instructor </a:t>
            </a:r>
            <a:r>
              <a:rPr lang="en-IN" dirty="0">
                <a:sym typeface="Symbol" panose="05050102010706020507" pitchFamily="18" charset="2"/>
              </a:rPr>
              <a:t>Course. Hence its </a:t>
            </a:r>
            <a:r>
              <a:rPr lang="en-IN" dirty="0" smtClean="0">
                <a:sym typeface="Symbol" panose="05050102010706020507" pitchFamily="18" charset="2"/>
              </a:rPr>
              <a:t>BCNF decomposition </a:t>
            </a:r>
            <a:r>
              <a:rPr lang="en-IN" dirty="0">
                <a:sym typeface="Symbol" panose="05050102010706020507" pitchFamily="18" charset="2"/>
              </a:rPr>
              <a:t>would be </a:t>
            </a:r>
            <a:r>
              <a:rPr lang="en-IN" dirty="0" smtClean="0">
                <a:sym typeface="Symbol" panose="05050102010706020507" pitchFamily="18" charset="2"/>
              </a:rPr>
              <a:t>:</a:t>
            </a:r>
          </a:p>
          <a:p>
            <a:pPr marL="457200" lvl="1" indent="0">
              <a:buNone/>
              <a:defRPr/>
            </a:pPr>
            <a:r>
              <a:rPr lang="en-IN" altLang="en-US" dirty="0">
                <a:sym typeface="Symbol" panose="05050102010706020507" pitchFamily="18" charset="2"/>
              </a:rPr>
              <a:t>	</a:t>
            </a:r>
            <a:r>
              <a:rPr lang="en-IN" altLang="en-US" dirty="0" smtClean="0">
                <a:sym typeface="Symbol" panose="05050102010706020507" pitchFamily="18" charset="2"/>
              </a:rPr>
              <a:t>(</a:t>
            </a:r>
            <a:r>
              <a:rPr lang="en-IN" altLang="en-US" dirty="0">
                <a:sym typeface="Symbol" panose="05050102010706020507" pitchFamily="18" charset="2"/>
              </a:rPr>
              <a:t>TEACH – COURSE) and (Instructor </a:t>
            </a:r>
            <a:r>
              <a:rPr lang="en-US" altLang="en-US" sz="2600" dirty="0">
                <a:latin typeface="Lucida Grande" charset="0"/>
              </a:rPr>
              <a:t>υ</a:t>
            </a:r>
            <a:r>
              <a:rPr lang="en-US" altLang="en-US" dirty="0">
                <a:latin typeface="Lucida Grande" charset="0"/>
              </a:rPr>
              <a:t> Course), which </a:t>
            </a:r>
            <a:r>
              <a:rPr lang="en-US" altLang="en-US" dirty="0" smtClean="0">
                <a:latin typeface="Lucida Grande" charset="0"/>
              </a:rPr>
              <a:t>gives the </a:t>
            </a:r>
            <a:r>
              <a:rPr lang="en-US" altLang="en-US" dirty="0">
                <a:latin typeface="Lucida Grande" charset="0"/>
              </a:rPr>
              <a:t>relations: (Instructor, Student) </a:t>
            </a:r>
            <a:r>
              <a:rPr lang="en-US" altLang="en-US" dirty="0" smtClean="0">
                <a:latin typeface="Lucida Grande" charset="0"/>
              </a:rPr>
              <a:t>and (Instructor</a:t>
            </a:r>
            <a:r>
              <a:rPr lang="en-US" altLang="en-US" dirty="0">
                <a:latin typeface="Lucida Grande" charset="0"/>
              </a:rPr>
              <a:t>, Course) that we obtained before in decomposition D3.</a:t>
            </a:r>
            <a:endParaRPr lang="en-US" altLang="en-US" dirty="0"/>
          </a:p>
          <a:p>
            <a:pPr>
              <a:lnSpc>
                <a:spcPct val="90000"/>
              </a:lnSpc>
              <a:defRPr/>
            </a:pPr>
            <a:endParaRPr lang="en-US" altLang="en-US" dirty="0"/>
          </a:p>
        </p:txBody>
      </p:sp>
    </p:spTree>
    <p:extLst>
      <p:ext uri="{BB962C8B-B14F-4D97-AF65-F5344CB8AC3E}">
        <p14:creationId xmlns:p14="http://schemas.microsoft.com/office/powerpoint/2010/main" val="1197152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a:extLst>
              <a:ext uri="{FF2B5EF4-FFF2-40B4-BE49-F238E27FC236}"/>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en-US" altLang="en-US" dirty="0">
                <a:ea typeface="Times New Roman" charset="0"/>
                <a:cs typeface="Times New Roman" charset="0"/>
              </a:rPr>
              <a:t>5. Multivalued Dependencies and Fourth Normal Form (1)</a:t>
            </a:r>
          </a:p>
        </p:txBody>
      </p:sp>
      <p:sp>
        <p:nvSpPr>
          <p:cNvPr id="138244" name="Rectangle 3"/>
          <p:cNvSpPr>
            <a:spLocks noGrp="1" noChangeArrowheads="1"/>
          </p:cNvSpPr>
          <p:nvPr>
            <p:ph idx="1"/>
          </p:nvPr>
        </p:nvSpPr>
        <p:spPr/>
        <p:txBody>
          <a:bodyPr>
            <a:normAutofit lnSpcReduction="10000"/>
          </a:bodyPr>
          <a:lstStyle/>
          <a:p>
            <a:pPr marL="609600" indent="-609600">
              <a:lnSpc>
                <a:spcPct val="90000"/>
              </a:lnSpc>
              <a:buNone/>
            </a:pPr>
            <a:r>
              <a:rPr lang="en-US" altLang="en-US" b="1" u="sng" dirty="0"/>
              <a:t>Definition:</a:t>
            </a:r>
            <a:r>
              <a:rPr lang="en-US" altLang="en-US" b="1" dirty="0"/>
              <a:t> </a:t>
            </a:r>
          </a:p>
          <a:p>
            <a:pPr marL="609600" indent="-609600">
              <a:lnSpc>
                <a:spcPct val="120000"/>
              </a:lnSpc>
            </a:pPr>
            <a:r>
              <a:rPr lang="en-US" altLang="en-US" dirty="0"/>
              <a:t>A </a:t>
            </a:r>
            <a:r>
              <a:rPr lang="en-US" altLang="en-US" b="1" dirty="0"/>
              <a:t>multivalued dependency </a:t>
            </a:r>
            <a:r>
              <a:rPr lang="en-US" altLang="en-US" dirty="0"/>
              <a:t>(</a:t>
            </a:r>
            <a:r>
              <a:rPr lang="en-US" altLang="en-US" b="1" dirty="0"/>
              <a:t>MVD</a:t>
            </a:r>
            <a:r>
              <a:rPr lang="en-US" altLang="en-US" dirty="0"/>
              <a:t>) </a:t>
            </a:r>
            <a:r>
              <a:rPr lang="en-US" altLang="en-US" i="1" dirty="0"/>
              <a:t>X</a:t>
            </a:r>
            <a:r>
              <a:rPr lang="en-US" altLang="en-US" dirty="0"/>
              <a:t> </a:t>
            </a:r>
            <a:r>
              <a:rPr lang="en-US" altLang="en-US" dirty="0">
                <a:latin typeface="Times New Roman" panose="02020603050405020304" pitchFamily="18" charset="0"/>
              </a:rPr>
              <a:t>—</a:t>
            </a:r>
            <a:r>
              <a:rPr lang="en-US" altLang="en-US" dirty="0"/>
              <a:t>&gt;&gt;</a:t>
            </a:r>
            <a:r>
              <a:rPr lang="en-US" altLang="en-US" i="1" dirty="0"/>
              <a:t> Y</a:t>
            </a:r>
            <a:r>
              <a:rPr lang="en-US" altLang="en-US" dirty="0"/>
              <a:t> specified on relation schema </a:t>
            </a:r>
            <a:r>
              <a:rPr lang="en-US" altLang="en-US" i="1" dirty="0"/>
              <a:t>R</a:t>
            </a:r>
            <a:r>
              <a:rPr lang="en-US" altLang="en-US" dirty="0"/>
              <a:t>, where </a:t>
            </a:r>
            <a:r>
              <a:rPr lang="en-US" altLang="en-US" i="1" dirty="0"/>
              <a:t>X</a:t>
            </a:r>
            <a:r>
              <a:rPr lang="en-US" altLang="en-US" dirty="0"/>
              <a:t> and </a:t>
            </a:r>
            <a:r>
              <a:rPr lang="en-US" altLang="en-US" i="1" dirty="0"/>
              <a:t>Y</a:t>
            </a:r>
            <a:r>
              <a:rPr lang="en-US" altLang="en-US" dirty="0"/>
              <a:t> are both subsets of </a:t>
            </a:r>
            <a:r>
              <a:rPr lang="en-US" altLang="en-US" i="1" dirty="0"/>
              <a:t>R</a:t>
            </a:r>
            <a:r>
              <a:rPr lang="en-US" altLang="en-US" dirty="0"/>
              <a:t>, specifies the following constraint on any relation state </a:t>
            </a:r>
            <a:r>
              <a:rPr lang="en-US" altLang="en-US" i="1" dirty="0"/>
              <a:t>r</a:t>
            </a:r>
            <a:r>
              <a:rPr lang="en-US" altLang="en-US" dirty="0"/>
              <a:t> of </a:t>
            </a:r>
            <a:r>
              <a:rPr lang="en-US" altLang="en-US" i="1" dirty="0"/>
              <a:t>R</a:t>
            </a:r>
            <a:r>
              <a:rPr lang="en-US" altLang="en-US" dirty="0"/>
              <a:t>: If two tuples </a:t>
            </a:r>
            <a:r>
              <a:rPr lang="en-US" altLang="en-US" i="1" dirty="0"/>
              <a:t>t</a:t>
            </a:r>
            <a:r>
              <a:rPr lang="en-US" altLang="en-US" baseline="-30000" dirty="0"/>
              <a:t>1</a:t>
            </a:r>
            <a:r>
              <a:rPr lang="en-US" altLang="en-US" dirty="0"/>
              <a:t> and </a:t>
            </a:r>
            <a:r>
              <a:rPr lang="en-US" altLang="en-US" i="1" dirty="0"/>
              <a:t>t</a:t>
            </a:r>
            <a:r>
              <a:rPr lang="en-US" altLang="en-US" baseline="-30000" dirty="0"/>
              <a:t>2</a:t>
            </a:r>
            <a:r>
              <a:rPr lang="en-US" altLang="en-US" dirty="0"/>
              <a:t> exist in </a:t>
            </a:r>
            <a:r>
              <a:rPr lang="en-US" altLang="en-US" i="1" dirty="0"/>
              <a:t>r</a:t>
            </a:r>
            <a:r>
              <a:rPr lang="en-US" altLang="en-US" dirty="0"/>
              <a:t> such that </a:t>
            </a:r>
            <a:r>
              <a:rPr lang="en-US" altLang="en-US" i="1" dirty="0"/>
              <a:t>t</a:t>
            </a:r>
            <a:r>
              <a:rPr lang="en-US" altLang="en-US" baseline="-30000" dirty="0"/>
              <a:t>1</a:t>
            </a:r>
            <a:r>
              <a:rPr lang="en-US" altLang="en-US" dirty="0"/>
              <a:t>[</a:t>
            </a:r>
            <a:r>
              <a:rPr lang="en-US" altLang="en-US" i="1" dirty="0"/>
              <a:t>X</a:t>
            </a:r>
            <a:r>
              <a:rPr lang="en-US" altLang="en-US" dirty="0"/>
              <a:t>] = </a:t>
            </a:r>
            <a:r>
              <a:rPr lang="en-US" altLang="en-US" i="1" dirty="0"/>
              <a:t>t</a:t>
            </a:r>
            <a:r>
              <a:rPr lang="en-US" altLang="en-US" baseline="-30000" dirty="0"/>
              <a:t>2</a:t>
            </a:r>
            <a:r>
              <a:rPr lang="en-US" altLang="en-US" dirty="0"/>
              <a:t>[</a:t>
            </a:r>
            <a:r>
              <a:rPr lang="en-US" altLang="en-US" i="1" dirty="0"/>
              <a:t>X</a:t>
            </a:r>
            <a:r>
              <a:rPr lang="en-US" altLang="en-US" dirty="0"/>
              <a:t>], then two tuples </a:t>
            </a:r>
            <a:r>
              <a:rPr lang="en-US" altLang="en-US" i="1" dirty="0"/>
              <a:t>t</a:t>
            </a:r>
            <a:r>
              <a:rPr lang="en-US" altLang="en-US" baseline="-30000" dirty="0"/>
              <a:t>3</a:t>
            </a:r>
            <a:r>
              <a:rPr lang="en-US" altLang="en-US" dirty="0"/>
              <a:t> and </a:t>
            </a:r>
            <a:r>
              <a:rPr lang="en-US" altLang="en-US" i="1" dirty="0"/>
              <a:t>t</a:t>
            </a:r>
            <a:r>
              <a:rPr lang="en-US" altLang="en-US" baseline="-30000" dirty="0"/>
              <a:t>4</a:t>
            </a:r>
            <a:r>
              <a:rPr lang="en-US" altLang="en-US" dirty="0"/>
              <a:t> should also exist in </a:t>
            </a:r>
            <a:r>
              <a:rPr lang="en-US" altLang="en-US" i="1" dirty="0"/>
              <a:t>r</a:t>
            </a:r>
            <a:r>
              <a:rPr lang="en-US" altLang="en-US" dirty="0"/>
              <a:t> with the following properties, where we use </a:t>
            </a:r>
            <a:r>
              <a:rPr lang="en-US" altLang="en-US" i="1" dirty="0"/>
              <a:t>Z</a:t>
            </a:r>
            <a:r>
              <a:rPr lang="en-US" altLang="en-US" dirty="0"/>
              <a:t> to denote (</a:t>
            </a:r>
            <a:r>
              <a:rPr lang="en-US" altLang="en-US" i="1" dirty="0"/>
              <a:t>R </a:t>
            </a:r>
            <a:r>
              <a:rPr lang="en-US" altLang="en-US" sz="1800" dirty="0">
                <a:latin typeface="MathematicalPi 1" pitchFamily="82" charset="0"/>
              </a:rPr>
              <a:t>2</a:t>
            </a:r>
            <a:r>
              <a:rPr lang="en-US" altLang="en-US" dirty="0"/>
              <a:t> (</a:t>
            </a:r>
            <a:r>
              <a:rPr lang="en-US" altLang="en-US" i="1" dirty="0"/>
              <a:t>X</a:t>
            </a:r>
            <a:r>
              <a:rPr lang="en-US" altLang="en-US" dirty="0"/>
              <a:t> </a:t>
            </a:r>
            <a:r>
              <a:rPr lang="en-US" altLang="en-US" dirty="0">
                <a:latin typeface="Lucida Grande" pitchFamily="-104" charset="0"/>
              </a:rPr>
              <a:t>υ</a:t>
            </a:r>
            <a:r>
              <a:rPr lang="en-US" altLang="en-US" dirty="0"/>
              <a:t> </a:t>
            </a:r>
            <a:r>
              <a:rPr lang="en-US" altLang="en-US" i="1" dirty="0"/>
              <a:t>Y</a:t>
            </a:r>
            <a:r>
              <a:rPr lang="en-US" altLang="en-US" dirty="0"/>
              <a:t>)):</a:t>
            </a:r>
          </a:p>
          <a:p>
            <a:pPr marL="990600" lvl="1" indent="-533400">
              <a:lnSpc>
                <a:spcPct val="120000"/>
              </a:lnSpc>
            </a:pPr>
            <a:r>
              <a:rPr lang="en-US" altLang="en-US" sz="2000" dirty="0"/>
              <a:t> </a:t>
            </a:r>
            <a:r>
              <a:rPr lang="en-US" altLang="en-US" sz="2000" i="1" dirty="0"/>
              <a:t>t</a:t>
            </a:r>
            <a:r>
              <a:rPr lang="en-US" altLang="en-US" sz="2000" baseline="-30000" dirty="0"/>
              <a:t>3</a:t>
            </a:r>
            <a:r>
              <a:rPr lang="en-US" altLang="en-US" sz="2000" dirty="0"/>
              <a:t>[</a:t>
            </a:r>
            <a:r>
              <a:rPr lang="en-US" altLang="en-US" sz="2000" i="1" dirty="0"/>
              <a:t>X</a:t>
            </a:r>
            <a:r>
              <a:rPr lang="en-US" altLang="en-US" sz="2000" dirty="0"/>
              <a:t>] = </a:t>
            </a:r>
            <a:r>
              <a:rPr lang="en-US" altLang="en-US" sz="2000" i="1" dirty="0"/>
              <a:t>t</a:t>
            </a:r>
            <a:r>
              <a:rPr lang="en-US" altLang="en-US" sz="2000" baseline="-30000" dirty="0"/>
              <a:t>4</a:t>
            </a:r>
            <a:r>
              <a:rPr lang="en-US" altLang="en-US" sz="2000" dirty="0"/>
              <a:t>[</a:t>
            </a:r>
            <a:r>
              <a:rPr lang="en-US" altLang="en-US" sz="2000" i="1" dirty="0"/>
              <a:t>X</a:t>
            </a:r>
            <a:r>
              <a:rPr lang="en-US" altLang="en-US" sz="2000" dirty="0"/>
              <a:t>] = </a:t>
            </a:r>
            <a:r>
              <a:rPr lang="en-US" altLang="en-US" sz="2000" i="1" dirty="0"/>
              <a:t>t</a:t>
            </a:r>
            <a:r>
              <a:rPr lang="en-US" altLang="en-US" sz="2000" baseline="-30000" dirty="0"/>
              <a:t>1</a:t>
            </a:r>
            <a:r>
              <a:rPr lang="en-US" altLang="en-US" sz="2000" dirty="0"/>
              <a:t>[</a:t>
            </a:r>
            <a:r>
              <a:rPr lang="en-US" altLang="en-US" sz="2000" i="1" dirty="0"/>
              <a:t>X</a:t>
            </a:r>
            <a:r>
              <a:rPr lang="en-US" altLang="en-US" sz="2000" dirty="0"/>
              <a:t>] = </a:t>
            </a:r>
            <a:r>
              <a:rPr lang="en-US" altLang="en-US" sz="2000" i="1" dirty="0"/>
              <a:t>t</a:t>
            </a:r>
            <a:r>
              <a:rPr lang="en-US" altLang="en-US" sz="2000" baseline="-30000" dirty="0"/>
              <a:t>2</a:t>
            </a:r>
            <a:r>
              <a:rPr lang="en-US" altLang="en-US" sz="2000" dirty="0"/>
              <a:t>[</a:t>
            </a:r>
            <a:r>
              <a:rPr lang="en-US" altLang="en-US" sz="2000" i="1" dirty="0"/>
              <a:t>X</a:t>
            </a:r>
            <a:r>
              <a:rPr lang="en-US" altLang="en-US" sz="2000" dirty="0"/>
              <a:t>].</a:t>
            </a:r>
          </a:p>
          <a:p>
            <a:pPr marL="990600" lvl="1" indent="-533400">
              <a:lnSpc>
                <a:spcPct val="120000"/>
              </a:lnSpc>
            </a:pPr>
            <a:r>
              <a:rPr lang="en-US" altLang="en-US" sz="2000" i="1" dirty="0"/>
              <a:t>t</a:t>
            </a:r>
            <a:r>
              <a:rPr lang="en-US" altLang="en-US" sz="2000" baseline="-30000" dirty="0"/>
              <a:t>3</a:t>
            </a:r>
            <a:r>
              <a:rPr lang="en-US" altLang="en-US" sz="2000" dirty="0"/>
              <a:t>[</a:t>
            </a:r>
            <a:r>
              <a:rPr lang="en-US" altLang="en-US" sz="2000" i="1" dirty="0"/>
              <a:t>Y</a:t>
            </a:r>
            <a:r>
              <a:rPr lang="en-US" altLang="en-US" sz="2000" dirty="0"/>
              <a:t>] = </a:t>
            </a:r>
            <a:r>
              <a:rPr lang="en-US" altLang="en-US" sz="2000" i="1" dirty="0"/>
              <a:t>t</a:t>
            </a:r>
            <a:r>
              <a:rPr lang="en-US" altLang="en-US" sz="2000" baseline="-30000" dirty="0"/>
              <a:t>1</a:t>
            </a:r>
            <a:r>
              <a:rPr lang="en-US" altLang="en-US" sz="2000" dirty="0"/>
              <a:t>[</a:t>
            </a:r>
            <a:r>
              <a:rPr lang="en-US" altLang="en-US" sz="2000" i="1" dirty="0"/>
              <a:t>Y</a:t>
            </a:r>
            <a:r>
              <a:rPr lang="en-US" altLang="en-US" sz="2000" dirty="0"/>
              <a:t>] and </a:t>
            </a:r>
            <a:r>
              <a:rPr lang="en-US" altLang="en-US" sz="2000" i="1" dirty="0"/>
              <a:t>t</a:t>
            </a:r>
            <a:r>
              <a:rPr lang="en-US" altLang="en-US" sz="2000" baseline="-30000" dirty="0"/>
              <a:t>4</a:t>
            </a:r>
            <a:r>
              <a:rPr lang="en-US" altLang="en-US" sz="2000" dirty="0"/>
              <a:t>[</a:t>
            </a:r>
            <a:r>
              <a:rPr lang="en-US" altLang="en-US" sz="2000" i="1" dirty="0"/>
              <a:t>Y</a:t>
            </a:r>
            <a:r>
              <a:rPr lang="en-US" altLang="en-US" sz="2000" dirty="0"/>
              <a:t>] = </a:t>
            </a:r>
            <a:r>
              <a:rPr lang="en-US" altLang="en-US" sz="2000" i="1" dirty="0"/>
              <a:t>t</a:t>
            </a:r>
            <a:r>
              <a:rPr lang="en-US" altLang="en-US" sz="2000" baseline="-30000" dirty="0"/>
              <a:t>2</a:t>
            </a:r>
            <a:r>
              <a:rPr lang="en-US" altLang="en-US" sz="2000" dirty="0"/>
              <a:t>[</a:t>
            </a:r>
            <a:r>
              <a:rPr lang="en-US" altLang="en-US" sz="2000" i="1" dirty="0"/>
              <a:t>Y</a:t>
            </a:r>
            <a:r>
              <a:rPr lang="en-US" altLang="en-US" sz="2000" dirty="0"/>
              <a:t>].</a:t>
            </a:r>
          </a:p>
          <a:p>
            <a:pPr marL="990600" lvl="1" indent="-533400">
              <a:lnSpc>
                <a:spcPct val="120000"/>
              </a:lnSpc>
            </a:pPr>
            <a:r>
              <a:rPr lang="en-US" altLang="en-US" sz="2000" i="1" dirty="0"/>
              <a:t>t</a:t>
            </a:r>
            <a:r>
              <a:rPr lang="en-US" altLang="en-US" sz="2000" baseline="-30000" dirty="0"/>
              <a:t>3</a:t>
            </a:r>
            <a:r>
              <a:rPr lang="en-US" altLang="en-US" sz="2000" dirty="0"/>
              <a:t>[</a:t>
            </a:r>
            <a:r>
              <a:rPr lang="en-US" altLang="en-US" sz="2000" i="1" dirty="0"/>
              <a:t>Z</a:t>
            </a:r>
            <a:r>
              <a:rPr lang="en-US" altLang="en-US" sz="2000" dirty="0"/>
              <a:t>] = </a:t>
            </a:r>
            <a:r>
              <a:rPr lang="en-US" altLang="en-US" sz="2000" i="1" dirty="0"/>
              <a:t>t</a:t>
            </a:r>
            <a:r>
              <a:rPr lang="en-US" altLang="en-US" sz="2000" baseline="-30000" dirty="0"/>
              <a:t>2</a:t>
            </a:r>
            <a:r>
              <a:rPr lang="en-US" altLang="en-US" sz="2000" dirty="0"/>
              <a:t>[</a:t>
            </a:r>
            <a:r>
              <a:rPr lang="en-US" altLang="en-US" sz="2000" i="1" dirty="0"/>
              <a:t>Z</a:t>
            </a:r>
            <a:r>
              <a:rPr lang="en-US" altLang="en-US" sz="2000" dirty="0"/>
              <a:t>] and </a:t>
            </a:r>
            <a:r>
              <a:rPr lang="en-US" altLang="en-US" sz="2000" i="1" dirty="0"/>
              <a:t>t</a:t>
            </a:r>
            <a:r>
              <a:rPr lang="en-US" altLang="en-US" sz="2000" baseline="-30000" dirty="0"/>
              <a:t>4</a:t>
            </a:r>
            <a:r>
              <a:rPr lang="en-US" altLang="en-US" sz="2000" dirty="0"/>
              <a:t>[</a:t>
            </a:r>
            <a:r>
              <a:rPr lang="en-US" altLang="en-US" sz="2000" i="1" dirty="0"/>
              <a:t>Z</a:t>
            </a:r>
            <a:r>
              <a:rPr lang="en-US" altLang="en-US" sz="2000" dirty="0"/>
              <a:t>] = </a:t>
            </a:r>
            <a:r>
              <a:rPr lang="en-US" altLang="en-US" sz="2000" i="1" dirty="0"/>
              <a:t>t</a:t>
            </a:r>
            <a:r>
              <a:rPr lang="en-US" altLang="en-US" sz="2000" baseline="-30000" dirty="0"/>
              <a:t>1</a:t>
            </a:r>
            <a:r>
              <a:rPr lang="en-US" altLang="en-US" sz="2000" dirty="0"/>
              <a:t>[</a:t>
            </a:r>
            <a:r>
              <a:rPr lang="en-US" altLang="en-US" sz="2000" i="1" dirty="0"/>
              <a:t>Z</a:t>
            </a:r>
            <a:r>
              <a:rPr lang="en-US" altLang="en-US" sz="2000" dirty="0" smtClean="0"/>
              <a:t>].</a:t>
            </a:r>
          </a:p>
          <a:p>
            <a:pPr marL="990600" lvl="1" indent="-533400">
              <a:lnSpc>
                <a:spcPct val="120000"/>
              </a:lnSpc>
            </a:pPr>
            <a:endParaRPr lang="en-US" altLang="en-US" sz="2000" dirty="0"/>
          </a:p>
          <a:p>
            <a:pPr marL="609600" indent="-609600">
              <a:lnSpc>
                <a:spcPct val="90000"/>
              </a:lnSpc>
            </a:pPr>
            <a:r>
              <a:rPr lang="en-US" altLang="en-US" dirty="0"/>
              <a:t>An MVD </a:t>
            </a:r>
            <a:r>
              <a:rPr lang="en-US" altLang="en-US" i="1" dirty="0"/>
              <a:t>X</a:t>
            </a:r>
            <a:r>
              <a:rPr lang="en-US" altLang="en-US" dirty="0"/>
              <a:t> </a:t>
            </a:r>
            <a:r>
              <a:rPr lang="en-US" altLang="en-US" sz="1800" dirty="0">
                <a:latin typeface="Times New Roman" panose="02020603050405020304" pitchFamily="18" charset="0"/>
              </a:rPr>
              <a:t>—</a:t>
            </a:r>
            <a:r>
              <a:rPr lang="en-US" altLang="en-US" sz="1800" dirty="0"/>
              <a:t>&gt;&gt;</a:t>
            </a:r>
            <a:r>
              <a:rPr lang="en-US" altLang="en-US" dirty="0"/>
              <a:t> </a:t>
            </a:r>
            <a:r>
              <a:rPr lang="en-US" altLang="en-US" i="1" dirty="0"/>
              <a:t>Y</a:t>
            </a:r>
            <a:r>
              <a:rPr lang="en-US" altLang="en-US" dirty="0"/>
              <a:t> in </a:t>
            </a:r>
            <a:r>
              <a:rPr lang="en-US" altLang="en-US" i="1" dirty="0"/>
              <a:t>R</a:t>
            </a:r>
            <a:r>
              <a:rPr lang="en-US" altLang="en-US" dirty="0"/>
              <a:t> is called a </a:t>
            </a:r>
            <a:r>
              <a:rPr lang="en-US" altLang="en-US" b="1" dirty="0"/>
              <a:t>trivial MVD</a:t>
            </a:r>
            <a:r>
              <a:rPr lang="en-US" altLang="en-US" dirty="0"/>
              <a:t> if (a) </a:t>
            </a:r>
            <a:r>
              <a:rPr lang="en-US" altLang="en-US" i="1" dirty="0"/>
              <a:t>Y</a:t>
            </a:r>
            <a:r>
              <a:rPr lang="en-US" altLang="en-US" dirty="0"/>
              <a:t> is a subset of </a:t>
            </a:r>
            <a:r>
              <a:rPr lang="en-US" altLang="en-US" i="1" dirty="0"/>
              <a:t>X</a:t>
            </a:r>
            <a:r>
              <a:rPr lang="en-US" altLang="en-US" dirty="0"/>
              <a:t>, or (b) </a:t>
            </a:r>
            <a:r>
              <a:rPr lang="en-US" altLang="en-US" i="1" dirty="0"/>
              <a:t>X</a:t>
            </a:r>
            <a:r>
              <a:rPr lang="en-US" altLang="en-US" dirty="0"/>
              <a:t> </a:t>
            </a:r>
            <a:r>
              <a:rPr lang="en-US" altLang="en-US" dirty="0">
                <a:latin typeface="Lucida Grande" pitchFamily="-104" charset="0"/>
              </a:rPr>
              <a:t>υ</a:t>
            </a:r>
            <a:r>
              <a:rPr lang="en-US" altLang="en-US" dirty="0"/>
              <a:t> </a:t>
            </a:r>
            <a:r>
              <a:rPr lang="en-US" altLang="en-US" i="1" dirty="0"/>
              <a:t>Y</a:t>
            </a:r>
            <a:r>
              <a:rPr lang="en-US" altLang="en-US" dirty="0"/>
              <a:t> = </a:t>
            </a:r>
            <a:r>
              <a:rPr lang="en-US" altLang="en-US" i="1" dirty="0"/>
              <a:t>R</a:t>
            </a:r>
            <a:r>
              <a:rPr lang="en-US" altLang="en-US" dirty="0"/>
              <a:t>. </a:t>
            </a:r>
          </a:p>
        </p:txBody>
      </p:sp>
    </p:spTree>
    <p:extLst>
      <p:ext uri="{BB962C8B-B14F-4D97-AF65-F5344CB8AC3E}">
        <p14:creationId xmlns:p14="http://schemas.microsoft.com/office/powerpoint/2010/main" val="1145157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a:extLst>
              <a:ext uri="{FF2B5EF4-FFF2-40B4-BE49-F238E27FC236}"/>
            </a:extLst>
          </p:cNvPr>
          <p:cNvSpPr>
            <a:spLocks noGrp="1" noChangeArrowheads="1"/>
          </p:cNvSpPr>
          <p:nvPr>
            <p:ph type="title"/>
          </p:nvPr>
        </p:nvSpPr>
        <p:spPr>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en-US" altLang="en-US" sz="3200" dirty="0">
                <a:ea typeface="Times New Roman" charset="0"/>
                <a:cs typeface="Times New Roman" charset="0"/>
              </a:rPr>
              <a:t>Multivalued Dependencies and Fourth Normal Form (3)</a:t>
            </a:r>
          </a:p>
        </p:txBody>
      </p:sp>
      <p:sp>
        <p:nvSpPr>
          <p:cNvPr id="140292" name="Rectangle 3"/>
          <p:cNvSpPr>
            <a:spLocks noGrp="1" noChangeArrowheads="1"/>
          </p:cNvSpPr>
          <p:nvPr>
            <p:ph idx="1"/>
          </p:nvPr>
        </p:nvSpPr>
        <p:spPr/>
        <p:txBody>
          <a:bodyPr/>
          <a:lstStyle/>
          <a:p>
            <a:pPr marL="609600" indent="-609600">
              <a:lnSpc>
                <a:spcPct val="90000"/>
              </a:lnSpc>
              <a:buNone/>
            </a:pPr>
            <a:r>
              <a:rPr lang="en-US" altLang="en-US" sz="2400" b="1" u="sng" dirty="0"/>
              <a:t>Definition:</a:t>
            </a:r>
            <a:r>
              <a:rPr lang="en-US" altLang="en-US" b="1" dirty="0"/>
              <a:t> </a:t>
            </a:r>
          </a:p>
          <a:p>
            <a:pPr marL="609600" indent="-609600">
              <a:lnSpc>
                <a:spcPct val="90000"/>
              </a:lnSpc>
            </a:pPr>
            <a:r>
              <a:rPr lang="en-US" altLang="en-US" sz="2400" dirty="0"/>
              <a:t>A relation schema </a:t>
            </a:r>
            <a:r>
              <a:rPr lang="en-US" altLang="en-US" sz="2400" i="1" dirty="0"/>
              <a:t>R</a:t>
            </a:r>
            <a:r>
              <a:rPr lang="en-US" altLang="en-US" sz="2400" dirty="0"/>
              <a:t> is in </a:t>
            </a:r>
            <a:r>
              <a:rPr lang="en-US" altLang="en-US" sz="2400" b="1" dirty="0"/>
              <a:t>4NF</a:t>
            </a:r>
            <a:r>
              <a:rPr lang="en-US" altLang="en-US" sz="2400" dirty="0"/>
              <a:t> with respect to a set of dependencies </a:t>
            </a:r>
            <a:r>
              <a:rPr lang="en-US" altLang="en-US" sz="2400" i="1" dirty="0"/>
              <a:t>F</a:t>
            </a:r>
            <a:r>
              <a:rPr lang="en-US" altLang="en-US" sz="2400" dirty="0"/>
              <a:t> (that includes functional dependencies and multivalued dependencies) if, for every </a:t>
            </a:r>
            <a:r>
              <a:rPr lang="en-US" altLang="en-US" sz="2400" i="1" dirty="0"/>
              <a:t>nontrivial</a:t>
            </a:r>
            <a:r>
              <a:rPr lang="en-US" altLang="en-US" sz="2400" dirty="0"/>
              <a:t> multivalued dependency </a:t>
            </a:r>
            <a:r>
              <a:rPr lang="en-US" altLang="en-US" sz="2400" i="1" dirty="0"/>
              <a:t>X</a:t>
            </a:r>
            <a:r>
              <a:rPr lang="en-US" altLang="en-US" sz="2400" dirty="0"/>
              <a:t> </a:t>
            </a:r>
            <a:r>
              <a:rPr lang="en-US" altLang="en-US" sz="1800" dirty="0">
                <a:latin typeface="Times New Roman" panose="02020603050405020304" pitchFamily="18" charset="0"/>
              </a:rPr>
              <a:t>—</a:t>
            </a:r>
            <a:r>
              <a:rPr lang="en-US" altLang="en-US" sz="1800" dirty="0"/>
              <a:t>&gt;&gt;</a:t>
            </a:r>
            <a:r>
              <a:rPr lang="en-US" altLang="en-US" sz="2400" i="1" dirty="0"/>
              <a:t> Y</a:t>
            </a:r>
            <a:r>
              <a:rPr lang="en-US" altLang="en-US" sz="2400" dirty="0"/>
              <a:t> in </a:t>
            </a:r>
            <a:r>
              <a:rPr lang="en-US" altLang="en-US" sz="2400" i="1" dirty="0"/>
              <a:t>F</a:t>
            </a:r>
            <a:r>
              <a:rPr lang="en-US" altLang="en-US" sz="2400" baseline="30000" dirty="0"/>
              <a:t>+</a:t>
            </a:r>
            <a:r>
              <a:rPr lang="en-US" altLang="en-US" sz="2400" dirty="0"/>
              <a:t>, </a:t>
            </a:r>
            <a:r>
              <a:rPr lang="en-US" altLang="en-US" sz="2400" i="1" dirty="0"/>
              <a:t>X</a:t>
            </a:r>
            <a:r>
              <a:rPr lang="en-US" altLang="en-US" sz="2400" dirty="0"/>
              <a:t> is a </a:t>
            </a:r>
            <a:r>
              <a:rPr lang="en-US" altLang="en-US" sz="2400" dirty="0" err="1"/>
              <a:t>superkey</a:t>
            </a:r>
            <a:r>
              <a:rPr lang="en-US" altLang="en-US" sz="2400" dirty="0"/>
              <a:t> for R.</a:t>
            </a:r>
          </a:p>
          <a:p>
            <a:pPr marL="990600" lvl="1" indent="-533400">
              <a:lnSpc>
                <a:spcPct val="90000"/>
              </a:lnSpc>
            </a:pPr>
            <a:r>
              <a:rPr lang="en-US" altLang="en-US" sz="2200" dirty="0"/>
              <a:t>Note: </a:t>
            </a:r>
            <a:r>
              <a:rPr lang="en-US" altLang="en-US" sz="2200" i="1" dirty="0"/>
              <a:t>F</a:t>
            </a:r>
            <a:r>
              <a:rPr lang="en-US" altLang="en-US" sz="2200" baseline="30000" dirty="0"/>
              <a:t>+ </a:t>
            </a:r>
            <a:r>
              <a:rPr lang="en-US" altLang="en-US" sz="2200" dirty="0"/>
              <a:t>is the (complete) set of all dependencies (functional or multivalued) that will hold in every relation state </a:t>
            </a:r>
            <a:r>
              <a:rPr lang="en-US" altLang="en-US" sz="2200" i="1" dirty="0"/>
              <a:t>r</a:t>
            </a:r>
            <a:r>
              <a:rPr lang="en-US" altLang="en-US" sz="2200" dirty="0"/>
              <a:t> of </a:t>
            </a:r>
            <a:r>
              <a:rPr lang="en-US" altLang="en-US" sz="2200" i="1" dirty="0"/>
              <a:t>R</a:t>
            </a:r>
            <a:r>
              <a:rPr lang="en-US" altLang="en-US" sz="2200" dirty="0"/>
              <a:t> that satisfies </a:t>
            </a:r>
            <a:r>
              <a:rPr lang="en-US" altLang="en-US" sz="2200" i="1" dirty="0"/>
              <a:t>F</a:t>
            </a:r>
            <a:r>
              <a:rPr lang="en-US" altLang="en-US" sz="2200" dirty="0"/>
              <a:t>. It is also called the </a:t>
            </a:r>
            <a:r>
              <a:rPr lang="en-US" altLang="en-US" sz="2200" b="1" dirty="0"/>
              <a:t>closure</a:t>
            </a:r>
            <a:r>
              <a:rPr lang="en-US" altLang="en-US" sz="2200" dirty="0"/>
              <a:t> of </a:t>
            </a:r>
            <a:r>
              <a:rPr lang="en-US" altLang="en-US" sz="2200" i="1" dirty="0"/>
              <a:t>F</a:t>
            </a:r>
            <a:r>
              <a:rPr lang="en-US" altLang="en-US" sz="2200" dirty="0"/>
              <a:t>.</a:t>
            </a:r>
          </a:p>
        </p:txBody>
      </p:sp>
    </p:spTree>
    <p:extLst>
      <p:ext uri="{BB962C8B-B14F-4D97-AF65-F5344CB8AC3E}">
        <p14:creationId xmlns:p14="http://schemas.microsoft.com/office/powerpoint/2010/main" val="387949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9"/>
          <p:cNvSpPr>
            <a:spLocks noGrp="1" noChangeArrowheads="1"/>
          </p:cNvSpPr>
          <p:nvPr>
            <p:ph type="title"/>
          </p:nvPr>
        </p:nvSpPr>
        <p:spPr/>
        <p:txBody>
          <a:bodyPr/>
          <a:lstStyle/>
          <a:p>
            <a:r>
              <a:rPr lang="en-US" altLang="en-US" smtClean="0"/>
              <a:t>Figure 14.15 Fourth and fifth normal forms.</a:t>
            </a:r>
          </a:p>
        </p:txBody>
      </p:sp>
      <p:sp>
        <p:nvSpPr>
          <p:cNvPr id="103428" name="Rectangle 3">
            <a:extLst>
              <a:ext uri="{FF2B5EF4-FFF2-40B4-BE49-F238E27FC236}"/>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sp>
        <p:nvSpPr>
          <p:cNvPr id="142341" name="Title 1"/>
          <p:cNvSpPr txBox="1">
            <a:spLocks/>
          </p:cNvSpPr>
          <p:nvPr/>
        </p:nvSpPr>
        <p:spPr bwMode="auto">
          <a:xfrm>
            <a:off x="1573305" y="5734049"/>
            <a:ext cx="9036424" cy="935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050" b="1" dirty="0">
                <a:solidFill>
                  <a:srgbClr val="000000"/>
                </a:solidFill>
                <a:latin typeface="Verdana" panose="020B0604030504040204" pitchFamily="34" charset="0"/>
              </a:rPr>
              <a:t>Figure 14.15</a:t>
            </a:r>
            <a:r>
              <a:rPr lang="en-US" altLang="en-US" sz="1050" dirty="0">
                <a:solidFill>
                  <a:srgbClr val="000000"/>
                </a:solidFill>
                <a:latin typeface="Verdana" panose="020B0604030504040204" pitchFamily="34" charset="0"/>
              </a:rPr>
              <a:t>   </a:t>
            </a:r>
          </a:p>
          <a:p>
            <a:pPr>
              <a:spcBef>
                <a:spcPct val="0"/>
              </a:spcBef>
              <a:buClrTx/>
              <a:buSzTx/>
              <a:buFontTx/>
              <a:buNone/>
            </a:pPr>
            <a:r>
              <a:rPr lang="en-US" altLang="en-US" sz="1050" dirty="0">
                <a:solidFill>
                  <a:srgbClr val="000000"/>
                </a:solidFill>
                <a:latin typeface="Verdana" panose="020B0604030504040204" pitchFamily="34" charset="0"/>
              </a:rPr>
              <a:t>Fourth and fifth normal forms. (a) The EMP relation with two MVDs: </a:t>
            </a:r>
            <a:r>
              <a:rPr lang="en-US" altLang="en-US" sz="1050" dirty="0" err="1">
                <a:solidFill>
                  <a:srgbClr val="000000"/>
                </a:solidFill>
                <a:latin typeface="Verdana" panose="020B0604030504040204" pitchFamily="34" charset="0"/>
              </a:rPr>
              <a:t>Ename</a:t>
            </a:r>
            <a:r>
              <a:rPr lang="en-US" altLang="en-US" sz="1050" dirty="0">
                <a:solidFill>
                  <a:srgbClr val="000000"/>
                </a:solidFill>
                <a:latin typeface="Verdana" panose="020B0604030504040204" pitchFamily="34" charset="0"/>
              </a:rPr>
              <a:t> –&gt;&gt; </a:t>
            </a:r>
            <a:r>
              <a:rPr lang="en-US" altLang="en-US" sz="1050" dirty="0" err="1">
                <a:solidFill>
                  <a:srgbClr val="000000"/>
                </a:solidFill>
                <a:latin typeface="Verdana" panose="020B0604030504040204" pitchFamily="34" charset="0"/>
              </a:rPr>
              <a:t>Pname</a:t>
            </a:r>
            <a:r>
              <a:rPr lang="en-US" altLang="en-US" sz="1050" dirty="0">
                <a:solidFill>
                  <a:srgbClr val="000000"/>
                </a:solidFill>
                <a:latin typeface="Verdana" panose="020B0604030504040204" pitchFamily="34" charset="0"/>
              </a:rPr>
              <a:t> and </a:t>
            </a:r>
            <a:r>
              <a:rPr lang="en-US" altLang="en-US" sz="1050" dirty="0" err="1">
                <a:solidFill>
                  <a:srgbClr val="000000"/>
                </a:solidFill>
                <a:latin typeface="Verdana" panose="020B0604030504040204" pitchFamily="34" charset="0"/>
              </a:rPr>
              <a:t>Ename</a:t>
            </a:r>
            <a:r>
              <a:rPr lang="en-US" altLang="en-US" sz="1050" dirty="0">
                <a:solidFill>
                  <a:srgbClr val="000000"/>
                </a:solidFill>
                <a:latin typeface="Verdana" panose="020B0604030504040204" pitchFamily="34" charset="0"/>
              </a:rPr>
              <a:t> –&gt;&gt; </a:t>
            </a:r>
            <a:r>
              <a:rPr lang="en-US" altLang="en-US" sz="1050" dirty="0" err="1">
                <a:solidFill>
                  <a:srgbClr val="000000"/>
                </a:solidFill>
                <a:latin typeface="Verdana" panose="020B0604030504040204" pitchFamily="34" charset="0"/>
              </a:rPr>
              <a:t>Dname</a:t>
            </a:r>
            <a:r>
              <a:rPr lang="en-US" altLang="en-US" sz="1050" dirty="0">
                <a:solidFill>
                  <a:srgbClr val="000000"/>
                </a:solidFill>
                <a:latin typeface="Verdana" panose="020B0604030504040204" pitchFamily="34" charset="0"/>
              </a:rPr>
              <a:t>. (b) Decomposing the EMP relation into two 4NF relations EMP_PROJECTS and EMP_DEPENDENTS. (c) The relation SUPPLY with no MVDs is in 4NF but not in 5NF if it has the JD(R1, R2, R3). (d) Decomposing the relation SUPPLY into the 5NF relations R1, R2, R3.</a:t>
            </a:r>
          </a:p>
        </p:txBody>
      </p:sp>
      <p:pic>
        <p:nvPicPr>
          <p:cNvPr id="142342" name="Picture 8" descr="fig14_15.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611314"/>
            <a:ext cx="57912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446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a:extLst>
              <a:ext uri="{FF2B5EF4-FFF2-40B4-BE49-F238E27FC236}"/>
            </a:extLst>
          </p:cNvPr>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en-US" altLang="en-US" dirty="0">
                <a:ea typeface="Times New Roman" charset="0"/>
                <a:cs typeface="Times New Roman" charset="0"/>
              </a:rPr>
              <a:t>6. Join Dependencies and Fifth Normal Form (1)</a:t>
            </a:r>
          </a:p>
        </p:txBody>
      </p:sp>
      <p:sp>
        <p:nvSpPr>
          <p:cNvPr id="144388" name="Rectangle 3"/>
          <p:cNvSpPr>
            <a:spLocks noGrp="1" noChangeArrowheads="1"/>
          </p:cNvSpPr>
          <p:nvPr>
            <p:ph idx="1"/>
          </p:nvPr>
        </p:nvSpPr>
        <p:spPr/>
        <p:txBody>
          <a:bodyPr>
            <a:normAutofit fontScale="85000" lnSpcReduction="10000"/>
          </a:bodyPr>
          <a:lstStyle/>
          <a:p>
            <a:pPr marL="609600" indent="-609600">
              <a:buNone/>
            </a:pPr>
            <a:r>
              <a:rPr lang="en-US" altLang="en-US" sz="2400" b="1" u="sng"/>
              <a:t>Definition:</a:t>
            </a:r>
            <a:r>
              <a:rPr lang="en-US" altLang="en-US" sz="2400" b="1"/>
              <a:t> </a:t>
            </a:r>
          </a:p>
          <a:p>
            <a:pPr marL="609600" indent="-609600"/>
            <a:r>
              <a:rPr lang="en-US" altLang="en-US" sz="2400"/>
              <a:t>A </a:t>
            </a:r>
            <a:r>
              <a:rPr lang="en-US" altLang="en-US" sz="2400" b="1"/>
              <a:t>join dependency</a:t>
            </a:r>
            <a:r>
              <a:rPr lang="en-US" altLang="en-US" sz="2400"/>
              <a:t> (</a:t>
            </a:r>
            <a:r>
              <a:rPr lang="en-US" altLang="en-US" sz="2400" b="1"/>
              <a:t>JD</a:t>
            </a:r>
            <a:r>
              <a:rPr lang="en-US" altLang="en-US" sz="2400"/>
              <a:t>), denoted by JD(</a:t>
            </a:r>
            <a:r>
              <a:rPr lang="en-US" altLang="en-US" sz="2400" i="1"/>
              <a:t>R</a:t>
            </a:r>
            <a:r>
              <a:rPr lang="en-US" altLang="en-US" sz="2400" baseline="-30000"/>
              <a:t>1</a:t>
            </a:r>
            <a:r>
              <a:rPr lang="en-US" altLang="en-US" sz="2400"/>
              <a:t>, </a:t>
            </a:r>
            <a:r>
              <a:rPr lang="en-US" altLang="en-US" sz="2400" i="1"/>
              <a:t>R</a:t>
            </a:r>
            <a:r>
              <a:rPr lang="en-US" altLang="en-US" sz="2400" baseline="-30000"/>
              <a:t>2</a:t>
            </a:r>
            <a:r>
              <a:rPr lang="en-US" altLang="en-US" sz="2400"/>
              <a:t>, ..., </a:t>
            </a:r>
            <a:r>
              <a:rPr lang="en-US" altLang="en-US" sz="2400" i="1"/>
              <a:t>R</a:t>
            </a:r>
            <a:r>
              <a:rPr lang="en-US" altLang="en-US" sz="2400" baseline="-30000"/>
              <a:t>n</a:t>
            </a:r>
            <a:r>
              <a:rPr lang="en-US" altLang="en-US" sz="2400"/>
              <a:t>), specified on relation schema </a:t>
            </a:r>
            <a:r>
              <a:rPr lang="en-US" altLang="en-US" sz="2400" i="1"/>
              <a:t>R</a:t>
            </a:r>
            <a:r>
              <a:rPr lang="en-US" altLang="en-US" sz="2400"/>
              <a:t>, specifies a constraint on the states </a:t>
            </a:r>
            <a:r>
              <a:rPr lang="en-US" altLang="en-US" sz="2400" i="1"/>
              <a:t>r</a:t>
            </a:r>
            <a:r>
              <a:rPr lang="en-US" altLang="en-US" sz="2400"/>
              <a:t> of </a:t>
            </a:r>
            <a:r>
              <a:rPr lang="en-US" altLang="en-US" sz="2400" i="1"/>
              <a:t>R</a:t>
            </a:r>
            <a:r>
              <a:rPr lang="en-US" altLang="en-US" sz="2400"/>
              <a:t>.</a:t>
            </a:r>
          </a:p>
          <a:p>
            <a:pPr marL="990600" lvl="1" indent="-533400"/>
            <a:r>
              <a:rPr lang="en-US" altLang="en-US" sz="2200"/>
              <a:t>The constraint states that every legal state </a:t>
            </a:r>
            <a:r>
              <a:rPr lang="en-US" altLang="en-US" sz="2200" i="1"/>
              <a:t>r</a:t>
            </a:r>
            <a:r>
              <a:rPr lang="en-US" altLang="en-US" sz="2200"/>
              <a:t> of </a:t>
            </a:r>
            <a:r>
              <a:rPr lang="en-US" altLang="en-US" sz="2200" i="1"/>
              <a:t>R</a:t>
            </a:r>
            <a:r>
              <a:rPr lang="en-US" altLang="en-US" sz="2200"/>
              <a:t> should have a non-additive join decomposition into </a:t>
            </a:r>
            <a:r>
              <a:rPr lang="en-US" altLang="en-US" sz="2200" i="1"/>
              <a:t>R</a:t>
            </a:r>
            <a:r>
              <a:rPr lang="en-US" altLang="en-US" sz="2200" baseline="-30000"/>
              <a:t>1</a:t>
            </a:r>
            <a:r>
              <a:rPr lang="en-US" altLang="en-US" sz="2200"/>
              <a:t>, </a:t>
            </a:r>
            <a:r>
              <a:rPr lang="en-US" altLang="en-US" sz="2200" i="1"/>
              <a:t>R</a:t>
            </a:r>
            <a:r>
              <a:rPr lang="en-US" altLang="en-US" sz="2200" baseline="-30000"/>
              <a:t>2</a:t>
            </a:r>
            <a:r>
              <a:rPr lang="en-US" altLang="en-US" sz="2200"/>
              <a:t>, ..., </a:t>
            </a:r>
            <a:r>
              <a:rPr lang="en-US" altLang="en-US" sz="2200" i="1"/>
              <a:t>R</a:t>
            </a:r>
            <a:r>
              <a:rPr lang="en-US" altLang="en-US" sz="2200" baseline="-30000"/>
              <a:t>n</a:t>
            </a:r>
            <a:r>
              <a:rPr lang="en-US" altLang="en-US" sz="2200"/>
              <a:t>; that is, for every such </a:t>
            </a:r>
            <a:r>
              <a:rPr lang="en-US" altLang="en-US" sz="2200" i="1"/>
              <a:t>r</a:t>
            </a:r>
            <a:r>
              <a:rPr lang="en-US" altLang="en-US" sz="2200"/>
              <a:t> we have</a:t>
            </a:r>
          </a:p>
          <a:p>
            <a:pPr marL="990600" lvl="1" indent="-533400"/>
            <a:r>
              <a:rPr lang="en-US" altLang="en-US" sz="2200"/>
              <a:t>		* (</a:t>
            </a:r>
            <a:r>
              <a:rPr lang="en-US" altLang="en-US" sz="2200">
                <a:latin typeface="Symbol" panose="05050102010706020507" pitchFamily="18" charset="2"/>
              </a:rPr>
              <a:t></a:t>
            </a:r>
            <a:r>
              <a:rPr lang="en-US" altLang="en-US" sz="2200" i="1" baseline="-30000"/>
              <a:t>R1</a:t>
            </a:r>
            <a:r>
              <a:rPr lang="en-US" altLang="en-US" sz="2200"/>
              <a:t>(</a:t>
            </a:r>
            <a:r>
              <a:rPr lang="en-US" altLang="en-US" sz="2200" i="1"/>
              <a:t>r</a:t>
            </a:r>
            <a:r>
              <a:rPr lang="en-US" altLang="en-US" sz="2200"/>
              <a:t>), </a:t>
            </a:r>
            <a:r>
              <a:rPr lang="en-US" altLang="en-US" sz="2200">
                <a:latin typeface="Symbol" panose="05050102010706020507" pitchFamily="18" charset="2"/>
              </a:rPr>
              <a:t></a:t>
            </a:r>
            <a:r>
              <a:rPr lang="en-US" altLang="en-US" sz="2200" i="1" baseline="-30000"/>
              <a:t>R2</a:t>
            </a:r>
            <a:r>
              <a:rPr lang="en-US" altLang="en-US" sz="2200"/>
              <a:t>(</a:t>
            </a:r>
            <a:r>
              <a:rPr lang="en-US" altLang="en-US" sz="2200" i="1"/>
              <a:t>r</a:t>
            </a:r>
            <a:r>
              <a:rPr lang="en-US" altLang="en-US" sz="2200"/>
              <a:t>), ..., </a:t>
            </a:r>
            <a:r>
              <a:rPr lang="en-US" altLang="en-US" sz="2200">
                <a:latin typeface="Symbol" panose="05050102010706020507" pitchFamily="18" charset="2"/>
              </a:rPr>
              <a:t></a:t>
            </a:r>
            <a:r>
              <a:rPr lang="en-US" altLang="en-US" sz="2200" i="1" baseline="-30000"/>
              <a:t>Rn</a:t>
            </a:r>
            <a:r>
              <a:rPr lang="en-US" altLang="en-US" sz="2200"/>
              <a:t>(</a:t>
            </a:r>
            <a:r>
              <a:rPr lang="en-US" altLang="en-US" sz="2200" i="1"/>
              <a:t>r</a:t>
            </a:r>
            <a:r>
              <a:rPr lang="en-US" altLang="en-US" sz="2200"/>
              <a:t>)) = </a:t>
            </a:r>
            <a:r>
              <a:rPr lang="en-US" altLang="en-US" sz="2200" i="1"/>
              <a:t>r</a:t>
            </a:r>
          </a:p>
          <a:p>
            <a:pPr marL="609600" indent="-609600">
              <a:buNone/>
            </a:pPr>
            <a:r>
              <a:rPr lang="en-US" altLang="en-US" sz="2400" i="1"/>
              <a:t>	</a:t>
            </a:r>
            <a:r>
              <a:rPr lang="en-US" altLang="en-US" sz="2400" b="1" i="1"/>
              <a:t>Note</a:t>
            </a:r>
            <a:r>
              <a:rPr lang="en-US" altLang="en-US" sz="2400" i="1"/>
              <a:t>: an MVD is a special case of a JD where n = 2. </a:t>
            </a:r>
          </a:p>
          <a:p>
            <a:pPr marL="609600" indent="-609600"/>
            <a:r>
              <a:rPr lang="en-US" altLang="en-US" sz="2400"/>
              <a:t>A join dependency JD(</a:t>
            </a:r>
            <a:r>
              <a:rPr lang="en-US" altLang="en-US" sz="2400" i="1"/>
              <a:t>R</a:t>
            </a:r>
            <a:r>
              <a:rPr lang="en-US" altLang="en-US" sz="2400" baseline="-30000"/>
              <a:t>1</a:t>
            </a:r>
            <a:r>
              <a:rPr lang="en-US" altLang="en-US" sz="2400"/>
              <a:t>, </a:t>
            </a:r>
            <a:r>
              <a:rPr lang="en-US" altLang="en-US" sz="2400" i="1"/>
              <a:t>R</a:t>
            </a:r>
            <a:r>
              <a:rPr lang="en-US" altLang="en-US" sz="2400" baseline="-30000"/>
              <a:t>2</a:t>
            </a:r>
            <a:r>
              <a:rPr lang="en-US" altLang="en-US" sz="2400"/>
              <a:t>, ..., </a:t>
            </a:r>
            <a:r>
              <a:rPr lang="en-US" altLang="en-US" sz="2400" i="1"/>
              <a:t>R</a:t>
            </a:r>
            <a:r>
              <a:rPr lang="en-US" altLang="en-US" sz="2400" baseline="-30000"/>
              <a:t>n</a:t>
            </a:r>
            <a:r>
              <a:rPr lang="en-US" altLang="en-US" sz="2400"/>
              <a:t>), specified on relation schema </a:t>
            </a:r>
            <a:r>
              <a:rPr lang="en-US" altLang="en-US" sz="2400" i="1"/>
              <a:t>R</a:t>
            </a:r>
            <a:r>
              <a:rPr lang="en-US" altLang="en-US" sz="2400"/>
              <a:t>, is a </a:t>
            </a:r>
            <a:r>
              <a:rPr lang="en-US" altLang="en-US" sz="2400" b="1"/>
              <a:t>trivial JD</a:t>
            </a:r>
            <a:r>
              <a:rPr lang="en-US" altLang="en-US" sz="2400"/>
              <a:t> if one of the relation schemas </a:t>
            </a:r>
            <a:r>
              <a:rPr lang="en-US" altLang="en-US" sz="2400" i="1"/>
              <a:t>R</a:t>
            </a:r>
            <a:r>
              <a:rPr lang="en-US" altLang="en-US" sz="2400" baseline="-30000"/>
              <a:t>i</a:t>
            </a:r>
            <a:r>
              <a:rPr lang="en-US" altLang="en-US" sz="2400"/>
              <a:t> in JD(</a:t>
            </a:r>
            <a:r>
              <a:rPr lang="en-US" altLang="en-US" sz="2400" i="1"/>
              <a:t>R</a:t>
            </a:r>
            <a:r>
              <a:rPr lang="en-US" altLang="en-US" sz="2400" baseline="-30000"/>
              <a:t>1</a:t>
            </a:r>
            <a:r>
              <a:rPr lang="en-US" altLang="en-US" sz="2400"/>
              <a:t>, </a:t>
            </a:r>
            <a:r>
              <a:rPr lang="en-US" altLang="en-US" sz="2400" i="1"/>
              <a:t>R</a:t>
            </a:r>
            <a:r>
              <a:rPr lang="en-US" altLang="en-US" sz="2400" baseline="-30000"/>
              <a:t>2</a:t>
            </a:r>
            <a:r>
              <a:rPr lang="en-US" altLang="en-US" sz="2400"/>
              <a:t>, ..., </a:t>
            </a:r>
            <a:r>
              <a:rPr lang="en-US" altLang="en-US" sz="2400" i="1"/>
              <a:t>R</a:t>
            </a:r>
            <a:r>
              <a:rPr lang="en-US" altLang="en-US" sz="2400" baseline="-30000"/>
              <a:t>n</a:t>
            </a:r>
            <a:r>
              <a:rPr lang="en-US" altLang="en-US" sz="2400"/>
              <a:t>) is equal to </a:t>
            </a:r>
            <a:r>
              <a:rPr lang="en-US" altLang="en-US" sz="2400" i="1"/>
              <a:t>R</a:t>
            </a:r>
            <a:r>
              <a:rPr lang="en-US" altLang="en-US" sz="2400"/>
              <a:t>. </a:t>
            </a:r>
          </a:p>
        </p:txBody>
      </p:sp>
      <p:sp>
        <p:nvSpPr>
          <p:cNvPr id="144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 </a:t>
            </a:r>
            <a:fld id="{C2372C9C-D3D6-4A01-8799-5C46ADD76C8A}" type="slidenum">
              <a:rPr lang="en-US" altLang="en-US" sz="1400">
                <a:solidFill>
                  <a:srgbClr val="990033"/>
                </a:solidFill>
              </a:rPr>
              <a:pPr>
                <a:spcBef>
                  <a:spcPct val="0"/>
                </a:spcBef>
                <a:buClrTx/>
                <a:buSzTx/>
                <a:buFontTx/>
                <a:buNone/>
              </a:pPr>
              <a:t>68</a:t>
            </a:fld>
            <a:endParaRPr lang="en-CA" altLang="en-US" sz="1400">
              <a:solidFill>
                <a:srgbClr val="990033"/>
              </a:solidFill>
            </a:endParaRPr>
          </a:p>
        </p:txBody>
      </p:sp>
    </p:spTree>
    <p:extLst>
      <p:ext uri="{BB962C8B-B14F-4D97-AF65-F5344CB8AC3E}">
        <p14:creationId xmlns:p14="http://schemas.microsoft.com/office/powerpoint/2010/main" val="399450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a:extLst>
              <a:ext uri="{FF2B5EF4-FFF2-40B4-BE49-F238E27FC236}"/>
            </a:extLst>
          </p:cNvPr>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ormAutofit/>
          </a:bodyPr>
          <a:lstStyle/>
          <a:p>
            <a:pPr>
              <a:defRPr/>
            </a:pPr>
            <a:r>
              <a:rPr lang="en-US" altLang="en-US" dirty="0">
                <a:ea typeface="Times New Roman" charset="0"/>
                <a:cs typeface="Times New Roman" charset="0"/>
              </a:rPr>
              <a:t>Join Dependencies and Fifth Normal Form (2)</a:t>
            </a:r>
          </a:p>
        </p:txBody>
      </p:sp>
      <p:sp>
        <p:nvSpPr>
          <p:cNvPr id="125956" name="Rectangle 3">
            <a:extLst>
              <a:ext uri="{FF2B5EF4-FFF2-40B4-BE49-F238E27FC236}"/>
            </a:extLst>
          </p:cNvPr>
          <p:cNvSpPr>
            <a:spLocks noGrp="1" noChangeArrowheads="1"/>
          </p:cNvSpPr>
          <p:nvPr>
            <p:ph idx="1"/>
          </p:nvPr>
        </p:nvSpPr>
        <p:spPr/>
        <p:txBody>
          <a:bodyPr>
            <a:normAutofit/>
          </a:bodyPr>
          <a:lstStyle/>
          <a:p>
            <a:pPr marL="609600" indent="-609600">
              <a:buNone/>
              <a:defRPr/>
            </a:pPr>
            <a:r>
              <a:rPr lang="en-US" altLang="en-US" b="1" u="sng" dirty="0">
                <a:cs typeface="Times New Roman" panose="02020603050405020304" pitchFamily="18" charset="0"/>
              </a:rPr>
              <a:t>Definition:</a:t>
            </a:r>
            <a:r>
              <a:rPr lang="en-US" altLang="en-US" b="1" dirty="0">
                <a:cs typeface="Times New Roman" panose="02020603050405020304" pitchFamily="18" charset="0"/>
              </a:rPr>
              <a:t> </a:t>
            </a:r>
          </a:p>
          <a:p>
            <a:pPr marL="609600" indent="-609600">
              <a:defRPr/>
            </a:pPr>
            <a:r>
              <a:rPr lang="en-US" altLang="en-US" dirty="0">
                <a:cs typeface="Times New Roman" panose="02020603050405020304" pitchFamily="18" charset="0"/>
              </a:rPr>
              <a:t>A relation schema </a:t>
            </a:r>
            <a:r>
              <a:rPr lang="en-US" altLang="en-US" i="1" dirty="0">
                <a:cs typeface="Times New Roman" panose="02020603050405020304" pitchFamily="18" charset="0"/>
              </a:rPr>
              <a:t>R</a:t>
            </a:r>
            <a:r>
              <a:rPr lang="en-US" altLang="en-US" dirty="0">
                <a:cs typeface="Times New Roman" panose="02020603050405020304" pitchFamily="18" charset="0"/>
              </a:rPr>
              <a:t> is in </a:t>
            </a:r>
            <a:r>
              <a:rPr lang="en-US" altLang="en-US" b="1" dirty="0">
                <a:cs typeface="Times New Roman" panose="02020603050405020304" pitchFamily="18" charset="0"/>
              </a:rPr>
              <a:t>fifth normal form </a:t>
            </a:r>
            <a:r>
              <a:rPr lang="en-US" altLang="en-US" dirty="0">
                <a:cs typeface="Times New Roman" panose="02020603050405020304" pitchFamily="18" charset="0"/>
              </a:rPr>
              <a:t>(</a:t>
            </a:r>
            <a:r>
              <a:rPr lang="en-US" altLang="en-US" b="1" dirty="0">
                <a:cs typeface="Times New Roman" panose="02020603050405020304" pitchFamily="18" charset="0"/>
              </a:rPr>
              <a:t>5NF</a:t>
            </a:r>
            <a:r>
              <a:rPr lang="en-US" altLang="en-US" dirty="0">
                <a:cs typeface="Times New Roman" panose="02020603050405020304" pitchFamily="18" charset="0"/>
              </a:rPr>
              <a:t>) (or </a:t>
            </a:r>
            <a:r>
              <a:rPr lang="en-US" altLang="en-US" b="1" dirty="0">
                <a:cs typeface="Times New Roman" panose="02020603050405020304" pitchFamily="18" charset="0"/>
              </a:rPr>
              <a:t>Project-Join Normal Form </a:t>
            </a:r>
            <a:r>
              <a:rPr lang="en-US" altLang="en-US" dirty="0">
                <a:cs typeface="Times New Roman" panose="02020603050405020304" pitchFamily="18" charset="0"/>
              </a:rPr>
              <a:t>(</a:t>
            </a:r>
            <a:r>
              <a:rPr lang="en-US" altLang="en-US" b="1" dirty="0">
                <a:cs typeface="Times New Roman" panose="02020603050405020304" pitchFamily="18" charset="0"/>
              </a:rPr>
              <a:t>PJNF</a:t>
            </a:r>
            <a:r>
              <a:rPr lang="en-US" altLang="en-US" dirty="0">
                <a:cs typeface="Times New Roman" panose="02020603050405020304" pitchFamily="18" charset="0"/>
              </a:rPr>
              <a:t>)) with respect to a set </a:t>
            </a:r>
            <a:r>
              <a:rPr lang="en-US" altLang="en-US" i="1" dirty="0">
                <a:cs typeface="Times New Roman" panose="02020603050405020304" pitchFamily="18" charset="0"/>
              </a:rPr>
              <a:t>F</a:t>
            </a:r>
            <a:r>
              <a:rPr lang="en-US" altLang="en-US" dirty="0">
                <a:cs typeface="Times New Roman" panose="02020603050405020304" pitchFamily="18" charset="0"/>
              </a:rPr>
              <a:t> of functional, multivalued, and join dependencies if, </a:t>
            </a:r>
          </a:p>
          <a:p>
            <a:pPr marL="990600" lvl="1" indent="-533400">
              <a:defRPr/>
            </a:pPr>
            <a:r>
              <a:rPr lang="en-US" altLang="en-US" dirty="0">
                <a:cs typeface="Times New Roman" panose="02020603050405020304" pitchFamily="18" charset="0"/>
              </a:rPr>
              <a:t>for every nontrivial join dependency JD(</a:t>
            </a:r>
            <a:r>
              <a:rPr lang="en-US" altLang="en-US" i="1" dirty="0">
                <a:cs typeface="Times New Roman" panose="02020603050405020304" pitchFamily="18" charset="0"/>
              </a:rPr>
              <a:t>R</a:t>
            </a:r>
            <a:r>
              <a:rPr lang="en-US" altLang="en-US" baseline="-30000" dirty="0">
                <a:cs typeface="Times New Roman" panose="02020603050405020304" pitchFamily="18" charset="0"/>
              </a:rPr>
              <a:t>1</a:t>
            </a:r>
            <a:r>
              <a:rPr lang="en-US" altLang="en-US" dirty="0">
                <a:cs typeface="Times New Roman" panose="02020603050405020304" pitchFamily="18" charset="0"/>
              </a:rPr>
              <a:t>, </a:t>
            </a:r>
            <a:r>
              <a:rPr lang="en-US" altLang="en-US" i="1" dirty="0">
                <a:cs typeface="Times New Roman" panose="02020603050405020304" pitchFamily="18" charset="0"/>
              </a:rPr>
              <a:t>R</a:t>
            </a:r>
            <a:r>
              <a:rPr lang="en-US" altLang="en-US" baseline="-30000" dirty="0">
                <a:cs typeface="Times New Roman" panose="02020603050405020304" pitchFamily="18" charset="0"/>
              </a:rPr>
              <a:t>2</a:t>
            </a:r>
            <a:r>
              <a:rPr lang="en-US" altLang="en-US" dirty="0">
                <a:cs typeface="Times New Roman" panose="02020603050405020304" pitchFamily="18" charset="0"/>
              </a:rPr>
              <a:t>, ..., </a:t>
            </a:r>
            <a:r>
              <a:rPr lang="en-US" altLang="en-US" i="1" dirty="0">
                <a:cs typeface="Times New Roman" panose="02020603050405020304" pitchFamily="18" charset="0"/>
              </a:rPr>
              <a:t>R</a:t>
            </a:r>
            <a:r>
              <a:rPr lang="en-US" altLang="en-US" baseline="-30000" dirty="0">
                <a:cs typeface="Times New Roman" panose="02020603050405020304" pitchFamily="18" charset="0"/>
              </a:rPr>
              <a:t>n</a:t>
            </a:r>
            <a:r>
              <a:rPr lang="en-US" altLang="en-US" dirty="0">
                <a:cs typeface="Times New Roman" panose="02020603050405020304" pitchFamily="18" charset="0"/>
              </a:rPr>
              <a:t>) in </a:t>
            </a:r>
            <a:r>
              <a:rPr lang="en-US" altLang="en-US" i="1" dirty="0">
                <a:cs typeface="Times New Roman" panose="02020603050405020304" pitchFamily="18" charset="0"/>
              </a:rPr>
              <a:t>F</a:t>
            </a:r>
            <a:r>
              <a:rPr lang="en-US" altLang="en-US" baseline="30000" dirty="0">
                <a:cs typeface="Times New Roman" panose="02020603050405020304" pitchFamily="18" charset="0"/>
              </a:rPr>
              <a:t>+</a:t>
            </a:r>
            <a:r>
              <a:rPr lang="en-US" altLang="en-US" dirty="0">
                <a:cs typeface="Times New Roman" panose="02020603050405020304" pitchFamily="18" charset="0"/>
              </a:rPr>
              <a:t> (that is, implied by </a:t>
            </a:r>
            <a:r>
              <a:rPr lang="en-US" altLang="en-US" i="1" dirty="0">
                <a:cs typeface="Times New Roman" panose="02020603050405020304" pitchFamily="18" charset="0"/>
              </a:rPr>
              <a:t>F</a:t>
            </a:r>
            <a:r>
              <a:rPr lang="en-US" altLang="en-US" dirty="0">
                <a:cs typeface="Times New Roman" panose="02020603050405020304" pitchFamily="18" charset="0"/>
              </a:rPr>
              <a:t>), </a:t>
            </a:r>
          </a:p>
          <a:p>
            <a:pPr marL="1371600" lvl="2" indent="-457200">
              <a:defRPr/>
            </a:pPr>
            <a:r>
              <a:rPr lang="en-US" altLang="en-US" dirty="0">
                <a:cs typeface="Times New Roman" panose="02020603050405020304" pitchFamily="18" charset="0"/>
              </a:rPr>
              <a:t>every </a:t>
            </a:r>
            <a:r>
              <a:rPr lang="en-US" altLang="en-US" i="1" dirty="0" err="1">
                <a:cs typeface="Times New Roman" panose="02020603050405020304" pitchFamily="18" charset="0"/>
              </a:rPr>
              <a:t>R</a:t>
            </a:r>
            <a:r>
              <a:rPr lang="en-US" altLang="en-US" baseline="-30000" dirty="0" err="1">
                <a:cs typeface="Times New Roman" panose="02020603050405020304" pitchFamily="18" charset="0"/>
              </a:rPr>
              <a:t>i</a:t>
            </a:r>
            <a:r>
              <a:rPr lang="en-US" altLang="en-US" dirty="0">
                <a:cs typeface="Times New Roman" panose="02020603050405020304" pitchFamily="18" charset="0"/>
              </a:rPr>
              <a:t> is a </a:t>
            </a:r>
            <a:r>
              <a:rPr lang="en-US" altLang="en-US" dirty="0" err="1">
                <a:cs typeface="Times New Roman" panose="02020603050405020304" pitchFamily="18" charset="0"/>
              </a:rPr>
              <a:t>superkey</a:t>
            </a:r>
            <a:r>
              <a:rPr lang="en-US" altLang="en-US" dirty="0">
                <a:cs typeface="Times New Roman" panose="02020603050405020304" pitchFamily="18" charset="0"/>
              </a:rPr>
              <a:t> of </a:t>
            </a:r>
            <a:r>
              <a:rPr lang="en-US" altLang="en-US" i="1" dirty="0">
                <a:cs typeface="Times New Roman" panose="02020603050405020304" pitchFamily="18" charset="0"/>
              </a:rPr>
              <a:t>R</a:t>
            </a:r>
            <a:r>
              <a:rPr lang="en-US" altLang="en-US" dirty="0">
                <a:cs typeface="Times New Roman" panose="02020603050405020304" pitchFamily="18" charset="0"/>
              </a:rPr>
              <a:t>.</a:t>
            </a:r>
          </a:p>
          <a:p>
            <a:pPr marL="571500" indent="-457200">
              <a:defRPr/>
            </a:pPr>
            <a:r>
              <a:rPr lang="en-US" altLang="en-US" sz="2400" dirty="0">
                <a:solidFill>
                  <a:srgbClr val="990033"/>
                </a:solidFill>
                <a:cs typeface="Times New Roman" panose="02020603050405020304" pitchFamily="18" charset="0"/>
              </a:rPr>
              <a:t>Discovering join dependencies in practical databases with hundreds of relations is next to impossible. Therefore, 5NF is rarely used in practice</a:t>
            </a:r>
            <a:r>
              <a:rPr lang="en-US" altLang="en-US" dirty="0">
                <a:solidFill>
                  <a:srgbClr val="990033"/>
                </a:solidFill>
                <a:cs typeface="Times New Roman" panose="02020603050405020304" pitchFamily="18" charset="0"/>
              </a:rPr>
              <a:t>.</a:t>
            </a:r>
          </a:p>
        </p:txBody>
      </p:sp>
      <p:sp>
        <p:nvSpPr>
          <p:cNvPr id="146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14- </a:t>
            </a:r>
            <a:fld id="{D7DBE1CB-8537-42C4-862D-B3D77A596278}" type="slidenum">
              <a:rPr lang="en-US" altLang="en-US" sz="1400">
                <a:solidFill>
                  <a:srgbClr val="990033"/>
                </a:solidFill>
              </a:rPr>
              <a:pPr>
                <a:spcBef>
                  <a:spcPct val="0"/>
                </a:spcBef>
                <a:buClrTx/>
                <a:buSzTx/>
                <a:buFontTx/>
                <a:buNone/>
              </a:pPr>
              <a:t>69</a:t>
            </a:fld>
            <a:endParaRPr lang="en-CA" altLang="en-US" sz="1400">
              <a:solidFill>
                <a:srgbClr val="990033"/>
              </a:solidFill>
            </a:endParaRPr>
          </a:p>
        </p:txBody>
      </p:sp>
    </p:spTree>
    <p:extLst>
      <p:ext uri="{BB962C8B-B14F-4D97-AF65-F5344CB8AC3E}">
        <p14:creationId xmlns:p14="http://schemas.microsoft.com/office/powerpoint/2010/main" val="409403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a:extLst>
              <a:ext uri="{FF2B5EF4-FFF2-40B4-BE49-F238E27FC236}"/>
            </a:extLst>
          </p:cNvPr>
          <p:cNvSpPr>
            <a:spLocks noChangeArrowheads="1"/>
          </p:cNvSpPr>
          <p:nvPr/>
        </p:nvSpPr>
        <p:spPr bwMode="auto">
          <a:xfrm>
            <a:off x="3352800" y="1309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defRPr/>
            </a:pPr>
            <a:endParaRPr lang="en-US" altLang="en-US" sz="2400">
              <a:solidFill>
                <a:schemeClr val="tx1"/>
              </a:solidFill>
            </a:endParaRPr>
          </a:p>
        </p:txBody>
      </p:sp>
      <p:pic>
        <p:nvPicPr>
          <p:cNvPr id="23556" name="Picture 6" descr="fig14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6029" y="336550"/>
            <a:ext cx="43434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itle 1"/>
          <p:cNvSpPr txBox="1">
            <a:spLocks/>
          </p:cNvSpPr>
          <p:nvPr/>
        </p:nvSpPr>
        <p:spPr bwMode="auto">
          <a:xfrm>
            <a:off x="377371" y="5029200"/>
            <a:ext cx="395877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b="1" dirty="0">
                <a:solidFill>
                  <a:srgbClr val="000000"/>
                </a:solidFill>
                <a:latin typeface="Verdana" panose="020B0604030504040204" pitchFamily="34" charset="0"/>
              </a:rPr>
              <a:t>Figure 14.1   </a:t>
            </a:r>
            <a:r>
              <a:rPr lang="en-US" altLang="en-US" sz="1400" dirty="0">
                <a:solidFill>
                  <a:srgbClr val="000000"/>
                </a:solidFill>
                <a:latin typeface="Verdana" panose="020B0604030504040204" pitchFamily="34" charset="0"/>
              </a:rPr>
              <a:t>A </a:t>
            </a:r>
            <a:r>
              <a:rPr lang="en-US" altLang="en-US" sz="1400" dirty="0" smtClean="0">
                <a:solidFill>
                  <a:srgbClr val="000000"/>
                </a:solidFill>
                <a:latin typeface="Verdana" panose="020B0604030504040204" pitchFamily="34" charset="0"/>
              </a:rPr>
              <a:t>simplified COMPANY </a:t>
            </a:r>
            <a:r>
              <a:rPr lang="en-US" altLang="en-US" sz="1400" dirty="0">
                <a:solidFill>
                  <a:srgbClr val="000000"/>
                </a:solidFill>
                <a:latin typeface="Verdana" panose="020B0604030504040204" pitchFamily="34" charset="0"/>
              </a:rPr>
              <a:t>relational </a:t>
            </a:r>
            <a:r>
              <a:rPr lang="en-US" altLang="en-US" sz="1400" dirty="0" smtClean="0">
                <a:solidFill>
                  <a:srgbClr val="000000"/>
                </a:solidFill>
                <a:latin typeface="Verdana" panose="020B0604030504040204" pitchFamily="34" charset="0"/>
              </a:rPr>
              <a:t>database schema</a:t>
            </a:r>
            <a:endParaRPr lang="en-US" altLang="en-US" sz="1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64511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normAutofit/>
          </a:bodyPr>
          <a:lstStyle/>
          <a:p>
            <a:pPr eaLnBrk="1" hangingPunct="1"/>
            <a:r>
              <a:rPr lang="en-US" altLang="en-US" sz="3200" dirty="0" smtClean="0"/>
              <a:t>1.2 Redundant Information in Tuples and Update Anomalies </a:t>
            </a:r>
          </a:p>
        </p:txBody>
      </p:sp>
      <p:sp>
        <p:nvSpPr>
          <p:cNvPr id="25603" name="Rectangle 7"/>
          <p:cNvSpPr>
            <a:spLocks noGrp="1" noChangeArrowheads="1"/>
          </p:cNvSpPr>
          <p:nvPr>
            <p:ph idx="1"/>
          </p:nvPr>
        </p:nvSpPr>
        <p:spPr/>
        <p:txBody>
          <a:bodyPr/>
          <a:lstStyle/>
          <a:p>
            <a:pPr eaLnBrk="1" hangingPunct="1"/>
            <a:r>
              <a:rPr lang="en-US" altLang="en-US" dirty="0" smtClean="0"/>
              <a:t>Information is stored redundantly </a:t>
            </a:r>
          </a:p>
          <a:p>
            <a:pPr lvl="1" eaLnBrk="1" hangingPunct="1"/>
            <a:r>
              <a:rPr lang="en-US" altLang="en-US" dirty="0" smtClean="0"/>
              <a:t>Wastes storage</a:t>
            </a:r>
          </a:p>
          <a:p>
            <a:pPr lvl="1" eaLnBrk="1" hangingPunct="1"/>
            <a:r>
              <a:rPr lang="en-US" altLang="en-US" dirty="0" smtClean="0"/>
              <a:t>Causes problems with update anomalies</a:t>
            </a:r>
          </a:p>
          <a:p>
            <a:pPr lvl="2" eaLnBrk="1" hangingPunct="1"/>
            <a:r>
              <a:rPr lang="en-US" altLang="en-US" dirty="0" smtClean="0"/>
              <a:t>Insertion Anomalies</a:t>
            </a:r>
          </a:p>
          <a:p>
            <a:pPr lvl="2" eaLnBrk="1" hangingPunct="1"/>
            <a:r>
              <a:rPr lang="en-US" altLang="en-US" dirty="0" smtClean="0"/>
              <a:t>Deletion Anomalies</a:t>
            </a:r>
          </a:p>
          <a:p>
            <a:pPr lvl="2" eaLnBrk="1" hangingPunct="1"/>
            <a:r>
              <a:rPr lang="en-US" altLang="en-US" dirty="0" smtClean="0"/>
              <a:t>Modification Anomalies </a:t>
            </a:r>
          </a:p>
        </p:txBody>
      </p:sp>
    </p:spTree>
    <p:extLst>
      <p:ext uri="{BB962C8B-B14F-4D97-AF65-F5344CB8AC3E}">
        <p14:creationId xmlns:p14="http://schemas.microsoft.com/office/powerpoint/2010/main" val="3367669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title"/>
          </p:nvPr>
        </p:nvSpPr>
        <p:spPr/>
        <p:txBody>
          <a:bodyPr/>
          <a:lstStyle/>
          <a:p>
            <a:pPr eaLnBrk="1" hangingPunct="1"/>
            <a:r>
              <a:rPr lang="en-US" altLang="en-US" smtClean="0"/>
              <a:t>EXAMPLE OF AN UPDATE ANOMALY</a:t>
            </a:r>
          </a:p>
        </p:txBody>
      </p:sp>
      <p:sp>
        <p:nvSpPr>
          <p:cNvPr id="27651" name="Rectangle 7"/>
          <p:cNvSpPr>
            <a:spLocks noGrp="1" noChangeArrowheads="1"/>
          </p:cNvSpPr>
          <p:nvPr>
            <p:ph idx="1"/>
          </p:nvPr>
        </p:nvSpPr>
        <p:spPr/>
        <p:txBody>
          <a:bodyPr/>
          <a:lstStyle/>
          <a:p>
            <a:pPr eaLnBrk="1" hangingPunct="1"/>
            <a:r>
              <a:rPr lang="en-US" altLang="en-US" smtClean="0"/>
              <a:t>Consider the relation:</a:t>
            </a:r>
          </a:p>
          <a:p>
            <a:pPr lvl="1" eaLnBrk="1" hangingPunct="1"/>
            <a:r>
              <a:rPr lang="en-US" altLang="en-US" smtClean="0"/>
              <a:t>EMP_PROJ(Emp#, Proj#, Ename, Pname, No_hours)</a:t>
            </a:r>
          </a:p>
          <a:p>
            <a:pPr eaLnBrk="1" hangingPunct="1"/>
            <a:r>
              <a:rPr lang="en-US" altLang="en-US" smtClean="0"/>
              <a:t>Update Anomaly:</a:t>
            </a:r>
          </a:p>
          <a:p>
            <a:pPr lvl="1" eaLnBrk="1" hangingPunct="1"/>
            <a:r>
              <a:rPr lang="en-US" altLang="en-US" smtClean="0"/>
              <a:t>Changing the name of  project number P1 from “Billing” to “Customer-Accounting” may cause this update to be made for all 100 employees working on project P1. </a:t>
            </a:r>
          </a:p>
        </p:txBody>
      </p:sp>
    </p:spTree>
    <p:extLst>
      <p:ext uri="{BB962C8B-B14F-4D97-AF65-F5344CB8AC3E}">
        <p14:creationId xmlns:p14="http://schemas.microsoft.com/office/powerpoint/2010/main" val="3261554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4873beb7-5857-4685-be1f-d57550cc96cc"/>
    <ds:schemaRef ds:uri="http://purl.org/dc/dcmitype/"/>
    <ds:schemaRef ds:uri="http://www.w3.org/XML/1998/namespace"/>
    <ds:schemaRef ds:uri="http://schemas.microsoft.com/office/infopath/2007/PartnerControls"/>
    <ds:schemaRef ds:uri="http://purl.org/dc/terms/"/>
    <ds:schemaRef ds:uri="http://purl.org/dc/elements/1.1/"/>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7569</TotalTime>
  <Words>4479</Words>
  <Application>Microsoft Office PowerPoint</Application>
  <PresentationFormat>Widescreen</PresentationFormat>
  <Paragraphs>495</Paragraphs>
  <Slides>69</Slides>
  <Notes>65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69</vt:i4>
      </vt:variant>
    </vt:vector>
  </HeadingPairs>
  <TitlesOfParts>
    <vt:vector size="87" baseType="lpstr">
      <vt:lpstr>MS PGothic</vt:lpstr>
      <vt:lpstr>MS PGothic</vt:lpstr>
      <vt:lpstr>Arial</vt:lpstr>
      <vt:lpstr>Calibri</vt:lpstr>
      <vt:lpstr>GillSans-Bold</vt:lpstr>
      <vt:lpstr>Lucida Grande</vt:lpstr>
      <vt:lpstr>MathematicalPi 1</vt:lpstr>
      <vt:lpstr>Monotype Sorts</vt:lpstr>
      <vt:lpstr>Segoe UI</vt:lpstr>
      <vt:lpstr>Segoe UI Light</vt:lpstr>
      <vt:lpstr>Symbol</vt:lpstr>
      <vt:lpstr>Tahoma</vt:lpstr>
      <vt:lpstr>Times New Roman</vt:lpstr>
      <vt:lpstr>Verdana</vt:lpstr>
      <vt:lpstr>Wingdings</vt:lpstr>
      <vt:lpstr>Wingdings 3</vt:lpstr>
      <vt:lpstr>ヒラギノ角ゴ Pro W3</vt:lpstr>
      <vt:lpstr>WelcomeDoc</vt:lpstr>
      <vt:lpstr>CS2005 Database Systems</vt:lpstr>
      <vt:lpstr> </vt:lpstr>
      <vt:lpstr>Normalization || Data Normalization</vt:lpstr>
      <vt:lpstr>1. Informal Design Guidelines for Relational Databases (1)</vt:lpstr>
      <vt:lpstr>Informal Design Guidelines for Relational Databases (2)</vt:lpstr>
      <vt:lpstr>1.1 Semantics of the Relational Attributes must be clear</vt:lpstr>
      <vt:lpstr>PowerPoint Presentation</vt:lpstr>
      <vt:lpstr>1.2 Redundant Information in Tuples and Update Anomalies </vt:lpstr>
      <vt:lpstr>EXAMPLE OF AN UPDATE ANOMALY</vt:lpstr>
      <vt:lpstr>EXAMPLE OF AN INSERT ANOMALY</vt:lpstr>
      <vt:lpstr>EXAMPLE OF A DELETE ANOMALY</vt:lpstr>
      <vt:lpstr>PowerPoint Presentation</vt:lpstr>
      <vt:lpstr>PowerPoint Presentation</vt:lpstr>
      <vt:lpstr>Guideline for Redundant Information in Tuples and Update Anomalies</vt:lpstr>
      <vt:lpstr>1.3 Null Values in Tuples </vt:lpstr>
      <vt:lpstr>PowerPoint Presentation</vt:lpstr>
      <vt:lpstr>PowerPoint Presentation</vt:lpstr>
      <vt:lpstr>1.4 Generation of Spurious Tuples – avoid at any cost</vt:lpstr>
      <vt:lpstr>Spurious Tuples (2)</vt:lpstr>
      <vt:lpstr>2. Functional Dependencies</vt:lpstr>
      <vt:lpstr>2.1 Defining Functional Dependencies </vt:lpstr>
      <vt:lpstr>Examples of FD constraints (1) </vt:lpstr>
      <vt:lpstr>Examples of FD constraints (2)</vt:lpstr>
      <vt:lpstr>Defining FDs from instances</vt:lpstr>
      <vt:lpstr>Figure 14.7   Ruling Out FDs</vt:lpstr>
      <vt:lpstr>Figure 14.8  What FDs may exist?</vt:lpstr>
      <vt:lpstr>Important Definitions</vt:lpstr>
      <vt:lpstr>Example Transitive Dependency</vt:lpstr>
      <vt:lpstr>3.1 Normalization of Relations (1)</vt:lpstr>
      <vt:lpstr>Normalization of Relations (2)</vt:lpstr>
      <vt:lpstr>3.2 Practical Use of Normal Forms</vt:lpstr>
      <vt:lpstr>3.3 Definitions of Keys and Attributes Participating in Keys (1)</vt:lpstr>
      <vt:lpstr>Definitions of Keys and Attributes Participating in Keys (2)</vt:lpstr>
      <vt:lpstr>3.4 First Normal Form </vt:lpstr>
      <vt:lpstr>PowerPoint Presentation</vt:lpstr>
      <vt:lpstr>PowerPoint Presentation</vt:lpstr>
      <vt:lpstr>3.5 Second Normal Form (1) </vt:lpstr>
      <vt:lpstr>Second Normal Form (2)</vt:lpstr>
      <vt:lpstr>PowerPoint Presentation</vt:lpstr>
      <vt:lpstr>3.6 Third Normal Form (1)</vt:lpstr>
      <vt:lpstr>Third Normal Form (2)</vt:lpstr>
      <vt:lpstr>PowerPoint Presentation</vt:lpstr>
      <vt:lpstr>PowerPoint Presentation</vt:lpstr>
      <vt:lpstr>Normal Forms Defined Informally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General Normal Form Definitions (For Multiple Keys) (1)</vt:lpstr>
      <vt:lpstr>4.1  General Definition of 2NF  (For Multiple Candidate Keys) </vt:lpstr>
      <vt:lpstr>4.2 General Definition of Third  Normal Form</vt:lpstr>
      <vt:lpstr>4.3 Interpreting the General Definition of Third  Normal Form</vt:lpstr>
      <vt:lpstr>4.3 Interpreting the General Definition of Third  Normal Form (2) </vt:lpstr>
      <vt:lpstr>5. BCNF (Boyce-Codd Normal Form) </vt:lpstr>
      <vt:lpstr>Figure 14.14 A relation TEACH that is in 3NF but not in BCNF</vt:lpstr>
      <vt:lpstr>Achieving the BCNF by Decomposition (1)</vt:lpstr>
      <vt:lpstr>Achieving the BCNF by Decomposition (2)</vt:lpstr>
      <vt:lpstr>Test for checking non-additivity of Binary Relational Decompositions </vt:lpstr>
      <vt:lpstr>Test for checking non-additivity of Binary Relational Decompositions </vt:lpstr>
      <vt:lpstr>General Procedure for achieving BCNF when a relation fails BCNF</vt:lpstr>
      <vt:lpstr>5. Multivalued Dependencies and Fourth Normal Form (1)</vt:lpstr>
      <vt:lpstr>Multivalued Dependencies and Fourth Normal Form (3)</vt:lpstr>
      <vt:lpstr>Figure 14.15 Fourth and fifth normal forms.</vt:lpstr>
      <vt:lpstr>6. Join Dependencies and Fifth Normal Form (1)</vt:lpstr>
      <vt:lpstr>Join Dependencies and Fifth Normal Form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CS-203 Database Systems</dc:title>
  <dc:creator>Muhammad Danish</dc:creator>
  <cp:keywords/>
  <cp:lastModifiedBy>Muhammad Danish</cp:lastModifiedBy>
  <cp:revision>486</cp:revision>
  <dcterms:created xsi:type="dcterms:W3CDTF">2021-09-06T03:19:13Z</dcterms:created>
  <dcterms:modified xsi:type="dcterms:W3CDTF">2021-11-04T04:24:11Z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