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9" r:id="rId18"/>
    <p:sldId id="271" r:id="rId19"/>
    <p:sldId id="272" r:id="rId20"/>
    <p:sldId id="275" r:id="rId21"/>
    <p:sldId id="273" r:id="rId22"/>
    <p:sldId id="274" r:id="rId23"/>
    <p:sldId id="276" r:id="rId24"/>
    <p:sldId id="277" r:id="rId25"/>
    <p:sldId id="278" r:id="rId26"/>
    <p:sldId id="279" r:id="rId27"/>
    <p:sldId id="302" r:id="rId28"/>
    <p:sldId id="280" r:id="rId29"/>
    <p:sldId id="300" r:id="rId30"/>
    <p:sldId id="281" r:id="rId31"/>
    <p:sldId id="282" r:id="rId32"/>
    <p:sldId id="283" r:id="rId33"/>
    <p:sldId id="284" r:id="rId34"/>
    <p:sldId id="301" r:id="rId35"/>
    <p:sldId id="285" r:id="rId36"/>
    <p:sldId id="303" r:id="rId37"/>
    <p:sldId id="286" r:id="rId38"/>
    <p:sldId id="2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99"/>
            <p14:sldId id="271"/>
            <p14:sldId id="272"/>
            <p14:sldId id="275"/>
            <p14:sldId id="273"/>
            <p14:sldId id="274"/>
            <p14:sldId id="276"/>
            <p14:sldId id="277"/>
            <p14:sldId id="278"/>
            <p14:sldId id="279"/>
            <p14:sldId id="302"/>
            <p14:sldId id="280"/>
            <p14:sldId id="300"/>
            <p14:sldId id="281"/>
            <p14:sldId id="282"/>
            <p14:sldId id="283"/>
            <p14:sldId id="284"/>
            <p14:sldId id="301"/>
            <p14:sldId id="285"/>
            <p14:sldId id="303"/>
            <p14:sldId id="286"/>
            <p14:sldId id="287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4" d="100"/>
          <a:sy n="64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Data_item_name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LOCK,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Locking_transaction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lock_item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unlock_item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 must be implemented as indivisible units (known as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 sections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operating systems); that is, no interleaving should be allowed once a lock or unlock operation is started  until the operation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terminates or the transaction waits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8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lock associated with an item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LOCK(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now has three possible states: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read-locked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write-locked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unlocked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Data_item_name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LOCK,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No_of_reads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Locking_transaction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(s)&gt;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9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CS2005	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Two-Phase Locking </a:t>
            </a:r>
            <a:r>
              <a:rPr lang="en-US" altLang="en-US" sz="2800" dirty="0" smtClean="0"/>
              <a:t>Techniques for </a:t>
            </a:r>
            <a:r>
              <a:rPr lang="en-US" altLang="en-US" sz="2800" dirty="0"/>
              <a:t>Concurrency Control (cont’d.)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When we use the shared/exclusive locking scheme, the system must enforce the following rules: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67BB958-6CA1-4B9A-934C-F09594D2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54" y="2391235"/>
            <a:ext cx="76295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BF38307-C149-4129-B802-5D9D098C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54" y="4229560"/>
            <a:ext cx="76009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Two-Phase Locking </a:t>
            </a:r>
            <a:r>
              <a:rPr lang="en-US" altLang="en-US" sz="2800" dirty="0" smtClean="0"/>
              <a:t>Techniques for </a:t>
            </a:r>
            <a:r>
              <a:rPr lang="en-US" altLang="en-US" sz="2800" dirty="0"/>
              <a:t>Concurrency Control (cont’d.)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</a:t>
            </a:r>
            <a:r>
              <a:rPr lang="en-US" dirty="0" err="1"/>
              <a:t>write_lock</a:t>
            </a:r>
            <a:r>
              <a:rPr lang="en-US" dirty="0"/>
              <a:t>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T </a:t>
            </a:r>
            <a:r>
              <a:rPr lang="en-US" dirty="0"/>
              <a:t>is the only transaction holding a read lock on </a:t>
            </a:r>
            <a:r>
              <a:rPr lang="en-US" i="1" dirty="0"/>
              <a:t>X </a:t>
            </a:r>
            <a:r>
              <a:rPr lang="en-US" dirty="0"/>
              <a:t>at </a:t>
            </a:r>
            <a:r>
              <a:rPr lang="en-US" dirty="0" smtClean="0"/>
              <a:t>the time </a:t>
            </a:r>
            <a:r>
              <a:rPr lang="en-US" dirty="0"/>
              <a:t>it issues the </a:t>
            </a:r>
            <a:r>
              <a:rPr lang="en-US" dirty="0" err="1"/>
              <a:t>write_lock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operation, the lock can be upgraded; otherwise, </a:t>
            </a:r>
            <a:r>
              <a:rPr lang="en-US" dirty="0" smtClean="0"/>
              <a:t>the transaction </a:t>
            </a:r>
            <a:r>
              <a:rPr lang="en-US" dirty="0"/>
              <a:t>must wait 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</p:spTree>
    <p:extLst>
      <p:ext uri="{BB962C8B-B14F-4D97-AF65-F5344CB8AC3E}">
        <p14:creationId xmlns:p14="http://schemas.microsoft.com/office/powerpoint/2010/main" val="34702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23EE7A-B8C9-4AC2-8765-89A9656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binary locks or read/write locks in transactions, as described earlier, does not guarantee serializability of schedules on its own.</a:t>
            </a:r>
          </a:p>
          <a:p>
            <a:r>
              <a:rPr lang="en-US" dirty="0"/>
              <a:t>Take an example in the next slide:</a:t>
            </a:r>
          </a:p>
        </p:txBody>
      </p:sp>
    </p:spTree>
    <p:extLst>
      <p:ext uri="{BB962C8B-B14F-4D97-AF65-F5344CB8AC3E}">
        <p14:creationId xmlns:p14="http://schemas.microsoft.com/office/powerpoint/2010/main" val="34288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1282927"/>
            <a:ext cx="9925439" cy="38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938212"/>
            <a:ext cx="100774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Guaranteeing Serializability by Two-Phase </a:t>
            </a:r>
            <a:r>
              <a:rPr lang="en-US" sz="3200" dirty="0" smtClean="0"/>
              <a:t>Locking (2PL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Two-phase locking protocol</a:t>
            </a:r>
          </a:p>
          <a:p>
            <a:pPr lvl="1"/>
            <a:r>
              <a:rPr lang="en-US" sz="2000" dirty="0"/>
              <a:t>All locking operations precede the first unlock operation in the transaction</a:t>
            </a:r>
          </a:p>
          <a:p>
            <a:pPr lvl="1"/>
            <a:r>
              <a:rPr lang="en-US" sz="1800" dirty="0" smtClean="0"/>
              <a:t>Expanding </a:t>
            </a:r>
            <a:r>
              <a:rPr lang="en-US" sz="1800" dirty="0"/>
              <a:t>(growing) phase</a:t>
            </a:r>
          </a:p>
          <a:p>
            <a:pPr lvl="2"/>
            <a:r>
              <a:rPr lang="en-US" sz="1800" dirty="0"/>
              <a:t>New locks can be acquired but none can be released</a:t>
            </a:r>
          </a:p>
          <a:p>
            <a:pPr lvl="2"/>
            <a:r>
              <a:rPr lang="en-US" sz="1800" dirty="0"/>
              <a:t>Lock conversion upgrades (from read-locked to write-locked) must be done during this phase</a:t>
            </a:r>
          </a:p>
          <a:p>
            <a:pPr lvl="1"/>
            <a:r>
              <a:rPr lang="en-US" sz="2000" dirty="0"/>
              <a:t>Shrinking phase</a:t>
            </a:r>
          </a:p>
          <a:p>
            <a:pPr lvl="2"/>
            <a:r>
              <a:rPr lang="en-US" sz="1800" dirty="0"/>
              <a:t>Existing locks can be released but none can be acquired</a:t>
            </a:r>
          </a:p>
          <a:p>
            <a:pPr lvl="2"/>
            <a:r>
              <a:rPr lang="en-US" sz="1800" dirty="0"/>
              <a:t>Downgrades (from write-locked to read-locked) must be done during this phase</a:t>
            </a:r>
          </a:p>
        </p:txBody>
      </p:sp>
    </p:spTree>
    <p:extLst>
      <p:ext uri="{BB962C8B-B14F-4D97-AF65-F5344CB8AC3E}">
        <p14:creationId xmlns:p14="http://schemas.microsoft.com/office/powerpoint/2010/main" val="383489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Guaranteeing Serializability by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</a:t>
            </a:r>
            <a:r>
              <a:rPr lang="en-US" b="1" dirty="0"/>
              <a:t>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</p:spTree>
    <p:extLst>
      <p:ext uri="{BB962C8B-B14F-4D97-AF65-F5344CB8AC3E}">
        <p14:creationId xmlns:p14="http://schemas.microsoft.com/office/powerpoint/2010/main" val="6685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73" y="124284"/>
            <a:ext cx="5202230" cy="348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176925"/>
            <a:ext cx="4124325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231" y="3000829"/>
            <a:ext cx="4530437" cy="3852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475" y="5100832"/>
            <a:ext cx="3438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Basic 2PL</a:t>
            </a:r>
          </a:p>
          <a:p>
            <a:pPr lvl="1"/>
            <a:r>
              <a:rPr lang="en-US" sz="2400" dirty="0"/>
              <a:t>Technique described on previous slides</a:t>
            </a:r>
          </a:p>
          <a:p>
            <a:r>
              <a:rPr lang="en-US" sz="2400" dirty="0"/>
              <a:t>Conservative (static) 2PL</a:t>
            </a:r>
          </a:p>
          <a:p>
            <a:pPr lvl="1"/>
            <a:r>
              <a:rPr lang="en-US" sz="2400" dirty="0"/>
              <a:t>Requires a transaction to lock all the items it accesses before the transaction begins</a:t>
            </a:r>
          </a:p>
          <a:p>
            <a:pPr lvl="2"/>
            <a:r>
              <a:rPr lang="en-US" sz="2000" dirty="0"/>
              <a:t>Predeclare </a:t>
            </a:r>
            <a:r>
              <a:rPr lang="en-US" sz="2000" b="1" dirty="0"/>
              <a:t>read-set</a:t>
            </a:r>
            <a:r>
              <a:rPr lang="en-US" sz="2000" dirty="0"/>
              <a:t> and </a:t>
            </a:r>
            <a:r>
              <a:rPr lang="en-US" sz="2000" b="1" dirty="0"/>
              <a:t>write-set</a:t>
            </a:r>
          </a:p>
          <a:p>
            <a:pPr lvl="1"/>
            <a:r>
              <a:rPr lang="en-US" sz="2400" dirty="0"/>
              <a:t>If any of </a:t>
            </a:r>
            <a:r>
              <a:rPr lang="en-US" sz="2400" dirty="0" smtClean="0"/>
              <a:t>the pre-declared </a:t>
            </a:r>
            <a:r>
              <a:rPr lang="en-US" sz="2400" dirty="0"/>
              <a:t>items </a:t>
            </a:r>
            <a:r>
              <a:rPr lang="en-US" sz="2400" dirty="0" smtClean="0"/>
              <a:t>needed cannot </a:t>
            </a:r>
            <a:r>
              <a:rPr lang="en-US" sz="2400" dirty="0"/>
              <a:t>be locked, the transaction </a:t>
            </a:r>
            <a:r>
              <a:rPr lang="en-US" sz="2400" b="1" dirty="0"/>
              <a:t>does not lock any item</a:t>
            </a:r>
            <a:r>
              <a:rPr lang="en-US" sz="2400" dirty="0"/>
              <a:t>; instead, it waits until </a:t>
            </a:r>
            <a:r>
              <a:rPr lang="en-US" sz="2400" dirty="0" smtClean="0"/>
              <a:t>all the </a:t>
            </a:r>
            <a:r>
              <a:rPr lang="en-US" sz="2400" dirty="0"/>
              <a:t>items are available for locking </a:t>
            </a:r>
            <a:endParaRPr lang="en-US" sz="2400" dirty="0" smtClean="0"/>
          </a:p>
          <a:p>
            <a:pPr lvl="1"/>
            <a:r>
              <a:rPr lang="en-US" sz="2400" b="1" dirty="0" smtClean="0"/>
              <a:t>Deadlock-free </a:t>
            </a:r>
            <a:r>
              <a:rPr lang="en-US" sz="2400" b="1" dirty="0"/>
              <a:t>protocol</a:t>
            </a:r>
          </a:p>
          <a:p>
            <a:pPr lvl="1"/>
            <a:r>
              <a:rPr lang="en-US" sz="2400" dirty="0"/>
              <a:t>difficult to use in practice because of the need to predeclare the read-set and write-set, which is not possible in some situations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801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Strict 2PL</a:t>
            </a:r>
          </a:p>
          <a:p>
            <a:pPr lvl="1"/>
            <a:r>
              <a:rPr lang="en-US" dirty="0"/>
              <a:t>Transaction does not release exclusive locks (write locks) until after it commits or aborts. It is not deadlock-free.</a:t>
            </a:r>
          </a:p>
          <a:p>
            <a:r>
              <a:rPr lang="en-US" dirty="0" smtClean="0"/>
              <a:t>Rigorous </a:t>
            </a:r>
            <a:r>
              <a:rPr lang="en-US" dirty="0"/>
              <a:t>2PL</a:t>
            </a:r>
          </a:p>
          <a:p>
            <a:pPr lvl="1"/>
            <a:r>
              <a:rPr lang="en-US" dirty="0"/>
              <a:t>Transaction does not release any locks (exclusive or shared)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pPr lvl="1"/>
            <a:r>
              <a:rPr lang="en-US" dirty="0"/>
              <a:t>because every read or write operation is preceded by a system locking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8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2800" b="1" dirty="0"/>
              <a:t>CHAPTER </a:t>
            </a:r>
            <a:r>
              <a:rPr lang="en-US" sz="2800" b="1" dirty="0" smtClean="0"/>
              <a:t>21</a:t>
            </a:r>
            <a:endParaRPr lang="en-US" sz="2800" b="1" dirty="0"/>
          </a:p>
          <a:p>
            <a:pPr marL="0" indent="0" algn="ctr">
              <a:buNone/>
              <a:defRPr/>
            </a:pPr>
            <a:r>
              <a:rPr lang="en-US" sz="3200" dirty="0" smtClean="0"/>
              <a:t>Concurrency Control Techniques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07" y="3760142"/>
            <a:ext cx="7563644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3947" y="5930031"/>
            <a:ext cx="978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21.5 </a:t>
            </a:r>
            <a:r>
              <a:rPr lang="en-US" sz="1600" dirty="0"/>
              <a:t>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</a:t>
            </a:r>
            <a:r>
              <a:rPr lang="en-US" sz="1600" dirty="0" smtClean="0"/>
              <a:t>is in </a:t>
            </a:r>
            <a:r>
              <a:rPr lang="en-US" sz="1600" dirty="0"/>
              <a:t>a state of deadlock (b) A wait-for graph (WFG)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6152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</a:t>
            </a:r>
            <a:r>
              <a:rPr lang="en-US" dirty="0" smtClean="0"/>
              <a:t>Prevention Protocols</a:t>
            </a:r>
            <a:endParaRPr lang="en-US" dirty="0"/>
          </a:p>
          <a:p>
            <a:pPr lvl="1"/>
            <a:r>
              <a:rPr lang="en-US" dirty="0"/>
              <a:t>Every transaction locks all items it needs in </a:t>
            </a:r>
            <a:r>
              <a:rPr lang="en-US" dirty="0" smtClean="0"/>
              <a:t>advance </a:t>
            </a:r>
            <a:r>
              <a:rPr lang="en-US" dirty="0"/>
              <a:t>- if any of the items cannot </a:t>
            </a:r>
            <a:r>
              <a:rPr lang="en-US" dirty="0" smtClean="0"/>
              <a:t>be obtained</a:t>
            </a:r>
            <a:r>
              <a:rPr lang="en-US" dirty="0"/>
              <a:t>, none of the items are locked</a:t>
            </a:r>
          </a:p>
          <a:p>
            <a:pPr lvl="1"/>
            <a:r>
              <a:rPr lang="en-US" dirty="0" smtClean="0"/>
              <a:t>A second protocol: Ordering </a:t>
            </a:r>
            <a:r>
              <a:rPr lang="en-US" dirty="0"/>
              <a:t>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 number of other deadlock prevention schemes have been proposed that make a decision about what to do with a transaction involved in a possible deadlock situation:</a:t>
            </a:r>
          </a:p>
          <a:p>
            <a:r>
              <a:rPr lang="en-US" sz="2400" dirty="0"/>
              <a:t>these techniques use the concept of </a:t>
            </a:r>
            <a:r>
              <a:rPr lang="en-US" sz="2400" b="1" dirty="0"/>
              <a:t>transaction timestamp </a:t>
            </a:r>
            <a:r>
              <a:rPr lang="en-US" sz="2400" dirty="0"/>
              <a:t>TS(</a:t>
            </a:r>
            <a:r>
              <a:rPr lang="en-US" sz="2400" i="1" dirty="0"/>
              <a:t>T</a:t>
            </a:r>
            <a:r>
              <a:rPr lang="en-US" sz="2400" dirty="0"/>
              <a:t>′), which is a unique identifier assigned to each transaction.</a:t>
            </a:r>
          </a:p>
          <a:p>
            <a:r>
              <a:rPr lang="en-US" sz="2400" dirty="0"/>
              <a:t>if transaction T</a:t>
            </a:r>
            <a:r>
              <a:rPr lang="en-US" sz="2400" baseline="-25000" dirty="0"/>
              <a:t>1</a:t>
            </a:r>
            <a:r>
              <a:rPr lang="en-US" sz="2400" dirty="0"/>
              <a:t> starts before transaction T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		then TS(T</a:t>
            </a:r>
            <a:r>
              <a:rPr lang="en-US" sz="2400" baseline="-25000" dirty="0"/>
              <a:t>1</a:t>
            </a:r>
            <a:r>
              <a:rPr lang="en-US" sz="2400" dirty="0"/>
              <a:t>) &lt; TS(T</a:t>
            </a:r>
            <a:r>
              <a:rPr lang="en-US" sz="2400" baseline="-25000" dirty="0"/>
              <a:t>2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NOTE: </a:t>
            </a:r>
            <a:r>
              <a:rPr lang="en-US" sz="2400" i="1" dirty="0"/>
              <a:t>older</a:t>
            </a:r>
            <a:r>
              <a:rPr lang="en-US" sz="2400" dirty="0"/>
              <a:t> transaction (which starts first) has the smaller timestamp value</a:t>
            </a:r>
          </a:p>
        </p:txBody>
      </p:sp>
    </p:spTree>
    <p:extLst>
      <p:ext uri="{BB962C8B-B14F-4D97-AF65-F5344CB8AC3E}">
        <p14:creationId xmlns:p14="http://schemas.microsoft.com/office/powerpoint/2010/main" val="31167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2 Protocols based on a timestamp</a:t>
            </a:r>
          </a:p>
          <a:p>
            <a:r>
              <a:rPr lang="en-US" sz="2400" dirty="0"/>
              <a:t>Suppose that transaction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dirty="0"/>
              <a:t> tries to lock an item X but is not able to because X is locked by some other transaction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pPr lvl="1"/>
            <a:r>
              <a:rPr lang="en-US" sz="2200" dirty="0"/>
              <a:t>since in wait-die, transactions only wait for younger transactions so no cycle is created.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000" dirty="0"/>
          </a:p>
          <a:p>
            <a:pPr lvl="1"/>
            <a:r>
              <a:rPr lang="en-US" sz="2200" dirty="0"/>
              <a:t>In wound-wait, transactions only wait for older transactions so no cycle is created.</a:t>
            </a:r>
          </a:p>
          <a:p>
            <a:endParaRPr lang="en-US" sz="2400" dirty="0"/>
          </a:p>
          <a:p>
            <a:endParaRPr lang="en-US" sz="2400" i="1" baseline="-25000" dirty="0"/>
          </a:p>
          <a:p>
            <a:pPr marL="0" indent="0">
              <a:buNone/>
            </a:pPr>
            <a:endParaRPr lang="en-US" sz="2400" i="1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CBC3DEE-DEE0-40A1-8586-10E78DDFC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52"/>
          <a:stretch/>
        </p:blipFill>
        <p:spPr>
          <a:xfrm>
            <a:off x="1533525" y="3037118"/>
            <a:ext cx="9124950" cy="101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6449BBF-4862-4014-ABCD-B084AAF3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4488540"/>
            <a:ext cx="9105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b="1" dirty="0"/>
              <a:t>wait-die</a:t>
            </a:r>
            <a:r>
              <a:rPr lang="en-US" dirty="0"/>
              <a:t>, an older transaction is allowed to </a:t>
            </a:r>
            <a:r>
              <a:rPr lang="en-US" i="1" dirty="0"/>
              <a:t>wait for a younger transaction</a:t>
            </a:r>
            <a:r>
              <a:rPr lang="en-US" dirty="0"/>
              <a:t>, whereas</a:t>
            </a:r>
            <a:br>
              <a:rPr lang="en-US" dirty="0"/>
            </a:br>
            <a:r>
              <a:rPr lang="en-US" dirty="0"/>
              <a:t>a younger transaction requesting an item held by an older transaction is aborted and</a:t>
            </a:r>
            <a:br>
              <a:rPr lang="en-US" dirty="0"/>
            </a:br>
            <a:r>
              <a:rPr lang="en-US" dirty="0"/>
              <a:t>restarted.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wound-wait</a:t>
            </a:r>
            <a:r>
              <a:rPr lang="en-US" dirty="0"/>
              <a:t> approach does the opposite: A younger transaction </a:t>
            </a:r>
            <a:r>
              <a:rPr lang="en-US" dirty="0" smtClean="0"/>
              <a:t>is allowed </a:t>
            </a:r>
            <a:r>
              <a:rPr lang="en-US" dirty="0"/>
              <a:t>to </a:t>
            </a:r>
            <a:r>
              <a:rPr lang="en-US" i="1" dirty="0"/>
              <a:t>wait for an older one</a:t>
            </a:r>
            <a:r>
              <a:rPr lang="en-US" dirty="0"/>
              <a:t>, whereas an older transaction requesting an item </a:t>
            </a:r>
            <a:r>
              <a:rPr lang="en-US" dirty="0" smtClean="0"/>
              <a:t>held by </a:t>
            </a:r>
            <a:r>
              <a:rPr lang="en-US" dirty="0"/>
              <a:t>a younger transaction </a:t>
            </a:r>
            <a:r>
              <a:rPr lang="en-US" i="1" dirty="0"/>
              <a:t>preempts </a:t>
            </a:r>
            <a:r>
              <a:rPr lang="en-US" dirty="0"/>
              <a:t>the younger transaction by aborting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Both schemes </a:t>
            </a:r>
            <a:r>
              <a:rPr lang="en-US" dirty="0"/>
              <a:t>end up aborting the </a:t>
            </a:r>
            <a:r>
              <a:rPr lang="en-US" i="1" dirty="0"/>
              <a:t>younger </a:t>
            </a:r>
            <a:r>
              <a:rPr lang="en-US" dirty="0"/>
              <a:t>of the two transactions (the transaction that</a:t>
            </a:r>
            <a:br>
              <a:rPr lang="en-US" dirty="0"/>
            </a:br>
            <a:r>
              <a:rPr lang="en-US" dirty="0"/>
              <a:t>started later) that </a:t>
            </a:r>
            <a:r>
              <a:rPr lang="en-US" i="1" dirty="0"/>
              <a:t>may be involved </a:t>
            </a:r>
            <a:r>
              <a:rPr lang="en-US" dirty="0"/>
              <a:t>in a deadlock, assuming that this will waste less</a:t>
            </a:r>
            <a:br>
              <a:rPr lang="en-US" dirty="0"/>
            </a:br>
            <a:r>
              <a:rPr lang="en-US" dirty="0"/>
              <a:t>processing. </a:t>
            </a:r>
          </a:p>
        </p:txBody>
      </p:sp>
    </p:spTree>
    <p:extLst>
      <p:ext uri="{BB962C8B-B14F-4D97-AF65-F5344CB8AC3E}">
        <p14:creationId xmlns:p14="http://schemas.microsoft.com/office/powerpoint/2010/main" val="1256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604204"/>
          </a:xfrm>
        </p:spPr>
        <p:txBody>
          <a:bodyPr>
            <a:normAutofit/>
          </a:bodyPr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</a:t>
            </a:r>
            <a:r>
              <a:rPr lang="en-US" dirty="0" smtClean="0"/>
              <a:t>later</a:t>
            </a:r>
          </a:p>
          <a:p>
            <a:pPr lvl="1"/>
            <a:r>
              <a:rPr lang="en-US" dirty="0"/>
              <a:t>In this case, no transaction ever waits, so </a:t>
            </a:r>
            <a:r>
              <a:rPr lang="en-US" dirty="0" smtClean="0"/>
              <a:t>no deadlock </a:t>
            </a:r>
            <a:r>
              <a:rPr lang="en-US" dirty="0"/>
              <a:t>will occur.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this scheme can cause transactions to abort </a:t>
            </a:r>
            <a:r>
              <a:rPr lang="en-US" dirty="0" smtClean="0"/>
              <a:t>and restart </a:t>
            </a:r>
            <a:r>
              <a:rPr lang="en-US" dirty="0"/>
              <a:t>needlessly </a:t>
            </a:r>
          </a:p>
          <a:p>
            <a:r>
              <a:rPr lang="en-US" dirty="0"/>
              <a:t>Suppose that transaction </a:t>
            </a:r>
            <a:r>
              <a:rPr lang="en-US" i="1" dirty="0"/>
              <a:t>Ti </a:t>
            </a:r>
            <a:r>
              <a:rPr lang="en-US" dirty="0"/>
              <a:t>tries to lock </a:t>
            </a:r>
            <a:r>
              <a:rPr lang="en-US" dirty="0" smtClean="0"/>
              <a:t>an item </a:t>
            </a:r>
            <a:r>
              <a:rPr lang="en-US" i="1" dirty="0"/>
              <a:t>X </a:t>
            </a:r>
            <a:r>
              <a:rPr lang="en-US" dirty="0"/>
              <a:t>but is not able to do so because </a:t>
            </a:r>
            <a:r>
              <a:rPr lang="en-US" i="1" dirty="0"/>
              <a:t>X </a:t>
            </a:r>
            <a:r>
              <a:rPr lang="en-US" dirty="0"/>
              <a:t>is locked by some other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 smtClean="0"/>
              <a:t>with a </a:t>
            </a:r>
            <a:r>
              <a:rPr lang="en-US" dirty="0"/>
              <a:t>conflicting lock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be shown that cautious waiting is deadlock-free, because no transaction will</a:t>
            </a:r>
            <a:br>
              <a:rPr lang="en-US" dirty="0"/>
            </a:br>
            <a:r>
              <a:rPr lang="en-US" dirty="0"/>
              <a:t>ever wait for another blocked transaction.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04153EE-C056-4C3C-915B-BBCEA7EB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4" y="4845761"/>
            <a:ext cx="9144000" cy="7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 </a:t>
            </a:r>
            <a:r>
              <a:rPr lang="en-US" dirty="0"/>
              <a:t>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 (a state of deadlock if and only if the wait-for graph has a cycle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</a:t>
            </a:r>
            <a:r>
              <a:rPr lang="en-US" dirty="0"/>
              <a:t>the system is in a state of deadlock, some of the transactions causing the deadlock</a:t>
            </a:r>
            <a:br>
              <a:rPr lang="en-US" dirty="0"/>
            </a:br>
            <a:r>
              <a:rPr lang="en-US" dirty="0"/>
              <a:t>must be aborted. Choosing which transactions to abort is known as </a:t>
            </a:r>
            <a:r>
              <a:rPr lang="en-US" b="1" dirty="0"/>
              <a:t>victim</a:t>
            </a:r>
            <a:br>
              <a:rPr lang="en-US" b="1" dirty="0"/>
            </a:br>
            <a:r>
              <a:rPr lang="en-US" b="1" dirty="0"/>
              <a:t>selection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Deciding which transaction to abort in case of deadlock (avoid selecting transactions that have been running for a long time</a:t>
            </a:r>
            <a:r>
              <a:rPr lang="en-US" dirty="0" smtClean="0"/>
              <a:t>) </a:t>
            </a:r>
            <a:r>
              <a:rPr lang="en-US" dirty="0"/>
              <a:t>and that have performed </a:t>
            </a:r>
            <a:r>
              <a:rPr lang="en-US" dirty="0" smtClean="0"/>
              <a:t>many updates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Timeouts</a:t>
            </a:r>
            <a:endParaRPr lang="en-US" dirty="0"/>
          </a:p>
          <a:p>
            <a:pPr lvl="1"/>
            <a:r>
              <a:rPr lang="en-US" sz="2000" dirty="0"/>
              <a:t>If system waits longer than a predefined time, it aborts the transaction</a:t>
            </a:r>
          </a:p>
          <a:p>
            <a:r>
              <a:rPr lang="en-US" dirty="0"/>
              <a:t>Starvation</a:t>
            </a:r>
          </a:p>
          <a:p>
            <a:pPr lvl="1"/>
            <a:r>
              <a:rPr lang="en-US" sz="2000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sz="2000" dirty="0"/>
              <a:t>Solution: first-come-first-served queue</a:t>
            </a:r>
          </a:p>
        </p:txBody>
      </p:sp>
    </p:spTree>
    <p:extLst>
      <p:ext uri="{BB962C8B-B14F-4D97-AF65-F5344CB8AC3E}">
        <p14:creationId xmlns:p14="http://schemas.microsoft.com/office/powerpoint/2010/main" val="34124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21.2 Concurrency Control </a:t>
            </a:r>
            <a:r>
              <a:rPr lang="en-US" altLang="en-US" sz="3200" dirty="0" smtClean="0"/>
              <a:t>Based on </a:t>
            </a:r>
            <a:r>
              <a:rPr lang="en-US" altLang="en-US" sz="3200" dirty="0"/>
              <a:t>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</a:t>
            </a:r>
          </a:p>
          <a:p>
            <a:pPr lvl="1"/>
            <a:r>
              <a:rPr lang="en-US" altLang="en-US" dirty="0"/>
              <a:t>Unique identifier assigned by the DBMS to identify a transaction</a:t>
            </a:r>
          </a:p>
          <a:p>
            <a:pPr lvl="1"/>
            <a:r>
              <a:rPr lang="en-US" altLang="en-US" dirty="0"/>
              <a:t>Assigned in the order submitted</a:t>
            </a:r>
          </a:p>
          <a:p>
            <a:pPr lvl="1"/>
            <a:r>
              <a:rPr lang="en-US" altLang="en-US" dirty="0"/>
              <a:t>Transaction start time</a:t>
            </a:r>
          </a:p>
          <a:p>
            <a:r>
              <a:rPr lang="en-US" altLang="en-US" dirty="0"/>
              <a:t>Concurrency control techniques based on timestamps do not use locks, so</a:t>
            </a:r>
          </a:p>
          <a:p>
            <a:pPr lvl="1"/>
            <a:r>
              <a:rPr lang="en-US" altLang="en-US" dirty="0"/>
              <a:t>Deadlocks cannot occur</a:t>
            </a:r>
          </a:p>
        </p:txBody>
      </p:sp>
    </p:spTree>
    <p:extLst>
      <p:ext uri="{BB962C8B-B14F-4D97-AF65-F5344CB8AC3E}">
        <p14:creationId xmlns:p14="http://schemas.microsoft.com/office/powerpoint/2010/main" val="31350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Concurrency Control </a:t>
            </a:r>
            <a:r>
              <a:rPr lang="en-US" altLang="en-US" sz="3200" dirty="0" smtClean="0"/>
              <a:t>Based on </a:t>
            </a:r>
            <a:r>
              <a:rPr lang="en-US" altLang="en-US" sz="3200" dirty="0"/>
              <a:t>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/>
              <a:t>Counter incremented each time its value is assigned to a transaction</a:t>
            </a:r>
          </a:p>
          <a:p>
            <a:pPr lvl="1"/>
            <a:r>
              <a:rPr lang="en-US" altLang="en-US" dirty="0"/>
              <a:t>Current date/time value of the system clock</a:t>
            </a:r>
          </a:p>
          <a:p>
            <a:pPr lvl="2"/>
            <a:r>
              <a:rPr lang="en-US" altLang="en-US" dirty="0"/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/>
              <a:t>Enforce equivalent serial order on the transactions based on their timestamps</a:t>
            </a:r>
          </a:p>
        </p:txBody>
      </p:sp>
    </p:spTree>
    <p:extLst>
      <p:ext uri="{BB962C8B-B14F-4D97-AF65-F5344CB8AC3E}">
        <p14:creationId xmlns:p14="http://schemas.microsoft.com/office/powerpoint/2010/main" val="40841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r>
              <a:rPr lang="en-US" dirty="0"/>
              <a:t>Two-phase locking protocols</a:t>
            </a:r>
          </a:p>
          <a:p>
            <a:pPr lvl="1"/>
            <a:r>
              <a:rPr lang="en-US" dirty="0"/>
              <a:t>Lock data items to prevent concurrent access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Unique identifier for each </a:t>
            </a:r>
            <a:r>
              <a:rPr lang="en-US" dirty="0" smtClean="0"/>
              <a:t>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9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Concurrency Control Based 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Timestamp ordering (TO)</a:t>
            </a:r>
          </a:p>
          <a:p>
            <a:pPr lvl="1"/>
            <a:r>
              <a:rPr lang="en-US" altLang="en-US" sz="2000" dirty="0"/>
              <a:t>Allows interleaving of transaction operations</a:t>
            </a:r>
          </a:p>
          <a:p>
            <a:pPr lvl="1"/>
            <a:r>
              <a:rPr lang="en-US" altLang="en-US" sz="2000" dirty="0"/>
              <a:t>Must ensure timestamp order is followed for each pair of conflicting operations</a:t>
            </a:r>
          </a:p>
          <a:p>
            <a:r>
              <a:rPr lang="en-US" altLang="en-US" dirty="0"/>
              <a:t>Each database item assigned two timestamp </a:t>
            </a:r>
            <a:r>
              <a:rPr lang="en-US" altLang="en-US" dirty="0" smtClean="0"/>
              <a:t>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 smtClean="0">
                <a:solidFill>
                  <a:srgbClr val="800000"/>
                </a:solidFill>
              </a:rPr>
              <a:t>read_TS</a:t>
            </a:r>
            <a:r>
              <a:rPr lang="en-US" altLang="en-US" dirty="0" smtClean="0">
                <a:solidFill>
                  <a:srgbClr val="800000"/>
                </a:solidFill>
              </a:rPr>
              <a:t>(X)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err="1" smtClean="0">
                <a:solidFill>
                  <a:srgbClr val="800000"/>
                </a:solidFill>
              </a:rPr>
              <a:t>write_TS</a:t>
            </a:r>
            <a:r>
              <a:rPr lang="en-US" altLang="en-US" dirty="0" smtClean="0">
                <a:solidFill>
                  <a:srgbClr val="800000"/>
                </a:solidFill>
              </a:rPr>
              <a:t>(X</a:t>
            </a:r>
            <a:r>
              <a:rPr lang="en-US" altLang="en-US" dirty="0">
                <a:solidFill>
                  <a:srgbClr val="8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8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3" y="1895723"/>
            <a:ext cx="9144793" cy="30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Concurrency Control Based 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Basic TO </a:t>
            </a:r>
            <a:r>
              <a:rPr lang="en-US" altLang="en-US" dirty="0" smtClean="0"/>
              <a:t>algorithm</a:t>
            </a:r>
          </a:p>
          <a:p>
            <a:pPr lvl="1"/>
            <a:r>
              <a:rPr lang="en-US" altLang="en-US" dirty="0" smtClean="0"/>
              <a:t>Starvation </a:t>
            </a:r>
            <a:r>
              <a:rPr lang="en-US" altLang="en-US" dirty="0"/>
              <a:t>may occur</a:t>
            </a:r>
          </a:p>
        </p:txBody>
      </p:sp>
    </p:spTree>
    <p:extLst>
      <p:ext uri="{BB962C8B-B14F-4D97-AF65-F5344CB8AC3E}">
        <p14:creationId xmlns:p14="http://schemas.microsoft.com/office/powerpoint/2010/main" val="30871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0F7E2BC-319E-417F-8E8E-95C63546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656772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Concurrency </a:t>
            </a:r>
            <a:r>
              <a:rPr lang="en-US" altLang="en-US" sz="3200"/>
              <a:t>Control </a:t>
            </a:r>
            <a:r>
              <a:rPr lang="en-US" altLang="en-US" sz="3200" smtClean="0"/>
              <a:t>Based on </a:t>
            </a:r>
            <a:r>
              <a:rPr lang="en-US" altLang="en-US" sz="3200" dirty="0"/>
              <a:t>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</p:txBody>
      </p:sp>
    </p:spTree>
    <p:extLst>
      <p:ext uri="{BB962C8B-B14F-4D97-AF65-F5344CB8AC3E}">
        <p14:creationId xmlns:p14="http://schemas.microsoft.com/office/powerpoint/2010/main" val="13128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dirty="0"/>
              <a:t>Modification of basic TO algorithm</a:t>
            </a:r>
          </a:p>
          <a:p>
            <a:pPr lvl="1"/>
            <a:r>
              <a:rPr lang="en-US" altLang="en-US" dirty="0"/>
              <a:t>Does not enforce conflict serializability</a:t>
            </a:r>
          </a:p>
          <a:p>
            <a:pPr lvl="1"/>
            <a:r>
              <a:rPr lang="en-US" altLang="en-US" dirty="0"/>
              <a:t>Rejects fewer write operations by modifying checks for write_item(X) operation</a:t>
            </a:r>
          </a:p>
        </p:txBody>
      </p:sp>
    </p:spTree>
    <p:extLst>
      <p:ext uri="{BB962C8B-B14F-4D97-AF65-F5344CB8AC3E}">
        <p14:creationId xmlns:p14="http://schemas.microsoft.com/office/powerpoint/2010/main" val="39190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21.1 Two-Phase Locking </a:t>
            </a:r>
            <a:r>
              <a:rPr lang="en-US" altLang="en-US" sz="3200" dirty="0" smtClean="0"/>
              <a:t>Techniques for </a:t>
            </a:r>
            <a:r>
              <a:rPr lang="en-US" altLang="en-US" sz="3200" dirty="0"/>
              <a:t>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173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01600" y="101598"/>
            <a:ext cx="11252201" cy="120886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Two-Phase Locking </a:t>
            </a:r>
            <a:r>
              <a:rPr lang="en-US" altLang="en-US" sz="3200" dirty="0" smtClean="0"/>
              <a:t>Techniques for </a:t>
            </a:r>
            <a:r>
              <a:rPr lang="en-US" altLang="en-US" sz="3200" dirty="0"/>
              <a:t>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14" y="2416235"/>
            <a:ext cx="7080886" cy="43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Two-Phase Locking </a:t>
            </a:r>
            <a:r>
              <a:rPr lang="en-US" altLang="en-US" sz="2800" dirty="0" smtClean="0"/>
              <a:t>Techniques for </a:t>
            </a:r>
            <a:r>
              <a:rPr lang="en-US" altLang="en-US" sz="2800" dirty="0"/>
              <a:t>Concurrency Control (cont’d.)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</p:spTree>
    <p:extLst>
      <p:ext uri="{BB962C8B-B14F-4D97-AF65-F5344CB8AC3E}">
        <p14:creationId xmlns:p14="http://schemas.microsoft.com/office/powerpoint/2010/main" val="27351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Two-Phase Locking </a:t>
            </a:r>
            <a:r>
              <a:rPr lang="en-US" altLang="en-US" sz="2800" dirty="0" smtClean="0"/>
              <a:t>Techniques for </a:t>
            </a:r>
            <a:r>
              <a:rPr lang="en-US" altLang="en-US" sz="2800" dirty="0"/>
              <a:t>Concurrency Control (cont’d.)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simple binary locking scheme described is used, then every transaction must obey the following rules: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FD441B1-5D18-460B-888F-54E4C1007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22494"/>
            <a:ext cx="9144000" cy="1473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733B739-BAB5-4A1B-A26B-3DFA1F0E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506742"/>
            <a:ext cx="9144000" cy="13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Two-Phase Locking </a:t>
            </a:r>
            <a:r>
              <a:rPr lang="en-US" altLang="en-US" sz="2800" dirty="0" smtClean="0"/>
              <a:t>Techniques for </a:t>
            </a:r>
            <a:r>
              <a:rPr lang="en-US" altLang="en-US" sz="2800" dirty="0"/>
              <a:t>Concurrency Control (cont’d.)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 or multi-mode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</p:spTree>
    <p:extLst>
      <p:ext uri="{BB962C8B-B14F-4D97-AF65-F5344CB8AC3E}">
        <p14:creationId xmlns:p14="http://schemas.microsoft.com/office/powerpoint/2010/main" val="39397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15" y="101307"/>
            <a:ext cx="5363029" cy="6620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371" y="3048000"/>
            <a:ext cx="3966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21.2</a:t>
            </a:r>
            <a:r>
              <a:rPr lang="en-US" sz="1600" dirty="0"/>
              <a:t>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val="2423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11322</TotalTime>
  <Words>1457</Words>
  <Application>Microsoft Office PowerPoint</Application>
  <PresentationFormat>Widescreen</PresentationFormat>
  <Paragraphs>184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Calibri</vt:lpstr>
      <vt:lpstr>Segoe UI</vt:lpstr>
      <vt:lpstr>Segoe UI Light</vt:lpstr>
      <vt:lpstr>Tahoma</vt:lpstr>
      <vt:lpstr>Wingdings</vt:lpstr>
      <vt:lpstr>WelcomeDoc</vt:lpstr>
      <vt:lpstr>CS2005 Database Systems</vt:lpstr>
      <vt:lpstr> </vt:lpstr>
      <vt:lpstr>Introduction</vt:lpstr>
      <vt:lpstr>21.1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PowerPoint Presentation</vt:lpstr>
      <vt:lpstr>Two-Phase Locking Techniques for Concurrency Control (cont’d.)</vt:lpstr>
      <vt:lpstr>Two-Phase Locking Techniques for Concurrency Control (cont’d.)</vt:lpstr>
      <vt:lpstr>PowerPoint Presentation</vt:lpstr>
      <vt:lpstr>PowerPoint Presentation</vt:lpstr>
      <vt:lpstr>PowerPoint Presentation</vt:lpstr>
      <vt:lpstr>Guaranteeing Serializability by Two-Phase Locking (2PL)</vt:lpstr>
      <vt:lpstr>Guaranteeing Serializability by Two-Phase Locking (2PL)</vt:lpstr>
      <vt:lpstr>PowerPoint Presentation</vt:lpstr>
      <vt:lpstr>Variations of Two-Phase Locking (2PL)</vt:lpstr>
      <vt:lpstr>Variations of Two-Phase Locking (cont’d.)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PowerPoint Presentation</vt:lpstr>
      <vt:lpstr>Dealing with Deadlock and Starvation (cont’d.)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PowerPoint Presentation</vt:lpstr>
      <vt:lpstr>Concurrency Control Based on Timestamp Ordering (cont’d.)</vt:lpstr>
      <vt:lpstr>PowerPoint Presentation</vt:lpstr>
      <vt:lpstr>Concurrency Control Based on Timestamp Ordering (cont’d.)</vt:lpstr>
      <vt:lpstr>Concurrency Control Based on Timestamp Ordering (cont’d.)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Muhammad Danish</cp:lastModifiedBy>
  <cp:revision>694</cp:revision>
  <dcterms:created xsi:type="dcterms:W3CDTF">2021-09-06T03:19:13Z</dcterms:created>
  <dcterms:modified xsi:type="dcterms:W3CDTF">2021-12-13T10:56:29Z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