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9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4" d="100"/>
          <a:sy n="64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9A34F2-7802-4811-83A9-FC3C61C9FC4E}" type="slidenum">
              <a:rPr lang="en-CA" altLang="en-US" sz="1200" smtClean="0">
                <a:latin typeface="Tahoma" panose="020B0604030504040204" pitchFamily="34" charset="0"/>
              </a:rPr>
              <a:pPr/>
              <a:t>23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98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F181A-643B-45FF-B5EA-573D745C1B3C}" type="slidenum">
              <a:rPr lang="en-CA" altLang="en-US" sz="1200" smtClean="0">
                <a:latin typeface="Tahoma" panose="020B0604030504040204" pitchFamily="34" charset="0"/>
              </a:rPr>
              <a:pPr/>
              <a:t>24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39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493BAE-000E-4554-87A4-118E88175C8B}" type="slidenum">
              <a:rPr lang="en-CA" altLang="en-US" sz="1200" smtClean="0">
                <a:latin typeface="Tahoma" panose="020B0604030504040204" pitchFamily="34" charset="0"/>
              </a:rPr>
              <a:pPr/>
              <a:t>25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13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BE47BF-4AA1-4AF8-B4BB-88346E0F7621}" type="slidenum">
              <a:rPr lang="en-CA" altLang="en-US" sz="1200" smtClean="0">
                <a:latin typeface="Tahoma" panose="020B0604030504040204" pitchFamily="34" charset="0"/>
              </a:rPr>
              <a:pPr/>
              <a:t>29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710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30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AA68CC-E4BB-465B-800D-53555D6329CD}" type="slidenum">
              <a:rPr lang="en-CA" altLang="en-US" sz="1200" smtClean="0">
                <a:latin typeface="Tahoma" panose="020B0604030504040204" pitchFamily="34" charset="0"/>
              </a:rPr>
              <a:pPr/>
              <a:t>30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05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7C75FC-772B-4907-8B90-DA094968E222}" type="slidenum">
              <a:rPr lang="en-CA" altLang="en-US" sz="1200" smtClean="0">
                <a:latin typeface="Tahoma" panose="020B0604030504040204" pitchFamily="34" charset="0"/>
              </a:rPr>
              <a:pPr/>
              <a:t>31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53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775B9E-BD13-4D2C-85FC-E0E5E49025FA}" type="slidenum">
              <a:rPr lang="en-CA" altLang="en-US" sz="1200" smtClean="0">
                <a:latin typeface="Tahoma" panose="020B0604030504040204" pitchFamily="34" charset="0"/>
              </a:rPr>
              <a:pPr/>
              <a:t>32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29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EE7442-F218-441B-9B87-C14FCD89F7E5}" type="slidenum">
              <a:rPr lang="en-CA" altLang="en-US" sz="1200" smtClean="0">
                <a:latin typeface="Tahoma" panose="020B0604030504040204" pitchFamily="34" charset="0"/>
              </a:rPr>
              <a:pPr/>
              <a:t>33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306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78D9EE-72D0-45F2-A965-CAA874452C11}" type="slidenum">
              <a:rPr lang="en-CA" altLang="en-US" sz="1200" smtClean="0">
                <a:latin typeface="Tahoma" panose="020B0604030504040204" pitchFamily="34" charset="0"/>
              </a:rPr>
              <a:pPr/>
              <a:t>34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15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C5856D3-AB93-4248-832E-DA726437F31E}" type="slidenum">
              <a:rPr lang="en-CA" altLang="en-US" sz="1200" smtClean="0">
                <a:latin typeface="Tahoma" panose="020B0604030504040204" pitchFamily="34" charset="0"/>
              </a:rPr>
              <a:pPr/>
              <a:t>35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93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842E5-616F-453D-AFA4-8E6B7DA6BD4C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5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23C148-B79E-44CE-8EE3-EEE737BC9D1C}" type="slidenum">
              <a:rPr lang="en-CA" altLang="en-US" sz="1200" smtClean="0">
                <a:latin typeface="Tahoma" panose="020B0604030504040204" pitchFamily="34" charset="0"/>
              </a:rPr>
              <a:pPr/>
              <a:t>36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31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908C40-23C9-4A8B-88ED-CCF7ADD6987A}" type="slidenum">
              <a:rPr lang="en-CA" altLang="en-US" sz="1200" smtClean="0">
                <a:latin typeface="Tahoma" panose="020B0604030504040204" pitchFamily="34" charset="0"/>
              </a:rPr>
              <a:pPr/>
              <a:t>37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58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9407D-EA5F-49E0-B160-A9B51EF99C62}" type="slidenum">
              <a:rPr lang="en-CA" altLang="en-US" sz="1200" smtClean="0">
                <a:latin typeface="Tahoma" panose="020B0604030504040204" pitchFamily="34" charset="0"/>
              </a:rPr>
              <a:pPr/>
              <a:t>38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17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45D48A-32A3-46C3-9B08-9C66D3D1A270}" type="slidenum">
              <a:rPr lang="en-CA" altLang="en-US" sz="1200" smtClean="0">
                <a:latin typeface="Tahoma" panose="020B0604030504040204" pitchFamily="34" charset="0"/>
              </a:rPr>
              <a:pPr/>
              <a:t>39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00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71A1C2-B445-4D80-AAFF-000EE913252F}" type="slidenum">
              <a:rPr lang="en-CA" altLang="en-US" sz="1200" smtClean="0">
                <a:latin typeface="Tahoma" panose="020B0604030504040204" pitchFamily="34" charset="0"/>
              </a:rPr>
              <a:pPr/>
              <a:t>40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42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CF1C30B-C412-4C34-ABBF-AC6B9ACACA30}" type="slidenum">
              <a:rPr lang="en-CA" altLang="en-US" sz="1200" smtClean="0">
                <a:latin typeface="Tahoma" panose="020B0604030504040204" pitchFamily="34" charset="0"/>
              </a:rPr>
              <a:pPr/>
              <a:t>46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9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FB7E04-7ABF-46DA-9F52-BD70D9BFB309}" type="slidenum">
              <a:rPr lang="en-CA" altLang="en-US" sz="1200" smtClean="0">
                <a:latin typeface="Tahoma" panose="020B0604030504040204" pitchFamily="34" charset="0"/>
              </a:rPr>
              <a:pPr/>
              <a:t>54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60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8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874656-15B7-4D69-B313-49E7C50EE4B8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9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9B0B2E-B333-4126-B587-C5209D226C59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6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B74C6A-5142-41F3-A412-C54406BF844C}" type="slidenum">
              <a:rPr lang="en-CA" altLang="en-US" sz="1200" smtClean="0">
                <a:latin typeface="Tahoma" panose="020B0604030504040204" pitchFamily="34" charset="0"/>
              </a:rPr>
              <a:pPr/>
              <a:t>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5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8C1B24-CC31-4135-B80C-3A8E25421532}" type="slidenum">
              <a:rPr lang="en-CA" altLang="en-US" sz="1200" smtClean="0">
                <a:latin typeface="Tahoma" panose="020B0604030504040204" pitchFamily="34" charset="0"/>
              </a:rPr>
              <a:pPr/>
              <a:t>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3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7B6F88-851E-4E19-833C-DCB90A469A91}" type="slidenum">
              <a:rPr lang="en-CA" altLang="en-US" sz="1200" smtClean="0">
                <a:latin typeface="Tahoma" panose="020B0604030504040204" pitchFamily="34" charset="0"/>
              </a:rPr>
              <a:pPr/>
              <a:t>10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3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D959C7-A4F0-4E3F-B563-E4C281281ABF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72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5FD08D-189A-4E73-8B57-FD8B8693C10B}" type="slidenum">
              <a:rPr lang="en-CA" altLang="en-US" sz="1200" smtClean="0">
                <a:latin typeface="Tahoma" panose="020B0604030504040204" pitchFamily="34" charset="0"/>
              </a:rPr>
              <a:pPr/>
              <a:t>13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3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lnSpc>
                <a:spcPct val="150000"/>
              </a:lnSpc>
              <a:spcAft>
                <a:spcPts val="0"/>
              </a:spcAft>
              <a:defRPr sz="1800">
                <a:solidFill>
                  <a:srgbClr val="0070C0"/>
                </a:solidFill>
              </a:defRPr>
            </a:lvl2pPr>
            <a:lvl3pPr algn="just">
              <a:lnSpc>
                <a:spcPct val="150000"/>
              </a:lnSpc>
              <a:spcAft>
                <a:spcPts val="0"/>
              </a:spcAft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 algn="just"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CS2005	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095184" cy="11377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Fall 2021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Attributes (2)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general, composite attributes may be nested arbitrarily to any number of levels, although this is rare.</a:t>
            </a:r>
          </a:p>
          <a:p>
            <a:pPr lvl="1"/>
            <a:r>
              <a:rPr lang="en-US" altLang="en-US" dirty="0" smtClean="0"/>
              <a:t>For example, </a:t>
            </a:r>
            <a:r>
              <a:rPr lang="en-US" altLang="en-US" dirty="0" err="1" smtClean="0"/>
              <a:t>PreviousDegrees</a:t>
            </a:r>
            <a:r>
              <a:rPr lang="en-US" altLang="en-US" dirty="0" smtClean="0"/>
              <a:t> of a STUDENT is a composite multi-valued attribute denoted by {</a:t>
            </a:r>
            <a:r>
              <a:rPr lang="en-US" altLang="en-US" dirty="0" err="1" smtClean="0"/>
              <a:t>PreviousDegrees</a:t>
            </a:r>
            <a:r>
              <a:rPr lang="en-US" altLang="en-US" dirty="0" smtClean="0"/>
              <a:t> (College, Year, Degree, Field)}</a:t>
            </a:r>
          </a:p>
          <a:p>
            <a:pPr lvl="1"/>
            <a:r>
              <a:rPr lang="en-US" altLang="en-US" dirty="0" smtClean="0"/>
              <a:t>Multiple </a:t>
            </a:r>
            <a:r>
              <a:rPr lang="en-US" altLang="en-US" dirty="0" err="1" smtClean="0"/>
              <a:t>PreviousDegrees</a:t>
            </a:r>
            <a:r>
              <a:rPr lang="en-US" altLang="en-US" dirty="0" smtClean="0"/>
              <a:t> values can exist</a:t>
            </a:r>
          </a:p>
          <a:p>
            <a:pPr lvl="1"/>
            <a:r>
              <a:rPr lang="en-US" altLang="en-US" dirty="0" smtClean="0"/>
              <a:t>Each has four subcomponent attributes:</a:t>
            </a:r>
          </a:p>
          <a:p>
            <a:pPr lvl="2" eaLnBrk="1" hangingPunct="1"/>
            <a:r>
              <a:rPr lang="en-US" altLang="en-US" dirty="0" smtClean="0"/>
              <a:t>College, Year, Degree, Field</a:t>
            </a:r>
          </a:p>
        </p:txBody>
      </p:sp>
    </p:spTree>
    <p:extLst>
      <p:ext uri="{BB962C8B-B14F-4D97-AF65-F5344CB8AC3E}">
        <p14:creationId xmlns:p14="http://schemas.microsoft.com/office/powerpoint/2010/main" val="345141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composite attribute</a:t>
            </a:r>
          </a:p>
        </p:txBody>
      </p:sp>
      <p:pic>
        <p:nvPicPr>
          <p:cNvPr id="22532" name="Picture 4" descr="fig0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9" y="2362201"/>
            <a:ext cx="806132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97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Types and Key Attributes (1)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z="3200" dirty="0"/>
              <a:t>Entities with the same basic attributes are grouped or typed into an entity </a:t>
            </a:r>
            <a:r>
              <a:rPr lang="en-US" altLang="en-US" sz="3200" dirty="0" smtClean="0"/>
              <a:t>type.</a:t>
            </a:r>
          </a:p>
          <a:p>
            <a:pPr lvl="1"/>
            <a:r>
              <a:rPr lang="en-US" altLang="en-US" sz="2800" dirty="0" smtClean="0"/>
              <a:t>For </a:t>
            </a:r>
            <a:r>
              <a:rPr lang="en-US" altLang="en-US" sz="2800" dirty="0"/>
              <a:t>example, the entity type EMPLOYEE and PROJECT.</a:t>
            </a:r>
          </a:p>
          <a:p>
            <a:pPr eaLnBrk="1" hangingPunct="1"/>
            <a:r>
              <a:rPr lang="en-US" altLang="en-US" sz="3200" dirty="0" smtClean="0"/>
              <a:t>An </a:t>
            </a:r>
            <a:r>
              <a:rPr lang="en-US" altLang="en-US" sz="3200" dirty="0"/>
              <a:t>attribute of an entity type for which each entity must have a unique value is called a </a:t>
            </a:r>
            <a:r>
              <a:rPr lang="en-US" altLang="en-US" sz="3200" b="1" dirty="0"/>
              <a:t>key attribute</a:t>
            </a:r>
            <a:r>
              <a:rPr lang="en-US" altLang="en-US" sz="3200" dirty="0"/>
              <a:t> of the entity type. </a:t>
            </a:r>
            <a:endParaRPr lang="en-US" altLang="en-US" sz="3200" dirty="0" smtClean="0"/>
          </a:p>
          <a:p>
            <a:pPr lvl="1"/>
            <a:r>
              <a:rPr lang="en-US" altLang="en-US" sz="2800" dirty="0" smtClean="0"/>
              <a:t>For </a:t>
            </a:r>
            <a:r>
              <a:rPr lang="en-US" altLang="en-US" sz="2800" dirty="0"/>
              <a:t>example, SSN of EMPLOYEE.</a:t>
            </a:r>
          </a:p>
        </p:txBody>
      </p:sp>
    </p:spTree>
    <p:extLst>
      <p:ext uri="{BB962C8B-B14F-4D97-AF65-F5344CB8AC3E}">
        <p14:creationId xmlns:p14="http://schemas.microsoft.com/office/powerpoint/2010/main" val="26581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Types and Key Attributes (2)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600" dirty="0" smtClean="0"/>
              <a:t>A key attribute may be composite</a:t>
            </a:r>
            <a:r>
              <a:rPr lang="en-US" altLang="en-US" dirty="0" smtClean="0"/>
              <a:t>. </a:t>
            </a:r>
          </a:p>
          <a:p>
            <a:pPr lvl="1"/>
            <a:r>
              <a:rPr lang="en-US" altLang="en-US" sz="2200" dirty="0" err="1" smtClean="0"/>
              <a:t>VehicleTagNumber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is a key of the CAR entity type with components (Number, State).</a:t>
            </a:r>
          </a:p>
          <a:p>
            <a:pPr eaLnBrk="1" hangingPunct="1"/>
            <a:r>
              <a:rPr lang="en-US" altLang="en-US" sz="2600" dirty="0" smtClean="0"/>
              <a:t>An entity type may have more than one key. </a:t>
            </a:r>
          </a:p>
          <a:p>
            <a:pPr lvl="1"/>
            <a:r>
              <a:rPr lang="en-US" altLang="en-US" sz="2200" dirty="0"/>
              <a:t>The CAR entity type may have two </a:t>
            </a:r>
            <a:r>
              <a:rPr lang="en-US" altLang="en-US" sz="2200" dirty="0" smtClean="0"/>
              <a:t>keys:</a:t>
            </a:r>
          </a:p>
          <a:p>
            <a:pPr lvl="2"/>
            <a:r>
              <a:rPr lang="en-US" altLang="en-US" sz="1700" dirty="0" err="1" smtClean="0"/>
              <a:t>VehicleIdentificationNumber</a:t>
            </a:r>
            <a:r>
              <a:rPr lang="en-US" altLang="en-US" sz="1700" dirty="0" smtClean="0"/>
              <a:t> (popularly called VIN)</a:t>
            </a:r>
          </a:p>
          <a:p>
            <a:pPr lvl="2" eaLnBrk="1" hangingPunct="1"/>
            <a:r>
              <a:rPr lang="en-US" altLang="en-US" sz="1700" dirty="0" err="1" smtClean="0"/>
              <a:t>VehicleTagNumber</a:t>
            </a:r>
            <a:r>
              <a:rPr lang="en-US" altLang="en-US" sz="1700" dirty="0" smtClean="0"/>
              <a:t> (Number, State), aka license plate number.</a:t>
            </a:r>
          </a:p>
          <a:p>
            <a:pPr eaLnBrk="1" hangingPunct="1"/>
            <a:r>
              <a:rPr lang="en-US" altLang="en-US" sz="2600" u="sng" dirty="0" smtClean="0"/>
              <a:t>Each key </a:t>
            </a:r>
            <a:r>
              <a:rPr lang="en-US" altLang="en-US" sz="2600" dirty="0" smtClean="0"/>
              <a:t>is </a:t>
            </a:r>
            <a:r>
              <a:rPr lang="en-US" altLang="en-US" sz="2600" u="sng" dirty="0" smtClean="0"/>
              <a:t>underlined </a:t>
            </a:r>
            <a:r>
              <a:rPr lang="en-US" altLang="en-US" sz="2600" dirty="0" smtClean="0"/>
              <a:t>(Note: this is different from the relational schema where only one “primary key is underlined).</a:t>
            </a:r>
          </a:p>
        </p:txBody>
      </p:sp>
    </p:spTree>
    <p:extLst>
      <p:ext uri="{BB962C8B-B14F-4D97-AF65-F5344CB8AC3E}">
        <p14:creationId xmlns:p14="http://schemas.microsoft.com/office/powerpoint/2010/main" val="26158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Set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89916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Each entity type will have a collection of entities stored in the database</a:t>
            </a:r>
          </a:p>
          <a:p>
            <a:pPr lvl="1" eaLnBrk="1" hangingPunct="1"/>
            <a:r>
              <a:rPr lang="en-US" altLang="en-US" smtClean="0"/>
              <a:t>Called the </a:t>
            </a:r>
            <a:r>
              <a:rPr lang="en-US" altLang="en-US" b="1" smtClean="0"/>
              <a:t>entity set </a:t>
            </a:r>
            <a:r>
              <a:rPr lang="en-US" altLang="en-US" smtClean="0"/>
              <a:t>or sometimes </a:t>
            </a:r>
            <a:r>
              <a:rPr lang="en-US" altLang="en-US" b="1" smtClean="0"/>
              <a:t>entity collection</a:t>
            </a:r>
          </a:p>
          <a:p>
            <a:pPr eaLnBrk="1" hangingPunct="1"/>
            <a:r>
              <a:rPr lang="en-US" altLang="en-US" smtClean="0"/>
              <a:t>Same name (CAR) used to refer to both the entity type and the entity set</a:t>
            </a:r>
          </a:p>
          <a:p>
            <a:pPr eaLnBrk="1" hangingPunct="1"/>
            <a:r>
              <a:rPr lang="en-US" altLang="en-US" smtClean="0"/>
              <a:t>However, entity type and entity set may be given different names</a:t>
            </a:r>
          </a:p>
          <a:p>
            <a:pPr eaLnBrk="1" hangingPunct="1"/>
            <a:r>
              <a:rPr lang="en-US" altLang="en-US" smtClean="0"/>
              <a:t>Entity set is the current </a:t>
            </a:r>
            <a:r>
              <a:rPr lang="en-US" altLang="en-US" i="1" smtClean="0"/>
              <a:t>state</a:t>
            </a:r>
            <a:r>
              <a:rPr lang="en-US" altLang="en-US" smtClean="0"/>
              <a:t> of the entities of that type that are stored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6824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Value Sets (Domains) of Attributes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Each simple attribute is associated with a value set</a:t>
            </a:r>
          </a:p>
          <a:p>
            <a:pPr lvl="1"/>
            <a:r>
              <a:rPr lang="en-US" altLang="en-US" dirty="0" smtClean="0"/>
              <a:t>E.g., </a:t>
            </a:r>
            <a:r>
              <a:rPr lang="en-US" altLang="en-US" dirty="0" err="1" smtClean="0"/>
              <a:t>Lastname</a:t>
            </a:r>
            <a:r>
              <a:rPr lang="en-US" altLang="en-US" dirty="0" smtClean="0"/>
              <a:t> has a value which is a character string of </a:t>
            </a:r>
            <a:r>
              <a:rPr lang="en-US" altLang="en-US" dirty="0" err="1" smtClean="0"/>
              <a:t>upto</a:t>
            </a:r>
            <a:r>
              <a:rPr lang="en-US" altLang="en-US" dirty="0" smtClean="0"/>
              <a:t> 15 characters, say</a:t>
            </a:r>
          </a:p>
          <a:p>
            <a:pPr lvl="1"/>
            <a:r>
              <a:rPr lang="en-US" altLang="en-US" dirty="0" smtClean="0"/>
              <a:t>Date has a value consisting of MM-DD-YYYY where each letter is an integer</a:t>
            </a:r>
          </a:p>
          <a:p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value set </a:t>
            </a:r>
            <a:r>
              <a:rPr lang="en-US" altLang="en-US" sz="2400" dirty="0" smtClean="0"/>
              <a:t>specifies the set of values associated with an attribute</a:t>
            </a:r>
          </a:p>
        </p:txBody>
      </p:sp>
    </p:spTree>
    <p:extLst>
      <p:ext uri="{BB962C8B-B14F-4D97-AF65-F5344CB8AC3E}">
        <p14:creationId xmlns:p14="http://schemas.microsoft.com/office/powerpoint/2010/main" val="184694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Attributes and Value Sets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Value sets are similar to data types in most programming languages – e.g., integer, character (n), real, bit </a:t>
            </a:r>
          </a:p>
          <a:p>
            <a:pPr lvl="1"/>
            <a:r>
              <a:rPr lang="en-US" altLang="en-US" dirty="0" smtClean="0"/>
              <a:t>Mathematically, an attribute A for an entity type E whose value set is V is defined as a function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                        A : E -&gt; P(V)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1800" dirty="0">
                <a:solidFill>
                  <a:srgbClr val="0070C0"/>
                </a:solidFill>
              </a:rPr>
              <a:t>Where P(V) indicates a power set (which means all possible subsets) of V. The above definition covers simple and multivalued attributes.</a:t>
            </a:r>
          </a:p>
          <a:p>
            <a:pPr lvl="1"/>
            <a:r>
              <a:rPr lang="en-US" altLang="en-US" sz="1600" dirty="0">
                <a:solidFill>
                  <a:srgbClr val="0070C0"/>
                </a:solidFill>
              </a:rPr>
              <a:t>We refer to the value of attribute A for entity e as A(e). </a:t>
            </a:r>
          </a:p>
        </p:txBody>
      </p:sp>
    </p:spTree>
    <p:extLst>
      <p:ext uri="{BB962C8B-B14F-4D97-AF65-F5344CB8AC3E}">
        <p14:creationId xmlns:p14="http://schemas.microsoft.com/office/powerpoint/2010/main" val="14608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Displaying an Entity type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In ER diagrams, an entity type is displayed in a </a:t>
            </a:r>
            <a:r>
              <a:rPr lang="en-US" altLang="en-US" sz="2400" i="1" dirty="0" smtClean="0"/>
              <a:t>rectangular box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Attributes are displayed in </a:t>
            </a:r>
            <a:r>
              <a:rPr lang="en-US" altLang="en-US" sz="2400" i="1" dirty="0" smtClean="0"/>
              <a:t>ovals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Each attribute is connected to its entity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Components of a composite attribute are connected to the oval representing the composite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Each key attribute is underlined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Multivalued attributes displayed in double ovals</a:t>
            </a:r>
          </a:p>
        </p:txBody>
      </p:sp>
    </p:spTree>
    <p:extLst>
      <p:ext uri="{BB962C8B-B14F-4D97-AF65-F5344CB8AC3E}">
        <p14:creationId xmlns:p14="http://schemas.microsoft.com/office/powerpoint/2010/main" val="32238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5771" y="2434771"/>
            <a:ext cx="4891314" cy="2439988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NOTATION for ER diagrams</a:t>
            </a:r>
          </a:p>
        </p:txBody>
      </p:sp>
      <p:pic>
        <p:nvPicPr>
          <p:cNvPr id="31748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586" y="49789"/>
            <a:ext cx="5112787" cy="680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8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Entity Type CAR with two keys and a corresponding Entity Set</a:t>
            </a:r>
          </a:p>
        </p:txBody>
      </p:sp>
      <p:pic>
        <p:nvPicPr>
          <p:cNvPr id="32772" name="Picture 1028" descr="fig03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600200"/>
            <a:ext cx="7387771" cy="517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6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C4C4A4-2606-4B5F-9C6E-3FD7EA94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 smtClean="0"/>
              <a:t>CHAPTER 3</a:t>
            </a:r>
          </a:p>
          <a:p>
            <a:pPr algn="ctr">
              <a:buNone/>
              <a:defRPr/>
            </a:pPr>
            <a:r>
              <a:rPr lang="en-US" sz="3600" dirty="0"/>
              <a:t>Data Modeling Using the Entity–</a:t>
            </a:r>
            <a:br>
              <a:rPr lang="en-US" sz="3600" dirty="0"/>
            </a:br>
            <a:r>
              <a:rPr lang="en-US" sz="3600" dirty="0"/>
              <a:t>Relationship (ER) </a:t>
            </a:r>
            <a:r>
              <a:rPr lang="en-US" sz="3600" dirty="0" smtClean="0"/>
              <a:t>Model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8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0" y="0"/>
            <a:ext cx="11771084" cy="120886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800" dirty="0"/>
              <a:t>Initial Conceptual Design of Entity Types for the </a:t>
            </a:r>
            <a:r>
              <a:rPr lang="en-US" altLang="en-US" sz="1800" dirty="0"/>
              <a:t>COMPANY </a:t>
            </a:r>
            <a:r>
              <a:rPr lang="en-US" altLang="en-US" sz="2800" dirty="0"/>
              <a:t>Database Schema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Based on the requirements, we can identify four initial entity types in the COMPANY database:</a:t>
            </a:r>
          </a:p>
          <a:p>
            <a:pPr lvl="1" eaLnBrk="1" hangingPunct="1"/>
            <a:r>
              <a:rPr lang="en-US" altLang="en-US" dirty="0" smtClean="0"/>
              <a:t>DEPARTMENT</a:t>
            </a:r>
          </a:p>
          <a:p>
            <a:pPr lvl="1" eaLnBrk="1" hangingPunct="1"/>
            <a:r>
              <a:rPr lang="en-US" altLang="en-US" dirty="0" smtClean="0"/>
              <a:t>PROJECT</a:t>
            </a:r>
          </a:p>
          <a:p>
            <a:pPr lvl="1" eaLnBrk="1" hangingPunct="1"/>
            <a:r>
              <a:rPr lang="en-US" altLang="en-US" dirty="0" smtClean="0"/>
              <a:t>EMPLOYEE</a:t>
            </a:r>
          </a:p>
          <a:p>
            <a:pPr lvl="1" eaLnBrk="1" hangingPunct="1"/>
            <a:r>
              <a:rPr lang="en-US" altLang="en-US" dirty="0" smtClean="0"/>
              <a:t>DEPENDENT</a:t>
            </a:r>
          </a:p>
          <a:p>
            <a:pPr eaLnBrk="1" hangingPunct="1"/>
            <a:r>
              <a:rPr lang="en-US" altLang="en-US" dirty="0" smtClean="0"/>
              <a:t>The initial attributes shown are derived from the requirements description</a:t>
            </a:r>
          </a:p>
        </p:txBody>
      </p:sp>
    </p:spTree>
    <p:extLst>
      <p:ext uri="{BB962C8B-B14F-4D97-AF65-F5344CB8AC3E}">
        <p14:creationId xmlns:p14="http://schemas.microsoft.com/office/powerpoint/2010/main" val="14413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46213"/>
            <a:ext cx="2438400" cy="39639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Initial Design of Entity Types:</a:t>
            </a:r>
            <a:br>
              <a:rPr lang="en-US" altLang="en-US" smtClean="0"/>
            </a:br>
            <a:r>
              <a:rPr lang="en-US" altLang="en-US" sz="2400"/>
              <a:t>EMPLOYEE, DEPARTMENT, PROJECT, DEPENDENT</a:t>
            </a:r>
          </a:p>
        </p:txBody>
      </p:sp>
      <p:pic>
        <p:nvPicPr>
          <p:cNvPr id="34820" name="Picture 4" descr="fig03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199"/>
            <a:ext cx="6832600" cy="674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8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Refining the initial design by introducing </a:t>
            </a:r>
            <a:r>
              <a:rPr lang="en-US" altLang="en-US" sz="3200" b="1"/>
              <a:t>relationships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initial design is typically not complete</a:t>
            </a:r>
          </a:p>
          <a:p>
            <a:pPr eaLnBrk="1" hangingPunct="1"/>
            <a:r>
              <a:rPr lang="en-US" altLang="en-US" dirty="0" smtClean="0"/>
              <a:t>Some aspects in the requirements will be represented as </a:t>
            </a:r>
            <a:r>
              <a:rPr lang="en-US" altLang="en-US" b="1" dirty="0" smtClean="0"/>
              <a:t>relationships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ER model has three main concepts:</a:t>
            </a:r>
          </a:p>
          <a:p>
            <a:pPr lvl="1" eaLnBrk="1" hangingPunct="1"/>
            <a:r>
              <a:rPr lang="en-US" altLang="en-US" b="1" dirty="0" smtClean="0"/>
              <a:t>Entities</a:t>
            </a:r>
            <a:r>
              <a:rPr lang="en-US" altLang="en-US" dirty="0" smtClean="0"/>
              <a:t> (and their entity types and entity sets)</a:t>
            </a:r>
          </a:p>
          <a:p>
            <a:pPr lvl="1" eaLnBrk="1" hangingPunct="1"/>
            <a:r>
              <a:rPr lang="en-US" altLang="en-US" b="1" dirty="0" smtClean="0"/>
              <a:t>Attributes</a:t>
            </a:r>
            <a:r>
              <a:rPr lang="en-US" altLang="en-US" dirty="0" smtClean="0"/>
              <a:t> (simple, composite, multivalued)</a:t>
            </a:r>
          </a:p>
          <a:p>
            <a:pPr lvl="1" eaLnBrk="1" hangingPunct="1"/>
            <a:r>
              <a:rPr lang="en-US" altLang="en-US" b="1" dirty="0" smtClean="0"/>
              <a:t>Relationships</a:t>
            </a:r>
            <a:r>
              <a:rPr lang="en-US" altLang="en-US" dirty="0" smtClean="0"/>
              <a:t> (and their relationship types and relationship sets)</a:t>
            </a:r>
          </a:p>
        </p:txBody>
      </p:sp>
    </p:spTree>
    <p:extLst>
      <p:ext uri="{BB962C8B-B14F-4D97-AF65-F5344CB8AC3E}">
        <p14:creationId xmlns:p14="http://schemas.microsoft.com/office/powerpoint/2010/main" val="3003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Relationships and Relationship Types (1)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b="1" dirty="0"/>
              <a:t>relationship</a:t>
            </a:r>
            <a:r>
              <a:rPr lang="en-US" altLang="en-US" sz="2400" dirty="0"/>
              <a:t> relates two or more distinct entities with a specific </a:t>
            </a:r>
            <a:r>
              <a:rPr lang="en-US" altLang="en-US" sz="2400" dirty="0" smtClean="0"/>
              <a:t>meaning.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For </a:t>
            </a:r>
            <a:r>
              <a:rPr lang="en-US" altLang="en-US" dirty="0"/>
              <a:t>example, EMPLOYEE John Smith </a:t>
            </a:r>
            <a:r>
              <a:rPr lang="en-US" altLang="en-US" i="1" dirty="0"/>
              <a:t>works on</a:t>
            </a:r>
            <a:r>
              <a:rPr lang="en-US" altLang="en-US" dirty="0"/>
              <a:t> the </a:t>
            </a:r>
            <a:r>
              <a:rPr lang="en-US" altLang="en-US" dirty="0" err="1"/>
              <a:t>ProductX</a:t>
            </a:r>
            <a:r>
              <a:rPr lang="en-US" altLang="en-US" dirty="0"/>
              <a:t> PROJECT, or </a:t>
            </a:r>
            <a:r>
              <a:rPr lang="en-US" altLang="en-US" dirty="0" smtClean="0"/>
              <a:t>EMPLOYEE Franklin </a:t>
            </a:r>
            <a:r>
              <a:rPr lang="en-US" altLang="en-US" dirty="0"/>
              <a:t>Wong </a:t>
            </a:r>
            <a:r>
              <a:rPr lang="en-US" altLang="en-US" i="1" dirty="0"/>
              <a:t>manages</a:t>
            </a:r>
            <a:r>
              <a:rPr lang="en-US" altLang="en-US" dirty="0"/>
              <a:t> the Research DEPARTMENT.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Relationships </a:t>
            </a:r>
            <a:r>
              <a:rPr lang="en-US" altLang="en-US" sz="2400" dirty="0"/>
              <a:t>of the same type are grouped or typed into a </a:t>
            </a:r>
            <a:r>
              <a:rPr lang="en-US" altLang="en-US" sz="2400" b="1" dirty="0"/>
              <a:t>relationship type</a:t>
            </a:r>
            <a:r>
              <a:rPr lang="en-US" altLang="en-US" sz="24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For example, the WORKS_ON relationship type in which EMPLOYEEs and PROJECTs participate, or the MANAGES relationship type in which EMPLOYEEs and DEPARTMENTs participate.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degree of a relationship type is the number of participating entity types.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Both MANAGES and WORKS_ON are </a:t>
            </a:r>
            <a:r>
              <a:rPr lang="en-US" altLang="en-US" i="1" dirty="0"/>
              <a:t>binary</a:t>
            </a:r>
            <a:r>
              <a:rPr lang="en-US" altLang="en-US" dirty="0"/>
              <a:t>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8087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290513"/>
            <a:ext cx="11930743" cy="776287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 dirty="0"/>
              <a:t>Relationship instances of the WORKS_FOR </a:t>
            </a:r>
            <a:r>
              <a:rPr lang="en-US" altLang="en-US" sz="2800" b="1" dirty="0"/>
              <a:t>N:1</a:t>
            </a:r>
            <a:r>
              <a:rPr lang="en-US" altLang="en-US" sz="2800" dirty="0"/>
              <a:t> relationship between EMPLOYEE and DEPARTMENT</a:t>
            </a:r>
          </a:p>
        </p:txBody>
      </p:sp>
      <p:pic>
        <p:nvPicPr>
          <p:cNvPr id="38916" name="Picture 31" descr="fig03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55" y="1622651"/>
            <a:ext cx="8313057" cy="495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66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1887200" cy="1208088"/>
          </a:xfrm>
          <a:noFill/>
        </p:spPr>
        <p:txBody>
          <a:bodyPr/>
          <a:lstStyle/>
          <a:p>
            <a:pPr algn="ctr" eaLnBrk="1" hangingPunct="1"/>
            <a:r>
              <a:rPr lang="en-US" altLang="en-US" sz="2800" dirty="0"/>
              <a:t>Relationship instances of the </a:t>
            </a:r>
            <a:r>
              <a:rPr lang="en-US" altLang="en-US" sz="2800" b="1" dirty="0"/>
              <a:t>M:N</a:t>
            </a:r>
            <a:r>
              <a:rPr lang="en-US" altLang="en-US" sz="2800" dirty="0"/>
              <a:t>  WORKS_ON relationship between EMPLOYEE and PROJECT</a:t>
            </a:r>
          </a:p>
        </p:txBody>
      </p:sp>
      <p:sp>
        <p:nvSpPr>
          <p:cNvPr id="40964" name="Text Box 21"/>
          <p:cNvSpPr txBox="1">
            <a:spLocks noChangeArrowheads="1"/>
          </p:cNvSpPr>
          <p:nvPr/>
        </p:nvSpPr>
        <p:spPr bwMode="auto">
          <a:xfrm>
            <a:off x="2209801" y="1822450"/>
            <a:ext cx="809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65" name="Picture 38" descr="fig03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443529"/>
            <a:ext cx="7667626" cy="527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0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Relationship type vs. relationship set (1)</a:t>
            </a:r>
          </a:p>
        </p:txBody>
      </p:sp>
      <p:sp>
        <p:nvSpPr>
          <p:cNvPr id="43012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Relationship Type:</a:t>
            </a:r>
          </a:p>
          <a:p>
            <a:pPr lvl="1" eaLnBrk="1" hangingPunct="1"/>
            <a:r>
              <a:rPr lang="en-US" altLang="en-US" dirty="0" smtClean="0"/>
              <a:t>Is the schema description of a relationship</a:t>
            </a:r>
          </a:p>
          <a:p>
            <a:pPr lvl="1" eaLnBrk="1" hangingPunct="1"/>
            <a:r>
              <a:rPr lang="en-US" altLang="en-US" dirty="0" smtClean="0"/>
              <a:t>Identifies the relationship name and the participating entity types</a:t>
            </a:r>
          </a:p>
          <a:p>
            <a:pPr lvl="1" eaLnBrk="1" hangingPunct="1"/>
            <a:r>
              <a:rPr lang="en-US" altLang="en-US" dirty="0" smtClean="0"/>
              <a:t>Also identifies certain relationship constraints</a:t>
            </a:r>
          </a:p>
          <a:p>
            <a:pPr marL="457200" lvl="1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Relationship Set:</a:t>
            </a:r>
          </a:p>
          <a:p>
            <a:pPr lvl="1" eaLnBrk="1" hangingPunct="1"/>
            <a:r>
              <a:rPr lang="en-US" altLang="en-US" dirty="0" smtClean="0"/>
              <a:t>The current set of relationship instances represented in the database</a:t>
            </a:r>
          </a:p>
          <a:p>
            <a:pPr lvl="1" eaLnBrk="1" hangingPunct="1"/>
            <a:r>
              <a:rPr lang="en-US" altLang="en-US" dirty="0" smtClean="0"/>
              <a:t>The current </a:t>
            </a:r>
            <a:r>
              <a:rPr lang="en-US" altLang="en-US" i="1" dirty="0" smtClean="0"/>
              <a:t>state</a:t>
            </a:r>
            <a:r>
              <a:rPr lang="en-US" altLang="en-US" dirty="0" smtClean="0"/>
              <a:t> of a relationship type</a:t>
            </a:r>
          </a:p>
        </p:txBody>
      </p:sp>
    </p:spTree>
    <p:extLst>
      <p:ext uri="{BB962C8B-B14F-4D97-AF65-F5344CB8AC3E}">
        <p14:creationId xmlns:p14="http://schemas.microsoft.com/office/powerpoint/2010/main" val="73907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Relationship type vs. relationship set (2)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/>
              <a:t>Each instance in the set relates individual participating entities – one from each participating entity type</a:t>
            </a:r>
          </a:p>
          <a:p>
            <a:pPr eaLnBrk="1" hangingPunct="1"/>
            <a:r>
              <a:rPr lang="en-US" altLang="en-US" sz="2400"/>
              <a:t>In ER diagrams, we represent the </a:t>
            </a:r>
            <a:r>
              <a:rPr lang="en-US" altLang="en-US" sz="2400" i="1"/>
              <a:t>relationship type </a:t>
            </a:r>
            <a:r>
              <a:rPr lang="en-US" altLang="en-US" sz="2400"/>
              <a:t>as follows:</a:t>
            </a:r>
          </a:p>
          <a:p>
            <a:pPr lvl="1" eaLnBrk="1" hangingPunct="1"/>
            <a:r>
              <a:rPr lang="en-US" altLang="en-US" sz="2400"/>
              <a:t>Diamond-shaped box is used to display a relationship type</a:t>
            </a:r>
          </a:p>
          <a:p>
            <a:pPr lvl="1" eaLnBrk="1" hangingPunct="1"/>
            <a:r>
              <a:rPr lang="en-US" altLang="en-US" sz="2400"/>
              <a:t>Connected to the participating entity types via straight lines</a:t>
            </a:r>
          </a:p>
          <a:p>
            <a:pPr lvl="1" eaLnBrk="1" hangingPunct="1"/>
            <a:r>
              <a:rPr lang="en-US" altLang="en-US" sz="2400"/>
              <a:t>Note that the relationship type is not shown with an arrow. The name should be typically be readable from left to right and top to bottom.</a:t>
            </a:r>
          </a:p>
        </p:txBody>
      </p:sp>
    </p:spTree>
    <p:extLst>
      <p:ext uri="{BB962C8B-B14F-4D97-AF65-F5344CB8AC3E}">
        <p14:creationId xmlns:p14="http://schemas.microsoft.com/office/powerpoint/2010/main" val="16394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Refining the COMPANY database schema by introducing relationships</a:t>
            </a:r>
          </a:p>
        </p:txBody>
      </p:sp>
      <p:sp>
        <p:nvSpPr>
          <p:cNvPr id="45060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400"/>
              <a:t>By examining the requirements, six relationship types are identified</a:t>
            </a:r>
          </a:p>
          <a:p>
            <a:pPr eaLnBrk="1" hangingPunct="1"/>
            <a:r>
              <a:rPr lang="en-US" altLang="en-US" sz="2400"/>
              <a:t>All are </a:t>
            </a:r>
            <a:r>
              <a:rPr lang="en-US" altLang="en-US" sz="2400" i="1"/>
              <a:t>binary</a:t>
            </a:r>
            <a:r>
              <a:rPr lang="en-US" altLang="en-US" sz="2400"/>
              <a:t> relationships( degree 2)</a:t>
            </a:r>
          </a:p>
          <a:p>
            <a:pPr eaLnBrk="1" hangingPunct="1"/>
            <a:r>
              <a:rPr lang="en-US" altLang="en-US" sz="2400"/>
              <a:t>Listed below with their participating entity types:</a:t>
            </a:r>
          </a:p>
          <a:p>
            <a:pPr lvl="1" eaLnBrk="1" hangingPunct="1"/>
            <a:r>
              <a:rPr lang="en-US" altLang="en-US" sz="2200"/>
              <a:t>WORKS_FOR (between EMPLOYEE, DEPARTMENT)</a:t>
            </a:r>
          </a:p>
          <a:p>
            <a:pPr lvl="1" eaLnBrk="1" hangingPunct="1"/>
            <a:r>
              <a:rPr lang="en-US" altLang="en-US" sz="2200"/>
              <a:t>MANAGES (also between EMPLOYEE, DEPARTMENT)</a:t>
            </a:r>
          </a:p>
          <a:p>
            <a:pPr lvl="1" eaLnBrk="1" hangingPunct="1"/>
            <a:r>
              <a:rPr lang="en-US" altLang="en-US" sz="2200"/>
              <a:t>CONTROLS (between DEPARTMENT, PROJECT)</a:t>
            </a:r>
          </a:p>
          <a:p>
            <a:pPr lvl="1" eaLnBrk="1" hangingPunct="1"/>
            <a:r>
              <a:rPr lang="en-US" altLang="en-US" sz="2200"/>
              <a:t>WORKS_ON (between EMPLOYEE, PROJECT)</a:t>
            </a:r>
          </a:p>
          <a:p>
            <a:pPr lvl="1" eaLnBrk="1" hangingPunct="1"/>
            <a:r>
              <a:rPr lang="en-US" altLang="en-US" sz="2200"/>
              <a:t>SUPERVISION (between EMPLOYEE (as subordinate), EMPLOYEE (as supervisor))</a:t>
            </a:r>
          </a:p>
          <a:p>
            <a:pPr lvl="1" eaLnBrk="1" hangingPunct="1"/>
            <a:r>
              <a:rPr lang="en-US" altLang="en-US" sz="2200"/>
              <a:t>DEPENDENTS_OF (between EMPLOYEE, DEPENDENT)</a:t>
            </a:r>
          </a:p>
          <a:p>
            <a:pPr lvl="1" eaLnBrk="1" hangingPunct="1"/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14909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51" y="104241"/>
            <a:ext cx="6915462" cy="666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921" y="2102189"/>
            <a:ext cx="4976734" cy="6223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/>
              <a:t>ER DIAGRAM – Relationship Types are:</a:t>
            </a:r>
            <a:br>
              <a:rPr lang="en-US" altLang="en-US" sz="3200" dirty="0"/>
            </a:br>
            <a:r>
              <a:rPr lang="en-US" altLang="en-US" sz="1400" b="1" dirty="0"/>
              <a:t>WORKS_FOR, MANAGES, WORKS_ON, CONTROLS, SUPERVISION, DEPENDENTS_OF</a:t>
            </a:r>
          </a:p>
        </p:txBody>
      </p:sp>
    </p:spTree>
    <p:extLst>
      <p:ext uri="{BB962C8B-B14F-4D97-AF65-F5344CB8AC3E}">
        <p14:creationId xmlns:p14="http://schemas.microsoft.com/office/powerpoint/2010/main" val="80765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Overview of Database Design Process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Two main activities:</a:t>
            </a:r>
          </a:p>
          <a:p>
            <a:pPr lvl="1" eaLnBrk="1" hangingPunct="1"/>
            <a:r>
              <a:rPr lang="en-US" altLang="en-US" dirty="0" smtClean="0"/>
              <a:t>Database design</a:t>
            </a:r>
          </a:p>
          <a:p>
            <a:pPr lvl="1" eaLnBrk="1" hangingPunct="1"/>
            <a:r>
              <a:rPr lang="en-US" altLang="en-US" dirty="0" smtClean="0"/>
              <a:t>Applications design</a:t>
            </a:r>
          </a:p>
          <a:p>
            <a:pPr eaLnBrk="1" hangingPunct="1"/>
            <a:r>
              <a:rPr lang="en-US" altLang="en-US" dirty="0" smtClean="0"/>
              <a:t>Focus in this chapter on </a:t>
            </a:r>
            <a:r>
              <a:rPr lang="en-US" altLang="en-US" u="sng" dirty="0" smtClean="0"/>
              <a:t>conceptual database design</a:t>
            </a:r>
          </a:p>
          <a:p>
            <a:pPr lvl="1" eaLnBrk="1" hangingPunct="1"/>
            <a:r>
              <a:rPr lang="en-US" altLang="en-US" dirty="0" smtClean="0"/>
              <a:t>To design the conceptual schema for a database application</a:t>
            </a:r>
          </a:p>
          <a:p>
            <a:pPr eaLnBrk="1" hangingPunct="1"/>
            <a:r>
              <a:rPr lang="en-US" altLang="en-US" dirty="0" smtClean="0"/>
              <a:t>Applications design focuses on the programs and interfaces that access the database</a:t>
            </a:r>
          </a:p>
          <a:p>
            <a:pPr lvl="1" eaLnBrk="1" hangingPunct="1"/>
            <a:r>
              <a:rPr lang="en-US" altLang="en-US" dirty="0" smtClean="0"/>
              <a:t>Generally considered part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773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Discussion on Relationship Types</a:t>
            </a:r>
          </a:p>
        </p:txBody>
      </p:sp>
      <p:sp>
        <p:nvSpPr>
          <p:cNvPr id="48132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400"/>
              <a:t>In the refined design, some attributes from the initial entity types are refined into relationships:</a:t>
            </a:r>
          </a:p>
          <a:p>
            <a:pPr lvl="1" eaLnBrk="1" hangingPunct="1"/>
            <a:r>
              <a:rPr lang="en-US" altLang="en-US" sz="2200"/>
              <a:t>Manager of DEPARTMENT -&gt; MANAGES</a:t>
            </a:r>
          </a:p>
          <a:p>
            <a:pPr lvl="1" eaLnBrk="1" hangingPunct="1"/>
            <a:r>
              <a:rPr lang="en-US" altLang="en-US" sz="2200"/>
              <a:t>Works_on of EMPLOYEE -&gt; WORKS_ON</a:t>
            </a:r>
          </a:p>
          <a:p>
            <a:pPr lvl="1" eaLnBrk="1" hangingPunct="1"/>
            <a:r>
              <a:rPr lang="en-US" altLang="en-US" sz="2200"/>
              <a:t>Department of EMPLOYEE -&gt; WORKS_FOR</a:t>
            </a:r>
          </a:p>
          <a:p>
            <a:pPr lvl="1" eaLnBrk="1" hangingPunct="1"/>
            <a:r>
              <a:rPr lang="en-US" altLang="en-US" sz="2200"/>
              <a:t>etc</a:t>
            </a:r>
          </a:p>
          <a:p>
            <a:pPr eaLnBrk="1" hangingPunct="1"/>
            <a:r>
              <a:rPr lang="en-US" altLang="en-US" sz="2400"/>
              <a:t>In general, more than one relationship type can exist between the same participating entity types </a:t>
            </a:r>
          </a:p>
          <a:p>
            <a:pPr lvl="1" eaLnBrk="1" hangingPunct="1"/>
            <a:r>
              <a:rPr lang="en-US" altLang="en-US" sz="2200"/>
              <a:t>MANAGES and WORKS_FOR are distinct relationship types between EMPLOYEE and DEPARTMENT</a:t>
            </a:r>
          </a:p>
          <a:p>
            <a:pPr lvl="1" eaLnBrk="1" hangingPunct="1"/>
            <a:r>
              <a:rPr lang="en-US" altLang="en-US" sz="2200"/>
              <a:t>Different meanings and different relationship instances.</a:t>
            </a:r>
          </a:p>
        </p:txBody>
      </p:sp>
    </p:spTree>
    <p:extLst>
      <p:ext uri="{BB962C8B-B14F-4D97-AF65-F5344CB8AC3E}">
        <p14:creationId xmlns:p14="http://schemas.microsoft.com/office/powerpoint/2010/main" val="20550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 on Relationships</a:t>
            </a:r>
            <a:br>
              <a:rPr lang="en-US" altLang="en-US" smtClean="0"/>
            </a:br>
            <a:r>
              <a:rPr lang="en-US" altLang="en-US" smtClean="0"/>
              <a:t>known as Structural Constraints</a:t>
            </a:r>
          </a:p>
        </p:txBody>
      </p:sp>
      <p:sp>
        <p:nvSpPr>
          <p:cNvPr id="50180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800" dirty="0"/>
              <a:t>Constraints on Relationship </a:t>
            </a:r>
            <a:r>
              <a:rPr lang="en-US" altLang="en-US" sz="1800" dirty="0" smtClean="0"/>
              <a:t>Types</a:t>
            </a:r>
          </a:p>
          <a:p>
            <a:pPr lvl="1" eaLnBrk="1" hangingPunct="1"/>
            <a:r>
              <a:rPr lang="en-US" altLang="en-US" sz="1600" dirty="0"/>
              <a:t>(Also known as ratio constraints)</a:t>
            </a:r>
          </a:p>
          <a:p>
            <a:pPr lvl="1" eaLnBrk="1" hangingPunct="1"/>
            <a:r>
              <a:rPr lang="en-US" altLang="en-US" sz="1600" dirty="0" smtClean="0"/>
              <a:t>Cardinality </a:t>
            </a:r>
            <a:r>
              <a:rPr lang="en-US" altLang="en-US" sz="1600" dirty="0"/>
              <a:t>Ratio (specifies </a:t>
            </a:r>
            <a:r>
              <a:rPr lang="en-US" altLang="en-US" sz="1600" i="1" dirty="0"/>
              <a:t>maximum</a:t>
            </a:r>
            <a:r>
              <a:rPr lang="en-US" altLang="en-US" sz="1600" dirty="0"/>
              <a:t> participation) </a:t>
            </a:r>
          </a:p>
          <a:p>
            <a:pPr lvl="2" eaLnBrk="1" hangingPunct="1"/>
            <a:r>
              <a:rPr lang="en-US" altLang="en-US" dirty="0"/>
              <a:t>One-to-one (1:1)</a:t>
            </a:r>
          </a:p>
          <a:p>
            <a:pPr lvl="2" eaLnBrk="1" hangingPunct="1"/>
            <a:r>
              <a:rPr lang="en-US" altLang="en-US" dirty="0"/>
              <a:t>One-to-many (1:N) or Many-to-one (N:1)</a:t>
            </a:r>
          </a:p>
          <a:p>
            <a:pPr lvl="2" eaLnBrk="1" hangingPunct="1"/>
            <a:r>
              <a:rPr lang="en-US" altLang="en-US" dirty="0"/>
              <a:t>Many-to-many (M:N)</a:t>
            </a:r>
          </a:p>
          <a:p>
            <a:pPr lvl="1" eaLnBrk="1" hangingPunct="1"/>
            <a:r>
              <a:rPr lang="en-US" altLang="en-US" sz="1600" dirty="0"/>
              <a:t>Existence Dependency Constraint (specifies </a:t>
            </a:r>
            <a:r>
              <a:rPr lang="en-US" altLang="en-US" sz="1600" i="1" dirty="0"/>
              <a:t>minimum</a:t>
            </a:r>
            <a:r>
              <a:rPr lang="en-US" altLang="en-US" sz="1600" dirty="0"/>
              <a:t> participation) (also called participation constraint)</a:t>
            </a:r>
          </a:p>
          <a:p>
            <a:pPr lvl="2" eaLnBrk="1" hangingPunct="1"/>
            <a:r>
              <a:rPr lang="en-US" altLang="en-US" dirty="0"/>
              <a:t>zero (optional participation, not existence-dependent, partial) – expressed as single line connecting the participating entity type to the relationship</a:t>
            </a:r>
          </a:p>
          <a:p>
            <a:pPr lvl="2" eaLnBrk="1" hangingPunct="1"/>
            <a:r>
              <a:rPr lang="en-US" altLang="en-US" dirty="0"/>
              <a:t>one or more (mandatory participation, existence-dependent, total participation) – expressed as double line connecting the participating entity type to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368274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Relationship Type</a:t>
            </a:r>
          </a:p>
        </p:txBody>
      </p:sp>
      <p:sp>
        <p:nvSpPr>
          <p:cNvPr id="52228" name="Rectangle 10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400" dirty="0"/>
              <a:t>A relationship type between the same participating entity type in </a:t>
            </a:r>
            <a:r>
              <a:rPr lang="en-US" altLang="en-US" sz="2400" b="1" dirty="0"/>
              <a:t>distinct roles</a:t>
            </a:r>
          </a:p>
          <a:p>
            <a:pPr eaLnBrk="1" hangingPunct="1"/>
            <a:r>
              <a:rPr lang="en-US" altLang="en-US" sz="2400" dirty="0"/>
              <a:t>Also called a</a:t>
            </a:r>
            <a:r>
              <a:rPr lang="en-US" altLang="en-US" sz="2400" b="1" dirty="0"/>
              <a:t> self-referencing </a:t>
            </a:r>
            <a:r>
              <a:rPr lang="en-US" altLang="en-US" sz="2400" dirty="0"/>
              <a:t>relationship type.</a:t>
            </a:r>
          </a:p>
          <a:p>
            <a:pPr eaLnBrk="1" hangingPunct="1"/>
            <a:r>
              <a:rPr lang="en-US" altLang="en-US" sz="2400" dirty="0"/>
              <a:t>Example: the SUPERVISION relationship</a:t>
            </a:r>
          </a:p>
          <a:p>
            <a:pPr eaLnBrk="1" hangingPunct="1"/>
            <a:r>
              <a:rPr lang="en-US" altLang="en-US" sz="2400" dirty="0"/>
              <a:t>EMPLOYEE participates twice in two distinct roles:</a:t>
            </a:r>
          </a:p>
          <a:p>
            <a:pPr lvl="1" eaLnBrk="1" hangingPunct="1"/>
            <a:r>
              <a:rPr lang="en-US" altLang="en-US" sz="2200" dirty="0"/>
              <a:t>supervisor (or boss) role</a:t>
            </a:r>
          </a:p>
          <a:p>
            <a:pPr lvl="1" eaLnBrk="1" hangingPunct="1"/>
            <a:r>
              <a:rPr lang="en-US" altLang="en-US" sz="2200" dirty="0"/>
              <a:t>supervisee (or subordinate) role</a:t>
            </a:r>
          </a:p>
          <a:p>
            <a:pPr eaLnBrk="1" hangingPunct="1"/>
            <a:r>
              <a:rPr lang="en-US" altLang="en-US" sz="2400" dirty="0"/>
              <a:t>Each relationship instance relates two distinct EMPLOYEE entities:</a:t>
            </a:r>
          </a:p>
          <a:p>
            <a:pPr lvl="1" eaLnBrk="1" hangingPunct="1"/>
            <a:r>
              <a:rPr lang="en-US" altLang="en-US" sz="2200" dirty="0"/>
              <a:t>One employee in </a:t>
            </a:r>
            <a:r>
              <a:rPr lang="en-US" altLang="en-US" sz="2200" i="1" dirty="0"/>
              <a:t>supervisor</a:t>
            </a:r>
            <a:r>
              <a:rPr lang="en-US" altLang="en-US" sz="2200" dirty="0"/>
              <a:t> role</a:t>
            </a:r>
          </a:p>
          <a:p>
            <a:pPr lvl="1" eaLnBrk="1" hangingPunct="1"/>
            <a:r>
              <a:rPr lang="en-US" altLang="en-US" sz="2200" dirty="0"/>
              <a:t>One employee in </a:t>
            </a:r>
            <a:r>
              <a:rPr lang="en-US" altLang="en-US" sz="2200" i="1" dirty="0"/>
              <a:t>supervisee</a:t>
            </a:r>
            <a:r>
              <a:rPr lang="en-US" altLang="en-US" sz="2200" dirty="0"/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197565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748963" cy="1208088"/>
          </a:xfrm>
          <a:noFill/>
        </p:spPr>
        <p:txBody>
          <a:bodyPr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2800" b="1" dirty="0"/>
              <a:t>Recursive Relationship Type is: </a:t>
            </a:r>
            <a:r>
              <a:rPr lang="en-US" altLang="en-US" sz="2400" b="1" dirty="0"/>
              <a:t>SUPERVISION</a:t>
            </a:r>
            <a:br>
              <a:rPr lang="en-US" altLang="en-US" sz="2400" b="1" dirty="0"/>
            </a:br>
            <a:r>
              <a:rPr lang="en-US" altLang="en-US" sz="2800" b="1" dirty="0"/>
              <a:t>(participation role names are shown)</a:t>
            </a:r>
            <a:endParaRPr lang="en-US" altLang="en-US" sz="2400" b="1" dirty="0"/>
          </a:p>
        </p:txBody>
      </p:sp>
      <p:pic>
        <p:nvPicPr>
          <p:cNvPr id="54276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81" y="1208088"/>
            <a:ext cx="5791200" cy="558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31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Weak Entity Types</a:t>
            </a:r>
          </a:p>
        </p:txBody>
      </p:sp>
      <p:sp>
        <p:nvSpPr>
          <p:cNvPr id="56324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 entity that does not have a key attribute and that is identification-dependent on another entity type.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weak entity must participate in an identifying relationship type with an owner or identifying entity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Entities are identified by the combination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partial key of the weak entity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particular entity they are related to in the identifying relationship 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DEPENDENT entity is identified by the dependent’s first name, </a:t>
            </a:r>
            <a:r>
              <a:rPr lang="en-US" altLang="en-US" sz="2000" i="1" dirty="0"/>
              <a:t>and</a:t>
            </a:r>
            <a:r>
              <a:rPr lang="en-US" altLang="en-US" sz="2000" dirty="0"/>
              <a:t> the specific EMPLOYEE with whom the dependent is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Name of DEPENDENT is the </a:t>
            </a:r>
            <a:r>
              <a:rPr lang="en-US" altLang="en-US" sz="2000" i="1" dirty="0"/>
              <a:t>partial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DEPENDENT is a </a:t>
            </a:r>
            <a:r>
              <a:rPr lang="en-US" altLang="en-US" sz="2000" i="1" dirty="0"/>
              <a:t>weak entity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EMPLOYEE is its identifying entity type via the identifying relationship </a:t>
            </a:r>
            <a:r>
              <a:rPr lang="en-US" altLang="en-US" sz="2000" dirty="0" smtClean="0"/>
              <a:t>type DEPENDENT_OF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693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 of Relationship types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relationship type can have attributes: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For example, </a:t>
            </a:r>
            <a:r>
              <a:rPr lang="en-US" altLang="en-US" sz="2000" dirty="0" err="1" smtClean="0"/>
              <a:t>HoursPerWeek</a:t>
            </a:r>
            <a:r>
              <a:rPr lang="en-US" altLang="en-US" sz="2000" dirty="0" smtClean="0"/>
              <a:t> of WORKS_ON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Its value for each relationship instance describes the number of hours per week that an EMPLOYEE works on a PROJECT.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A value of </a:t>
            </a:r>
            <a:r>
              <a:rPr lang="en-US" altLang="en-US" sz="1800" dirty="0" err="1" smtClean="0"/>
              <a:t>HoursPerWeek</a:t>
            </a:r>
            <a:r>
              <a:rPr lang="en-US" altLang="en-US" sz="1800" dirty="0" smtClean="0"/>
              <a:t> depends on a particular (employee, project) combination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Most relationship attributes are used with M:N relationships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In 1:N relationships, they can be transferred to the entity type on the N-side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33762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Attribute of a Relationship Type: </a:t>
            </a:r>
            <a:br>
              <a:rPr lang="en-US" altLang="en-US" smtClean="0"/>
            </a:br>
            <a:r>
              <a:rPr lang="en-US" altLang="en-US" smtClean="0"/>
              <a:t>Hours of WORKS_ON</a:t>
            </a:r>
          </a:p>
        </p:txBody>
      </p:sp>
      <p:pic>
        <p:nvPicPr>
          <p:cNvPr id="60420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10" y="1429662"/>
            <a:ext cx="5440180" cy="524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84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Notation for Constraints on Relationships</a:t>
            </a:r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Cardinality ratio (of a binary relationship): 1:1, 1:N, N:1, or M:N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Shown by placing appropriate numbers on the relationship edges.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Participation constraint (on each participating entity type): total (called existence dependency) or partial.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Total shown by double line, partial by single line.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NOTE: These are easy to specify for Binary Relationship Types.</a:t>
            </a:r>
          </a:p>
        </p:txBody>
      </p:sp>
    </p:spTree>
    <p:extLst>
      <p:ext uri="{BB962C8B-B14F-4D97-AF65-F5344CB8AC3E}">
        <p14:creationId xmlns:p14="http://schemas.microsoft.com/office/powerpoint/2010/main" val="124465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Alternative (min, max) notation for relationship structural constraints:</a:t>
            </a:r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Specified on each participation of an entity type E in a relationship type 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Specifies that each entity e in E participates in at least </a:t>
            </a:r>
            <a:r>
              <a:rPr lang="en-US" altLang="en-US" i="1" dirty="0"/>
              <a:t>min</a:t>
            </a:r>
            <a:r>
              <a:rPr lang="en-US" altLang="en-US" dirty="0"/>
              <a:t> and at most </a:t>
            </a:r>
            <a:r>
              <a:rPr lang="en-US" altLang="en-US" i="1" dirty="0"/>
              <a:t>max</a:t>
            </a:r>
            <a:r>
              <a:rPr lang="en-US" altLang="en-US" dirty="0"/>
              <a:t> relationship instances in 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Default(no constraint): min</a:t>
            </a:r>
            <a:r>
              <a:rPr lang="en-US" altLang="en-US" dirty="0">
                <a:sym typeface="Symbol" panose="05050102010706020507" pitchFamily="18" charset="2"/>
              </a:rPr>
              <a:t>=0, max=n (signifying no limit)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Must have </a:t>
            </a:r>
            <a:r>
              <a:rPr lang="en-US" altLang="en-US" dirty="0" smtClean="0">
                <a:sym typeface="Symbol" panose="05050102010706020507" pitchFamily="18" charset="2"/>
              </a:rPr>
              <a:t>min  max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smtClean="0">
                <a:sym typeface="Symbol" panose="05050102010706020507" pitchFamily="18" charset="2"/>
              </a:rPr>
              <a:t>min  0</a:t>
            </a:r>
            <a:r>
              <a:rPr lang="en-US" altLang="en-US" dirty="0">
                <a:sym typeface="Symbol" panose="05050102010706020507" pitchFamily="18" charset="2"/>
              </a:rPr>
              <a:t>, max 1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Derived from the knowledge of mini-world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department has exactly one manager and an employee can manage at most one department.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(0,1) for participation of EMPLOYEE in MANAGES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(1,1) for participation of DEPARTMENT in MANAGES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An employee can work for exactly one department but a department can have any number of employees.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(1,1) for participation of EMPLOYEE in WORKS_FOR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(0,n) for participation of DEPARTMENT in WORKS_FOR</a:t>
            </a:r>
          </a:p>
        </p:txBody>
      </p:sp>
    </p:spTree>
    <p:extLst>
      <p:ext uri="{BB962C8B-B14F-4D97-AF65-F5344CB8AC3E}">
        <p14:creationId xmlns:p14="http://schemas.microsoft.com/office/powerpoint/2010/main" val="177924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The (min,max) notation for relationship constraints</a:t>
            </a:r>
          </a:p>
        </p:txBody>
      </p:sp>
      <p:pic>
        <p:nvPicPr>
          <p:cNvPr id="66564" name="Picture 27" descr="Slide3-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4" y="2209801"/>
            <a:ext cx="7773987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Text Box 28" descr="Pink tissue paper"/>
          <p:cNvSpPr txBox="1">
            <a:spLocks noChangeArrowheads="1"/>
          </p:cNvSpPr>
          <p:nvPr/>
        </p:nvSpPr>
        <p:spPr bwMode="auto">
          <a:xfrm>
            <a:off x="2819400" y="5410201"/>
            <a:ext cx="647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Read the min,max numbers next to the entity type and looking </a:t>
            </a:r>
            <a:r>
              <a:rPr lang="en-US" altLang="en-US" sz="2400" b="1">
                <a:solidFill>
                  <a:schemeClr val="tx1"/>
                </a:solidFill>
              </a:rPr>
              <a:t>away from </a:t>
            </a:r>
            <a:r>
              <a:rPr lang="en-US" altLang="en-US" sz="2400">
                <a:solidFill>
                  <a:schemeClr val="tx1"/>
                </a:solidFill>
              </a:rPr>
              <a:t>the entity type</a:t>
            </a:r>
          </a:p>
        </p:txBody>
      </p:sp>
    </p:spTree>
    <p:extLst>
      <p:ext uri="{BB962C8B-B14F-4D97-AF65-F5344CB8AC3E}">
        <p14:creationId xmlns:p14="http://schemas.microsoft.com/office/powerpoint/2010/main" val="301853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14400"/>
            <a:ext cx="2438400" cy="2287588"/>
          </a:xfrm>
        </p:spPr>
        <p:txBody>
          <a:bodyPr/>
          <a:lstStyle/>
          <a:p>
            <a:pPr eaLnBrk="1" hangingPunct="1"/>
            <a:r>
              <a:rPr lang="en-US" altLang="en-US" sz="3200"/>
              <a:t>Overview of Database Design Process</a:t>
            </a:r>
          </a:p>
        </p:txBody>
      </p:sp>
      <p:pic>
        <p:nvPicPr>
          <p:cNvPr id="10244" name="Picture 4" descr="fig03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3526"/>
            <a:ext cx="6629400" cy="636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39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3048000"/>
            <a:ext cx="3927423" cy="3201988"/>
          </a:xfrm>
          <a:noFill/>
        </p:spPr>
        <p:txBody>
          <a:bodyPr/>
          <a:lstStyle/>
          <a:p>
            <a:pPr eaLnBrk="1" hangingPunct="1"/>
            <a:r>
              <a:rPr lang="en-US" altLang="en-US" sz="2000" dirty="0"/>
              <a:t>COMPANY ER Schema Diagram using (min, max) notation</a:t>
            </a:r>
          </a:p>
        </p:txBody>
      </p:sp>
      <p:pic>
        <p:nvPicPr>
          <p:cNvPr id="68612" name="Picture 4" descr="fig03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6838"/>
            <a:ext cx="63246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3- </a:t>
            </a:r>
            <a:fld id="{8C563F95-4346-4063-9FF3-731F9B1962A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Alternative diagrammatic notation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 diagrams is one popular example for displaying database schemas</a:t>
            </a:r>
          </a:p>
          <a:p>
            <a:pPr eaLnBrk="1" hangingPunct="1"/>
            <a:r>
              <a:rPr lang="en-US" altLang="en-US" smtClean="0"/>
              <a:t>Many other notations exist in the literature and in various database design and modeling tools</a:t>
            </a:r>
          </a:p>
          <a:p>
            <a:pPr eaLnBrk="1" hangingPunct="1"/>
            <a:r>
              <a:rPr lang="en-US" altLang="en-US" smtClean="0"/>
              <a:t>Appendix A illustrates some of the alternative notations that have been used</a:t>
            </a:r>
          </a:p>
          <a:p>
            <a:pPr eaLnBrk="1" hangingPunct="1"/>
            <a:r>
              <a:rPr lang="en-US" altLang="en-US" smtClean="0"/>
              <a:t>UML class diagrams is representative of another way of displaying ER concepts that is used in several commercial design tools</a:t>
            </a:r>
          </a:p>
        </p:txBody>
      </p:sp>
    </p:spTree>
    <p:extLst>
      <p:ext uri="{BB962C8B-B14F-4D97-AF65-F5344CB8AC3E}">
        <p14:creationId xmlns:p14="http://schemas.microsoft.com/office/powerpoint/2010/main" val="239033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3- </a:t>
            </a:r>
            <a:fld id="{763B6B5E-386A-4AAF-957C-A82DBED469CB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5763" y="4495800"/>
            <a:ext cx="2133600" cy="19827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Summary of notation for ER diagrams</a:t>
            </a:r>
          </a:p>
        </p:txBody>
      </p:sp>
      <p:pic>
        <p:nvPicPr>
          <p:cNvPr id="71684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4" y="77788"/>
            <a:ext cx="5049837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7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UML class diagrams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Represent classes (similar to entity types) as large rounded boxes with three sections: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Top section includes entity type (class)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Second section includes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Third section includes class operations (operations are not in basic ER model)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Relationships (called associations) represented as lines connecting the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Other UML terminology also differs from ER terminology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Used in database design and object-oriented software design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UML has many other types of diagrams for software design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45247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136525"/>
            <a:ext cx="8915400" cy="495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/>
              <a:t>UML class diagram for COMPANY database schema</a:t>
            </a:r>
          </a:p>
        </p:txBody>
      </p:sp>
      <p:pic>
        <p:nvPicPr>
          <p:cNvPr id="73732" name="Picture 4" descr="fig03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92138"/>
            <a:ext cx="8610600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8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199" y="5103132"/>
            <a:ext cx="3860801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/>
              <a:t>Other alternative diagrammatic notations</a:t>
            </a:r>
          </a:p>
        </p:txBody>
      </p:sp>
      <p:pic>
        <p:nvPicPr>
          <p:cNvPr id="74756" name="Picture 4" descr="figA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6" y="85726"/>
            <a:ext cx="5184775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60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Relationships of Higher Degree</a:t>
            </a: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 types of degree 2 are called binary</a:t>
            </a:r>
          </a:p>
          <a:p>
            <a:pPr eaLnBrk="1" hangingPunct="1"/>
            <a:r>
              <a:rPr lang="en-US" altLang="en-US" smtClean="0"/>
              <a:t>Relationship types of degree 3 are called ternary and of degree n are called n-ary</a:t>
            </a:r>
          </a:p>
          <a:p>
            <a:pPr eaLnBrk="1" hangingPunct="1"/>
            <a:r>
              <a:rPr lang="en-US" altLang="en-US" smtClean="0"/>
              <a:t>In general, an n-ary relationship is not equivalent to n binary relationships</a:t>
            </a:r>
          </a:p>
          <a:p>
            <a:pPr eaLnBrk="1" hangingPunct="1"/>
            <a:r>
              <a:rPr lang="en-US" altLang="en-US" smtClean="0"/>
              <a:t>Constraints are harder to specify for higher-degree relationships (n &gt; 2) than for binary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9277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Discussion of n-ary relationships (n &gt; 2)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z="2400"/>
              <a:t>In general, 3 binary relationships can represent different information than a single ternary relationship (see Figure 3.17a and b on next slide)</a:t>
            </a:r>
          </a:p>
          <a:p>
            <a:pPr eaLnBrk="1" hangingPunct="1"/>
            <a:r>
              <a:rPr lang="en-US" altLang="en-US" sz="2400"/>
              <a:t>If needed, the binary and n-ary relationships can all be included in the schema design (see Figure 3.17a and b, where all relationships convey different meanings)</a:t>
            </a:r>
          </a:p>
          <a:p>
            <a:pPr eaLnBrk="1" hangingPunct="1"/>
            <a:r>
              <a:rPr lang="en-US" altLang="en-US" sz="2400"/>
              <a:t>In some cases, a ternary relationship can be represented as a weak entity if the data model allows a weak entity type to have multiple identifying relationships (and hence multiple owner entity types) (see Figure 3.17c)</a:t>
            </a:r>
          </a:p>
        </p:txBody>
      </p:sp>
    </p:spTree>
    <p:extLst>
      <p:ext uri="{BB962C8B-B14F-4D97-AF65-F5344CB8AC3E}">
        <p14:creationId xmlns:p14="http://schemas.microsoft.com/office/powerpoint/2010/main" val="20075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3- </a:t>
            </a:r>
            <a:fld id="{966E4EBB-BCC2-49BC-82AD-0947D625642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88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3810000"/>
            <a:ext cx="2286000" cy="2363788"/>
          </a:xfrm>
        </p:spPr>
        <p:txBody>
          <a:bodyPr/>
          <a:lstStyle/>
          <a:p>
            <a:pPr eaLnBrk="1" hangingPunct="1"/>
            <a:r>
              <a:rPr lang="en-US" altLang="en-US" sz="2800"/>
              <a:t>Example of a ternary relationship</a:t>
            </a:r>
          </a:p>
        </p:txBody>
      </p:sp>
      <p:pic>
        <p:nvPicPr>
          <p:cNvPr id="78852" name="Picture 1029" descr="fig03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264"/>
            <a:ext cx="5664200" cy="678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9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3- </a:t>
            </a:r>
            <a:fld id="{D7BB0635-419C-4AD6-9894-6943D479491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98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Discussion of n-ary relationships (n &gt; 2)</a:t>
            </a:r>
          </a:p>
        </p:txBody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a particular binary relationship can be derived from a higher-degree relationship at all times, then it is redundant</a:t>
            </a:r>
          </a:p>
          <a:p>
            <a:pPr eaLnBrk="1" hangingPunct="1"/>
            <a:r>
              <a:rPr lang="en-US" altLang="en-US" smtClean="0"/>
              <a:t>For example, the TAUGHT_DURING binary relationship in Figure 3.18 (see next slide) can be derived from the ternary relationship OFFERS (based on the meaning of the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28599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Methodologies for Conceptual Design</a:t>
            </a:r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Entity Relationship (ER) Diagrams (This Chapter)</a:t>
            </a:r>
          </a:p>
          <a:p>
            <a:r>
              <a:rPr lang="en-US" altLang="en-US" dirty="0" smtClean="0"/>
              <a:t>Enhanced Entity Relationship (EER) Diagrams (Chapter 4)</a:t>
            </a:r>
          </a:p>
          <a:p>
            <a:r>
              <a:rPr lang="en-US" altLang="en-US" dirty="0" smtClean="0"/>
              <a:t>Use of Design Tools in industry for designing and documenting large scale designs</a:t>
            </a:r>
          </a:p>
          <a:p>
            <a:r>
              <a:rPr lang="en-US" altLang="en-US" dirty="0" smtClean="0"/>
              <a:t>The UML (Unified Modeling Language) Class Diagrams are popular in industry to document conceptual database designs</a:t>
            </a:r>
          </a:p>
        </p:txBody>
      </p:sp>
    </p:spTree>
    <p:extLst>
      <p:ext uri="{BB962C8B-B14F-4D97-AF65-F5344CB8AC3E}">
        <p14:creationId xmlns:p14="http://schemas.microsoft.com/office/powerpoint/2010/main" val="10655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Another example of a ternary relationship</a:t>
            </a:r>
          </a:p>
        </p:txBody>
      </p:sp>
      <p:pic>
        <p:nvPicPr>
          <p:cNvPr id="80900" name="Picture 1029" descr="fig03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4" y="1905000"/>
            <a:ext cx="798988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8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Displaying constraints on higher-degree relationships</a:t>
            </a:r>
          </a:p>
        </p:txBody>
      </p:sp>
      <p:sp>
        <p:nvSpPr>
          <p:cNvPr id="819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z="2400"/>
              <a:t>The (min, max) constraints can be displayed on the edges – however, they do not fully describe the constraints</a:t>
            </a:r>
          </a:p>
          <a:p>
            <a:pPr eaLnBrk="1" hangingPunct="1"/>
            <a:r>
              <a:rPr lang="en-US" altLang="en-US" sz="2400"/>
              <a:t>Displaying a 1, M, or N indicates additional constraints</a:t>
            </a:r>
          </a:p>
          <a:p>
            <a:pPr lvl="1" eaLnBrk="1" hangingPunct="1"/>
            <a:r>
              <a:rPr lang="en-US" altLang="en-US" sz="2200"/>
              <a:t>An M or N indicates no constraint</a:t>
            </a:r>
          </a:p>
          <a:p>
            <a:pPr lvl="1" eaLnBrk="1" hangingPunct="1"/>
            <a:r>
              <a:rPr lang="en-US" altLang="en-US" sz="2200"/>
              <a:t>A 1 indicates that an entity can participate in at most one relationship instance </a:t>
            </a:r>
            <a:r>
              <a:rPr lang="en-US" altLang="en-US" sz="2200" i="1"/>
              <a:t>that has a particular combination of the other participating entities</a:t>
            </a:r>
          </a:p>
          <a:p>
            <a:pPr eaLnBrk="1" hangingPunct="1"/>
            <a:r>
              <a:rPr lang="en-US" altLang="en-US" sz="2400"/>
              <a:t>In general, both (min, max) and 1, M, or N are needed to describe fully the constraints</a:t>
            </a:r>
          </a:p>
          <a:p>
            <a:pPr eaLnBrk="1" hangingPunct="1"/>
            <a:r>
              <a:rPr lang="en-US" altLang="en-US" sz="2400"/>
              <a:t>Overall, the constraint specification is difficult and possibly ambiguous when we consider relationships of a degree higher than two.</a:t>
            </a:r>
          </a:p>
        </p:txBody>
      </p:sp>
    </p:spTree>
    <p:extLst>
      <p:ext uri="{BB962C8B-B14F-4D97-AF65-F5344CB8AC3E}">
        <p14:creationId xmlns:p14="http://schemas.microsoft.com/office/powerpoint/2010/main" val="16068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Example: A UNIVERSITY Database</a:t>
            </a:r>
          </a:p>
        </p:txBody>
      </p:sp>
      <p:sp>
        <p:nvSpPr>
          <p:cNvPr id="829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keep track of the enrollments in classes and student grades, another database is to be designed.</a:t>
            </a:r>
          </a:p>
          <a:p>
            <a:r>
              <a:rPr lang="en-US" altLang="en-US" smtClean="0"/>
              <a:t>It keeps track of the COLLEGEs, DEPARTMENTs within each college, the COURSEs offered by departments, and SECTIONs of courses, INSTRUCTORs who teach the sections etc.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3- </a:t>
            </a:r>
            <a:fld id="{211FE9B7-8AF5-4E05-BBAD-AA2F85139D6E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99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 noChangeArrowheads="1"/>
          </p:cNvSpPr>
          <p:nvPr>
            <p:ph type="title"/>
          </p:nvPr>
        </p:nvSpPr>
        <p:spPr>
          <a:xfrm>
            <a:off x="1524000" y="5518150"/>
            <a:ext cx="24384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>
                <a:latin typeface="Calibri Light" panose="020F0302020204030204" pitchFamily="34" charset="0"/>
              </a:rPr>
              <a:t>UNIVERSITY database conceptual schema</a:t>
            </a: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1950" y="6356351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3- </a:t>
            </a:r>
            <a:fld id="{2F7198AA-BD97-4C14-9343-A5B0E9818D8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83972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4552950" y="6356351"/>
            <a:ext cx="30861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©2016 Ramez Elmasri and Shamkant B. Navathe</a:t>
            </a:r>
          </a:p>
        </p:txBody>
      </p:sp>
      <p:pic>
        <p:nvPicPr>
          <p:cNvPr id="8397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1690689"/>
            <a:ext cx="7888287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4" y="1243014"/>
            <a:ext cx="78898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80963"/>
            <a:ext cx="6881812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5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67657" y="0"/>
            <a:ext cx="11088914" cy="6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Some of the Automated Database Design Tools </a:t>
            </a:r>
            <a:r>
              <a:rPr lang="en-US" altLang="en-US" sz="1600" dirty="0">
                <a:solidFill>
                  <a:srgbClr val="800000"/>
                </a:solidFill>
              </a:rPr>
              <a:t>(Note: Not all may be on the market now)</a:t>
            </a:r>
          </a:p>
        </p:txBody>
      </p:sp>
      <p:graphicFrame>
        <p:nvGraphicFramePr>
          <p:cNvPr id="884809" name="Group 73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45294"/>
              </p:ext>
            </p:extLst>
          </p:nvPr>
        </p:nvGraphicFramePr>
        <p:xfrm>
          <a:off x="1879826" y="754744"/>
          <a:ext cx="8664575" cy="591846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46213">
                  <a:extLst>
                    <a:ext uri="{9D8B030D-6E8A-4147-A177-3AD203B41FA5}"/>
                  </a:extLst>
                </a:gridCol>
                <a:gridCol w="2713037">
                  <a:extLst>
                    <a:ext uri="{9D8B030D-6E8A-4147-A177-3AD203B41FA5}"/>
                  </a:extLst>
                </a:gridCol>
                <a:gridCol w="4505325">
                  <a:extLst>
                    <a:ext uri="{9D8B030D-6E8A-4147-A177-3AD203B41FA5}"/>
                  </a:extLst>
                </a:gridCol>
              </a:tblGrid>
              <a:tr h="33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COMPANY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TOOL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FUNCTIONALITY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/>
                </a:extLst>
              </a:tr>
              <a:tr h="37136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Embarcadero Technologies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 Studio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Database Modeling in ER and IDEF1X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/>
                </a:extLst>
              </a:tr>
              <a:tr h="5790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DB Artisan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Database administration, space and security management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/>
                </a:extLst>
              </a:tr>
              <a:tr h="335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Oracle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Developer 2000/Designer 2000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Database modeling, application development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/>
                </a:extLst>
              </a:tr>
              <a:tr h="57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Popkin Software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System Architect 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Data modeling, object modeling, process modeling, structured analysis/design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/>
                </a:extLst>
              </a:tr>
              <a:tr h="822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Platinum (Computer Associates)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Enterprise Modeling Suite: Erwin, BPWin, Paradigm Plus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Data, process, and business component modeling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/>
                </a:extLst>
              </a:tr>
              <a:tr h="57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Persistence Inc.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Pwertier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Mapping from O-O to relational model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/>
                </a:extLst>
              </a:tr>
              <a:tr h="36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Rational (IBM)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Rational Rose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UML Modeling &amp; application generation in C++/JAVA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/>
                </a:extLst>
              </a:tr>
              <a:tr h="36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Resolution Ltd.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Xcase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Conceptual modeling up to code maintenance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/>
                </a:extLst>
              </a:tr>
              <a:tr h="335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Sybase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Enterprise Application Suite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Data modeling, business logic modeling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/>
                </a:extLst>
              </a:tr>
              <a:tr h="36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Visio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Visio Enterprise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Data modeling, design/reengineering Visual Basic/C++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COMPANY Database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need to create a database schema design based on the following (simplified) </a:t>
            </a:r>
            <a:r>
              <a:rPr lang="en-US" altLang="en-US" b="1" dirty="0" smtClean="0"/>
              <a:t>requirements</a:t>
            </a:r>
            <a:r>
              <a:rPr lang="en-US" altLang="en-US" dirty="0" smtClean="0"/>
              <a:t> of the COMPANY Database: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company is organized into DEPARTMENTs. Each department has a name, number and an employee who </a:t>
            </a:r>
            <a:r>
              <a:rPr lang="en-US" altLang="en-US" i="1" dirty="0" smtClean="0"/>
              <a:t>manages</a:t>
            </a:r>
            <a:r>
              <a:rPr lang="en-US" altLang="en-US" dirty="0" smtClean="0"/>
              <a:t> the department. We keep track of the start date of the department manager. A department may have several locations.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Each department </a:t>
            </a:r>
            <a:r>
              <a:rPr lang="en-US" altLang="en-US" i="1" dirty="0" smtClean="0"/>
              <a:t>controls</a:t>
            </a:r>
            <a:r>
              <a:rPr lang="en-US" altLang="en-US" dirty="0" smtClean="0"/>
              <a:t> a number of PROJECTs. Each project has a unique name, unique number and is located at a single location.</a:t>
            </a:r>
          </a:p>
        </p:txBody>
      </p:sp>
    </p:spTree>
    <p:extLst>
      <p:ext uri="{BB962C8B-B14F-4D97-AF65-F5344CB8AC3E}">
        <p14:creationId xmlns:p14="http://schemas.microsoft.com/office/powerpoint/2010/main" val="389731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COMPANY Database (Continued)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database will store each EMPLOYEE’s social security number, address, salary, gender, and birthdate.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Each employee </a:t>
            </a:r>
            <a:r>
              <a:rPr lang="en-US" altLang="en-US" i="1" dirty="0" smtClean="0"/>
              <a:t>works for</a:t>
            </a:r>
            <a:r>
              <a:rPr lang="en-US" altLang="en-US" dirty="0" smtClean="0"/>
              <a:t> one department but may </a:t>
            </a:r>
            <a:r>
              <a:rPr lang="en-US" altLang="en-US" i="1" dirty="0" smtClean="0"/>
              <a:t>work on</a:t>
            </a:r>
            <a:r>
              <a:rPr lang="en-US" altLang="en-US" dirty="0" smtClean="0"/>
              <a:t> several projects.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 DB will keep track of the number of hours per week that an employee currently works on each project.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It is required to keep track of the </a:t>
            </a:r>
            <a:r>
              <a:rPr lang="en-US" altLang="en-US" i="1" dirty="0" smtClean="0"/>
              <a:t>direct supervisor</a:t>
            </a:r>
            <a:r>
              <a:rPr lang="en-US" altLang="en-US" dirty="0" smtClean="0"/>
              <a:t> of each employee.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Each employee may </a:t>
            </a:r>
            <a:r>
              <a:rPr lang="en-US" altLang="en-US" i="1" dirty="0" smtClean="0"/>
              <a:t>have</a:t>
            </a:r>
            <a:r>
              <a:rPr lang="en-US" altLang="en-US" dirty="0" smtClean="0"/>
              <a:t> a number of DEPENDENTs.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For each dependent, the DB keeps a record of name, gender, birthdate, and relationship to the employee.</a:t>
            </a:r>
          </a:p>
        </p:txBody>
      </p:sp>
    </p:spTree>
    <p:extLst>
      <p:ext uri="{BB962C8B-B14F-4D97-AF65-F5344CB8AC3E}">
        <p14:creationId xmlns:p14="http://schemas.microsoft.com/office/powerpoint/2010/main" val="32989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 Model Concepts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Entities and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Entity is a basic concept for the ER model. Entities are specific things </a:t>
            </a:r>
            <a:r>
              <a:rPr lang="en-US" altLang="en-US" sz="2200" dirty="0" smtClean="0"/>
              <a:t>or objects </a:t>
            </a:r>
            <a:r>
              <a:rPr lang="en-US" altLang="en-US" sz="2200" dirty="0"/>
              <a:t>in the mini-world that are represented in the </a:t>
            </a:r>
            <a:r>
              <a:rPr lang="en-US" altLang="en-US" sz="2200" dirty="0" smtClean="0"/>
              <a:t>database.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For </a:t>
            </a:r>
            <a:r>
              <a:rPr lang="en-US" altLang="en-US" dirty="0"/>
              <a:t>example the EMPLOYEE John Smith, the Research DEPARTMENT, the </a:t>
            </a:r>
            <a:r>
              <a:rPr lang="en-US" altLang="en-US" dirty="0" err="1" smtClean="0"/>
              <a:t>ProductX</a:t>
            </a:r>
            <a:r>
              <a:rPr lang="en-US" altLang="en-US" dirty="0"/>
              <a:t> </a:t>
            </a:r>
            <a:r>
              <a:rPr lang="en-US" altLang="en-US" dirty="0" smtClean="0"/>
              <a:t>PROJECT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Attributes </a:t>
            </a:r>
            <a:r>
              <a:rPr lang="en-US" altLang="en-US" sz="2200" dirty="0"/>
              <a:t>are properties used to describe an </a:t>
            </a:r>
            <a:r>
              <a:rPr lang="en-US" altLang="en-US" sz="2200" dirty="0" smtClean="0"/>
              <a:t>entity.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For </a:t>
            </a:r>
            <a:r>
              <a:rPr lang="en-US" altLang="en-US" dirty="0"/>
              <a:t>example an EMPLOYEE entity may have the attributes Name, SSN, Address, gender, </a:t>
            </a:r>
            <a:r>
              <a:rPr lang="en-US" altLang="en-US" dirty="0" err="1"/>
              <a:t>BirthDate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A </a:t>
            </a:r>
            <a:r>
              <a:rPr lang="en-US" altLang="en-US" sz="2200" dirty="0"/>
              <a:t>specific entity will have a value for each of its </a:t>
            </a:r>
            <a:r>
              <a:rPr lang="en-US" altLang="en-US" sz="2200" dirty="0" smtClean="0"/>
              <a:t>attributes.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For </a:t>
            </a:r>
            <a:r>
              <a:rPr lang="en-US" altLang="en-US" dirty="0"/>
              <a:t>example a specific employee entity may have Name='</a:t>
            </a:r>
            <a:r>
              <a:rPr lang="en-US" altLang="en-US" b="1" dirty="0"/>
              <a:t>John Smith</a:t>
            </a:r>
            <a:r>
              <a:rPr lang="en-US" altLang="en-US" dirty="0"/>
              <a:t>', SSN='</a:t>
            </a:r>
            <a:r>
              <a:rPr lang="en-US" altLang="en-US" b="1" dirty="0"/>
              <a:t>123456789</a:t>
            </a:r>
            <a:r>
              <a:rPr lang="en-US" altLang="en-US" dirty="0"/>
              <a:t>', Address ='731, </a:t>
            </a:r>
            <a:r>
              <a:rPr lang="en-US" altLang="en-US" dirty="0" err="1"/>
              <a:t>Fondren</a:t>
            </a:r>
            <a:r>
              <a:rPr lang="en-US" altLang="en-US" dirty="0"/>
              <a:t>, Houston, TX', gender='M', </a:t>
            </a:r>
            <a:r>
              <a:rPr lang="en-US" altLang="en-US" dirty="0" err="1"/>
              <a:t>BirthDate</a:t>
            </a:r>
            <a:r>
              <a:rPr lang="en-US" altLang="en-US" dirty="0"/>
              <a:t>='09-JAN-55‘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Each </a:t>
            </a:r>
            <a:r>
              <a:rPr lang="en-US" altLang="en-US" sz="2200" dirty="0"/>
              <a:t>attribute has a </a:t>
            </a:r>
            <a:r>
              <a:rPr lang="en-US" altLang="en-US" sz="2200" i="1" dirty="0"/>
              <a:t>value set</a:t>
            </a:r>
            <a:r>
              <a:rPr lang="en-US" altLang="en-US" sz="2200" dirty="0"/>
              <a:t> (or data type) associated with it – e.g. integer, string, date, enumerated type, …</a:t>
            </a:r>
          </a:p>
        </p:txBody>
      </p:sp>
    </p:spTree>
    <p:extLst>
      <p:ext uri="{BB962C8B-B14F-4D97-AF65-F5344CB8AC3E}">
        <p14:creationId xmlns:p14="http://schemas.microsoft.com/office/powerpoint/2010/main" val="49877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Attributes (1)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Each entity has a single atomic value for the attribute. For example, SSN or </a:t>
            </a:r>
            <a:r>
              <a:rPr lang="en-US" altLang="en-US" sz="2100" dirty="0" smtClean="0"/>
              <a:t>gender</a:t>
            </a: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Composite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The attribute may be composed of several components. For </a:t>
            </a:r>
            <a:r>
              <a:rPr lang="en-US" altLang="en-US" sz="2100" dirty="0" smtClean="0"/>
              <a:t>example: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Address (Apt</a:t>
            </a:r>
            <a:r>
              <a:rPr lang="en-US" altLang="en-US" dirty="0"/>
              <a:t>#, House#, Street, City, State, </a:t>
            </a:r>
            <a:r>
              <a:rPr lang="en-US" altLang="en-US" dirty="0" err="1"/>
              <a:t>ZipCode</a:t>
            </a:r>
            <a:r>
              <a:rPr lang="en-US" altLang="en-US" dirty="0"/>
              <a:t>, Country), </a:t>
            </a:r>
            <a:r>
              <a:rPr lang="en-US" altLang="en-US" dirty="0" smtClean="0"/>
              <a:t>or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Name (</a:t>
            </a:r>
            <a:r>
              <a:rPr lang="en-US" altLang="en-US" dirty="0" err="1" smtClean="0"/>
              <a:t>FirstName</a:t>
            </a:r>
            <a:r>
              <a:rPr lang="en-US" altLang="en-US" dirty="0"/>
              <a:t>, </a:t>
            </a:r>
            <a:r>
              <a:rPr lang="en-US" altLang="en-US" dirty="0" err="1"/>
              <a:t>MiddleName</a:t>
            </a:r>
            <a:r>
              <a:rPr lang="en-US" altLang="en-US" dirty="0"/>
              <a:t>, </a:t>
            </a:r>
            <a:r>
              <a:rPr lang="en-US" altLang="en-US" dirty="0" err="1" smtClean="0"/>
              <a:t>LastName</a:t>
            </a:r>
            <a:r>
              <a:rPr lang="en-US" altLang="en-US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Composition </a:t>
            </a:r>
            <a:r>
              <a:rPr lang="en-US" altLang="en-US" dirty="0"/>
              <a:t>may form a hierarchy where some components are themselves composite.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Multi-valued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An entity may have multiple values for that attribute. For example, Color of a </a:t>
            </a:r>
            <a:r>
              <a:rPr lang="en-US" altLang="en-US" sz="2100" dirty="0" smtClean="0"/>
              <a:t>CAR or </a:t>
            </a:r>
            <a:r>
              <a:rPr lang="en-US" altLang="en-US" sz="2100" dirty="0" err="1"/>
              <a:t>PreviousDegrees</a:t>
            </a:r>
            <a:r>
              <a:rPr lang="en-US" altLang="en-US" sz="2100" dirty="0"/>
              <a:t> of a </a:t>
            </a:r>
            <a:r>
              <a:rPr lang="en-US" altLang="en-US" sz="2100" dirty="0" smtClean="0"/>
              <a:t>STUDENT.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Denoted </a:t>
            </a:r>
            <a:r>
              <a:rPr lang="en-US" altLang="en-US" dirty="0"/>
              <a:t>as {Color} or {</a:t>
            </a:r>
            <a:r>
              <a:rPr lang="en-US" altLang="en-US" dirty="0" err="1"/>
              <a:t>PreviousDegrees</a:t>
            </a:r>
            <a:r>
              <a:rPr lang="en-US" altLang="en-US" dirty="0"/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37753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4873beb7-5857-4685-be1f-d57550cc96cc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3278</TotalTime>
  <Words>2982</Words>
  <Application>Microsoft Office PowerPoint</Application>
  <PresentationFormat>Widescreen</PresentationFormat>
  <Paragraphs>342</Paragraphs>
  <Slides>54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MS PGothic</vt:lpstr>
      <vt:lpstr>MS PGothic</vt:lpstr>
      <vt:lpstr>Arial</vt:lpstr>
      <vt:lpstr>Arial Narrow</vt:lpstr>
      <vt:lpstr>Calibri</vt:lpstr>
      <vt:lpstr>Calibri Light</vt:lpstr>
      <vt:lpstr>Segoe UI</vt:lpstr>
      <vt:lpstr>Segoe UI Light</vt:lpstr>
      <vt:lpstr>Symbol</vt:lpstr>
      <vt:lpstr>Tahoma</vt:lpstr>
      <vt:lpstr>Times New Roman</vt:lpstr>
      <vt:lpstr>Wingdings</vt:lpstr>
      <vt:lpstr>WelcomeDoc</vt:lpstr>
      <vt:lpstr>CS2005 Database Systems</vt:lpstr>
      <vt:lpstr> </vt:lpstr>
      <vt:lpstr>Overview of Database Design Process</vt:lpstr>
      <vt:lpstr>Overview of Database Design Process</vt:lpstr>
      <vt:lpstr>Methodologies for Conceptual Design</vt:lpstr>
      <vt:lpstr>Example COMPANY Database</vt:lpstr>
      <vt:lpstr>Example COMPANY Database (Continued)</vt:lpstr>
      <vt:lpstr>ER Model Concepts</vt:lpstr>
      <vt:lpstr>Types of Attributes (1)</vt:lpstr>
      <vt:lpstr>Types of Attributes (2)</vt:lpstr>
      <vt:lpstr>Example of a composite attribute</vt:lpstr>
      <vt:lpstr>Entity Types and Key Attributes (1)</vt:lpstr>
      <vt:lpstr>Entity Types and Key Attributes (2)</vt:lpstr>
      <vt:lpstr>Entity Set</vt:lpstr>
      <vt:lpstr>Value Sets (Domains) of Attributes</vt:lpstr>
      <vt:lpstr>Attributes and Value Sets</vt:lpstr>
      <vt:lpstr>Displaying an Entity type</vt:lpstr>
      <vt:lpstr>NOTATION for ER diagrams</vt:lpstr>
      <vt:lpstr>Entity Type CAR with two keys and a corresponding Entity Set</vt:lpstr>
      <vt:lpstr>Initial Conceptual Design of Entity Types for the COMPANY Database Schema</vt:lpstr>
      <vt:lpstr>Initial Design of Entity Types: EMPLOYEE, DEPARTMENT, PROJECT, DEPENDENT</vt:lpstr>
      <vt:lpstr>Refining the initial design by introducing relationships</vt:lpstr>
      <vt:lpstr>Relationships and Relationship Types (1)</vt:lpstr>
      <vt:lpstr>Relationship instances of the WORKS_FOR N:1 relationship between EMPLOYEE and DEPARTMENT</vt:lpstr>
      <vt:lpstr>Relationship instances of the M:N  WORKS_ON relationship between EMPLOYEE and PROJECT</vt:lpstr>
      <vt:lpstr>Relationship type vs. relationship set (1)</vt:lpstr>
      <vt:lpstr>Relationship type vs. relationship set (2)</vt:lpstr>
      <vt:lpstr>Refining the COMPANY database schema by introducing relationships</vt:lpstr>
      <vt:lpstr>ER DIAGRAM – Relationship Types are: WORKS_FOR, MANAGES, WORKS_ON, CONTROLS, SUPERVISION, DEPENDENTS_OF</vt:lpstr>
      <vt:lpstr>Discussion on Relationship Types</vt:lpstr>
      <vt:lpstr>Constraints on Relationships known as Structural Constraints</vt:lpstr>
      <vt:lpstr>Recursive Relationship Type</vt:lpstr>
      <vt:lpstr>Recursive Relationship Type is: SUPERVISION (participation role names are shown)</vt:lpstr>
      <vt:lpstr>Weak Entity Types</vt:lpstr>
      <vt:lpstr>Attributes of Relationship types</vt:lpstr>
      <vt:lpstr>Example Attribute of a Relationship Type:  Hours of WORKS_ON</vt:lpstr>
      <vt:lpstr>Notation for Constraints on Relationships</vt:lpstr>
      <vt:lpstr>Alternative (min, max) notation for relationship structural constraints:</vt:lpstr>
      <vt:lpstr>The (min,max) notation for relationship constraints</vt:lpstr>
      <vt:lpstr>COMPANY ER Schema Diagram using (min, max) notation</vt:lpstr>
      <vt:lpstr>Alternative diagrammatic notation</vt:lpstr>
      <vt:lpstr>Summary of notation for ER diagrams</vt:lpstr>
      <vt:lpstr>UML class diagrams</vt:lpstr>
      <vt:lpstr>UML class diagram for COMPANY database schema</vt:lpstr>
      <vt:lpstr>Other alternative diagrammatic notations</vt:lpstr>
      <vt:lpstr>Relationships of Higher Degree</vt:lpstr>
      <vt:lpstr>Discussion of n-ary relationships (n &gt; 2)</vt:lpstr>
      <vt:lpstr>Example of a ternary relationship</vt:lpstr>
      <vt:lpstr>Discussion of n-ary relationships (n &gt; 2)</vt:lpstr>
      <vt:lpstr>Another example of a ternary relationship</vt:lpstr>
      <vt:lpstr>Displaying constraints on higher-degree relationships</vt:lpstr>
      <vt:lpstr>Another Example: A UNIVERSITY Database</vt:lpstr>
      <vt:lpstr>UNIVERSITY database conceptual schema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CS-203 Database Systems</dc:title>
  <dc:creator>Muhammad Danish</dc:creator>
  <cp:keywords/>
  <cp:lastModifiedBy>Muhammad Danish</cp:lastModifiedBy>
  <cp:revision>393</cp:revision>
  <dcterms:created xsi:type="dcterms:W3CDTF">2021-09-06T03:19:13Z</dcterms:created>
  <dcterms:modified xsi:type="dcterms:W3CDTF">2021-10-25T08:04:29Z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