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3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21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Constraints in SQL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xmlns="" id="{9BAE39DC-B0A4-4AE4-B2FB-D987F28E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b="1" dirty="0"/>
              <a:t>Basic constraints:</a:t>
            </a:r>
          </a:p>
          <a:p>
            <a:pPr>
              <a:defRPr/>
            </a:pPr>
            <a:r>
              <a:rPr lang="en-US" altLang="en-US" dirty="0"/>
              <a:t>Relational Model has 3 basic constraint types that are supported in SQL:</a:t>
            </a:r>
          </a:p>
          <a:p>
            <a:pPr lvl="1">
              <a:defRPr/>
            </a:pPr>
            <a:r>
              <a:rPr lang="en-US" altLang="en-US" b="1" dirty="0"/>
              <a:t>Key</a:t>
            </a:r>
            <a:r>
              <a:rPr lang="en-US" altLang="en-US" dirty="0"/>
              <a:t> constraint: A primary key value cannot be duplicated</a:t>
            </a:r>
          </a:p>
          <a:p>
            <a:pPr lvl="1">
              <a:defRPr/>
            </a:pPr>
            <a:r>
              <a:rPr lang="en-US" altLang="en-US" b="1" dirty="0"/>
              <a:t>Entity Integrity </a:t>
            </a:r>
            <a:r>
              <a:rPr lang="en-US" altLang="en-US" dirty="0"/>
              <a:t>Constraint: A primary key value cannot be null</a:t>
            </a:r>
          </a:p>
          <a:p>
            <a:pPr lvl="1">
              <a:defRPr/>
            </a:pPr>
            <a:r>
              <a:rPr lang="en-US" altLang="en-US" b="1" dirty="0"/>
              <a:t>Referential integrity </a:t>
            </a:r>
            <a:r>
              <a:rPr lang="en-US" altLang="en-US" dirty="0"/>
              <a:t>constraints : The “foreign key “ must have a value that is already present as a primary key, or may be null.</a:t>
            </a:r>
          </a:p>
        </p:txBody>
      </p:sp>
    </p:spTree>
    <p:extLst>
      <p:ext uri="{BB962C8B-B14F-4D97-AF65-F5344CB8AC3E}">
        <p14:creationId xmlns:p14="http://schemas.microsoft.com/office/powerpoint/2010/main" val="183029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Specifying Attribute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Constraints and Attribute Defaults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99E8B78D-295E-4ABE-89F2-E81CCCF4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/>
              <a:t>constraint </a:t>
            </a:r>
            <a:r>
              <a:rPr lang="en-US" b="1" dirty="0"/>
              <a:t>NOT NULL</a:t>
            </a:r>
            <a:r>
              <a:rPr lang="en-US" dirty="0"/>
              <a:t> may be </a:t>
            </a:r>
            <a:r>
              <a:rPr lang="en-US" dirty="0" smtClean="0"/>
              <a:t>specified if </a:t>
            </a:r>
            <a:r>
              <a:rPr lang="en-US" dirty="0"/>
              <a:t>NULL is not permitted for a particular </a:t>
            </a:r>
            <a:r>
              <a:rPr lang="en-US" dirty="0" smtClean="0"/>
              <a:t>attribute.</a:t>
            </a:r>
          </a:p>
          <a:p>
            <a:pPr lvl="1">
              <a:defRPr/>
            </a:pPr>
            <a:r>
              <a:rPr lang="en-US" dirty="0" smtClean="0"/>
              <a:t>This </a:t>
            </a:r>
            <a:r>
              <a:rPr lang="en-US" dirty="0"/>
              <a:t>is always implicitly specified </a:t>
            </a:r>
            <a:r>
              <a:rPr lang="en-US" dirty="0" smtClean="0"/>
              <a:t>for the </a:t>
            </a:r>
            <a:r>
              <a:rPr lang="en-US" dirty="0"/>
              <a:t>attributes that are part of the </a:t>
            </a:r>
            <a:r>
              <a:rPr lang="en-US" i="1" dirty="0"/>
              <a:t>primary key </a:t>
            </a:r>
            <a:r>
              <a:rPr lang="en-US" dirty="0"/>
              <a:t>of each relation, but it can be specified </a:t>
            </a:r>
            <a:r>
              <a:rPr lang="en-US" dirty="0" smtClean="0"/>
              <a:t>for any </a:t>
            </a:r>
            <a:r>
              <a:rPr lang="en-US" dirty="0"/>
              <a:t>other attributes whose values are required not to be </a:t>
            </a:r>
            <a:r>
              <a:rPr lang="en-US" dirty="0" smtClean="0"/>
              <a:t>NULL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It </a:t>
            </a:r>
            <a:r>
              <a:rPr lang="en-US" dirty="0"/>
              <a:t>is also possible to define a </a:t>
            </a:r>
            <a:r>
              <a:rPr lang="en-US" i="1" dirty="0"/>
              <a:t>default value </a:t>
            </a:r>
            <a:r>
              <a:rPr lang="en-US" dirty="0"/>
              <a:t>for an attribute by appending the </a:t>
            </a:r>
            <a:r>
              <a:rPr lang="en-US" dirty="0" smtClean="0"/>
              <a:t>clause </a:t>
            </a:r>
            <a:r>
              <a:rPr lang="en-US" b="1" dirty="0" smtClean="0"/>
              <a:t>DEFAULT </a:t>
            </a:r>
            <a:r>
              <a:rPr lang="en-US" b="1" dirty="0"/>
              <a:t>&lt;value&gt;</a:t>
            </a:r>
            <a:r>
              <a:rPr lang="en-US" dirty="0"/>
              <a:t> to an attribute definition.</a:t>
            </a:r>
            <a:r>
              <a:rPr lang="en-US" dirty="0"/>
              <a:t> 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The default value is included in any</a:t>
            </a:r>
            <a:r>
              <a:rPr lang="en-US" dirty="0"/>
              <a:t> </a:t>
            </a:r>
            <a:r>
              <a:rPr lang="en-US" dirty="0"/>
              <a:t>new tuple if an explicit value is not provided for that </a:t>
            </a:r>
            <a:r>
              <a:rPr lang="en-US" dirty="0" smtClean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426963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Specifying Attribute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Constraints and Attribute Defaults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xmlns="" id="{99E8B78D-295E-4ABE-89F2-E81CCCF4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Another type of constraint can restrict attribute or domain values using the </a:t>
            </a:r>
            <a:r>
              <a:rPr lang="en-US" b="1" dirty="0"/>
              <a:t>CHECK</a:t>
            </a:r>
            <a:r>
              <a:rPr lang="en-US" dirty="0"/>
              <a:t> clause following an attribute or domain definition</a:t>
            </a:r>
            <a:r>
              <a:rPr lang="en-US" sz="1700" dirty="0"/>
              <a:t> </a:t>
            </a:r>
            <a:endParaRPr lang="en-US" sz="1700" dirty="0" smtClean="0"/>
          </a:p>
          <a:p>
            <a:pPr lvl="1">
              <a:defRPr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NOT NULL CHECK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21);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1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Key and Referential Integrity Constraints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PRIMARY KEY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Specifies one or more attributes that make up the primary key of a relation</a:t>
            </a:r>
          </a:p>
          <a:p>
            <a:pPr lvl="1"/>
            <a:r>
              <a:rPr lang="en-US" altLang="en-US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Dnumber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INT PRIMARY KEY;</a:t>
            </a:r>
          </a:p>
          <a:p>
            <a:endParaRPr lang="en-US" altLang="en-US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UNIQUE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Specifies alternate (secondary) keys (called CANDIDATE keys in the relational model).</a:t>
            </a:r>
          </a:p>
          <a:p>
            <a:pPr lvl="1"/>
            <a:r>
              <a:rPr lang="en-US" altLang="en-US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Dname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VARCHAR(15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UNIQUE;</a:t>
            </a:r>
          </a:p>
        </p:txBody>
      </p:sp>
    </p:spTree>
    <p:extLst>
      <p:ext uri="{BB962C8B-B14F-4D97-AF65-F5344CB8AC3E}">
        <p14:creationId xmlns:p14="http://schemas.microsoft.com/office/powerpoint/2010/main" val="318076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Key and Referential Integrity Constraints (cont’d.)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FOREIGN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KEY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Default operation: reject update on violation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Attach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referential triggered action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clause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Options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include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NULL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CASCADE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DEFAULT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Action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taken by the DBMS for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NULL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 DEFAULT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the same for both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 DELETE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UPDATE</a:t>
            </a:r>
          </a:p>
          <a:p>
            <a:pPr lvl="2"/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CASCADE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option suitable for “relationship” relations</a:t>
            </a:r>
          </a:p>
        </p:txBody>
      </p:sp>
    </p:spTree>
    <p:extLst>
      <p:ext uri="{BB962C8B-B14F-4D97-AF65-F5344CB8AC3E}">
        <p14:creationId xmlns:p14="http://schemas.microsoft.com/office/powerpoint/2010/main" val="421129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Giving Names to Constraints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Using the Keyword </a:t>
            </a:r>
            <a:r>
              <a:rPr lang="en-US" altLang="en-US" b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CONSTRAINT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Name a constraint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Useful for later altering</a:t>
            </a:r>
          </a:p>
        </p:txBody>
      </p:sp>
    </p:spTree>
    <p:extLst>
      <p:ext uri="{BB962C8B-B14F-4D97-AF65-F5344CB8AC3E}">
        <p14:creationId xmlns:p14="http://schemas.microsoft.com/office/powerpoint/2010/main" val="393944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>
                <a:latin typeface="Verdana" panose="020B0604030504040204" pitchFamily="34" charset="0"/>
                <a:ea typeface="ＭＳ Ｐゴシック" panose="020B0600070205080204" pitchFamily="34" charset="-128"/>
              </a:rPr>
              <a:t>Default attribute values and referential integrity triggered action specification (Fig. 6.2)</a:t>
            </a:r>
          </a:p>
        </p:txBody>
      </p:sp>
      <p:pic>
        <p:nvPicPr>
          <p:cNvPr id="31747" name="Picture 2" descr="fig06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1600200"/>
            <a:ext cx="5372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F6C84931-2974-4070-AC17-B2B09E696130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Specifying Constraints on Tuples Using CHECK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xmlns="" id="{27140FBE-13A7-47E8-9B99-5CE4F7FC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990033"/>
              </a:buClr>
              <a:buSzPct val="60000"/>
              <a:defRPr/>
            </a:pPr>
            <a:r>
              <a:rPr lang="en-US" altLang="en-US" dirty="0"/>
              <a:t>Additional Constraints on individual tuples within a relation are also possible using CHECK </a:t>
            </a:r>
          </a:p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altLang="en-US" dirty="0"/>
              <a:t>clauses at the end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altLang="en-US" dirty="0"/>
              <a:t> statement</a:t>
            </a:r>
          </a:p>
          <a:p>
            <a:pPr lvl="1">
              <a:defRPr/>
            </a:pPr>
            <a:r>
              <a:rPr lang="en-US" altLang="en-US" dirty="0"/>
              <a:t>Apply to each tuple individually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Dept_create_date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Mgr_start_date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D445DBCB-83A9-4646-B525-FFCB2A5B39E7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SELECT-FROM-WHERE Structure of Basic SQL Queries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form of the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SELECT</a:t>
            </a:r>
            <a:r>
              <a:rPr lang="en-US" altLang="en-US" smtClean="0">
                <a:ea typeface="ＭＳ Ｐゴシック" panose="020B0600070205080204" pitchFamily="34" charset="-128"/>
              </a:rPr>
              <a:t> statement: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438400"/>
            <a:ext cx="73072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</a:t>
            </a:r>
            <a:fld id="{096AA8CF-525E-43FD-A3B8-AD0AD2F9942F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3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 noChangeArrowheads="1"/>
          </p:cNvSpPr>
          <p:nvPr>
            <p:ph type="title"/>
          </p:nvPr>
        </p:nvSpPr>
        <p:spPr>
          <a:xfrm>
            <a:off x="1752601" y="228600"/>
            <a:ext cx="8228013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SELECT-FROM-WHERE Structure of Basic SQL Queries (cont’d.)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1" y="2057400"/>
            <a:ext cx="8228013" cy="4071938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Logical comparison operators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=, &lt;, &lt;=, &gt;, &gt;=,</a:t>
            </a:r>
            <a:r>
              <a:rPr lang="en-US" altLang="en-US" smtClean="0">
                <a:ea typeface="ＭＳ Ｐゴシック" panose="020B0600070205080204" pitchFamily="34" charset="-128"/>
              </a:rPr>
              <a:t> and </a:t>
            </a:r>
            <a:r>
              <a:rPr lang="en-US" altLang="en-US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&lt;&gt;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Projection attributes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Attributes whose values are to be retrieved 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Selection condition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Boolean condition that must be true for any retrieved tuple. Selection conditions include join conditions (see Ch.8) when multiple relations are involved.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6- 30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0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</a:t>
            </a:r>
            <a:r>
              <a:rPr lang="en-US" sz="3200" b="1" dirty="0" smtClean="0"/>
              <a:t>6</a:t>
            </a:r>
            <a:endParaRPr lang="en-US" sz="3200" b="1" dirty="0"/>
          </a:p>
          <a:p>
            <a:pPr algn="ctr">
              <a:buNone/>
              <a:defRPr/>
            </a:pPr>
            <a:r>
              <a:rPr lang="en-US" sz="3600" dirty="0" smtClean="0"/>
              <a:t>BASIC SQL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4" y="2982913"/>
            <a:ext cx="68341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48200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 descr="fig06_03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477964"/>
            <a:ext cx="464502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1462088"/>
            <a:ext cx="3505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Retrieval Queries</a:t>
            </a:r>
          </a:p>
        </p:txBody>
      </p:sp>
      <p:sp>
        <p:nvSpPr>
          <p:cNvPr id="358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6- 31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7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>
            <a:fillRect/>
          </a:stretch>
        </p:blipFill>
        <p:spPr bwMode="auto">
          <a:xfrm>
            <a:off x="1981200" y="1600200"/>
            <a:ext cx="7283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3429000"/>
            <a:ext cx="7331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Retrieval Queries (Contd.)</a:t>
            </a: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6- 32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2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Basic SQL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600" b="1" dirty="0" smtClean="0">
                <a:ea typeface="ＭＳ Ｐゴシック" panose="020B0600070205080204" pitchFamily="34" charset="-128"/>
              </a:rPr>
              <a:t>SQL language 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Considered </a:t>
            </a:r>
            <a:r>
              <a:rPr lang="en-US" altLang="en-US" sz="2200" dirty="0">
                <a:ea typeface="ＭＳ Ｐゴシック" panose="020B0600070205080204" pitchFamily="34" charset="-128"/>
              </a:rPr>
              <a:t>one of the major reasons for the commercial success of relational databases</a:t>
            </a:r>
          </a:p>
          <a:p>
            <a:r>
              <a:rPr lang="en-US" altLang="en-US" sz="2600" b="1" dirty="0" smtClean="0">
                <a:ea typeface="ＭＳ Ｐゴシック" panose="020B0600070205080204" pitchFamily="34" charset="-128"/>
              </a:rPr>
              <a:t>SQL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200" dirty="0">
                <a:ea typeface="ＭＳ Ｐゴシック" panose="020B0600070205080204" pitchFamily="34" charset="-128"/>
              </a:rPr>
              <a:t>origin of SQL is relational predicate calculus called tuple calculus (see Ch.8) which was proposed initially as the language 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SQUARE.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SQL </a:t>
            </a:r>
            <a:r>
              <a:rPr lang="en-US" altLang="en-US" sz="2200" dirty="0">
                <a:ea typeface="ＭＳ Ｐゴシック" panose="020B0600070205080204" pitchFamily="34" charset="-128"/>
              </a:rPr>
              <a:t>Actually comes from the word “SEQUEL” which was the original term used in the paper: “SEQUEL TO SQUARE” by Chamberlin and Boyce. IBM could not copyright that term, so they abbreviated to SQL and copyrighted the term SQL.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Now popularly  known as “Structured Query language”.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SQL is an informal  or practical rendering of the relational data model with syntax</a:t>
            </a:r>
          </a:p>
        </p:txBody>
      </p:sp>
    </p:spTree>
    <p:extLst>
      <p:ext uri="{BB962C8B-B14F-4D97-AF65-F5344CB8AC3E}">
        <p14:creationId xmlns:p14="http://schemas.microsoft.com/office/powerpoint/2010/main" val="73567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CREATE 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Command in SQL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xmlns="" id="{D46877A3-508F-4F84-8CDA-3F1B0634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Specifying a new relation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Provide </a:t>
            </a:r>
            <a:r>
              <a:rPr lang="en-US" dirty="0"/>
              <a:t>name of </a:t>
            </a:r>
            <a:r>
              <a:rPr lang="en-US" dirty="0" smtClean="0"/>
              <a:t>table</a:t>
            </a:r>
          </a:p>
          <a:p>
            <a:pPr lvl="1">
              <a:defRPr/>
            </a:pPr>
            <a:r>
              <a:rPr lang="en-US" dirty="0" smtClean="0"/>
              <a:t>Specify </a:t>
            </a:r>
            <a:r>
              <a:rPr lang="en-US" dirty="0"/>
              <a:t>attributes, their types  and initial constraints</a:t>
            </a:r>
          </a:p>
          <a:p>
            <a:pPr>
              <a:defRPr/>
            </a:pPr>
            <a:r>
              <a:rPr lang="en-US" dirty="0"/>
              <a:t>Can optionally specify </a:t>
            </a:r>
            <a:r>
              <a:rPr lang="en-US" dirty="0" smtClean="0"/>
              <a:t>schema:</a:t>
            </a:r>
          </a:p>
          <a:p>
            <a:pPr lvl="1"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TABLE COMPANY.EMPLOYEE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971550" lvl="1" indent="-514350"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  <a:endParaRPr lang="en-US" dirty="0"/>
          </a:p>
          <a:p>
            <a:pPr lvl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EMPLOYEE ...</a:t>
            </a:r>
          </a:p>
        </p:txBody>
      </p:sp>
    </p:spTree>
    <p:extLst>
      <p:ext uri="{BB962C8B-B14F-4D97-AF65-F5344CB8AC3E}">
        <p14:creationId xmlns:p14="http://schemas.microsoft.com/office/powerpoint/2010/main" val="300838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CREATE TABLE Command in SQL (cont’d.)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ea typeface="ＭＳ Ｐゴシック" panose="020B0600070205080204" pitchFamily="34" charset="-128"/>
              </a:rPr>
              <a:t>Base tables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base relations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Relation and its tuples are actually created and stored as a file by the DBMS</a:t>
            </a:r>
          </a:p>
          <a:p>
            <a:r>
              <a:rPr lang="en-US" altLang="en-US" b="1" dirty="0" smtClean="0">
                <a:ea typeface="ＭＳ Ｐゴシック" panose="020B0600070205080204" pitchFamily="34" charset="-128"/>
              </a:rPr>
              <a:t>Virtual relations (views)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Created through the 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CREATE VIEW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statement. Do not correspond to any physical file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b="1" dirty="0" smtClean="0"/>
              <a:t>Attribute </a:t>
            </a:r>
            <a:r>
              <a:rPr lang="en-US" b="1" dirty="0"/>
              <a:t>Data Types and Domains in SQL </a:t>
            </a:r>
          </a:p>
          <a:p>
            <a:pPr lvl="1"/>
            <a:r>
              <a:rPr lang="en-US" dirty="0"/>
              <a:t>The basic </a:t>
            </a:r>
            <a:r>
              <a:rPr lang="en-US" b="1" dirty="0"/>
              <a:t>data types </a:t>
            </a:r>
            <a:r>
              <a:rPr lang="en-US" dirty="0"/>
              <a:t>available for attributes include numeric, character string, bit string, Boolean, date, and time. 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85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Verdana" panose="020B0604030504040204" pitchFamily="34" charset="0"/>
                <a:ea typeface="ＭＳ Ｐゴシック" panose="020B0600070205080204" pitchFamily="34" charset="-128"/>
              </a:rPr>
              <a:t>COMPANY relational database schema (Fig. 5.7)</a:t>
            </a:r>
          </a:p>
        </p:txBody>
      </p:sp>
      <p:pic>
        <p:nvPicPr>
          <p:cNvPr id="20483" name="Picture 2" descr="fig05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05" y="1524000"/>
            <a:ext cx="70770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4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9" descr="fig05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6" y="0"/>
            <a:ext cx="5334000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57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ig06_01continue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594360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7192964" y="6124576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>
                <a:solidFill>
                  <a:schemeClr val="tx1"/>
                </a:solidFill>
                <a:latin typeface="Verdana" panose="020B0604030504040204" pitchFamily="34" charset="0"/>
              </a:rPr>
              <a:t>continued on next slide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6- 14</a:t>
            </a:r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253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0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>
                <a:latin typeface="Verdana" panose="020B0604030504040204" pitchFamily="34" charset="0"/>
                <a:ea typeface="ＭＳ Ｐゴシック" panose="020B0600070205080204" pitchFamily="34" charset="-128"/>
              </a:rPr>
              <a:t>SQL CREATE TABLE data definition statements for defining the COMPANY schema from Figure 5.7 (Fig. 6.1)</a:t>
            </a:r>
            <a:r>
              <a:rPr lang="en-US" altLang="en-US" sz="2800">
                <a:latin typeface="Verdana" panose="020B0604030504040204" pitchFamily="34" charset="0"/>
                <a:ea typeface="ＭＳ Ｐゴシック" panose="020B0600070205080204" pitchFamily="34" charset="-128"/>
              </a:rPr>
              <a:t>-continued</a:t>
            </a:r>
            <a:endParaRPr lang="en-US" altLang="en-US" sz="2600" i="1">
              <a:latin typeface="Verdan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4579" name="Picture 2" descr="fig06_01continued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6400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6- 15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2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1264</TotalTime>
  <Words>775</Words>
  <Application>Microsoft Office PowerPoint</Application>
  <PresentationFormat>Widescreen</PresentationFormat>
  <Paragraphs>94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Segoe UI</vt:lpstr>
      <vt:lpstr>Segoe UI Light</vt:lpstr>
      <vt:lpstr>Tahoma</vt:lpstr>
      <vt:lpstr>Verdana</vt:lpstr>
      <vt:lpstr>Wingdings</vt:lpstr>
      <vt:lpstr>WelcomeDoc</vt:lpstr>
      <vt:lpstr>CS2005 Database Systems</vt:lpstr>
      <vt:lpstr> </vt:lpstr>
      <vt:lpstr>Basic SQL</vt:lpstr>
      <vt:lpstr>The CREATE TABLE Command in SQL</vt:lpstr>
      <vt:lpstr>The CREATE TABLE Command in SQL (cont’d.)</vt:lpstr>
      <vt:lpstr>COMPANY relational database schema (Fig. 5.7)</vt:lpstr>
      <vt:lpstr>PowerPoint Presentation</vt:lpstr>
      <vt:lpstr>PowerPoint Presentation</vt:lpstr>
      <vt:lpstr>SQL CREATE TABLE data definition statements for defining the COMPANY schema from Figure 5.7 (Fig. 6.1)-continued</vt:lpstr>
      <vt:lpstr>Specifying Constraints in SQL</vt:lpstr>
      <vt:lpstr>Specifying Attribute Constraints and Attribute Defaults</vt:lpstr>
      <vt:lpstr>Specifying Attribute Constraints and Attribute Defaults</vt:lpstr>
      <vt:lpstr>Specifying Key and Referential Integrity Constraints</vt:lpstr>
      <vt:lpstr>Specifying Key and Referential Integrity Constraints (cont’d.)</vt:lpstr>
      <vt:lpstr>Giving Names to Constraints</vt:lpstr>
      <vt:lpstr>Default attribute values and referential integrity triggered action specification (Fig. 6.2)</vt:lpstr>
      <vt:lpstr>Specifying Constraints on Tuples Using CHECK</vt:lpstr>
      <vt:lpstr>The SELECT-FROM-WHERE Structure of Basic SQL Queries</vt:lpstr>
      <vt:lpstr>The SELECT-FROM-WHERE Structure of Basic SQL Queries (cont’d.)</vt:lpstr>
      <vt:lpstr>Basic Retrieval Queries</vt:lpstr>
      <vt:lpstr>Basic Retrieval Queries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213</cp:revision>
  <dcterms:created xsi:type="dcterms:W3CDTF">2021-09-06T03:19:13Z</dcterms:created>
  <dcterms:modified xsi:type="dcterms:W3CDTF">2021-09-22T18:08:19Z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