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6"/>
  </p:notesMasterIdLst>
  <p:sldIdLst>
    <p:sldId id="256" r:id="rId5"/>
    <p:sldId id="258" r:id="rId6"/>
    <p:sldId id="30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30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F057B7-4E44-44C1-8F44-72F1BEE72A53}" type="slidenum">
              <a:rPr lang="en-CA" altLang="en-US" sz="1200" smtClean="0">
                <a:latin typeface="Tahoma" panose="020B0604030504040204" pitchFamily="34" charset="0"/>
              </a:rPr>
              <a:pPr/>
              <a:t>11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1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1A2F10-8262-43D5-A3D2-A62AE078FB75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9F729E-D282-4368-86E2-1E78EDBE33CB}" type="slidenum">
              <a:rPr lang="en-CA" altLang="en-US" sz="1200" smtClean="0">
                <a:latin typeface="Tahoma" panose="020B0604030504040204" pitchFamily="34" charset="0"/>
              </a:rPr>
              <a:pPr/>
              <a:t>13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2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23044C-465E-4D22-ADAD-C6E1A074591E}" type="slidenum">
              <a:rPr lang="en-CA" altLang="en-US" sz="1200" smtClean="0">
                <a:latin typeface="Tahoma" panose="020B0604030504040204" pitchFamily="34" charset="0"/>
              </a:rPr>
              <a:pPr/>
              <a:t>14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6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A2DEAA-FF91-4AD7-899A-1FBFA6822EE3}" type="slidenum">
              <a:rPr lang="en-CA" altLang="en-US" sz="1200" smtClean="0">
                <a:latin typeface="Tahoma" panose="020B0604030504040204" pitchFamily="34" charset="0"/>
              </a:rPr>
              <a:pPr/>
              <a:t>15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2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DE543A-F045-4C2B-AF50-ED8A1B5A76EF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86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5D2B84-0D38-4EB7-96B9-BF37AF796970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65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C8F71-B266-40FD-9D3D-43FD9CF2CF31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7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3A7654-6C87-422F-A8A7-02920C7E43B8}" type="slidenum">
              <a:rPr lang="en-CA" altLang="en-US" sz="1200" smtClean="0">
                <a:latin typeface="Tahoma" panose="020B0604030504040204" pitchFamily="34" charset="0"/>
              </a:rPr>
              <a:pPr/>
              <a:t>19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80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B55F40-4D0B-4DAB-BCCA-8DF0D5A900B9}" type="slidenum">
              <a:rPr lang="en-CA" altLang="en-US" sz="1200" smtClean="0">
                <a:latin typeface="Tahoma" panose="020B0604030504040204" pitchFamily="34" charset="0"/>
              </a:rPr>
              <a:pPr/>
              <a:t>20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3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842E5-616F-453D-AFA4-8E6B7DA6BD4C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6B652A-D731-4122-8827-493DA5943ECD}" type="slidenum">
              <a:rPr lang="en-CA" altLang="en-US" sz="1200" smtClean="0">
                <a:latin typeface="Tahoma" panose="020B0604030504040204" pitchFamily="34" charset="0"/>
              </a:rPr>
              <a:pPr/>
              <a:t>21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45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041794-69E5-41DA-BD60-B8D0773CD828}" type="slidenum">
              <a:rPr lang="en-CA" altLang="en-US" sz="1200" smtClean="0">
                <a:latin typeface="Tahoma" panose="020B0604030504040204" pitchFamily="34" charset="0"/>
              </a:rPr>
              <a:pPr/>
              <a:t>22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92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5F1963-68CE-48BF-A382-6139D4A75F3F}" type="slidenum">
              <a:rPr lang="en-CA" altLang="en-US" sz="1200" smtClean="0">
                <a:latin typeface="Tahoma" panose="020B0604030504040204" pitchFamily="34" charset="0"/>
              </a:rPr>
              <a:pPr/>
              <a:t>23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6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594FEC-1DAC-40BE-B91A-D60AECE53AAF}" type="slidenum">
              <a:rPr lang="en-CA" altLang="en-US" sz="1200" smtClean="0">
                <a:latin typeface="Tahoma" panose="020B0604030504040204" pitchFamily="34" charset="0"/>
              </a:rPr>
              <a:pPr/>
              <a:t>24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80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2F18CA-5AF4-4B43-9BFE-C73E5D3E1B49}" type="slidenum">
              <a:rPr lang="en-CA" altLang="en-US" sz="1200" smtClean="0">
                <a:latin typeface="Tahoma" panose="020B0604030504040204" pitchFamily="34" charset="0"/>
              </a:rPr>
              <a:pPr/>
              <a:t>25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43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607494-50C9-4401-A379-204BBC37D1C2}" type="slidenum">
              <a:rPr lang="en-CA" altLang="en-US" sz="1200" smtClean="0">
                <a:latin typeface="Tahoma" panose="020B0604030504040204" pitchFamily="34" charset="0"/>
              </a:rPr>
              <a:pPr/>
              <a:t>26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32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EF2346-8678-4703-BE64-56458394FCF9}" type="slidenum">
              <a:rPr lang="en-CA" altLang="en-US" sz="1200" smtClean="0">
                <a:latin typeface="Tahoma" panose="020B0604030504040204" pitchFamily="34" charset="0"/>
              </a:rPr>
              <a:pPr/>
              <a:t>27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24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50AB9-0095-46C3-A763-B3F3EF85893D}" type="slidenum">
              <a:rPr lang="en-CA" altLang="en-US" sz="1200" smtClean="0">
                <a:latin typeface="Tahoma" panose="020B0604030504040204" pitchFamily="34" charset="0"/>
              </a:rPr>
              <a:pPr/>
              <a:t>28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79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A5A40F-806B-410F-9C70-D69B195A6936}" type="slidenum">
              <a:rPr lang="en-CA" altLang="en-US" sz="1200" smtClean="0">
                <a:latin typeface="Tahoma" panose="020B0604030504040204" pitchFamily="34" charset="0"/>
              </a:rPr>
              <a:pPr/>
              <a:t>29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67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4E8CAD3-289D-4AD3-B696-687D77D3670B}" type="slidenum">
              <a:rPr lang="en-CA" altLang="en-US" sz="1200" smtClean="0">
                <a:latin typeface="Tahoma" panose="020B0604030504040204" pitchFamily="34" charset="0"/>
              </a:rPr>
              <a:pPr/>
              <a:t>30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3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28A9EA-DE70-4401-BA87-6A1C56F34E7D}" type="slidenum">
              <a:rPr lang="en-CA" altLang="en-US" sz="1200" smtClean="0">
                <a:latin typeface="Tahoma" panose="020B0604030504040204" pitchFamily="34" charset="0"/>
              </a:rPr>
              <a:pPr/>
              <a:t>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16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0B0AC-4864-4F6A-B027-6043A405DFB5}" type="slidenum">
              <a:rPr lang="en-CA" altLang="en-US" sz="1200" smtClean="0">
                <a:latin typeface="Tahoma" panose="020B0604030504040204" pitchFamily="34" charset="0"/>
              </a:rPr>
              <a:pPr/>
              <a:t>31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38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8C69A5-551E-45BE-BB53-A30F683D63A3}" type="slidenum">
              <a:rPr lang="en-CA" altLang="en-US" sz="1200" smtClean="0">
                <a:latin typeface="Tahoma" panose="020B0604030504040204" pitchFamily="34" charset="0"/>
              </a:rPr>
              <a:pPr/>
              <a:t>33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77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DE47B1-1295-4FF6-ABF2-06D0930D7002}" type="slidenum">
              <a:rPr lang="en-CA" altLang="en-US" sz="1200" smtClean="0">
                <a:latin typeface="Tahoma" panose="020B0604030504040204" pitchFamily="34" charset="0"/>
              </a:rPr>
              <a:pPr/>
              <a:t>34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83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63D874-E55E-4D8E-A62D-9568432E47D2}" type="slidenum">
              <a:rPr lang="en-CA" altLang="en-US" sz="1200" smtClean="0">
                <a:latin typeface="Tahoma" panose="020B0604030504040204" pitchFamily="34" charset="0"/>
              </a:rPr>
              <a:pPr/>
              <a:t>36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17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B515CF-08E4-4680-BB64-2099C67D69C2}" type="slidenum">
              <a:rPr lang="en-CA" altLang="en-US" sz="1200" smtClean="0">
                <a:latin typeface="Tahoma" panose="020B0604030504040204" pitchFamily="34" charset="0"/>
              </a:rPr>
              <a:pPr/>
              <a:t>37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40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9EA547-D75E-4818-A0CC-35656BD2A3F3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66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C17895-9967-4D20-A2FA-F3DF673812E5}" type="slidenum">
              <a:rPr lang="en-CA" altLang="en-US" sz="1200" smtClean="0">
                <a:latin typeface="Tahoma" panose="020B0604030504040204" pitchFamily="34" charset="0"/>
              </a:rPr>
              <a:pPr/>
              <a:t>39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59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4643A7-D1B6-4786-96A9-518442298D7B}" type="slidenum">
              <a:rPr lang="en-CA" altLang="en-US" sz="1200" smtClean="0">
                <a:latin typeface="Tahoma" panose="020B0604030504040204" pitchFamily="34" charset="0"/>
              </a:rPr>
              <a:pPr/>
              <a:t>40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957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121796-BC60-4F62-9780-86CB99252DBF}" type="slidenum">
              <a:rPr lang="en-CA" altLang="en-US" sz="1200" smtClean="0">
                <a:latin typeface="Tahoma" panose="020B0604030504040204" pitchFamily="34" charset="0"/>
              </a:rPr>
              <a:pPr/>
              <a:t>41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71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59690F-8188-4003-85B2-48A9A2371982}" type="slidenum">
              <a:rPr lang="en-CA" altLang="en-US" sz="1200" smtClean="0">
                <a:latin typeface="Tahoma" panose="020B0604030504040204" pitchFamily="34" charset="0"/>
              </a:rPr>
              <a:pPr/>
              <a:t>42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0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BE7C09-155A-45DD-B1C6-6F63F4A47699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D62855-906F-4AEC-91FB-AE6AC0769C3A}" type="slidenum">
              <a:rPr lang="en-CA" altLang="en-US" sz="1200" smtClean="0">
                <a:latin typeface="Tahoma" panose="020B0604030504040204" pitchFamily="34" charset="0"/>
              </a:rPr>
              <a:pPr/>
              <a:t>47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15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C04FCE-F701-4899-9347-7FF74BB27954}" type="slidenum">
              <a:rPr lang="en-CA" altLang="en-US" sz="1200" smtClean="0">
                <a:latin typeface="Tahoma" panose="020B0604030504040204" pitchFamily="34" charset="0"/>
              </a:rPr>
              <a:pPr/>
              <a:t>48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459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0175E4-EDDA-4F84-BA84-13725480778C}" type="slidenum">
              <a:rPr lang="en-CA" altLang="en-US" sz="1200" smtClean="0">
                <a:latin typeface="Tahoma" panose="020B0604030504040204" pitchFamily="34" charset="0"/>
              </a:rPr>
              <a:pPr/>
              <a:t>50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220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ADB4B4-1B53-4383-A109-E6F0DF6A48A6}" type="slidenum">
              <a:rPr lang="en-CA" altLang="en-US" sz="1200" smtClean="0">
                <a:latin typeface="Tahoma" panose="020B0604030504040204" pitchFamily="34" charset="0"/>
              </a:rPr>
              <a:pPr/>
              <a:t>51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4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A5B80-E8CC-4986-B3A2-AF71121CB7E2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3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21B3F4-92D1-402C-87F0-1AD5CAD5B37E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0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258862-814E-4FA8-99DE-9C517DA36077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6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F80117-63AB-4924-AD8E-78340AA838B6}" type="slidenum">
              <a:rPr lang="en-CA" altLang="en-US" sz="1200" smtClean="0">
                <a:latin typeface="Tahoma" panose="020B0604030504040204" pitchFamily="34" charset="0"/>
              </a:rPr>
              <a:pPr/>
              <a:t>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3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EB36D5-AEE6-40BA-82BB-E1B1A45D9D2B}" type="slidenum">
              <a:rPr lang="en-CA" altLang="en-US" sz="1200" smtClean="0">
                <a:latin typeface="Tahoma" panose="020B0604030504040204" pitchFamily="34" charset="0"/>
              </a:rPr>
              <a:pPr/>
              <a:t>10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6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lnSpc>
                <a:spcPct val="150000"/>
              </a:lnSpc>
              <a:spcAft>
                <a:spcPts val="0"/>
              </a:spcAft>
              <a:defRPr sz="1800">
                <a:solidFill>
                  <a:srgbClr val="0070C0"/>
                </a:solidFill>
              </a:defRPr>
            </a:lvl2pPr>
            <a:lvl3pPr algn="just">
              <a:lnSpc>
                <a:spcPct val="150000"/>
              </a:lnSpc>
              <a:spcAft>
                <a:spcPts val="0"/>
              </a:spcAft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 algn="just"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bs.org/empires/islam/innoalgebra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CS2005	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095184" cy="11377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Fall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SELECT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</a:rPr>
              <a:t>In general, the select operation is denoted by </a:t>
            </a:r>
            <a:r>
              <a:rPr lang="en-US" altLang="en-US" sz="3200" b="1" dirty="0">
                <a:latin typeface="Symbol" panose="05050102010706020507" pitchFamily="18" charset="2"/>
              </a:rPr>
              <a:t></a:t>
            </a:r>
            <a:r>
              <a:rPr lang="en-US" altLang="en-US" sz="2400" baseline="-25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&lt;selection condition&gt;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</a:rPr>
              <a:t>(R) </a:t>
            </a:r>
            <a:r>
              <a:rPr lang="en-US" altLang="en-US" sz="2200" dirty="0" smtClean="0">
                <a:solidFill>
                  <a:schemeClr val="bg1">
                    <a:lumMod val="50000"/>
                  </a:schemeClr>
                </a:solidFill>
              </a:rPr>
              <a:t>where</a:t>
            </a:r>
          </a:p>
          <a:p>
            <a:pPr lvl="1"/>
            <a:r>
              <a:rPr lang="en-US" altLang="en-US" dirty="0" smtClean="0"/>
              <a:t>the symbol </a:t>
            </a:r>
            <a:r>
              <a:rPr lang="en-US" altLang="en-US" sz="3000" b="1" dirty="0">
                <a:latin typeface="Symbol" panose="05050102010706020507" pitchFamily="18" charset="2"/>
              </a:rPr>
              <a:t></a:t>
            </a:r>
            <a:r>
              <a:rPr lang="en-US" altLang="en-US" dirty="0" smtClean="0"/>
              <a:t> (sigma) is used to denote the </a:t>
            </a:r>
            <a:r>
              <a:rPr lang="en-US" altLang="en-US" i="1" dirty="0" smtClean="0"/>
              <a:t>select</a:t>
            </a:r>
            <a:r>
              <a:rPr lang="en-US" altLang="en-US" dirty="0" smtClean="0"/>
              <a:t> operator</a:t>
            </a:r>
          </a:p>
          <a:p>
            <a:pPr lvl="1"/>
            <a:r>
              <a:rPr lang="en-US" altLang="en-US" dirty="0" smtClean="0"/>
              <a:t>the selection condition is a Boolean (conditional) expression specified on the attributes of relation R</a:t>
            </a:r>
          </a:p>
          <a:p>
            <a:pPr lvl="1"/>
            <a:r>
              <a:rPr lang="en-US" altLang="en-US" dirty="0" smtClean="0"/>
              <a:t>tuples that make the condition </a:t>
            </a:r>
            <a:r>
              <a:rPr lang="en-US" altLang="en-US" b="1" dirty="0" smtClean="0"/>
              <a:t>true </a:t>
            </a:r>
            <a:r>
              <a:rPr lang="en-US" altLang="en-US" dirty="0" smtClean="0"/>
              <a:t>are selected</a:t>
            </a:r>
          </a:p>
          <a:p>
            <a:pPr lvl="2"/>
            <a:r>
              <a:rPr lang="en-US" altLang="en-US" dirty="0" smtClean="0"/>
              <a:t>appear in the result of the operation</a:t>
            </a:r>
          </a:p>
          <a:p>
            <a:pPr lvl="1"/>
            <a:r>
              <a:rPr lang="en-US" altLang="en-US" dirty="0" smtClean="0"/>
              <a:t>tuples that make the condition </a:t>
            </a:r>
            <a:r>
              <a:rPr lang="en-US" altLang="en-US" b="1" dirty="0" smtClean="0"/>
              <a:t>false </a:t>
            </a:r>
            <a:r>
              <a:rPr lang="en-US" altLang="en-US" dirty="0" smtClean="0"/>
              <a:t>are filtered out</a:t>
            </a:r>
          </a:p>
          <a:p>
            <a:pPr lvl="2"/>
            <a:r>
              <a:rPr lang="en-US" altLang="en-US" dirty="0" smtClean="0"/>
              <a:t>discarded from the result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6862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SELECT (continued)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SELECT Operation 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SELECT operation </a:t>
            </a:r>
            <a:r>
              <a:rPr lang="en-US" altLang="en-US" dirty="0">
                <a:latin typeface="Symbol" panose="05050102010706020507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&lt;selection condition&gt;</a:t>
            </a:r>
            <a:r>
              <a:rPr lang="en-US" altLang="en-US" dirty="0"/>
              <a:t>(R) produces a relation S that has the same schema (same attributes) as 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SELECT </a:t>
            </a:r>
            <a:r>
              <a:rPr lang="en-US" altLang="en-US" dirty="0">
                <a:latin typeface="Symbol" panose="05050102010706020507" pitchFamily="18" charset="2"/>
              </a:rPr>
              <a:t></a:t>
            </a:r>
            <a:r>
              <a:rPr lang="en-US" altLang="en-US" dirty="0"/>
              <a:t> is commutative: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dirty="0"/>
              <a:t> </a:t>
            </a:r>
            <a:r>
              <a:rPr lang="en-US" altLang="en-US" sz="2000" baseline="-25000" dirty="0"/>
              <a:t>&lt;condition1&gt;</a:t>
            </a:r>
            <a:r>
              <a:rPr lang="en-US" altLang="en-US" sz="1800" dirty="0"/>
              <a:t>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dirty="0"/>
              <a:t> </a:t>
            </a:r>
            <a:r>
              <a:rPr lang="en-US" altLang="en-US" sz="2000" baseline="-25000" dirty="0"/>
              <a:t>&lt; condition2&gt;</a:t>
            </a:r>
            <a:r>
              <a:rPr lang="en-US" altLang="en-US" sz="1800" dirty="0"/>
              <a:t> (R)) = 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dirty="0"/>
              <a:t> </a:t>
            </a:r>
            <a:r>
              <a:rPr lang="en-US" altLang="en-US" sz="2000" baseline="-25000" dirty="0"/>
              <a:t>&lt;condition2&gt;</a:t>
            </a:r>
            <a:r>
              <a:rPr lang="en-US" altLang="en-US" sz="1800" dirty="0"/>
              <a:t> 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dirty="0"/>
              <a:t> </a:t>
            </a:r>
            <a:r>
              <a:rPr lang="en-US" altLang="en-US" sz="2000" baseline="-25000" dirty="0"/>
              <a:t>&lt; condition1&gt;</a:t>
            </a:r>
            <a:r>
              <a:rPr lang="en-US" altLang="en-US" sz="1800" dirty="0"/>
              <a:t> (R))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Because </a:t>
            </a:r>
            <a:r>
              <a:rPr lang="en-US" altLang="en-US" dirty="0"/>
              <a:t>of </a:t>
            </a:r>
            <a:r>
              <a:rPr lang="en-US" altLang="en-US" dirty="0" err="1"/>
              <a:t>commutativity</a:t>
            </a:r>
            <a:r>
              <a:rPr lang="en-US" altLang="en-US" dirty="0"/>
              <a:t> property, a cascade (sequence) of SELECT operations may be applied in any order: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baseline="-25000" dirty="0"/>
              <a:t>&lt;cond1&gt;</a:t>
            </a:r>
            <a:r>
              <a:rPr lang="en-US" altLang="en-US" sz="1800" dirty="0"/>
              <a:t>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baseline="-25000" dirty="0"/>
              <a:t>&lt;cond2&gt;</a:t>
            </a:r>
            <a:r>
              <a:rPr lang="en-US" altLang="en-US" sz="1800" dirty="0"/>
              <a:t> 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baseline="-25000" dirty="0"/>
              <a:t>&lt;cond3&gt;</a:t>
            </a:r>
            <a:r>
              <a:rPr lang="en-US" altLang="en-US" sz="1800" dirty="0"/>
              <a:t> (R)) = 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baseline="-25000" dirty="0"/>
              <a:t>&lt;cond2&gt;</a:t>
            </a:r>
            <a:r>
              <a:rPr lang="en-US" altLang="en-US" sz="1800" dirty="0"/>
              <a:t> 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baseline="-25000" dirty="0"/>
              <a:t>&lt;cond3&gt;</a:t>
            </a:r>
            <a:r>
              <a:rPr lang="en-US" altLang="en-US" sz="1800" dirty="0"/>
              <a:t> 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baseline="-25000" dirty="0"/>
              <a:t>&lt;cond1&gt;</a:t>
            </a:r>
            <a:r>
              <a:rPr lang="en-US" altLang="en-US" sz="1800" dirty="0"/>
              <a:t> ( R)))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cascade of SELECT operations may be replaced by a single selection with a conjunction of all the conditions: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baseline="-25000" dirty="0"/>
              <a:t>&lt;cond1&gt;</a:t>
            </a:r>
            <a:r>
              <a:rPr lang="en-US" altLang="en-US" sz="1800" dirty="0"/>
              <a:t>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baseline="-25000" dirty="0"/>
              <a:t>&lt; cond2&gt;</a:t>
            </a:r>
            <a:r>
              <a:rPr lang="en-US" altLang="en-US" sz="1800" dirty="0"/>
              <a:t> 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baseline="-25000" dirty="0"/>
              <a:t>&lt;cond3&gt;</a:t>
            </a:r>
            <a:r>
              <a:rPr lang="en-US" altLang="en-US" sz="1800" dirty="0"/>
              <a:t>(R)) = 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baseline="-25000" dirty="0"/>
              <a:t> &lt;cond1&gt; AND &lt; cond2&gt; AND &lt; cond3&gt;</a:t>
            </a:r>
            <a:r>
              <a:rPr lang="en-US" altLang="en-US" sz="1800" dirty="0"/>
              <a:t>(R)))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number of tuples in the result of a SELECT is less than (or equal to) the number of tuples in the input relation 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lvl="2" eaLnBrk="1" hangingPunct="1">
              <a:lnSpc>
                <a:spcPct val="8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24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357563" y="1309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2590800" y="2286000"/>
            <a:ext cx="7239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33798" name="Picture 9" descr="fig05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06" y="0"/>
            <a:ext cx="5387788" cy="686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8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PROJECT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PROJECT Operation is denoted by </a:t>
            </a:r>
            <a:r>
              <a:rPr lang="en-US" altLang="en-US" b="1" dirty="0" smtClean="0">
                <a:latin typeface="Symbol" panose="05050102010706020507" pitchFamily="18" charset="2"/>
              </a:rPr>
              <a:t></a:t>
            </a:r>
            <a:r>
              <a:rPr lang="en-US" altLang="en-US" dirty="0" smtClean="0">
                <a:latin typeface="Symbol" panose="05050102010706020507" pitchFamily="18" charset="2"/>
              </a:rPr>
              <a:t> </a:t>
            </a:r>
            <a:r>
              <a:rPr lang="en-US" altLang="en-US" dirty="0" smtClean="0"/>
              <a:t>(pi)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operation keeps certain </a:t>
            </a:r>
            <a:r>
              <a:rPr lang="en-US" altLang="en-US" i="1" dirty="0" smtClean="0"/>
              <a:t>columns</a:t>
            </a:r>
            <a:r>
              <a:rPr lang="en-US" altLang="en-US" dirty="0" smtClean="0"/>
              <a:t> (attributes) from a relation and discards the other 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PROJECT creates a </a:t>
            </a:r>
            <a:r>
              <a:rPr lang="en-US" altLang="en-US" b="1" dirty="0" smtClean="0"/>
              <a:t>vertical partitioning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 list of specified columns (attributes) is kept in each tuple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 other attributes in each tuple are discarded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 To list each employee’s first and last name and salary, the following is used: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Symbol" panose="05050102010706020507" pitchFamily="18" charset="2"/>
              </a:rPr>
              <a:t></a:t>
            </a:r>
            <a:r>
              <a:rPr lang="en-US" altLang="en-US" baseline="-25000" dirty="0" smtClean="0"/>
              <a:t>LNAME, FNAME, SALARY </a:t>
            </a:r>
            <a:r>
              <a:rPr lang="en-US" altLang="en-US" dirty="0" smtClean="0"/>
              <a:t>(EMPLOYEE)</a:t>
            </a:r>
          </a:p>
        </p:txBody>
      </p:sp>
    </p:spTree>
    <p:extLst>
      <p:ext uri="{BB962C8B-B14F-4D97-AF65-F5344CB8AC3E}">
        <p14:creationId xmlns:p14="http://schemas.microsoft.com/office/powerpoint/2010/main" val="28747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PROJECT (cont.)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The general form of the </a:t>
            </a:r>
            <a:r>
              <a:rPr lang="en-US" altLang="en-US" i="1" dirty="0" smtClean="0"/>
              <a:t>project</a:t>
            </a:r>
            <a:r>
              <a:rPr lang="en-US" altLang="en-US" dirty="0" smtClean="0"/>
              <a:t> operation is: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Symbol" panose="05050102010706020507" pitchFamily="18" charset="2"/>
              </a:rPr>
              <a:t>	</a:t>
            </a:r>
            <a:r>
              <a:rPr lang="en-US" altLang="en-US" dirty="0" smtClean="0">
                <a:latin typeface="Symbol" panose="05050102010706020507" pitchFamily="18" charset="2"/>
              </a:rPr>
              <a:t>			</a:t>
            </a:r>
            <a:r>
              <a:rPr lang="en-US" altLang="en-US" sz="2400" dirty="0" smtClean="0">
                <a:latin typeface="Symbol" panose="05050102010706020507" pitchFamily="18" charset="2"/>
              </a:rPr>
              <a:t></a:t>
            </a:r>
            <a:r>
              <a:rPr lang="en-US" altLang="en-US" sz="2400" baseline="-25000" dirty="0" smtClean="0"/>
              <a:t>&lt;attribute list&gt;</a:t>
            </a:r>
            <a:r>
              <a:rPr lang="en-US" altLang="en-US" sz="2400" dirty="0" smtClean="0"/>
              <a:t>(R)</a:t>
            </a: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latin typeface="Symbol" panose="05050102010706020507" pitchFamily="18" charset="2"/>
              </a:rPr>
              <a:t></a:t>
            </a:r>
            <a:r>
              <a:rPr lang="en-US" altLang="en-US" dirty="0" smtClean="0"/>
              <a:t> (pi) is the symbol used to represent the </a:t>
            </a:r>
            <a:r>
              <a:rPr lang="en-US" altLang="en-US" i="1" dirty="0" smtClean="0"/>
              <a:t>project</a:t>
            </a:r>
            <a:r>
              <a:rPr lang="en-US" altLang="en-US" dirty="0" smtClean="0"/>
              <a:t>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&lt;attribute list&gt; is the desired list of attributes from relation R. 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The </a:t>
            </a:r>
            <a:r>
              <a:rPr lang="en-US" altLang="en-US" dirty="0" smtClean="0"/>
              <a:t>project operation </a:t>
            </a:r>
            <a:r>
              <a:rPr lang="en-US" altLang="en-US" i="1" dirty="0" smtClean="0"/>
              <a:t>removes any duplicate tuples</a:t>
            </a: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This is because the result of the </a:t>
            </a:r>
            <a:r>
              <a:rPr lang="en-US" altLang="en-US" i="1" dirty="0" smtClean="0"/>
              <a:t>project</a:t>
            </a:r>
            <a:r>
              <a:rPr lang="en-US" altLang="en-US" dirty="0" smtClean="0"/>
              <a:t> operation must be a </a:t>
            </a:r>
            <a:r>
              <a:rPr lang="en-US" altLang="en-US" i="1" dirty="0" smtClean="0"/>
              <a:t>set of tuples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Mathematical sets </a:t>
            </a:r>
            <a:r>
              <a:rPr lang="en-US" altLang="en-US" i="1" dirty="0" smtClean="0"/>
              <a:t>do not allow</a:t>
            </a:r>
            <a:r>
              <a:rPr lang="en-US" altLang="en-US" dirty="0" smtClean="0"/>
              <a:t> duplicate elements.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0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PROJECT (contd.)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Operation Properties</a:t>
            </a:r>
          </a:p>
          <a:p>
            <a:pPr lvl="1" eaLnBrk="1" hangingPunct="1"/>
            <a:r>
              <a:rPr lang="en-US" altLang="en-US" dirty="0" smtClean="0"/>
              <a:t>The number of tuples in the result of projection </a:t>
            </a:r>
            <a:r>
              <a:rPr lang="en-US" altLang="en-US" b="1" dirty="0" smtClean="0">
                <a:latin typeface="Symbol" panose="05050102010706020507" pitchFamily="18" charset="2"/>
              </a:rPr>
              <a:t></a:t>
            </a:r>
            <a:r>
              <a:rPr lang="en-US" altLang="en-US" b="1" baseline="-25000" dirty="0" smtClean="0"/>
              <a:t>&lt;list&gt;</a:t>
            </a:r>
            <a:r>
              <a:rPr lang="en-US" altLang="en-US" b="1" dirty="0" smtClean="0"/>
              <a:t>(R)</a:t>
            </a:r>
            <a:r>
              <a:rPr lang="en-US" altLang="en-US" dirty="0" smtClean="0"/>
              <a:t> is always less or equal to the number of tuples in R</a:t>
            </a:r>
          </a:p>
          <a:p>
            <a:pPr lvl="2" eaLnBrk="1" hangingPunct="1"/>
            <a:r>
              <a:rPr lang="en-US" altLang="en-US" dirty="0" smtClean="0"/>
              <a:t>If the list of attributes includes a </a:t>
            </a:r>
            <a:r>
              <a:rPr lang="en-US" altLang="en-US" i="1" dirty="0" smtClean="0"/>
              <a:t>key</a:t>
            </a:r>
            <a:r>
              <a:rPr lang="en-US" altLang="en-US" dirty="0" smtClean="0"/>
              <a:t> of R, then the number of tuples in the result of PROJECT is </a:t>
            </a:r>
            <a:r>
              <a:rPr lang="en-US" altLang="en-US" i="1" dirty="0" smtClean="0"/>
              <a:t>equal</a:t>
            </a:r>
            <a:r>
              <a:rPr lang="en-US" altLang="en-US" dirty="0" smtClean="0"/>
              <a:t> to the number of tuples in R</a:t>
            </a:r>
          </a:p>
          <a:p>
            <a:pPr lvl="1" eaLnBrk="1" hangingPunct="1"/>
            <a:r>
              <a:rPr lang="en-US" altLang="en-US" dirty="0" smtClean="0"/>
              <a:t>PROJECT is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commutative</a:t>
            </a:r>
          </a:p>
          <a:p>
            <a:pPr lvl="2" eaLnBrk="1" hangingPunct="1"/>
            <a:r>
              <a:rPr lang="en-US" altLang="en-US" sz="1800" b="1" dirty="0" smtClean="0">
                <a:latin typeface="Symbol" panose="05050102010706020507" pitchFamily="18" charset="2"/>
              </a:rPr>
              <a:t></a:t>
            </a:r>
            <a:r>
              <a:rPr lang="en-US" altLang="en-US" sz="1800" b="1" dirty="0" smtClean="0"/>
              <a:t> </a:t>
            </a:r>
            <a:r>
              <a:rPr lang="en-US" altLang="en-US" sz="1800" b="1" baseline="-25000" dirty="0" smtClean="0"/>
              <a:t>&lt;list1&gt;</a:t>
            </a:r>
            <a:r>
              <a:rPr lang="en-US" altLang="en-US" sz="1800" b="1" dirty="0" smtClean="0"/>
              <a:t> (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</a:t>
            </a:r>
            <a:r>
              <a:rPr lang="en-US" altLang="en-US" sz="1800" b="1" dirty="0" smtClean="0"/>
              <a:t> </a:t>
            </a:r>
            <a:r>
              <a:rPr lang="en-US" altLang="en-US" sz="1800" b="1" baseline="-25000" dirty="0" smtClean="0"/>
              <a:t>&lt;list2&gt;</a:t>
            </a:r>
            <a:r>
              <a:rPr lang="en-US" altLang="en-US" sz="1800" b="1" dirty="0" smtClean="0"/>
              <a:t> (R) ) = </a:t>
            </a:r>
            <a:r>
              <a:rPr lang="en-US" altLang="en-US" sz="1800" b="1" dirty="0" smtClean="0">
                <a:latin typeface="Symbol" panose="05050102010706020507" pitchFamily="18" charset="2"/>
              </a:rPr>
              <a:t></a:t>
            </a:r>
            <a:r>
              <a:rPr lang="en-US" altLang="en-US" sz="1800" b="1" dirty="0" smtClean="0"/>
              <a:t> </a:t>
            </a:r>
            <a:r>
              <a:rPr lang="en-US" altLang="en-US" sz="1800" b="1" baseline="-25000" dirty="0" smtClean="0"/>
              <a:t>&lt;list1&gt;</a:t>
            </a:r>
            <a:r>
              <a:rPr lang="en-US" altLang="en-US" sz="1800" b="1" dirty="0" smtClean="0"/>
              <a:t> (R)</a:t>
            </a:r>
            <a:r>
              <a:rPr lang="en-US" altLang="en-US" dirty="0" smtClean="0"/>
              <a:t> as long as &lt;list2&gt; contains the attributes in &lt;list1&gt; </a:t>
            </a:r>
          </a:p>
        </p:txBody>
      </p:sp>
    </p:spTree>
    <p:extLst>
      <p:ext uri="{BB962C8B-B14F-4D97-AF65-F5344CB8AC3E}">
        <p14:creationId xmlns:p14="http://schemas.microsoft.com/office/powerpoint/2010/main" val="31039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Examples of applying SELECT and PROJECT operations</a:t>
            </a:r>
          </a:p>
        </p:txBody>
      </p:sp>
      <p:pic>
        <p:nvPicPr>
          <p:cNvPr id="4198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34" y="1546412"/>
            <a:ext cx="9305365" cy="516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0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Relational Algebra Expressions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may want to apply several relational algebra operations one after the other</a:t>
            </a:r>
          </a:p>
          <a:p>
            <a:pPr lvl="1" eaLnBrk="1" hangingPunct="1"/>
            <a:r>
              <a:rPr lang="en-US" altLang="en-US" dirty="0" smtClean="0"/>
              <a:t>Either we can write the operations as a single </a:t>
            </a:r>
            <a:r>
              <a:rPr lang="en-US" altLang="en-US" b="1" dirty="0" smtClean="0"/>
              <a:t>relational algebra expression</a:t>
            </a:r>
            <a:r>
              <a:rPr lang="en-US" altLang="en-US" dirty="0" smtClean="0"/>
              <a:t> by nesting the operations, or</a:t>
            </a:r>
          </a:p>
          <a:p>
            <a:pPr lvl="1" eaLnBrk="1" hangingPunct="1"/>
            <a:r>
              <a:rPr lang="en-US" altLang="en-US" dirty="0" smtClean="0"/>
              <a:t>We can apply one operation at a time and create </a:t>
            </a:r>
            <a:r>
              <a:rPr lang="en-US" altLang="en-US" b="1" dirty="0" smtClean="0"/>
              <a:t>intermediate result relations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/>
              <a:t>In the latter case, we must give names to the relations that hold the intermediate results.</a:t>
            </a:r>
            <a:r>
              <a:rPr lang="en-US" altLang="en-US" sz="3000" dirty="0"/>
              <a:t> </a:t>
            </a:r>
            <a:r>
              <a:rPr lang="en-US" altLang="en-US" sz="3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00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Single expression versus sequence of relational operations (Example)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200" dirty="0"/>
              <a:t>To retrieve the first name, last name, and salary of all employees who work in department number 5, we must apply a select and a project operation</a:t>
            </a:r>
          </a:p>
          <a:p>
            <a:pPr eaLnBrk="1" hangingPunct="1"/>
            <a:r>
              <a:rPr lang="en-US" altLang="en-US" sz="2200" dirty="0"/>
              <a:t>We can write a </a:t>
            </a:r>
            <a:r>
              <a:rPr lang="en-US" altLang="en-US" sz="2200" i="1" dirty="0"/>
              <a:t>single relational algebra expression</a:t>
            </a:r>
            <a:r>
              <a:rPr lang="en-US" altLang="en-US" sz="2200" dirty="0"/>
              <a:t> as follows: </a:t>
            </a:r>
          </a:p>
          <a:p>
            <a:pPr marL="457200" lvl="1" indent="0" eaLnBrk="1" hangingPunct="1">
              <a:buNone/>
            </a:pPr>
            <a:r>
              <a:rPr lang="en-US" altLang="en-US" sz="2400" b="1" dirty="0" smtClean="0">
                <a:latin typeface="Symbol" panose="05050102010706020507" pitchFamily="18" charset="2"/>
              </a:rPr>
              <a:t>		</a:t>
            </a:r>
            <a:r>
              <a:rPr lang="en-US" altLang="en-US" sz="2400" baseline="-25000" dirty="0"/>
              <a:t>FNAME, LNAME, SALARY</a:t>
            </a:r>
            <a:r>
              <a:rPr lang="en-US" altLang="en-US" sz="2400" dirty="0"/>
              <a:t>(</a:t>
            </a:r>
            <a:r>
              <a:rPr lang="en-US" altLang="en-US" sz="2400" b="1" dirty="0">
                <a:latin typeface="Symbol" panose="05050102010706020507" pitchFamily="18" charset="2"/>
              </a:rPr>
              <a:t></a:t>
            </a:r>
            <a:r>
              <a:rPr lang="en-US" altLang="en-US" sz="2400" dirty="0"/>
              <a:t> </a:t>
            </a:r>
            <a:r>
              <a:rPr lang="en-US" altLang="en-US" sz="2400" baseline="-25000" dirty="0"/>
              <a:t>DNO=5</a:t>
            </a:r>
            <a:r>
              <a:rPr lang="en-US" altLang="en-US" sz="2400" dirty="0"/>
              <a:t>(EMPLOYEE))</a:t>
            </a:r>
          </a:p>
          <a:p>
            <a:pPr eaLnBrk="1" hangingPunct="1"/>
            <a:r>
              <a:rPr lang="en-US" altLang="en-US" sz="2400" dirty="0"/>
              <a:t>OR We can explicitly show the </a:t>
            </a:r>
            <a:r>
              <a:rPr lang="en-US" altLang="en-US" sz="2400" i="1" dirty="0"/>
              <a:t>sequence of operations</a:t>
            </a:r>
            <a:r>
              <a:rPr lang="en-US" altLang="en-US" sz="2400" dirty="0"/>
              <a:t>, giving a name to each intermediate relation:</a:t>
            </a:r>
          </a:p>
          <a:p>
            <a:pPr marL="457200" lvl="1" indent="0" eaLnBrk="1" hangingPunct="1">
              <a:buNone/>
            </a:pPr>
            <a:r>
              <a:rPr lang="en-US" altLang="en-US" sz="2400" dirty="0" smtClean="0"/>
              <a:t>	DEP5_EMPS </a:t>
            </a:r>
            <a:r>
              <a:rPr lang="en-US" altLang="en-US" sz="2400" dirty="0">
                <a:sym typeface="Symbol" panose="05050102010706020507" pitchFamily="18" charset="2"/>
              </a:rPr>
              <a:t> </a:t>
            </a:r>
            <a:r>
              <a:rPr lang="en-US" altLang="en-US" sz="2400" b="1" dirty="0">
                <a:latin typeface="Symbol" panose="05050102010706020507" pitchFamily="18" charset="2"/>
              </a:rPr>
              <a:t></a:t>
            </a:r>
            <a:r>
              <a:rPr lang="en-US" altLang="en-US" sz="2400" dirty="0"/>
              <a:t> </a:t>
            </a:r>
            <a:r>
              <a:rPr lang="en-US" altLang="en-US" sz="2400" baseline="-25000" dirty="0"/>
              <a:t>DNO=5</a:t>
            </a:r>
            <a:r>
              <a:rPr lang="en-US" altLang="en-US" sz="2400" dirty="0"/>
              <a:t>(EMPLOYEE)</a:t>
            </a:r>
          </a:p>
          <a:p>
            <a:pPr marL="457200" lvl="1" indent="0" eaLnBrk="1" hangingPunct="1">
              <a:buNone/>
            </a:pPr>
            <a:r>
              <a:rPr lang="en-US" altLang="en-US" sz="2400" dirty="0" smtClean="0"/>
              <a:t>	RESULT </a:t>
            </a:r>
            <a:r>
              <a:rPr lang="en-US" altLang="en-US" sz="2400" dirty="0">
                <a:sym typeface="Symbol" panose="05050102010706020507" pitchFamily="18" charset="2"/>
              </a:rPr>
              <a:t> </a:t>
            </a:r>
            <a:r>
              <a:rPr lang="en-US" altLang="en-US" sz="2400" b="1" dirty="0">
                <a:latin typeface="Symbol" panose="05050102010706020507" pitchFamily="18" charset="2"/>
              </a:rPr>
              <a:t></a:t>
            </a:r>
            <a:r>
              <a:rPr lang="en-US" altLang="en-US" sz="2400" dirty="0"/>
              <a:t> </a:t>
            </a:r>
            <a:r>
              <a:rPr lang="en-US" altLang="en-US" sz="2400" baseline="-25000" dirty="0"/>
              <a:t>FNAME, LNAME, SALARY</a:t>
            </a:r>
            <a:r>
              <a:rPr lang="en-US" altLang="en-US" sz="2400" dirty="0"/>
              <a:t> (DEP5_EMPS)	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1519517" y="5016874"/>
            <a:ext cx="1842247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5476223" y="5589823"/>
            <a:ext cx="1852424" cy="419100"/>
          </a:xfrm>
          <a:prstGeom prst="rect">
            <a:avLst/>
          </a:prstGeom>
          <a:solidFill>
            <a:srgbClr val="FFFF00">
              <a:alpha val="25098"/>
            </a:srgb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RENAME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RENAME operator is denoted by </a:t>
            </a:r>
            <a:r>
              <a:rPr lang="en-US" altLang="en-US" dirty="0" smtClean="0">
                <a:sym typeface="Symbol" panose="05050102010706020507" pitchFamily="18" charset="2"/>
              </a:rPr>
              <a:t> (rho)</a:t>
            </a:r>
          </a:p>
          <a:p>
            <a:pPr eaLnBrk="1" hangingPunct="1"/>
            <a:r>
              <a:rPr lang="en-US" altLang="en-US" dirty="0" smtClean="0"/>
              <a:t>In some cases, we may want to </a:t>
            </a:r>
            <a:r>
              <a:rPr lang="en-US" altLang="en-US" i="1" dirty="0" smtClean="0"/>
              <a:t>rename </a:t>
            </a:r>
            <a:r>
              <a:rPr lang="en-US" altLang="en-US" dirty="0" smtClean="0"/>
              <a:t>the attributes of a relation or the relation name or both</a:t>
            </a:r>
          </a:p>
          <a:p>
            <a:pPr lvl="1" eaLnBrk="1" hangingPunct="1"/>
            <a:r>
              <a:rPr lang="en-US" altLang="en-US" sz="2000" dirty="0"/>
              <a:t>Useful when a query requires multiple operations</a:t>
            </a:r>
          </a:p>
          <a:p>
            <a:pPr lvl="1" eaLnBrk="1" hangingPunct="1"/>
            <a:r>
              <a:rPr lang="en-US" altLang="en-US" sz="2000" dirty="0"/>
              <a:t>Necessary in some cases (see JOIN operation later)</a:t>
            </a:r>
            <a:endParaRPr lang="en-US" altLang="en-US" sz="2000" i="1" dirty="0"/>
          </a:p>
          <a:p>
            <a:pPr eaLnBrk="1" hangingPunct="1"/>
            <a:endParaRPr lang="en-US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7816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C4C4A4-2606-4B5F-9C6E-3FD7EA9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2800" b="1" dirty="0"/>
              <a:t>CHAPTER 8</a:t>
            </a:r>
          </a:p>
          <a:p>
            <a:pPr marL="0" indent="0" algn="ctr">
              <a:buNone/>
              <a:defRPr/>
            </a:pPr>
            <a:r>
              <a:rPr lang="en-US" sz="3200" dirty="0" smtClean="0"/>
              <a:t>The </a:t>
            </a:r>
            <a:r>
              <a:rPr lang="en-US" sz="3200" dirty="0"/>
              <a:t>Relational Algebra and </a:t>
            </a:r>
          </a:p>
          <a:p>
            <a:pPr marL="0" indent="0" algn="ctr">
              <a:buNone/>
              <a:defRPr/>
            </a:pPr>
            <a:r>
              <a:rPr lang="en-US" sz="3200" dirty="0"/>
              <a:t>The Relational Calculus</a:t>
            </a:r>
          </a:p>
          <a:p>
            <a:pPr marL="0" indent="0" algn="ctr">
              <a:buNone/>
              <a:defRPr/>
            </a:pP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8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RENAME (continued)</a:t>
            </a:r>
          </a:p>
        </p:txBody>
      </p:sp>
      <p:sp>
        <p:nvSpPr>
          <p:cNvPr id="5018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general RENAME operation </a:t>
            </a:r>
            <a:r>
              <a:rPr lang="en-US" altLang="en-US" dirty="0" smtClean="0">
                <a:sym typeface="Symbol" panose="05050102010706020507" pitchFamily="18" charset="2"/>
              </a:rPr>
              <a:t> </a:t>
            </a:r>
            <a:r>
              <a:rPr lang="en-US" altLang="en-US" dirty="0" smtClean="0"/>
              <a:t>can be expressed by any of the following forms: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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S (B1, B2, …, </a:t>
            </a:r>
            <a:r>
              <a:rPr lang="en-US" altLang="en-US" baseline="-25000" dirty="0" err="1" smtClean="0">
                <a:sym typeface="Symbol" panose="05050102010706020507" pitchFamily="18" charset="2"/>
              </a:rPr>
              <a:t>Bn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 )</a:t>
            </a:r>
            <a:r>
              <a:rPr lang="en-US" altLang="en-US" dirty="0" smtClean="0">
                <a:sym typeface="Symbol" panose="05050102010706020507" pitchFamily="18" charset="2"/>
              </a:rPr>
              <a:t>(R) changes both: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the relation name to S, </a:t>
            </a:r>
            <a:r>
              <a:rPr lang="en-US" altLang="en-US" i="1" dirty="0" smtClean="0">
                <a:sym typeface="Symbol" panose="05050102010706020507" pitchFamily="18" charset="2"/>
              </a:rPr>
              <a:t>and 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the column (attribute) names to B1, B1, …..</a:t>
            </a:r>
            <a:r>
              <a:rPr lang="en-US" altLang="en-US" dirty="0" err="1" smtClean="0">
                <a:sym typeface="Symbol" panose="05050102010706020507" pitchFamily="18" charset="2"/>
              </a:rPr>
              <a:t>Bn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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(R) changes: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the </a:t>
            </a:r>
            <a:r>
              <a:rPr lang="en-US" altLang="en-US" i="1" dirty="0" smtClean="0">
                <a:sym typeface="Symbol" panose="05050102010706020507" pitchFamily="18" charset="2"/>
              </a:rPr>
              <a:t>relation name</a:t>
            </a:r>
            <a:r>
              <a:rPr lang="en-US" altLang="en-US" dirty="0" smtClean="0">
                <a:sym typeface="Symbol" panose="05050102010706020507" pitchFamily="18" charset="2"/>
              </a:rPr>
              <a:t> only to 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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(B1, B2, …, </a:t>
            </a:r>
            <a:r>
              <a:rPr lang="en-US" altLang="en-US" baseline="-25000" dirty="0" err="1" smtClean="0">
                <a:sym typeface="Symbol" panose="05050102010706020507" pitchFamily="18" charset="2"/>
              </a:rPr>
              <a:t>Bn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 )</a:t>
            </a:r>
            <a:r>
              <a:rPr lang="en-US" altLang="en-US" dirty="0" smtClean="0">
                <a:sym typeface="Symbol" panose="05050102010706020507" pitchFamily="18" charset="2"/>
              </a:rPr>
              <a:t>(R) changes: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the </a:t>
            </a:r>
            <a:r>
              <a:rPr lang="en-US" altLang="en-US" i="1" dirty="0" smtClean="0">
                <a:sym typeface="Symbol" panose="05050102010706020507" pitchFamily="18" charset="2"/>
              </a:rPr>
              <a:t>column (attribute) names</a:t>
            </a:r>
            <a:r>
              <a:rPr lang="en-US" altLang="en-US" dirty="0" smtClean="0">
                <a:sym typeface="Symbol" panose="05050102010706020507" pitchFamily="18" charset="2"/>
              </a:rPr>
              <a:t> only to B1, B1, …..</a:t>
            </a:r>
            <a:r>
              <a:rPr lang="en-US" altLang="en-US" dirty="0" err="1" smtClean="0">
                <a:sym typeface="Symbol" panose="05050102010706020507" pitchFamily="18" charset="2"/>
              </a:rPr>
              <a:t>Bn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323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RENAME (continued)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="" xmlns:a16="http://schemas.microsoft.com/office/drawing/2014/main" id="{E4A0DD45-F5CB-4635-8ABA-E20533927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dirty="0">
                <a:cs typeface="+mn-cs"/>
              </a:rPr>
              <a:t>For convenience, we also use a </a:t>
            </a:r>
            <a:r>
              <a:rPr lang="en-US" altLang="en-US" i="1" dirty="0">
                <a:cs typeface="+mn-cs"/>
              </a:rPr>
              <a:t>shorthand</a:t>
            </a:r>
            <a:r>
              <a:rPr lang="en-US" altLang="en-US" dirty="0">
                <a:cs typeface="+mn-cs"/>
              </a:rPr>
              <a:t> for renaming attributes in an intermediate relation:</a:t>
            </a:r>
          </a:p>
          <a:p>
            <a:pPr lvl="1" eaLnBrk="1" hangingPunct="1">
              <a:defRPr/>
            </a:pPr>
            <a:r>
              <a:rPr lang="en-US" altLang="en-US" dirty="0"/>
              <a:t>If we write: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en-US" sz="1800" dirty="0"/>
              <a:t>RESULT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b="1" dirty="0">
                <a:latin typeface="Symbol" panose="05050102010706020507" pitchFamily="18" charset="2"/>
              </a:rPr>
              <a:t></a:t>
            </a:r>
            <a:r>
              <a:rPr lang="en-US" altLang="en-US" sz="1800" dirty="0"/>
              <a:t> </a:t>
            </a:r>
            <a:r>
              <a:rPr lang="en-US" altLang="en-US" sz="1800" baseline="-25000" dirty="0"/>
              <a:t>FNAME, LNAME, SALARY</a:t>
            </a:r>
            <a:r>
              <a:rPr lang="en-US" altLang="en-US" sz="1800" dirty="0"/>
              <a:t> (DEP5_EMPS)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en-US" sz="1800" dirty="0"/>
              <a:t>RESULT will have the </a:t>
            </a:r>
            <a:r>
              <a:rPr lang="en-US" altLang="en-US" sz="1800" i="1" dirty="0"/>
              <a:t>same attribute names</a:t>
            </a:r>
            <a:r>
              <a:rPr lang="en-US" altLang="en-US" sz="1800" dirty="0"/>
              <a:t> as DEP5_EMPS (same attributes as EMPLOYEE)</a:t>
            </a:r>
          </a:p>
          <a:p>
            <a:pPr marL="514350" lvl="1" indent="0">
              <a:spcBef>
                <a:spcPct val="0"/>
              </a:spcBef>
              <a:buNone/>
              <a:defRPr/>
            </a:pPr>
            <a:endParaRPr lang="en-US" altLang="en-US" sz="2000" dirty="0"/>
          </a:p>
          <a:p>
            <a:pPr marL="514350" lvl="1" indent="0">
              <a:spcBef>
                <a:spcPct val="0"/>
              </a:spcBef>
              <a:buNone/>
              <a:defRPr/>
            </a:pPr>
            <a:endParaRPr lang="en-US" altLang="en-US" sz="2400" dirty="0"/>
          </a:p>
          <a:p>
            <a:pPr marL="514350" lvl="1" indent="0">
              <a:spcBef>
                <a:spcPct val="0"/>
              </a:spcBef>
              <a:buNone/>
              <a:defRPr/>
            </a:pPr>
            <a:endParaRPr lang="en-US" altLang="en-US" sz="2400" dirty="0"/>
          </a:p>
          <a:p>
            <a:pPr marL="514350" lvl="1" indent="0">
              <a:spcBef>
                <a:spcPct val="0"/>
              </a:spcBef>
              <a:buNone/>
              <a:defRPr/>
            </a:pPr>
            <a:r>
              <a:rPr lang="en-US" altLang="en-US" sz="2000" dirty="0" smtClean="0"/>
              <a:t>Note</a:t>
            </a:r>
            <a:r>
              <a:rPr lang="en-US" altLang="en-US" sz="2000" dirty="0"/>
              <a:t>: </a:t>
            </a:r>
            <a:r>
              <a:rPr lang="en-US" altLang="en-US" dirty="0">
                <a:solidFill>
                  <a:schemeClr val="tx2"/>
                </a:solidFill>
              </a:rPr>
              <a:t>the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 symbol is an assignment operator</a:t>
            </a:r>
            <a:endParaRPr lang="en-US" altLang="en-US" dirty="0">
              <a:solidFill>
                <a:schemeClr val="tx2"/>
              </a:solidFill>
            </a:endParaRPr>
          </a:p>
        </p:txBody>
      </p:sp>
      <p:pic>
        <p:nvPicPr>
          <p:cNvPr id="522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00" y="4215207"/>
            <a:ext cx="5073995" cy="80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00" y="5009218"/>
            <a:ext cx="6226522" cy="67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3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357563" y="1309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542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3" y="507777"/>
            <a:ext cx="9233647" cy="606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114805" y="610445"/>
            <a:ext cx="6306671" cy="699247"/>
          </a:xfrm>
          <a:noFill/>
        </p:spPr>
        <p:txBody>
          <a:bodyPr/>
          <a:lstStyle/>
          <a:p>
            <a:pPr algn="ctr" eaLnBrk="1" hangingPunct="1"/>
            <a:r>
              <a:rPr lang="en-US" altLang="en-US" sz="2000" dirty="0"/>
              <a:t>Example of applying multiple operations and RENAME</a:t>
            </a: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424" y="1449954"/>
            <a:ext cx="60293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62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Relational Algebra Operations </a:t>
            </a:r>
            <a:r>
              <a:rPr lang="en-US" altLang="en-US" sz="3200" dirty="0" smtClean="0"/>
              <a:t>from Set </a:t>
            </a:r>
            <a:r>
              <a:rPr lang="en-US" altLang="en-US" sz="3200" dirty="0"/>
              <a:t>Theory: </a:t>
            </a:r>
            <a:r>
              <a:rPr lang="en-US" altLang="en-US" b="1" dirty="0"/>
              <a:t>UNION</a:t>
            </a:r>
            <a:r>
              <a:rPr lang="en-US" altLang="en-US" sz="3200" dirty="0"/>
              <a:t>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UNION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Binary operation, denoted by </a:t>
            </a:r>
            <a:r>
              <a:rPr lang="en-US" altLang="en-US" b="1" dirty="0" smtClean="0">
                <a:latin typeface="Symbol" panose="05050102010706020507" pitchFamily="18" charset="2"/>
              </a:rPr>
              <a:t></a:t>
            </a:r>
            <a:r>
              <a:rPr lang="en-US" altLang="en-US" b="1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result of R </a:t>
            </a:r>
            <a:r>
              <a:rPr lang="en-US" altLang="en-US" b="1" dirty="0" smtClean="0">
                <a:latin typeface="Symbol" panose="05050102010706020507" pitchFamily="18" charset="2"/>
              </a:rPr>
              <a:t></a:t>
            </a:r>
            <a:r>
              <a:rPr lang="en-US" altLang="en-US" dirty="0" smtClean="0"/>
              <a:t> S, is a relation that includes all tuples that are either in R or in S or in both R and 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Duplicate tuples are eliminated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two operand relations R and S must be “type compatible” (or UNION compatible)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 and S must have same number of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pair of corresponding attributes must be type compatible (have same or compatible domains)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9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 dirty="0"/>
              <a:t>Relational Algebra Operations </a:t>
            </a:r>
            <a:r>
              <a:rPr lang="en-US" altLang="en-US" sz="3200" dirty="0" smtClean="0"/>
              <a:t>from Set </a:t>
            </a:r>
            <a:r>
              <a:rPr lang="en-US" altLang="en-US" sz="3200" dirty="0"/>
              <a:t>Theory: </a:t>
            </a:r>
            <a:r>
              <a:rPr lang="en-US" altLang="en-US" b="1" dirty="0"/>
              <a:t>UNION</a:t>
            </a:r>
            <a:r>
              <a:rPr lang="en-US" altLang="en-US" sz="3200" dirty="0"/>
              <a:t> 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Example: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To retrieve the social security numbers of all employees who either </a:t>
            </a:r>
            <a:r>
              <a:rPr lang="en-US" altLang="en-US" i="1" dirty="0"/>
              <a:t>work in department 5</a:t>
            </a:r>
            <a:r>
              <a:rPr lang="en-US" altLang="en-US" dirty="0"/>
              <a:t> (RESULT1 below) or </a:t>
            </a:r>
            <a:r>
              <a:rPr lang="en-US" altLang="en-US" i="1" dirty="0"/>
              <a:t>directly supervise an employee who works in department 5</a:t>
            </a:r>
            <a:r>
              <a:rPr lang="en-US" altLang="en-US" dirty="0"/>
              <a:t> (RESULT2 below)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We can use the UNION operation as follows</a:t>
            </a:r>
            <a:r>
              <a:rPr lang="en-US" altLang="en-US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DEP5_EMPS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baseline="-25000" dirty="0"/>
              <a:t>DNO=5</a:t>
            </a:r>
            <a:r>
              <a:rPr lang="en-US" altLang="en-US" sz="1800" dirty="0"/>
              <a:t> (EMPLOYEE)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RESULT1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dirty="0">
                <a:latin typeface="Symbol" panose="05050102010706020507" pitchFamily="18" charset="2"/>
              </a:rPr>
              <a:t></a:t>
            </a:r>
            <a:r>
              <a:rPr lang="en-US" altLang="en-US" sz="1800" dirty="0"/>
              <a:t> </a:t>
            </a:r>
            <a:r>
              <a:rPr lang="en-US" altLang="en-US" sz="1800" baseline="-25000" dirty="0"/>
              <a:t>SSN</a:t>
            </a:r>
            <a:r>
              <a:rPr lang="en-US" altLang="en-US" sz="1800" dirty="0"/>
              <a:t>(DEP5_EMPS)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RESULT2(SSN)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dirty="0">
                <a:latin typeface="Symbol" panose="05050102010706020507" pitchFamily="18" charset="2"/>
              </a:rPr>
              <a:t></a:t>
            </a:r>
            <a:r>
              <a:rPr lang="en-US" altLang="en-US" sz="1800" baseline="-25000" dirty="0"/>
              <a:t>SUPERSSN</a:t>
            </a:r>
            <a:r>
              <a:rPr lang="en-US" altLang="en-US" sz="1800" dirty="0"/>
              <a:t>(DEP5_EMPS)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RESULT </a:t>
            </a:r>
            <a:r>
              <a:rPr lang="en-US" altLang="en-US" sz="1800" dirty="0">
                <a:sym typeface="Symbol" panose="05050102010706020507" pitchFamily="18" charset="2"/>
              </a:rPr>
              <a:t> RESULT</a:t>
            </a:r>
            <a:r>
              <a:rPr lang="en-US" altLang="en-US" sz="1800" dirty="0"/>
              <a:t>1 </a:t>
            </a:r>
            <a:r>
              <a:rPr lang="en-US" altLang="en-US" sz="1800" b="1" dirty="0">
                <a:latin typeface="Symbol" panose="05050102010706020507" pitchFamily="18" charset="2"/>
              </a:rPr>
              <a:t>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RESULT2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union operation produces the tuples that are in either RESULT1 or RESULT2 or both</a:t>
            </a:r>
          </a:p>
        </p:txBody>
      </p:sp>
      <p:pic>
        <p:nvPicPr>
          <p:cNvPr id="58373" name="Picture 2" descr="fig08_0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988" y="5232772"/>
            <a:ext cx="3784585" cy="155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9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Relational Algebra Operations </a:t>
            </a:r>
            <a:r>
              <a:rPr lang="en-US" altLang="en-US" sz="2800" dirty="0" smtClean="0"/>
              <a:t>from Set </a:t>
            </a:r>
            <a:r>
              <a:rPr lang="en-US" altLang="en-US" sz="2800" dirty="0"/>
              <a:t>Theory 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/>
              <a:t>Type Compatibility of operands is required for the binary set operation UNION </a:t>
            </a:r>
            <a:r>
              <a:rPr lang="en-US" altLang="en-US" sz="2400" dirty="0">
                <a:latin typeface="Symbol" panose="05050102010706020507" pitchFamily="18" charset="2"/>
              </a:rPr>
              <a:t></a:t>
            </a:r>
            <a:r>
              <a:rPr lang="en-US" altLang="en-US" sz="2400" dirty="0"/>
              <a:t>, (also for INTERSECTION </a:t>
            </a:r>
            <a:r>
              <a:rPr lang="en-US" altLang="en-US" sz="2400" dirty="0">
                <a:latin typeface="Symbol" panose="05050102010706020507" pitchFamily="18" charset="2"/>
              </a:rPr>
              <a:t></a:t>
            </a:r>
            <a:r>
              <a:rPr lang="en-US" altLang="en-US" sz="2400" dirty="0"/>
              <a:t>, and SET DIFFERENCE –, see next slides)</a:t>
            </a:r>
          </a:p>
          <a:p>
            <a:pPr eaLnBrk="1" hangingPunct="1"/>
            <a:r>
              <a:rPr lang="en-US" altLang="en-US" sz="2400" dirty="0"/>
              <a:t>R1(A1, A2, ..., An) and R2(B1, B2, ..., </a:t>
            </a:r>
            <a:r>
              <a:rPr lang="en-US" altLang="en-US" sz="2400" dirty="0" err="1"/>
              <a:t>Bn</a:t>
            </a:r>
            <a:r>
              <a:rPr lang="en-US" altLang="en-US" sz="2400" dirty="0"/>
              <a:t>) are type compatible if:</a:t>
            </a:r>
          </a:p>
          <a:p>
            <a:pPr lvl="1" eaLnBrk="1" hangingPunct="1"/>
            <a:r>
              <a:rPr lang="en-US" altLang="en-US" sz="2200" dirty="0"/>
              <a:t>they have the same number of attributes, and</a:t>
            </a:r>
          </a:p>
          <a:p>
            <a:pPr lvl="1" eaLnBrk="1" hangingPunct="1"/>
            <a:r>
              <a:rPr lang="en-US" altLang="en-US" sz="2200" dirty="0"/>
              <a:t>the domains of corresponding attributes are type compatible (i.e.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(Ai)=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(Bi) for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=1, 2, ..., n). </a:t>
            </a:r>
          </a:p>
          <a:p>
            <a:pPr eaLnBrk="1" hangingPunct="1"/>
            <a:r>
              <a:rPr lang="en-US" altLang="en-US" sz="2400" dirty="0"/>
              <a:t>The resulting relation for R1</a:t>
            </a:r>
            <a:r>
              <a:rPr lang="en-US" altLang="en-US" sz="2400" dirty="0">
                <a:latin typeface="Symbol" panose="05050102010706020507" pitchFamily="18" charset="2"/>
              </a:rPr>
              <a:t></a:t>
            </a:r>
            <a:r>
              <a:rPr lang="en-US" altLang="en-US" sz="2400" dirty="0"/>
              <a:t>R2 (also for R1</a:t>
            </a:r>
            <a:r>
              <a:rPr lang="en-US" altLang="en-US" sz="2400" dirty="0">
                <a:latin typeface="Symbol" panose="05050102010706020507" pitchFamily="18" charset="2"/>
              </a:rPr>
              <a:t></a:t>
            </a:r>
            <a:r>
              <a:rPr lang="en-US" altLang="en-US" sz="2400" dirty="0"/>
              <a:t>R2, or R1–R2, see next slides) has the same attribute names as the </a:t>
            </a:r>
            <a:r>
              <a:rPr lang="en-US" altLang="en-US" sz="2400" i="1" dirty="0"/>
              <a:t>first</a:t>
            </a:r>
            <a:r>
              <a:rPr lang="en-US" altLang="en-US" sz="2400" dirty="0"/>
              <a:t> operand relation R1 (by convention)</a:t>
            </a:r>
          </a:p>
        </p:txBody>
      </p:sp>
    </p:spTree>
    <p:extLst>
      <p:ext uri="{BB962C8B-B14F-4D97-AF65-F5344CB8AC3E}">
        <p14:creationId xmlns:p14="http://schemas.microsoft.com/office/powerpoint/2010/main" val="878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Relational Algebra Operations from Set Theory: </a:t>
            </a:r>
            <a:r>
              <a:rPr lang="en-US" altLang="en-US" sz="3200" b="1" dirty="0"/>
              <a:t>INTERSECTION</a:t>
            </a:r>
            <a:endParaRPr lang="en-US" altLang="en-US" sz="2800" b="1" dirty="0"/>
          </a:p>
        </p:txBody>
      </p:sp>
      <p:sp>
        <p:nvSpPr>
          <p:cNvPr id="62468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INTERSECTION is denoted by </a:t>
            </a:r>
            <a:r>
              <a:rPr lang="en-US" altLang="en-US" b="1" dirty="0">
                <a:latin typeface="Symbol" panose="05050102010706020507" pitchFamily="18" charset="2"/>
              </a:rPr>
              <a:t></a:t>
            </a:r>
            <a:endParaRPr lang="en-US" altLang="en-US" b="1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/>
              <a:t>result of the operation R </a:t>
            </a:r>
            <a:r>
              <a:rPr lang="en-US" altLang="en-US" b="1" dirty="0">
                <a:latin typeface="Symbol" panose="05050102010706020507" pitchFamily="18" charset="2"/>
              </a:rPr>
              <a:t></a:t>
            </a:r>
            <a:r>
              <a:rPr lang="en-US" altLang="en-US" dirty="0"/>
              <a:t> S, is a relation that includes all tuples that are in both R and S</a:t>
            </a:r>
          </a:p>
          <a:p>
            <a:pPr lvl="1" eaLnBrk="1" hangingPunct="1"/>
            <a:r>
              <a:rPr lang="en-US" altLang="en-US" sz="2000" dirty="0"/>
              <a:t>The attribute names in the result will be the same as the attribute names in 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/>
              <a:t>two operand relations R and S must be “type compatible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3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Relational Algebra Operations from Set Theory: </a:t>
            </a:r>
            <a:r>
              <a:rPr lang="en-US" altLang="en-US" sz="2600" b="1" dirty="0"/>
              <a:t>SET DIFFERENCE</a:t>
            </a:r>
            <a:r>
              <a:rPr lang="en-US" altLang="en-US" sz="2600" dirty="0"/>
              <a:t> (cont.) </a:t>
            </a:r>
          </a:p>
        </p:txBody>
      </p:sp>
      <p:sp>
        <p:nvSpPr>
          <p:cNvPr id="64516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SET DIFFERENCE (also called MINUS or EXCEPT) is denoted by </a:t>
            </a:r>
            <a:r>
              <a:rPr lang="en-US" altLang="en-US" b="1" dirty="0" smtClean="0"/>
              <a:t>–</a:t>
            </a:r>
            <a:r>
              <a:rPr lang="en-US" altLang="en-US" dirty="0" smtClean="0"/>
              <a:t>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result of R – S, is a relation that includes all tuples that are in R but not in S</a:t>
            </a:r>
          </a:p>
          <a:p>
            <a:pPr lvl="1" eaLnBrk="1" hangingPunct="1"/>
            <a:r>
              <a:rPr lang="en-US" altLang="en-US" dirty="0"/>
              <a:t>The attribute names in the result will be the same as the attribute names in 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/>
              <a:t>two operand relations R and S must be “type compatible”</a:t>
            </a:r>
            <a:endParaRPr lang="en-US" altLang="ja-JP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8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2304059" cy="616327"/>
          </a:xfrm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400" dirty="0"/>
              <a:t>Example to illustrate the result of UNION, INTERSECT, and DIFFERENCE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3357563" y="1309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665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06" y="616327"/>
            <a:ext cx="7490011" cy="619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81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Relational Algebra Operations from Set Theory: </a:t>
            </a:r>
            <a:r>
              <a:rPr lang="en-US" altLang="en-US" sz="2800" b="1" dirty="0"/>
              <a:t>CARTESIAN PRODUCT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400" dirty="0"/>
              <a:t>CARTESIAN (or CROSS) PRODUCT Operation</a:t>
            </a:r>
          </a:p>
          <a:p>
            <a:pPr lvl="1" eaLnBrk="1" hangingPunct="1"/>
            <a:r>
              <a:rPr lang="en-US" altLang="en-US" sz="2200" dirty="0"/>
              <a:t>This operation is used to combine tuples from two relations in a combinatorial fashion.</a:t>
            </a:r>
          </a:p>
          <a:p>
            <a:pPr lvl="1" eaLnBrk="1" hangingPunct="1"/>
            <a:r>
              <a:rPr lang="en-US" altLang="en-US" sz="2200" dirty="0"/>
              <a:t>Denoted by R(A1, A2, . . ., An) x S(B1, B2, . . ., </a:t>
            </a:r>
            <a:r>
              <a:rPr lang="en-US" altLang="en-US" sz="2200" dirty="0" err="1"/>
              <a:t>Bm</a:t>
            </a:r>
            <a:r>
              <a:rPr lang="en-US" altLang="en-US" sz="2200" dirty="0"/>
              <a:t>)</a:t>
            </a:r>
          </a:p>
          <a:p>
            <a:pPr lvl="1" eaLnBrk="1" hangingPunct="1"/>
            <a:r>
              <a:rPr lang="en-US" altLang="en-US" sz="2200" dirty="0"/>
              <a:t>Result is a relation Q with degree n + m attributes:</a:t>
            </a:r>
          </a:p>
          <a:p>
            <a:pPr lvl="2" eaLnBrk="1" hangingPunct="1"/>
            <a:r>
              <a:rPr lang="en-US" altLang="en-US" sz="2000" dirty="0"/>
              <a:t>Q(A1, A2, . . ., An, B1, B2, . . ., </a:t>
            </a:r>
            <a:r>
              <a:rPr lang="en-US" altLang="en-US" sz="2000" dirty="0" err="1"/>
              <a:t>Bm</a:t>
            </a:r>
            <a:r>
              <a:rPr lang="en-US" altLang="en-US" sz="2000" dirty="0"/>
              <a:t>), in that order.</a:t>
            </a:r>
          </a:p>
          <a:p>
            <a:pPr lvl="1" eaLnBrk="1" hangingPunct="1"/>
            <a:r>
              <a:rPr lang="en-US" altLang="en-US" sz="2200" dirty="0"/>
              <a:t>The resulting relation state has one tuple for each combination of tuples—one from R and one from S. </a:t>
            </a:r>
          </a:p>
          <a:p>
            <a:pPr lvl="1" eaLnBrk="1" hangingPunct="1"/>
            <a:r>
              <a:rPr lang="en-US" altLang="en-US" sz="2200" dirty="0"/>
              <a:t>Hence, if R has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R</a:t>
            </a:r>
            <a:r>
              <a:rPr lang="en-US" altLang="en-US" sz="2200" dirty="0"/>
              <a:t> tuples (denoted as |R| =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R</a:t>
            </a:r>
            <a:r>
              <a:rPr lang="en-US" altLang="en-US" sz="2200" dirty="0"/>
              <a:t> ), and S has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S</a:t>
            </a:r>
            <a:r>
              <a:rPr lang="en-US" altLang="en-US" sz="2200" dirty="0"/>
              <a:t> tuples, then R x S will have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R</a:t>
            </a:r>
            <a:r>
              <a:rPr lang="en-US" altLang="en-US" sz="2200" dirty="0"/>
              <a:t> *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S</a:t>
            </a:r>
            <a:r>
              <a:rPr lang="en-US" altLang="en-US" sz="2200" dirty="0"/>
              <a:t> tuples.</a:t>
            </a:r>
          </a:p>
          <a:p>
            <a:pPr lvl="1" eaLnBrk="1" hangingPunct="1"/>
            <a:r>
              <a:rPr lang="en-US" altLang="en-US" sz="2200" dirty="0"/>
              <a:t>The two operands </a:t>
            </a:r>
            <a:r>
              <a:rPr lang="en-US" altLang="en-US" sz="2200" b="1" dirty="0"/>
              <a:t>do NOT have to be "type compatible”</a:t>
            </a:r>
          </a:p>
        </p:txBody>
      </p:sp>
    </p:spTree>
    <p:extLst>
      <p:ext uri="{BB962C8B-B14F-4D97-AF65-F5344CB8AC3E}">
        <p14:creationId xmlns:p14="http://schemas.microsoft.com/office/powerpoint/2010/main" val="5203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chapter we discuss the </a:t>
            </a:r>
            <a:r>
              <a:rPr lang="en-US" dirty="0" smtClean="0"/>
              <a:t>two </a:t>
            </a:r>
            <a:r>
              <a:rPr lang="en-US" i="1" dirty="0"/>
              <a:t>formal languages</a:t>
            </a:r>
            <a:r>
              <a:rPr lang="en-US" dirty="0" smtClean="0"/>
              <a:t> for the </a:t>
            </a:r>
            <a:r>
              <a:rPr lang="en-US" dirty="0"/>
              <a:t>relational model: the </a:t>
            </a:r>
            <a:r>
              <a:rPr lang="en-US" dirty="0">
                <a:solidFill>
                  <a:srgbClr val="FF0000"/>
                </a:solidFill>
              </a:rPr>
              <a:t>relational algebra</a:t>
            </a:r>
            <a:r>
              <a:rPr lang="en-US" dirty="0"/>
              <a:t> and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relational calculus</a:t>
            </a:r>
          </a:p>
          <a:p>
            <a:endParaRPr lang="en-US" dirty="0" smtClean="0"/>
          </a:p>
          <a:p>
            <a:r>
              <a:rPr lang="en-US" dirty="0" smtClean="0"/>
              <a:t>Chapters </a:t>
            </a:r>
            <a:r>
              <a:rPr lang="en-US" dirty="0"/>
              <a:t>6 and 7 described the </a:t>
            </a:r>
            <a:r>
              <a:rPr lang="en-US" i="1" dirty="0"/>
              <a:t>practical language </a:t>
            </a:r>
            <a:r>
              <a:rPr lang="en-US" dirty="0"/>
              <a:t>for the relational model, namely the SQL standard</a:t>
            </a:r>
          </a:p>
          <a:p>
            <a:pPr lvl="1"/>
            <a:r>
              <a:rPr lang="en-US" dirty="0"/>
              <a:t>Historically, the relational algebra and calculus were developed before the SQL language</a:t>
            </a:r>
          </a:p>
          <a:p>
            <a:pPr lvl="1"/>
            <a:r>
              <a:rPr lang="en-US" dirty="0"/>
              <a:t>SQL is primarily based on concepts from relational calculus and has been extended to incorporate some concepts from relational algebra as well 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Relational Algebra Operations from Set Theory: </a:t>
            </a:r>
            <a:r>
              <a:rPr lang="en-US" altLang="en-US" sz="2400" b="1" dirty="0"/>
              <a:t>CARTESIAN PRODUCT</a:t>
            </a:r>
            <a:r>
              <a:rPr lang="en-US" altLang="en-US" sz="2400" dirty="0"/>
              <a:t> (cont.)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Generally, CROSS PRODUCT is not a meaningful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Can become meaningful when followed by other operations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 (not meaningful):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FEMALE_EMPS </a:t>
            </a:r>
            <a:r>
              <a:rPr lang="en-US" altLang="en-US" sz="2000" dirty="0">
                <a:sym typeface="Symbol" panose="05050102010706020507" pitchFamily="18" charset="2"/>
              </a:rPr>
              <a:t> </a:t>
            </a:r>
            <a:r>
              <a:rPr lang="en-US" altLang="en-US" sz="2000" b="1" dirty="0">
                <a:latin typeface="Symbol" panose="05050102010706020507" pitchFamily="18" charset="2"/>
              </a:rPr>
              <a:t></a:t>
            </a:r>
            <a:r>
              <a:rPr lang="en-US" altLang="en-US" sz="2000" dirty="0"/>
              <a:t> </a:t>
            </a:r>
            <a:r>
              <a:rPr lang="en-US" altLang="en-US" sz="2000" baseline="-25000" dirty="0"/>
              <a:t>SEX=’F’</a:t>
            </a:r>
            <a:r>
              <a:rPr lang="en-US" altLang="ja-JP" sz="2000" dirty="0"/>
              <a:t>(EMPLOYEE)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EMPNAMES </a:t>
            </a:r>
            <a:r>
              <a:rPr lang="en-US" altLang="en-US" sz="2000" dirty="0">
                <a:sym typeface="Symbol" panose="05050102010706020507" pitchFamily="18" charset="2"/>
              </a:rPr>
              <a:t> </a:t>
            </a:r>
            <a:r>
              <a:rPr lang="en-US" altLang="en-US" sz="2000" b="1" dirty="0">
                <a:latin typeface="Symbol" panose="05050102010706020507" pitchFamily="18" charset="2"/>
              </a:rPr>
              <a:t></a:t>
            </a:r>
            <a:r>
              <a:rPr lang="en-US" altLang="en-US" sz="2000" dirty="0"/>
              <a:t> </a:t>
            </a:r>
            <a:r>
              <a:rPr lang="en-US" altLang="en-US" sz="2000" baseline="-25000" dirty="0"/>
              <a:t>FNAME, LNAME, SSN </a:t>
            </a:r>
            <a:r>
              <a:rPr lang="en-US" altLang="en-US" sz="2000" dirty="0"/>
              <a:t>(FEMALE_EMPS)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EMP_DEPENDENTS </a:t>
            </a:r>
            <a:r>
              <a:rPr lang="en-US" altLang="en-US" sz="2000" dirty="0">
                <a:sym typeface="Symbol" panose="05050102010706020507" pitchFamily="18" charset="2"/>
              </a:rPr>
              <a:t> </a:t>
            </a:r>
            <a:r>
              <a:rPr lang="en-US" altLang="en-US" sz="2000" dirty="0"/>
              <a:t>EMPNAMES x DEPENDENT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EMP_DEPENDENTS </a:t>
            </a:r>
            <a:r>
              <a:rPr lang="en-US" altLang="en-US" dirty="0"/>
              <a:t>will contain every combination of EMPNAMES and 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whether or not they are actually related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7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Relational Algebra Operations from Set Theory: </a:t>
            </a:r>
            <a:r>
              <a:rPr lang="en-US" altLang="en-US" sz="2400" b="1" dirty="0"/>
              <a:t>CARTESIAN PRODUCT</a:t>
            </a:r>
            <a:r>
              <a:rPr lang="en-US" altLang="en-US" sz="2400" dirty="0"/>
              <a:t> (cont.)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 keep only combinations where the DEPENDENT is related to the EMPLOYEE, we add a SELECT operation as follows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 (meaningful):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FEMALE_EMPS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latin typeface="Symbol" panose="05050102010706020507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SEX=’F’</a:t>
            </a:r>
            <a:r>
              <a:rPr lang="en-US" altLang="ja-JP" dirty="0"/>
              <a:t>(EMPLOYEE)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EMPNAMES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latin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SSN </a:t>
            </a:r>
            <a:r>
              <a:rPr lang="en-US" altLang="en-US" dirty="0"/>
              <a:t>(FEMALE_EMPS)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EMP_DEPENDENTS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dirty="0"/>
              <a:t>EMPNAMES x 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ACTUAL_DEPS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latin typeface="Symbol" panose="05050102010706020507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SSN=ESSN</a:t>
            </a:r>
            <a:r>
              <a:rPr lang="en-US" altLang="en-US" dirty="0"/>
              <a:t>(EMP_DEPENDENTS)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RESULT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latin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DEPENDENT_NAME </a:t>
            </a:r>
            <a:r>
              <a:rPr lang="en-US" altLang="en-US" dirty="0"/>
              <a:t>(ACTUAL_DEPS)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RESULT </a:t>
            </a:r>
            <a:r>
              <a:rPr lang="en-US" altLang="en-US" dirty="0"/>
              <a:t>will now contain the name of female employees and their dependents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3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b="1">
                <a:latin typeface="Verdana" panose="020B0604030504040204" pitchFamily="34" charset="0"/>
              </a:rPr>
              <a:t>Figure 8.5</a:t>
            </a:r>
            <a:r>
              <a:rPr lang="en-US" altLang="en-US" sz="2000">
                <a:latin typeface="Verdana" panose="020B0604030504040204" pitchFamily="34" charset="0"/>
              </a:rPr>
              <a:t>   The CARTESIAN PRODUCT (CROSS PRODUCT) operation.</a:t>
            </a:r>
          </a:p>
        </p:txBody>
      </p:sp>
      <p:pic>
        <p:nvPicPr>
          <p:cNvPr id="74755" name="Picture 3" descr="fig08_05continued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2" y="1397462"/>
            <a:ext cx="5801961" cy="201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3" descr="fig08_05continue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5"/>
          <a:stretch>
            <a:fillRect/>
          </a:stretch>
        </p:blipFill>
        <p:spPr bwMode="auto">
          <a:xfrm>
            <a:off x="6678634" y="1370234"/>
            <a:ext cx="5513366" cy="45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2" descr="fig08_05continued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4"/>
          <a:stretch>
            <a:fillRect/>
          </a:stretch>
        </p:blipFill>
        <p:spPr bwMode="auto">
          <a:xfrm>
            <a:off x="388106" y="5298141"/>
            <a:ext cx="6028759" cy="13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1"/>
          <p:cNvSpPr>
            <a:spLocks noChangeArrowheads="1"/>
          </p:cNvSpPr>
          <p:nvPr/>
        </p:nvSpPr>
        <p:spPr bwMode="auto">
          <a:xfrm>
            <a:off x="94130" y="3563565"/>
            <a:ext cx="684268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FEMALE_EMPS 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800" b="1" dirty="0">
                <a:solidFill>
                  <a:schemeClr val="tx1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aseline="-25000" dirty="0">
                <a:solidFill>
                  <a:schemeClr val="tx1"/>
                </a:solidFill>
              </a:rPr>
              <a:t>SEX=’F’</a:t>
            </a:r>
            <a:r>
              <a:rPr lang="en-US" altLang="ja-JP" sz="1800" dirty="0">
                <a:solidFill>
                  <a:schemeClr val="tx1"/>
                </a:solidFill>
              </a:rPr>
              <a:t>(EMPLOYEE)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EMPNAMES 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800" b="1" dirty="0">
                <a:solidFill>
                  <a:schemeClr val="tx1"/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aseline="-25000" dirty="0">
                <a:solidFill>
                  <a:schemeClr val="tx1"/>
                </a:solidFill>
              </a:rPr>
              <a:t>FNAME, LNAME, SSN </a:t>
            </a:r>
            <a:r>
              <a:rPr lang="en-US" altLang="en-US" sz="1800" dirty="0">
                <a:solidFill>
                  <a:schemeClr val="tx1"/>
                </a:solidFill>
              </a:rPr>
              <a:t>(FEMALE_EMPS)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EMP_DEPENDENTS 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800" dirty="0">
                <a:solidFill>
                  <a:schemeClr val="tx1"/>
                </a:solidFill>
              </a:rPr>
              <a:t>EMPNAMES x DEPENDENT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ACTUAL_DEPS 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800" b="1" dirty="0">
                <a:solidFill>
                  <a:schemeClr val="tx1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aseline="-25000" dirty="0">
                <a:solidFill>
                  <a:schemeClr val="tx1"/>
                </a:solidFill>
              </a:rPr>
              <a:t>SSN=ESSN</a:t>
            </a:r>
            <a:r>
              <a:rPr lang="en-US" altLang="en-US" sz="1800" dirty="0">
                <a:solidFill>
                  <a:schemeClr val="tx1"/>
                </a:solidFill>
              </a:rPr>
              <a:t>(EMP_DEPENDENTS)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RESULT </a:t>
            </a:r>
            <a:r>
              <a:rPr lang="en-US" altLang="en-US" sz="1800" dirty="0">
                <a:solidFill>
                  <a:schemeClr val="tx1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800" b="1" dirty="0">
                <a:solidFill>
                  <a:schemeClr val="tx1"/>
                </a:solidFill>
                <a:latin typeface="Symbol" panose="05050102010706020507" pitchFamily="18" charset="2"/>
              </a:rPr>
              <a:t>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baseline="-25000" dirty="0">
                <a:solidFill>
                  <a:schemeClr val="tx1"/>
                </a:solidFill>
              </a:rPr>
              <a:t>FNAME, LNAME, DEPENDENT_NAME </a:t>
            </a:r>
            <a:r>
              <a:rPr lang="en-US" altLang="en-US" sz="1800" dirty="0">
                <a:solidFill>
                  <a:schemeClr val="tx1"/>
                </a:solidFill>
              </a:rPr>
              <a:t>(ACTUAL_DEPS)</a:t>
            </a:r>
          </a:p>
        </p:txBody>
      </p:sp>
    </p:spTree>
    <p:extLst>
      <p:ext uri="{BB962C8B-B14F-4D97-AF65-F5344CB8AC3E}">
        <p14:creationId xmlns:p14="http://schemas.microsoft.com/office/powerpoint/2010/main" val="17733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Relational Operations: JOIN</a:t>
            </a:r>
          </a:p>
        </p:txBody>
      </p:sp>
      <p:sp>
        <p:nvSpPr>
          <p:cNvPr id="75780" name="Rectangle 2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JOIN Operation (denoted by     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sequence of CARTESIAN PRODECT followed by SELECT is used quite commonly to identify and select related tuples from two relations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special operation, called JOIN combines this sequence into a single operation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This </a:t>
            </a:r>
            <a:r>
              <a:rPr lang="en-US" altLang="en-US" dirty="0"/>
              <a:t>operation is very important for any relational database with more than a single relation, because it allows us </a:t>
            </a:r>
            <a:r>
              <a:rPr lang="en-US" altLang="en-US" i="1" dirty="0"/>
              <a:t>combine related tuples</a:t>
            </a:r>
            <a:r>
              <a:rPr lang="en-US" altLang="en-US" dirty="0"/>
              <a:t> from various relations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general form of a join operation on two relations R(A1, A2, . . ., An) and S(B1, B2, . . ., </a:t>
            </a:r>
            <a:r>
              <a:rPr lang="en-US" altLang="en-US" dirty="0" err="1"/>
              <a:t>Bm</a:t>
            </a:r>
            <a:r>
              <a:rPr lang="en-US" altLang="en-US" dirty="0"/>
              <a:t>) is:</a:t>
            </a:r>
          </a:p>
          <a:p>
            <a:pPr lvl="1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R     </a:t>
            </a:r>
            <a:r>
              <a:rPr lang="en-US" altLang="en-US" sz="2400" baseline="-25000" dirty="0"/>
              <a:t>&lt;join </a:t>
            </a:r>
            <a:r>
              <a:rPr lang="en-US" altLang="en-US" sz="2400" baseline="-25000" dirty="0" smtClean="0"/>
              <a:t>condition&gt;</a:t>
            </a:r>
            <a:r>
              <a:rPr lang="en-US" altLang="en-US" sz="2400" dirty="0" smtClean="0"/>
              <a:t>S</a:t>
            </a:r>
            <a:endParaRPr lang="en-US" altLang="en-US" dirty="0" smtClean="0"/>
          </a:p>
          <a:p>
            <a:pPr lvl="1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where R and S can be any relations that result from general </a:t>
            </a:r>
            <a:r>
              <a:rPr lang="en-US" altLang="en-US" i="1" dirty="0"/>
              <a:t>relational algebra expressions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  <p:grpSp>
        <p:nvGrpSpPr>
          <p:cNvPr id="75781" name="Group 25"/>
          <p:cNvGrpSpPr>
            <a:grpSpLocks/>
          </p:cNvGrpSpPr>
          <p:nvPr/>
        </p:nvGrpSpPr>
        <p:grpSpPr bwMode="auto">
          <a:xfrm>
            <a:off x="5499661" y="4820677"/>
            <a:ext cx="219075" cy="174625"/>
            <a:chOff x="377" y="2904"/>
            <a:chExt cx="154" cy="110"/>
          </a:xfrm>
        </p:grpSpPr>
        <p:sp>
          <p:nvSpPr>
            <p:cNvPr id="75787" name="Line 2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788" name="Line 2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789" name="Line 2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790" name="Line 2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5782" name="Group 35"/>
          <p:cNvGrpSpPr>
            <a:grpSpLocks/>
          </p:cNvGrpSpPr>
          <p:nvPr/>
        </p:nvGrpSpPr>
        <p:grpSpPr bwMode="auto">
          <a:xfrm>
            <a:off x="4495801" y="1889220"/>
            <a:ext cx="244475" cy="174625"/>
            <a:chOff x="377" y="2904"/>
            <a:chExt cx="154" cy="110"/>
          </a:xfrm>
        </p:grpSpPr>
        <p:sp>
          <p:nvSpPr>
            <p:cNvPr id="75783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4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5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6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55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Binary Relational Operations: JOIN (cont.)</a:t>
            </a:r>
          </a:p>
        </p:txBody>
      </p:sp>
      <p:sp>
        <p:nvSpPr>
          <p:cNvPr id="77828" name="Rectangle 2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Example: Suppose that we want to retrieve the name of the manager of each department.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To get the manager’s name, we need to combine each DEPARTMENT tuple with the EMPLOYEE tuple whose SSN value matches the MGRSSN value in the department tuple.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We do this by using the join           operation.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DEPT_MGR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dirty="0"/>
              <a:t> DEPARTMENT   </a:t>
            </a:r>
            <a:r>
              <a:rPr lang="en-US" altLang="en-US" dirty="0" smtClean="0"/>
              <a:t>      </a:t>
            </a:r>
            <a:r>
              <a:rPr lang="en-US" altLang="en-US" baseline="-25000" dirty="0" smtClean="0"/>
              <a:t>MGRSSN=SSN </a:t>
            </a:r>
            <a:r>
              <a:rPr lang="en-US" altLang="en-US" dirty="0"/>
              <a:t>EMPLOYEE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MGRSSN=SSN </a:t>
            </a:r>
            <a:r>
              <a:rPr lang="en-US" altLang="en-US" dirty="0"/>
              <a:t>is the join 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Combines each department record with the employee who manages the department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join condition can also be specified as DEPARTMENT.MGRSSN= </a:t>
            </a:r>
            <a:r>
              <a:rPr lang="en-US" altLang="en-US" dirty="0" smtClean="0"/>
              <a:t>EMPLOYEE.SSN</a:t>
            </a:r>
            <a:endParaRPr lang="en-US" altLang="en-US" dirty="0"/>
          </a:p>
        </p:txBody>
      </p:sp>
      <p:grpSp>
        <p:nvGrpSpPr>
          <p:cNvPr id="77829" name="Group 4"/>
          <p:cNvGrpSpPr>
            <a:grpSpLocks/>
          </p:cNvGrpSpPr>
          <p:nvPr/>
        </p:nvGrpSpPr>
        <p:grpSpPr bwMode="auto">
          <a:xfrm>
            <a:off x="4557809" y="2904566"/>
            <a:ext cx="296579" cy="255493"/>
            <a:chOff x="377" y="2904"/>
            <a:chExt cx="154" cy="110"/>
          </a:xfrm>
        </p:grpSpPr>
        <p:sp>
          <p:nvSpPr>
            <p:cNvPr id="77835" name="Line 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 w="12700"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6" name="Line 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 w="12700"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7" name="Line 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 w="12700"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8" name="Line 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 w="12700"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4548846" y="3581399"/>
            <a:ext cx="305542" cy="156883"/>
            <a:chOff x="377" y="2904"/>
            <a:chExt cx="154" cy="110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 w="12700"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 w="12700"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 w="12700"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 w="12700"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71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32" y="1862697"/>
            <a:ext cx="9189621" cy="21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properties of JOIN</a:t>
            </a:r>
          </a:p>
        </p:txBody>
      </p:sp>
      <p:sp>
        <p:nvSpPr>
          <p:cNvPr id="80900" name="Rectangle 1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/>
              <a:t>Consider the following JOIN operation:</a:t>
            </a:r>
          </a:p>
          <a:p>
            <a:pPr lvl="1"/>
            <a:r>
              <a:rPr lang="en-US" altLang="en-US" sz="2200" dirty="0"/>
              <a:t>R(A1, A2, . . ., An) </a:t>
            </a:r>
            <a:r>
              <a:rPr lang="en-US" altLang="en-US" sz="2200" dirty="0" smtClean="0"/>
              <a:t>        </a:t>
            </a:r>
            <a:r>
              <a:rPr lang="en-US" altLang="en-US" sz="2400" baseline="-25000" dirty="0" err="1" smtClean="0"/>
              <a:t>R.Ai</a:t>
            </a:r>
            <a:r>
              <a:rPr lang="en-US" altLang="en-US" sz="2400" baseline="-25000" dirty="0" smtClean="0"/>
              <a:t>=</a:t>
            </a:r>
            <a:r>
              <a:rPr lang="en-US" altLang="en-US" sz="2400" baseline="-25000" dirty="0" err="1" smtClean="0"/>
              <a:t>S.Bj</a:t>
            </a:r>
            <a:r>
              <a:rPr lang="en-US" altLang="en-US" sz="2200" dirty="0" smtClean="0"/>
              <a:t>    </a:t>
            </a:r>
            <a:r>
              <a:rPr lang="en-US" altLang="en-US" sz="2200" dirty="0"/>
              <a:t>S(B1, B2, . . ., </a:t>
            </a:r>
            <a:r>
              <a:rPr lang="en-US" altLang="en-US" sz="2200" dirty="0" err="1" smtClean="0"/>
              <a:t>Bm</a:t>
            </a:r>
            <a:r>
              <a:rPr lang="en-US" altLang="en-US" sz="2200" dirty="0" smtClean="0"/>
              <a:t>)</a:t>
            </a:r>
            <a:endParaRPr lang="en-US" altLang="en-US" sz="2000" dirty="0"/>
          </a:p>
          <a:p>
            <a:pPr lvl="1" eaLnBrk="1" hangingPunct="1"/>
            <a:r>
              <a:rPr lang="en-US" altLang="en-US" sz="2200" dirty="0"/>
              <a:t>Result is a relation Q with degree n + m attributes:</a:t>
            </a:r>
          </a:p>
          <a:p>
            <a:pPr lvl="2" eaLnBrk="1" hangingPunct="1"/>
            <a:r>
              <a:rPr lang="en-US" altLang="en-US" sz="2000" dirty="0"/>
              <a:t>Q(A1, A2, . . ., An, B1, B2, . . ., </a:t>
            </a:r>
            <a:r>
              <a:rPr lang="en-US" altLang="en-US" sz="2000" dirty="0" err="1"/>
              <a:t>Bm</a:t>
            </a:r>
            <a:r>
              <a:rPr lang="en-US" altLang="en-US" sz="2000" dirty="0"/>
              <a:t>), in that order.</a:t>
            </a:r>
          </a:p>
          <a:p>
            <a:pPr lvl="1" eaLnBrk="1" hangingPunct="1"/>
            <a:r>
              <a:rPr lang="en-US" altLang="en-US" sz="2200" dirty="0"/>
              <a:t>The resulting relation state has one tuple for each combination of tuples</a:t>
            </a:r>
            <a:r>
              <a:rPr lang="en-US" altLang="en-US" sz="2200" dirty="0" smtClean="0"/>
              <a:t>— r </a:t>
            </a:r>
            <a:r>
              <a:rPr lang="en-US" altLang="en-US" sz="2200" dirty="0"/>
              <a:t>from R and s from S, but </a:t>
            </a:r>
            <a:r>
              <a:rPr lang="en-US" altLang="en-US" sz="2200" i="1" dirty="0"/>
              <a:t>only if they satisfy the join condition</a:t>
            </a:r>
            <a:r>
              <a:rPr lang="en-US" altLang="en-US" sz="2200" dirty="0"/>
              <a:t> r[Ai]=s[</a:t>
            </a:r>
            <a:r>
              <a:rPr lang="en-US" altLang="en-US" sz="2200" dirty="0" err="1"/>
              <a:t>Bj</a:t>
            </a:r>
            <a:r>
              <a:rPr lang="en-US" altLang="en-US" sz="2200" dirty="0"/>
              <a:t>]</a:t>
            </a:r>
          </a:p>
          <a:p>
            <a:pPr lvl="1" eaLnBrk="1" hangingPunct="1"/>
            <a:r>
              <a:rPr lang="en-US" altLang="en-US" sz="2200" dirty="0"/>
              <a:t>Hence, if R has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R</a:t>
            </a:r>
            <a:r>
              <a:rPr lang="en-US" altLang="en-US" sz="2200" dirty="0"/>
              <a:t> tuples, and S has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S</a:t>
            </a:r>
            <a:r>
              <a:rPr lang="en-US" altLang="en-US" sz="2200" dirty="0"/>
              <a:t> tuples, then the join result will generally have </a:t>
            </a:r>
            <a:r>
              <a:rPr lang="en-US" altLang="en-US" sz="2200" i="1" dirty="0"/>
              <a:t>less than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R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X </a:t>
            </a:r>
            <a:r>
              <a:rPr lang="en-US" altLang="en-US" sz="2200" dirty="0" err="1"/>
              <a:t>n</a:t>
            </a:r>
            <a:r>
              <a:rPr lang="en-US" altLang="en-US" sz="2200" baseline="-25000" dirty="0" err="1"/>
              <a:t>S</a:t>
            </a:r>
            <a:r>
              <a:rPr lang="en-US" altLang="en-US" sz="2200" dirty="0"/>
              <a:t> tuples.</a:t>
            </a:r>
          </a:p>
          <a:p>
            <a:pPr lvl="1" eaLnBrk="1" hangingPunct="1"/>
            <a:r>
              <a:rPr lang="en-US" altLang="en-US" sz="2200" dirty="0"/>
              <a:t>Only related tuples (based on the join condition) will appear in the result</a:t>
            </a:r>
          </a:p>
        </p:txBody>
      </p:sp>
      <p:grpSp>
        <p:nvGrpSpPr>
          <p:cNvPr id="80901" name="Group 17"/>
          <p:cNvGrpSpPr>
            <a:grpSpLocks/>
          </p:cNvGrpSpPr>
          <p:nvPr/>
        </p:nvGrpSpPr>
        <p:grpSpPr bwMode="auto">
          <a:xfrm>
            <a:off x="3666566" y="2456330"/>
            <a:ext cx="394446" cy="300317"/>
            <a:chOff x="377" y="2904"/>
            <a:chExt cx="154" cy="110"/>
          </a:xfrm>
        </p:grpSpPr>
        <p:sp>
          <p:nvSpPr>
            <p:cNvPr id="80902" name="Line 18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3" name="Line 19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4" name="Line 20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5" name="Line 21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51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properties of JOIN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general join condition is of the </a:t>
            </a:r>
            <a:r>
              <a:rPr lang="en-US" dirty="0" smtClean="0"/>
              <a:t>form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dirty="0" smtClean="0"/>
              <a:t>&lt;condition</a:t>
            </a:r>
            <a:r>
              <a:rPr lang="en-US" b="1" dirty="0"/>
              <a:t>&gt; AND &lt;condition&gt; AND … AND &lt;condition</a:t>
            </a:r>
            <a:r>
              <a:rPr lang="en-US" b="1" dirty="0" smtClean="0"/>
              <a:t>&gt;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where </a:t>
            </a:r>
            <a:r>
              <a:rPr lang="en-US" dirty="0"/>
              <a:t>each </a:t>
            </a:r>
            <a:r>
              <a:rPr lang="en-US" b="1" dirty="0"/>
              <a:t>&lt;condition&gt;</a:t>
            </a:r>
            <a:r>
              <a:rPr lang="en-US" dirty="0"/>
              <a:t> is of the form </a:t>
            </a:r>
            <a:r>
              <a:rPr lang="en-US" b="1" i="1" dirty="0"/>
              <a:t>Ai </a:t>
            </a:r>
            <a:r>
              <a:rPr lang="en-US" b="1" dirty="0"/>
              <a:t>θ </a:t>
            </a:r>
            <a:r>
              <a:rPr lang="en-US" b="1" i="1" dirty="0" err="1"/>
              <a:t>Bj</a:t>
            </a:r>
            <a:r>
              <a:rPr lang="en-US" dirty="0"/>
              <a:t>, </a:t>
            </a:r>
          </a:p>
          <a:p>
            <a:pPr lvl="2">
              <a:lnSpc>
                <a:spcPct val="90000"/>
              </a:lnSpc>
            </a:pPr>
            <a:r>
              <a:rPr lang="en-US" b="1" i="1" dirty="0" smtClean="0"/>
              <a:t>Ai</a:t>
            </a:r>
            <a:r>
              <a:rPr lang="en-US" i="1" dirty="0" smtClean="0"/>
              <a:t> </a:t>
            </a:r>
            <a:r>
              <a:rPr lang="en-US" dirty="0"/>
              <a:t>is an attribute of </a:t>
            </a:r>
            <a:r>
              <a:rPr lang="en-US" b="1" i="1" dirty="0"/>
              <a:t>R</a:t>
            </a:r>
            <a:r>
              <a:rPr lang="en-US" dirty="0"/>
              <a:t>, </a:t>
            </a:r>
          </a:p>
          <a:p>
            <a:pPr lvl="2">
              <a:lnSpc>
                <a:spcPct val="90000"/>
              </a:lnSpc>
            </a:pPr>
            <a:r>
              <a:rPr lang="en-US" b="1" i="1" dirty="0" err="1" smtClean="0"/>
              <a:t>Bj</a:t>
            </a:r>
            <a:r>
              <a:rPr lang="en-US" i="1" dirty="0" smtClean="0"/>
              <a:t> </a:t>
            </a:r>
            <a:r>
              <a:rPr lang="en-US" dirty="0"/>
              <a:t>is an attribute of </a:t>
            </a:r>
            <a:r>
              <a:rPr lang="en-US" b="1" i="1" dirty="0"/>
              <a:t>S</a:t>
            </a:r>
            <a:r>
              <a:rPr lang="en-US" dirty="0"/>
              <a:t>, 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Ai </a:t>
            </a:r>
            <a:r>
              <a:rPr lang="en-US" dirty="0" smtClean="0"/>
              <a:t>and </a:t>
            </a:r>
            <a:r>
              <a:rPr lang="en-US" i="1" dirty="0" err="1" smtClean="0"/>
              <a:t>Bj</a:t>
            </a:r>
            <a:r>
              <a:rPr lang="en-US" i="1" dirty="0" smtClean="0"/>
              <a:t> </a:t>
            </a:r>
            <a:r>
              <a:rPr lang="en-US" dirty="0"/>
              <a:t>have the same domain,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and </a:t>
            </a:r>
            <a:r>
              <a:rPr lang="en-US" b="1" dirty="0"/>
              <a:t>θ</a:t>
            </a:r>
            <a:r>
              <a:rPr lang="en-US" dirty="0"/>
              <a:t> (theta) is one of the </a:t>
            </a:r>
            <a:r>
              <a:rPr lang="en-US" dirty="0" smtClean="0"/>
              <a:t>comparison operators </a:t>
            </a:r>
            <a:r>
              <a:rPr lang="en-US" dirty="0"/>
              <a:t>{</a:t>
            </a:r>
            <a:r>
              <a:rPr lang="en-US" b="1" dirty="0"/>
              <a:t>=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dirty="0"/>
              <a:t>, </a:t>
            </a:r>
            <a:r>
              <a:rPr lang="en-US" b="1" dirty="0"/>
              <a:t>≤</a:t>
            </a:r>
            <a:r>
              <a:rPr lang="en-US" dirty="0"/>
              <a:t>, </a:t>
            </a:r>
            <a:r>
              <a:rPr lang="en-US" b="1" dirty="0"/>
              <a:t>&gt;</a:t>
            </a:r>
            <a:r>
              <a:rPr lang="en-US" dirty="0"/>
              <a:t>,</a:t>
            </a:r>
            <a:r>
              <a:rPr lang="en-US" b="1" dirty="0"/>
              <a:t> ≥</a:t>
            </a:r>
            <a:r>
              <a:rPr lang="en-US" dirty="0"/>
              <a:t>, </a:t>
            </a:r>
            <a:r>
              <a:rPr lang="en-US" b="1" dirty="0"/>
              <a:t>≠</a:t>
            </a:r>
            <a:r>
              <a:rPr lang="en-US" dirty="0"/>
              <a:t>} 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general case of JOIN operation is called a Theta-join</a:t>
            </a:r>
            <a:endParaRPr lang="en-US" alt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join condition is called </a:t>
            </a:r>
            <a:r>
              <a:rPr lang="en-US" altLang="en-US" i="1" dirty="0" smtClean="0"/>
              <a:t>theta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Most join conditions involve one or more equality conditions “</a:t>
            </a:r>
            <a:r>
              <a:rPr lang="en-US" altLang="en-US" dirty="0" err="1" smtClean="0"/>
              <a:t>AND”ed</a:t>
            </a:r>
            <a:r>
              <a:rPr lang="en-US" altLang="en-US" dirty="0" smtClean="0"/>
              <a:t> together; for example: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R.Ai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S.Bj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AND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R.Ak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S.Bl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AND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R.Ap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S.Bq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Binary Relational Operations: </a:t>
            </a:r>
            <a:r>
              <a:rPr lang="en-US" altLang="en-US" sz="3200" b="1" dirty="0"/>
              <a:t>EQUIJOIN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EQUIJOIN Operation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most common use of join involves join conditions with </a:t>
            </a:r>
            <a:r>
              <a:rPr lang="en-US" altLang="en-US" i="1" dirty="0" smtClean="0"/>
              <a:t>equality comparisons</a:t>
            </a:r>
            <a:r>
              <a:rPr lang="en-US" altLang="en-US" dirty="0" smtClean="0"/>
              <a:t> only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Such a join, where the only comparison operator used is =, is called an EQUIJOIN.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 the result of an EQUIJOIN we always have one or more pairs of attributes (whose names need not be  identical) that have identical values in every tuple.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JOIN seen in the previous example was an EQUIJOIN.</a:t>
            </a:r>
          </a:p>
        </p:txBody>
      </p:sp>
    </p:spTree>
    <p:extLst>
      <p:ext uri="{BB962C8B-B14F-4D97-AF65-F5344CB8AC3E}">
        <p14:creationId xmlns:p14="http://schemas.microsoft.com/office/powerpoint/2010/main" val="5112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Binary Relational Operations: </a:t>
            </a:r>
            <a:r>
              <a:rPr lang="en-US" altLang="en-US" sz="3200" dirty="0" smtClean="0"/>
              <a:t>NATURAL </a:t>
            </a:r>
            <a:r>
              <a:rPr lang="en-US" altLang="en-US" sz="3200" dirty="0"/>
              <a:t>JOIN Operation</a:t>
            </a:r>
          </a:p>
        </p:txBody>
      </p:sp>
      <p:sp>
        <p:nvSpPr>
          <p:cNvPr id="87044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2400" dirty="0"/>
              <a:t>NATURAL JOIN Operation </a:t>
            </a:r>
          </a:p>
          <a:p>
            <a:pPr lvl="1" eaLnBrk="1" hangingPunct="1"/>
            <a:r>
              <a:rPr lang="en-US" altLang="en-US" sz="2200" dirty="0"/>
              <a:t>Another variation of JOIN called NATURAL JOIN — denoted by </a:t>
            </a:r>
            <a:r>
              <a:rPr lang="en-US" altLang="en-US" sz="2200" b="1" dirty="0"/>
              <a:t>*</a:t>
            </a:r>
            <a:r>
              <a:rPr lang="en-US" altLang="en-US" sz="2200" dirty="0"/>
              <a:t> — was created to get rid of the second (superfluous) attribute in an EQUIJOIN condition.</a:t>
            </a:r>
          </a:p>
          <a:p>
            <a:pPr lvl="2" eaLnBrk="1" hangingPunct="1"/>
            <a:r>
              <a:rPr lang="en-US" altLang="en-US" sz="2000" dirty="0"/>
              <a:t>because one of each pair of attributes with identical values is superfluous</a:t>
            </a:r>
          </a:p>
          <a:p>
            <a:pPr lvl="1" eaLnBrk="1" hangingPunct="1"/>
            <a:r>
              <a:rPr lang="en-US" altLang="en-US" sz="2200" dirty="0"/>
              <a:t>The standard definition of natural join requires that the two join attributes, or each pair of corresponding join attributes, </a:t>
            </a:r>
            <a:r>
              <a:rPr lang="en-US" altLang="en-US" sz="2200" i="1" dirty="0"/>
              <a:t>have the </a:t>
            </a:r>
            <a:r>
              <a:rPr lang="en-US" altLang="en-US" sz="2200" b="1" i="1" dirty="0"/>
              <a:t>same name</a:t>
            </a:r>
            <a:r>
              <a:rPr lang="en-US" altLang="en-US" sz="2200" dirty="0"/>
              <a:t> in both relations</a:t>
            </a:r>
          </a:p>
          <a:p>
            <a:pPr lvl="1" eaLnBrk="1" hangingPunct="1"/>
            <a:r>
              <a:rPr lang="en-US" altLang="en-US" sz="2200" dirty="0"/>
              <a:t>If this is not the case, a renaming operation is applied first.	   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3638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Relational Algebra Overview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Relational algebra is the basic set of operations for the relational model</a:t>
            </a:r>
          </a:p>
          <a:p>
            <a:pPr lvl="1"/>
            <a:r>
              <a:rPr lang="en-US" altLang="en-US" dirty="0"/>
              <a:t>These operations enable a user to specify basic retrieval requests (or queries)</a:t>
            </a:r>
            <a:r>
              <a:rPr lang="en-US" altLang="en-US" sz="2500" dirty="0"/>
              <a:t>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result of an operation is a </a:t>
            </a:r>
            <a:r>
              <a:rPr lang="en-US" altLang="en-US" i="1" dirty="0" smtClean="0"/>
              <a:t>new relation</a:t>
            </a:r>
            <a:r>
              <a:rPr lang="en-US" altLang="en-US" dirty="0" smtClean="0"/>
              <a:t>, which may have been formed from one or more </a:t>
            </a:r>
            <a:r>
              <a:rPr lang="en-US" altLang="en-US" i="1" dirty="0" smtClean="0"/>
              <a:t>input</a:t>
            </a:r>
            <a:r>
              <a:rPr lang="en-US" altLang="en-US" dirty="0" smtClean="0"/>
              <a:t> relations</a:t>
            </a:r>
          </a:p>
          <a:p>
            <a:pPr lvl="1" eaLnBrk="1" hangingPunct="1"/>
            <a:r>
              <a:rPr lang="en-US" altLang="en-US" dirty="0" smtClean="0"/>
              <a:t>This property makes the algebra “closed” (all objects in relational algebra are relations)</a:t>
            </a:r>
          </a:p>
        </p:txBody>
      </p:sp>
    </p:spTree>
    <p:extLst>
      <p:ext uri="{BB962C8B-B14F-4D97-AF65-F5344CB8AC3E}">
        <p14:creationId xmlns:p14="http://schemas.microsoft.com/office/powerpoint/2010/main" val="194068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Relational Operations </a:t>
            </a:r>
            <a:r>
              <a:rPr lang="en-US" altLang="en-US" sz="3200"/>
              <a:t>NATURAL JOIN </a:t>
            </a:r>
            <a:r>
              <a:rPr lang="en-US" altLang="en-US" smtClean="0"/>
              <a:t>(continued)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Example</a:t>
            </a:r>
            <a:r>
              <a:rPr lang="en-US" altLang="en-US" dirty="0"/>
              <a:t>: To apply a natural join on the DNUMBER attributes of DEPARTMENT </a:t>
            </a:r>
            <a:r>
              <a:rPr lang="en-US" altLang="en-US" dirty="0" smtClean="0"/>
              <a:t>and DEPT_LOCATIONS</a:t>
            </a:r>
            <a:r>
              <a:rPr lang="en-US" altLang="en-US" dirty="0"/>
              <a:t>, it is sufficient to write: 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sz="1700" dirty="0" smtClean="0"/>
              <a:t>DEPT_LOCS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/>
              <a:t> DEPARTMENT * DEPT_LOCATIONS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Only </a:t>
            </a:r>
            <a:r>
              <a:rPr lang="en-US" altLang="en-US" dirty="0"/>
              <a:t>attribute with the same name is DNUMBER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 </a:t>
            </a:r>
            <a:r>
              <a:rPr lang="en-US" altLang="en-US" dirty="0"/>
              <a:t>implicit join condition is created based on this </a:t>
            </a:r>
            <a:r>
              <a:rPr lang="en-US" altLang="en-US" dirty="0" smtClean="0"/>
              <a:t>attribute: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 smtClean="0"/>
              <a:t>DEPARTMENT.DNUMBER=DEPT_LOCATIONS.DNUMBER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Another example: Q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dirty="0"/>
              <a:t> R(A,B,C,D) * </a:t>
            </a:r>
            <a:r>
              <a:rPr lang="en-US" altLang="en-US" dirty="0" smtClean="0"/>
              <a:t>S(C,D,E)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dirty="0"/>
              <a:t>implicit join condition includes </a:t>
            </a:r>
            <a:r>
              <a:rPr lang="en-US" altLang="en-US" sz="1800" i="1" dirty="0"/>
              <a:t>each pair</a:t>
            </a:r>
            <a:r>
              <a:rPr lang="en-US" altLang="en-US" sz="1800" dirty="0"/>
              <a:t> of attributes with the same name, “</a:t>
            </a:r>
            <a:r>
              <a:rPr lang="en-US" altLang="en-US" sz="1800" dirty="0" err="1"/>
              <a:t>AND”ed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together: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R.C=S.C </a:t>
            </a:r>
            <a:r>
              <a:rPr lang="en-US" altLang="en-US" sz="1600" dirty="0"/>
              <a:t>AND </a:t>
            </a:r>
            <a:r>
              <a:rPr lang="en-US" altLang="en-US" sz="1600" dirty="0" smtClean="0"/>
              <a:t>R.D.S.D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Result </a:t>
            </a:r>
            <a:r>
              <a:rPr lang="en-US" altLang="en-US" sz="1900" dirty="0"/>
              <a:t>keeps only one attribute of each such pair: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Q(A,B,C,D,E)</a:t>
            </a:r>
          </a:p>
        </p:txBody>
      </p:sp>
    </p:spTree>
    <p:extLst>
      <p:ext uri="{BB962C8B-B14F-4D97-AF65-F5344CB8AC3E}">
        <p14:creationId xmlns:p14="http://schemas.microsoft.com/office/powerpoint/2010/main" val="19954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748963" cy="1208088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dirty="0"/>
              <a:t>Example of NATURAL JOIN operation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3357563" y="1309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911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4" y="1455739"/>
            <a:ext cx="72278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2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Complete Set of Relational Operations</a:t>
            </a:r>
          </a:p>
        </p:txBody>
      </p:sp>
      <p:sp>
        <p:nvSpPr>
          <p:cNvPr id="93188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set of operations including SELECT </a:t>
            </a:r>
            <a:r>
              <a:rPr lang="en-US" altLang="en-US" dirty="0" smtClean="0">
                <a:latin typeface="Symbol" panose="05050102010706020507" pitchFamily="18" charset="2"/>
              </a:rPr>
              <a:t></a:t>
            </a:r>
            <a:r>
              <a:rPr lang="en-US" altLang="en-US" dirty="0" smtClean="0"/>
              <a:t>, PROJECT </a:t>
            </a:r>
            <a:r>
              <a:rPr lang="en-US" altLang="en-US" dirty="0" smtClean="0">
                <a:latin typeface="Symbol" panose="05050102010706020507" pitchFamily="18" charset="2"/>
              </a:rPr>
              <a:t></a:t>
            </a:r>
            <a:r>
              <a:rPr lang="en-US" altLang="en-US" dirty="0" smtClean="0"/>
              <a:t> , UNION </a:t>
            </a:r>
            <a:r>
              <a:rPr lang="en-US" altLang="en-US" dirty="0" smtClean="0">
                <a:latin typeface="Symbol" panose="05050102010706020507" pitchFamily="18" charset="2"/>
              </a:rPr>
              <a:t></a:t>
            </a:r>
            <a:r>
              <a:rPr lang="en-US" altLang="en-US" dirty="0" smtClean="0"/>
              <a:t>, DIFFERENCE </a:t>
            </a:r>
            <a:r>
              <a:rPr lang="en-US" altLang="en-US" dirty="0" smtClean="0">
                <a:latin typeface="Symbol" panose="05050102010706020507" pitchFamily="18" charset="2"/>
              </a:rPr>
              <a:t>-</a:t>
            </a:r>
            <a:r>
              <a:rPr lang="en-US" altLang="en-US" dirty="0" smtClean="0"/>
              <a:t> , RENAME </a:t>
            </a:r>
            <a:r>
              <a:rPr lang="en-US" altLang="en-US" dirty="0" smtClean="0">
                <a:sym typeface="Symbol" panose="05050102010706020507" pitchFamily="18" charset="2"/>
              </a:rPr>
              <a:t></a:t>
            </a:r>
            <a:r>
              <a:rPr lang="en-US" altLang="en-US" dirty="0" smtClean="0"/>
              <a:t>, and CARTESIAN PRODUCT X is called a </a:t>
            </a:r>
            <a:r>
              <a:rPr lang="en-US" altLang="en-US" i="1" dirty="0" smtClean="0"/>
              <a:t>complete set</a:t>
            </a:r>
            <a:r>
              <a:rPr lang="en-US" altLang="en-US" dirty="0" smtClean="0"/>
              <a:t> because any other relational algebra expression can be expressed by a combination of these five operations.</a:t>
            </a:r>
          </a:p>
          <a:p>
            <a:pPr eaLnBrk="1" hangingPunct="1"/>
            <a:r>
              <a:rPr lang="en-US" altLang="en-US" dirty="0" smtClean="0"/>
              <a:t>For example: </a:t>
            </a:r>
          </a:p>
          <a:p>
            <a:pPr lvl="1" eaLnBrk="1" hangingPunct="1"/>
            <a:r>
              <a:rPr lang="en-US" altLang="en-US" dirty="0" smtClean="0"/>
              <a:t>R </a:t>
            </a:r>
            <a:r>
              <a:rPr lang="en-US" altLang="en-US" dirty="0" smtClean="0">
                <a:latin typeface="Symbol" panose="05050102010706020507" pitchFamily="18" charset="2"/>
              </a:rPr>
              <a:t></a:t>
            </a:r>
            <a:r>
              <a:rPr lang="en-US" altLang="en-US" dirty="0" smtClean="0"/>
              <a:t> S = (R </a:t>
            </a:r>
            <a:r>
              <a:rPr lang="en-US" altLang="en-US" dirty="0" smtClean="0">
                <a:latin typeface="Symbol" panose="05050102010706020507" pitchFamily="18" charset="2"/>
              </a:rPr>
              <a:t></a:t>
            </a:r>
            <a:r>
              <a:rPr lang="en-US" altLang="en-US" dirty="0" smtClean="0"/>
              <a:t> S ) – ((R </a:t>
            </a:r>
            <a:r>
              <a:rPr lang="en-US" altLang="en-US" dirty="0" smtClean="0">
                <a:latin typeface="Symbol" panose="05050102010706020507" pitchFamily="18" charset="2"/>
              </a:rPr>
              <a:t>-</a:t>
            </a:r>
            <a:r>
              <a:rPr lang="en-US" altLang="en-US" dirty="0" smtClean="0"/>
              <a:t> S) </a:t>
            </a:r>
            <a:r>
              <a:rPr lang="en-US" altLang="en-US" dirty="0" smtClean="0">
                <a:latin typeface="Symbol" panose="05050102010706020507" pitchFamily="18" charset="2"/>
              </a:rPr>
              <a:t></a:t>
            </a:r>
            <a:r>
              <a:rPr lang="en-US" altLang="en-US" dirty="0" smtClean="0"/>
              <a:t> (S </a:t>
            </a:r>
            <a:r>
              <a:rPr lang="en-US" altLang="en-US" dirty="0" smtClean="0">
                <a:latin typeface="Symbol" panose="05050102010706020507" pitchFamily="18" charset="2"/>
              </a:rPr>
              <a:t>-</a:t>
            </a:r>
            <a:r>
              <a:rPr lang="en-US" altLang="en-US" dirty="0" smtClean="0"/>
              <a:t> R))</a:t>
            </a:r>
          </a:p>
          <a:p>
            <a:pPr lvl="1" eaLnBrk="1" hangingPunct="1"/>
            <a:r>
              <a:rPr lang="en-US" altLang="en-US" dirty="0" smtClean="0"/>
              <a:t>R       </a:t>
            </a:r>
            <a:r>
              <a:rPr lang="en-US" altLang="en-US" baseline="-25000" dirty="0" smtClean="0"/>
              <a:t>&lt;join condition&gt;</a:t>
            </a:r>
            <a:r>
              <a:rPr lang="en-US" altLang="en-US" dirty="0" smtClean="0"/>
              <a:t>S = </a:t>
            </a:r>
            <a:r>
              <a:rPr lang="en-US" altLang="en-US" dirty="0" smtClean="0">
                <a:latin typeface="Symbol" panose="05050102010706020507" pitchFamily="18" charset="2"/>
              </a:rPr>
              <a:t></a:t>
            </a:r>
            <a:r>
              <a:rPr lang="en-US" altLang="en-US" dirty="0" smtClean="0"/>
              <a:t> </a:t>
            </a:r>
            <a:r>
              <a:rPr lang="en-US" altLang="en-US" baseline="-25000" dirty="0" smtClean="0"/>
              <a:t>&lt;join condition&gt;</a:t>
            </a:r>
            <a:r>
              <a:rPr lang="en-US" altLang="en-US" dirty="0" smtClean="0"/>
              <a:t> (R X S)</a:t>
            </a:r>
          </a:p>
        </p:txBody>
      </p:sp>
      <p:grpSp>
        <p:nvGrpSpPr>
          <p:cNvPr id="93189" name="Group 9"/>
          <p:cNvGrpSpPr>
            <a:grpSpLocks/>
          </p:cNvGrpSpPr>
          <p:nvPr/>
        </p:nvGrpSpPr>
        <p:grpSpPr bwMode="auto">
          <a:xfrm>
            <a:off x="1838979" y="4495801"/>
            <a:ext cx="285656" cy="224117"/>
            <a:chOff x="377" y="2904"/>
            <a:chExt cx="154" cy="110"/>
          </a:xfrm>
        </p:grpSpPr>
        <p:sp>
          <p:nvSpPr>
            <p:cNvPr id="93190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1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2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3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19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Division</a:t>
            </a:r>
          </a:p>
        </p:txBody>
      </p:sp>
      <p:sp>
        <p:nvSpPr>
          <p:cNvPr id="952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1" y="1825625"/>
            <a:ext cx="10515599" cy="4608828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>The DIVISION operation, denoted by ÷, is useful for a special kind of query </a:t>
            </a:r>
            <a:r>
              <a:rPr lang="en-US" sz="2300" dirty="0" smtClean="0"/>
              <a:t>that sometimes </a:t>
            </a:r>
            <a:r>
              <a:rPr lang="en-US" sz="2300" dirty="0"/>
              <a:t>occurs in database applications </a:t>
            </a:r>
            <a:endParaRPr lang="en-US" altLang="en-US" sz="3100" dirty="0" smtClean="0"/>
          </a:p>
          <a:p>
            <a:r>
              <a:rPr lang="en-US" altLang="en-US" sz="2400" b="1" dirty="0" smtClean="0"/>
              <a:t>Example</a:t>
            </a:r>
            <a:r>
              <a:rPr lang="en-US" altLang="en-US" sz="2400" dirty="0" smtClean="0"/>
              <a:t>: Retrieve </a:t>
            </a:r>
            <a:r>
              <a:rPr lang="en-US" altLang="en-US" sz="2400" dirty="0"/>
              <a:t>the names of employees who work on all the projects that ‘John Smith’ works on.</a:t>
            </a:r>
          </a:p>
          <a:p>
            <a:pPr lvl="1"/>
            <a:r>
              <a:rPr lang="en-US" altLang="en-US" sz="2200" dirty="0"/>
              <a:t>First retrieve the list of project numbers that ‘John Smith’ works on in the intermediate relation SMITH_PNOS:</a:t>
            </a:r>
          </a:p>
          <a:p>
            <a:endParaRPr lang="en-US" altLang="en-US" sz="2400" dirty="0"/>
          </a:p>
          <a:p>
            <a:endParaRPr lang="en-US" altLang="en-US" sz="1200" dirty="0" smtClean="0"/>
          </a:p>
          <a:p>
            <a:endParaRPr lang="en-US" altLang="en-US" sz="1200" dirty="0"/>
          </a:p>
          <a:p>
            <a:pPr lvl="1"/>
            <a:r>
              <a:rPr lang="en-US" altLang="en-US" sz="2200" dirty="0"/>
              <a:t>Next, create a relation that includes a tuple &lt;</a:t>
            </a:r>
            <a:r>
              <a:rPr lang="en-US" altLang="en-US" sz="2200" dirty="0" err="1"/>
              <a:t>Pno</a:t>
            </a:r>
            <a:r>
              <a:rPr lang="en-US" altLang="en-US" sz="2200" dirty="0"/>
              <a:t>, ESSN&gt;, whenever the employee whose SSN is ESSN works on the project whose number is PNO in the intermediate relation SSN_PNOS</a:t>
            </a:r>
          </a:p>
          <a:p>
            <a:endParaRPr lang="en-US" altLang="en-US" sz="1100" dirty="0" smtClean="0"/>
          </a:p>
          <a:p>
            <a:endParaRPr lang="en-US" altLang="en-US" sz="1100" dirty="0" smtClean="0"/>
          </a:p>
          <a:p>
            <a:pPr lvl="1"/>
            <a:r>
              <a:rPr lang="en-US" altLang="en-US" sz="2200" dirty="0" smtClean="0"/>
              <a:t>Finally </a:t>
            </a:r>
            <a:r>
              <a:rPr lang="en-US" altLang="en-US" sz="2200" dirty="0"/>
              <a:t>apply the division operation, to the two relations, which gives the desired employees’ SSN</a:t>
            </a:r>
          </a:p>
        </p:txBody>
      </p:sp>
      <p:pic>
        <p:nvPicPr>
          <p:cNvPr id="952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15" y="3365087"/>
            <a:ext cx="5409734" cy="6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47" y="4840209"/>
            <a:ext cx="4173070" cy="44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47" y="5595703"/>
            <a:ext cx="4585105" cy="65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7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2" y="123824"/>
            <a:ext cx="9058557" cy="678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5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Verdana" panose="020B0604030504040204" pitchFamily="34" charset="0"/>
              </a:rPr>
              <a:t>Table 8.1</a:t>
            </a:r>
            <a:r>
              <a:rPr lang="en-US" altLang="en-US" sz="3200">
                <a:latin typeface="Verdana" panose="020B0604030504040204" pitchFamily="34" charset="0"/>
              </a:rPr>
              <a:t>   Operations of Relational Algebra</a:t>
            </a:r>
          </a:p>
        </p:txBody>
      </p:sp>
      <p:pic>
        <p:nvPicPr>
          <p:cNvPr id="97283" name="Picture 2" descr="tab08_0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38" y="1653988"/>
            <a:ext cx="9644904" cy="40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Box 4"/>
          <p:cNvSpPr txBox="1">
            <a:spLocks noChangeArrowheads="1"/>
          </p:cNvSpPr>
          <p:nvPr/>
        </p:nvSpPr>
        <p:spPr bwMode="auto">
          <a:xfrm>
            <a:off x="7192964" y="6124576"/>
            <a:ext cx="347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solidFill>
                  <a:schemeClr val="tx1"/>
                </a:solidFill>
                <a:latin typeface="Verdana" panose="020B0604030504040204" pitchFamily="34" charset="0"/>
              </a:rPr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8520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Verdana" panose="020B0604030504040204" pitchFamily="34" charset="0"/>
              </a:rPr>
              <a:t>Table 8.1 </a:t>
            </a:r>
            <a:r>
              <a:rPr lang="en-US" altLang="en-US" sz="3200">
                <a:latin typeface="Verdana" panose="020B0604030504040204" pitchFamily="34" charset="0"/>
              </a:rPr>
              <a:t>  Operations of Relational Algebra (continued)</a:t>
            </a:r>
          </a:p>
        </p:txBody>
      </p:sp>
      <p:pic>
        <p:nvPicPr>
          <p:cNvPr id="98307" name="Picture 2" descr="tab08_01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18" y="1672305"/>
            <a:ext cx="9148482" cy="461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Generalized Operations: Aggregate Function Operation</a:t>
            </a:r>
          </a:p>
        </p:txBody>
      </p:sp>
      <p:sp>
        <p:nvSpPr>
          <p:cNvPr id="99332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2400" dirty="0"/>
              <a:t>Use of the Aggregate Functional operation </a:t>
            </a:r>
            <a:r>
              <a:rPr lang="en-US" altLang="en-US" sz="2400" b="1" dirty="0"/>
              <a:t>ℱ</a:t>
            </a:r>
          </a:p>
          <a:p>
            <a:pPr lvl="1" eaLnBrk="1" hangingPunct="1"/>
            <a:r>
              <a:rPr lang="en-US" altLang="en-US" sz="2200" dirty="0"/>
              <a:t>ℱ</a:t>
            </a:r>
            <a:r>
              <a:rPr lang="en-US" altLang="en-US" sz="2200" baseline="-25000" dirty="0"/>
              <a:t>MAX Salary</a:t>
            </a:r>
            <a:r>
              <a:rPr lang="en-US" altLang="en-US" sz="2200" dirty="0"/>
              <a:t> (EMPLOYEE) retrieves the maximum salary value from the EMPLOYEE relation</a:t>
            </a:r>
          </a:p>
          <a:p>
            <a:pPr lvl="1" eaLnBrk="1" hangingPunct="1"/>
            <a:r>
              <a:rPr lang="en-US" altLang="en-US" sz="2200" dirty="0"/>
              <a:t>ℱ</a:t>
            </a:r>
            <a:r>
              <a:rPr lang="en-US" altLang="en-US" sz="2200" baseline="-25000" dirty="0"/>
              <a:t>MIN Salary</a:t>
            </a:r>
            <a:r>
              <a:rPr lang="en-US" altLang="en-US" sz="2200" dirty="0"/>
              <a:t> (EMPLOYEE) retrieves the minimum Salary value from the EMPLOYEE relation</a:t>
            </a:r>
          </a:p>
          <a:p>
            <a:pPr lvl="1" eaLnBrk="1" hangingPunct="1"/>
            <a:r>
              <a:rPr lang="en-US" altLang="en-US" sz="2200" dirty="0"/>
              <a:t>ℱ</a:t>
            </a:r>
            <a:r>
              <a:rPr lang="en-US" altLang="en-US" sz="2200" baseline="-25000" dirty="0"/>
              <a:t>SUM Salary</a:t>
            </a:r>
            <a:r>
              <a:rPr lang="en-US" altLang="en-US" sz="2200" dirty="0"/>
              <a:t> (EMPLOYEE) retrieves the sum of the Salary from the EMPLOYEE relation</a:t>
            </a:r>
          </a:p>
          <a:p>
            <a:pPr lvl="1" eaLnBrk="1" hangingPunct="1"/>
            <a:r>
              <a:rPr lang="en-US" altLang="en-US" sz="2200" dirty="0"/>
              <a:t> ℱ</a:t>
            </a:r>
            <a:r>
              <a:rPr lang="en-US" altLang="en-US" sz="2200" baseline="-25000" dirty="0"/>
              <a:t>COUNT SSN, AVERAGE Salary</a:t>
            </a:r>
            <a:r>
              <a:rPr lang="en-US" altLang="en-US" sz="2200" dirty="0"/>
              <a:t> (EMPLOYEE) computes the count (number) of employees and their average salary</a:t>
            </a:r>
          </a:p>
          <a:p>
            <a:pPr lvl="2" eaLnBrk="1" hangingPunct="1"/>
            <a:r>
              <a:rPr lang="en-US" altLang="en-US" sz="2000" dirty="0"/>
              <a:t>Note: count just counts the number of rows, without removing duplicates</a:t>
            </a:r>
          </a:p>
        </p:txBody>
      </p:sp>
    </p:spTree>
    <p:extLst>
      <p:ext uri="{BB962C8B-B14F-4D97-AF65-F5344CB8AC3E}">
        <p14:creationId xmlns:p14="http://schemas.microsoft.com/office/powerpoint/2010/main" val="31262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Grouping with Aggregation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The previous examples all summarized one or more attributes for a set of tuples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Maximum Salary or Count (number of) </a:t>
            </a:r>
            <a:r>
              <a:rPr lang="en-US" altLang="en-US" sz="2000" dirty="0" err="1"/>
              <a:t>Ssn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Grouping </a:t>
            </a:r>
            <a:r>
              <a:rPr lang="en-US" altLang="en-US" dirty="0"/>
              <a:t>can be combined with Aggregate Functions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Example</a:t>
            </a:r>
            <a:r>
              <a:rPr lang="en-US" altLang="en-US" dirty="0"/>
              <a:t>: For each department, retrieve the DNO, COUNT SSN, and AVERAGE SALARY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variation of aggregate operation ℱ allows this: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Grouping attribute placed to left of 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Aggregate functions to right of 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aseline="-25000" dirty="0"/>
              <a:t>DNO</a:t>
            </a:r>
            <a:r>
              <a:rPr lang="en-US" altLang="en-US" sz="2000" dirty="0"/>
              <a:t> ℱ</a:t>
            </a:r>
            <a:r>
              <a:rPr lang="en-US" altLang="en-US" sz="2000" baseline="-25000" dirty="0"/>
              <a:t>COUNT SSN, AVERAGE Salary</a:t>
            </a:r>
            <a:r>
              <a:rPr lang="en-US" altLang="en-US" sz="2000" dirty="0"/>
              <a:t> (EMPLOYEE)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Above </a:t>
            </a:r>
            <a:r>
              <a:rPr lang="en-US" altLang="en-US" dirty="0"/>
              <a:t>operation groups employees by DNO (department number) and computes the count of employees and average salary per department</a:t>
            </a:r>
          </a:p>
        </p:txBody>
      </p:sp>
    </p:spTree>
    <p:extLst>
      <p:ext uri="{BB962C8B-B14F-4D97-AF65-F5344CB8AC3E}">
        <p14:creationId xmlns:p14="http://schemas.microsoft.com/office/powerpoint/2010/main" val="19872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>
                <a:latin typeface="Verdana" panose="020B0604030504040204" pitchFamily="34" charset="0"/>
              </a:rPr>
              <a:t>Figure 8.10   </a:t>
            </a:r>
            <a:r>
              <a:rPr lang="en-US" altLang="en-US" sz="2800">
                <a:latin typeface="Verdana" panose="020B0604030504040204" pitchFamily="34" charset="0"/>
              </a:rPr>
              <a:t>The aggregate function operation. </a:t>
            </a:r>
          </a:p>
        </p:txBody>
      </p:sp>
      <p:pic>
        <p:nvPicPr>
          <p:cNvPr id="103427" name="Picture 2" descr="fig08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3429001"/>
            <a:ext cx="86868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TextBox 1"/>
          <p:cNvSpPr txBox="1">
            <a:spLocks noChangeArrowheads="1"/>
          </p:cNvSpPr>
          <p:nvPr/>
        </p:nvSpPr>
        <p:spPr bwMode="auto">
          <a:xfrm>
            <a:off x="1264024" y="1858964"/>
            <a:ext cx="106231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2000" dirty="0" err="1">
                <a:solidFill>
                  <a:schemeClr val="tx1"/>
                </a:solidFill>
                <a:latin typeface="Times" panose="02020603050405020304" pitchFamily="18" charset="0"/>
              </a:rPr>
              <a:t>ρ</a:t>
            </a:r>
            <a:r>
              <a:rPr lang="en-US" altLang="en-US" sz="2000" i="1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R</a:t>
            </a:r>
            <a:r>
              <a:rPr lang="en-US" altLang="en-US" sz="20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Dno</a:t>
            </a:r>
            <a:r>
              <a:rPr lang="en-US" altLang="en-US" sz="20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No_of_employees</a:t>
            </a:r>
            <a:r>
              <a:rPr lang="en-US" altLang="en-US" sz="20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Average_sal</a:t>
            </a:r>
            <a:r>
              <a:rPr lang="en-US" altLang="en-US" sz="20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)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Dno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Times" panose="02020603050405020304" pitchFamily="18" charset="0"/>
              </a:rPr>
              <a:t>ℑ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COUNT 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Ssn</a:t>
            </a:r>
            <a:r>
              <a:rPr lang="en-US" altLang="en-US" sz="20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, AVERAGE Salary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 (EMPLOYEE)).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b.  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Dno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Times" panose="02020603050405020304" pitchFamily="18" charset="0"/>
              </a:rPr>
              <a:t>ℑ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salary</a:t>
            </a:r>
            <a:r>
              <a:rPr lang="en-US" altLang="en-US" sz="2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(EMPLOYEE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).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c. </a:t>
            </a:r>
            <a:r>
              <a:rPr lang="en-US" altLang="en-US" sz="2000" dirty="0">
                <a:solidFill>
                  <a:schemeClr val="tx1"/>
                </a:solidFill>
                <a:latin typeface="Times" panose="02020603050405020304" pitchFamily="18" charset="0"/>
              </a:rPr>
              <a:t>ℑ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COUNT 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Verdana" panose="020B0604030504040204" pitchFamily="34" charset="0"/>
              </a:rPr>
              <a:t>Ssn</a:t>
            </a:r>
            <a:r>
              <a:rPr lang="en-US" altLang="en-US" sz="2000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, AVERAGE Salary</a:t>
            </a:r>
            <a:r>
              <a:rPr lang="en-US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(EMPLOYEE).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Relational Algebra Overview 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smtClean="0"/>
              <a:t>algebra operations</a:t>
            </a:r>
            <a:r>
              <a:rPr lang="en-US" altLang="en-US" dirty="0" smtClean="0"/>
              <a:t> thus produce new relations</a:t>
            </a:r>
          </a:p>
          <a:p>
            <a:pPr lvl="1" eaLnBrk="1" hangingPunct="1"/>
            <a:r>
              <a:rPr lang="en-US" altLang="en-US" dirty="0" smtClean="0"/>
              <a:t>These can be further manipulated using operations of the same algebra</a:t>
            </a:r>
          </a:p>
          <a:p>
            <a:pPr marL="457200" lvl="1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A sequence of relational algebra operations forms a </a:t>
            </a:r>
            <a:r>
              <a:rPr lang="en-US" altLang="en-US" b="1" dirty="0" smtClean="0"/>
              <a:t>relational algebra expression</a:t>
            </a:r>
          </a:p>
          <a:p>
            <a:pPr lvl="1" eaLnBrk="1" hangingPunct="1"/>
            <a:r>
              <a:rPr lang="en-US" altLang="en-US" dirty="0"/>
              <a:t>The result of a relational algebra expression is also a relation that represents the result of a database query (or retrieval request)</a:t>
            </a:r>
          </a:p>
        </p:txBody>
      </p:sp>
    </p:spTree>
    <p:extLst>
      <p:ext uri="{BB962C8B-B14F-4D97-AF65-F5344CB8AC3E}">
        <p14:creationId xmlns:p14="http://schemas.microsoft.com/office/powerpoint/2010/main" val="23646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Examples of Queries in Relational Algebra : Procedural &amp; Single Form</a:t>
            </a:r>
          </a:p>
        </p:txBody>
      </p:sp>
      <p:sp>
        <p:nvSpPr>
          <p:cNvPr id="104452" name="Rectangle 9">
            <a:extLst>
              <a:ext uri="{FF2B5EF4-FFF2-40B4-BE49-F238E27FC236}">
                <a16:creationId xmlns="" xmlns:a16="http://schemas.microsoft.com/office/drawing/2014/main" id="{D81E54B5-3E00-4D51-B307-8DC636439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47" y="1627189"/>
            <a:ext cx="1104003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Q1: Retrieve the name and address of all employees who work for the ‘Research’ department.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Times New Roman" panose="02020603050405020304" pitchFamily="18" charset="0"/>
              </a:rPr>
              <a:t>	RESEARCH_DEPT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Symbol" panose="05050102010706020507" pitchFamily="18" charset="2"/>
              </a:rPr>
              <a:t>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Times New Roman" panose="02020603050405020304" pitchFamily="18" charset="0"/>
              </a:rPr>
              <a:t>DNAME=’Research’ </a:t>
            </a:r>
            <a:r>
              <a:rPr lang="en-US" altLang="en-US" sz="1800" dirty="0">
                <a:latin typeface="Times New Roman" panose="02020603050405020304" pitchFamily="18" charset="0"/>
              </a:rPr>
              <a:t>(DEPARTMENT)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Times New Roman" panose="02020603050405020304" pitchFamily="18" charset="0"/>
              </a:rPr>
              <a:t>	RESEARCH_EMPS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dirty="0">
                <a:latin typeface="Times New Roman" panose="02020603050405020304" pitchFamily="18" charset="0"/>
              </a:rPr>
              <a:t>(RESEARCH_DEPT        </a:t>
            </a:r>
            <a:r>
              <a:rPr lang="en-US" altLang="en-US" sz="1200" baseline="-25000" dirty="0">
                <a:latin typeface="Times New Roman" panose="02020603050405020304" pitchFamily="18" charset="0"/>
              </a:rPr>
              <a:t>DNUMBER= DNOEMPLOYEE</a:t>
            </a:r>
            <a:r>
              <a:rPr lang="en-US" altLang="en-US" sz="1800" dirty="0">
                <a:latin typeface="Times New Roman" panose="02020603050405020304" pitchFamily="18" charset="0"/>
              </a:rPr>
              <a:t>EMPLOYEE)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Times New Roman" panose="02020603050405020304" pitchFamily="18" charset="0"/>
              </a:rPr>
              <a:t>	RESULT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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Times New Roman" panose="02020603050405020304" pitchFamily="18" charset="0"/>
              </a:rPr>
              <a:t>FNAME, LNAME, ADDRESS</a:t>
            </a:r>
            <a:r>
              <a:rPr lang="en-US" altLang="en-US" sz="1800" dirty="0">
                <a:latin typeface="Times New Roman" panose="02020603050405020304" pitchFamily="18" charset="0"/>
              </a:rPr>
              <a:t> (RESEARCH_EMPS)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3200" dirty="0">
                <a:solidFill>
                  <a:srgbClr val="800000"/>
                </a:solidFill>
                <a:latin typeface="+mj-lt"/>
              </a:rPr>
              <a:t>Single expression Form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sz="2400" dirty="0"/>
              <a:t> </a:t>
            </a:r>
            <a:r>
              <a:rPr lang="en-US" altLang="en-US" sz="2400" baseline="-25000" dirty="0" err="1"/>
              <a:t>Fname</a:t>
            </a:r>
            <a:r>
              <a:rPr lang="en-US" altLang="en-US" sz="2400" baseline="-25000" dirty="0"/>
              <a:t>, </a:t>
            </a:r>
            <a:r>
              <a:rPr lang="en-US" altLang="en-US" sz="2400" baseline="-25000" dirty="0" err="1"/>
              <a:t>Lname</a:t>
            </a:r>
            <a:r>
              <a:rPr lang="en-US" altLang="en-US" sz="2400" baseline="-25000" dirty="0"/>
              <a:t>, Address</a:t>
            </a:r>
            <a:r>
              <a:rPr lang="en-US" altLang="en-US" sz="2400" dirty="0"/>
              <a:t> (σ </a:t>
            </a:r>
            <a:r>
              <a:rPr lang="en-US" altLang="en-US" sz="2000" dirty="0" err="1"/>
              <a:t>Dname</a:t>
            </a:r>
            <a:r>
              <a:rPr lang="en-US" altLang="en-US" sz="2000" dirty="0"/>
              <a:t>= ‘Research’</a:t>
            </a:r>
            <a:r>
              <a:rPr lang="en-US" altLang="ja-JP" sz="2400" dirty="0"/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/>
              <a:t>DEPARTMENT     </a:t>
            </a:r>
            <a:r>
              <a:rPr lang="en-US" altLang="en-US" sz="2000" dirty="0" err="1"/>
              <a:t>Dnumber</a:t>
            </a:r>
            <a:r>
              <a:rPr lang="en-US" altLang="en-US" sz="2000" dirty="0"/>
              <a:t>=</a:t>
            </a:r>
            <a:r>
              <a:rPr lang="en-US" altLang="en-US" sz="2000" dirty="0" err="1"/>
              <a:t>Dno</a:t>
            </a:r>
            <a:r>
              <a:rPr lang="en-US" altLang="en-US" sz="2400" dirty="0"/>
              <a:t>(EMPLOYEE))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900" dirty="0">
              <a:latin typeface="Times New Roman" panose="02020603050405020304" pitchFamily="18" charset="0"/>
            </a:endParaRPr>
          </a:p>
        </p:txBody>
      </p:sp>
      <p:grpSp>
        <p:nvGrpSpPr>
          <p:cNvPr id="104453" name="Group 10"/>
          <p:cNvGrpSpPr>
            <a:grpSpLocks/>
          </p:cNvGrpSpPr>
          <p:nvPr/>
        </p:nvGrpSpPr>
        <p:grpSpPr bwMode="auto">
          <a:xfrm>
            <a:off x="6477000" y="2720976"/>
            <a:ext cx="374650" cy="174625"/>
            <a:chOff x="377" y="2904"/>
            <a:chExt cx="154" cy="110"/>
          </a:xfrm>
        </p:grpSpPr>
        <p:sp>
          <p:nvSpPr>
            <p:cNvPr id="104454" name="Line 11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Line 12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6" name="Line 13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7" name="Line 14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25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Examples of Queries in Relational Algebra – Procedural &amp; Single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="" xmlns:a16="http://schemas.microsoft.com/office/drawing/2014/main" id="{632BA4DD-CE23-43D9-8A48-ED23251DD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93" y="1652588"/>
            <a:ext cx="11080377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900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Q6: Retrieve the names of employees who have no dependents.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</a:rPr>
              <a:t>ALL_EMPS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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latin typeface="Times New Roman" panose="02020603050405020304" pitchFamily="18" charset="0"/>
              </a:rPr>
              <a:t>(EMPLOYEE)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</a:rPr>
              <a:t>	EMPS_WITH_DEPS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Times New Roman" panose="02020603050405020304" pitchFamily="18" charset="0"/>
              </a:rPr>
              <a:t>SSN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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</a:rPr>
              <a:t>ESSN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Times New Roman" panose="02020603050405020304" pitchFamily="18" charset="0"/>
              </a:rPr>
              <a:t>DEPENDENT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</a:rPr>
              <a:t>EMPS_WITHOUT_DEPS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latin typeface="Times New Roman" panose="02020603050405020304" pitchFamily="18" charset="0"/>
              </a:rPr>
              <a:t> (ALL_EMPS </a:t>
            </a:r>
            <a:r>
              <a:rPr lang="en-US" altLang="en-US" sz="2000" dirty="0"/>
              <a:t>-</a:t>
            </a:r>
            <a:r>
              <a:rPr lang="en-US" altLang="en-US" sz="2000" dirty="0">
                <a:latin typeface="Times New Roman" panose="02020603050405020304" pitchFamily="18" charset="0"/>
              </a:rPr>
              <a:t> EMPS_WITH_DEPS)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</a:rPr>
              <a:t>RESULT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Symbol" panose="05050102010706020507" pitchFamily="18" charset="2"/>
              </a:rPr>
              <a:t>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LNAME, FNAME</a:t>
            </a:r>
            <a:r>
              <a:rPr lang="en-US" altLang="en-US" sz="2000" dirty="0">
                <a:latin typeface="Times New Roman" panose="02020603050405020304" pitchFamily="18" charset="0"/>
              </a:rPr>
              <a:t> (EMPS_WITHOUT_DEPS * EMPLOYEE)</a:t>
            </a:r>
          </a:p>
          <a:p>
            <a:pPr marL="0" indent="0">
              <a:buNone/>
              <a:defRPr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en-US" sz="3200" dirty="0">
                <a:solidFill>
                  <a:srgbClr val="800000"/>
                </a:solidFill>
                <a:latin typeface="+mj-lt"/>
              </a:rPr>
              <a:t>Single Expression Form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Times New Roman" panose="02020603050405020304" pitchFamily="18" charset="0"/>
              </a:rPr>
              <a:t>	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sz="2400" baseline="-25000" dirty="0" err="1"/>
              <a:t>Lname</a:t>
            </a:r>
            <a:r>
              <a:rPr lang="en-US" altLang="en-US" sz="2400" baseline="-25000" dirty="0"/>
              <a:t>, </a:t>
            </a:r>
            <a:r>
              <a:rPr lang="en-US" altLang="en-US" sz="2400" baseline="-25000" dirty="0" err="1"/>
              <a:t>Fname</a:t>
            </a:r>
            <a:r>
              <a:rPr lang="en-US" altLang="en-US" dirty="0"/>
              <a:t>((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sz="2400" baseline="-25000" dirty="0" err="1"/>
              <a:t>Ssn</a:t>
            </a:r>
            <a:r>
              <a:rPr lang="en-US" altLang="en-US" sz="2000" dirty="0"/>
              <a:t> </a:t>
            </a:r>
            <a:r>
              <a:rPr lang="en-US" altLang="en-US" dirty="0"/>
              <a:t>(EMPLOYEE) − ρ </a:t>
            </a:r>
            <a:r>
              <a:rPr lang="en-US" altLang="en-US" sz="2400" baseline="-25000" dirty="0" err="1"/>
              <a:t>Ssn</a:t>
            </a:r>
            <a:r>
              <a:rPr lang="en-US" altLang="en-US" dirty="0"/>
              <a:t> (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sz="2000" dirty="0" err="1"/>
              <a:t>Essn</a:t>
            </a:r>
            <a:r>
              <a:rPr lang="en-US" altLang="en-US" sz="2000" dirty="0"/>
              <a:t> </a:t>
            </a:r>
            <a:r>
              <a:rPr lang="en-US" altLang="en-US" dirty="0"/>
              <a:t>(DEPENDENT))) ∗ EMPLOYEE)</a:t>
            </a:r>
          </a:p>
        </p:txBody>
      </p:sp>
    </p:spTree>
    <p:extLst>
      <p:ext uri="{BB962C8B-B14F-4D97-AF65-F5344CB8AC3E}">
        <p14:creationId xmlns:p14="http://schemas.microsoft.com/office/powerpoint/2010/main" val="59638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Brief History of Origins of Algebra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Muhammad ibn Musa al-Khwarizmi (800-847 CE) – from Morocco wrote a book titled al-</a:t>
            </a:r>
            <a:r>
              <a:rPr lang="en-US" altLang="en-US" dirty="0" err="1"/>
              <a:t>jabr</a:t>
            </a:r>
            <a:r>
              <a:rPr lang="en-US" altLang="en-US" dirty="0"/>
              <a:t> about arithmetic of </a:t>
            </a:r>
            <a:r>
              <a:rPr lang="en-US" altLang="en-US" dirty="0" smtClean="0"/>
              <a:t>variables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Book </a:t>
            </a:r>
            <a:r>
              <a:rPr lang="en-US" altLang="en-US" sz="1800" dirty="0"/>
              <a:t>was translated into </a:t>
            </a:r>
            <a:r>
              <a:rPr lang="en-US" altLang="en-US" sz="1800" dirty="0" smtClean="0"/>
              <a:t>Latin.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Its </a:t>
            </a:r>
            <a:r>
              <a:rPr lang="en-US" altLang="en-US" sz="2000" dirty="0"/>
              <a:t>title (</a:t>
            </a:r>
            <a:r>
              <a:rPr lang="en-US" altLang="en-US" dirty="0"/>
              <a:t>al-</a:t>
            </a:r>
            <a:r>
              <a:rPr lang="en-US" altLang="en-US" dirty="0" err="1"/>
              <a:t>jabr</a:t>
            </a:r>
            <a:r>
              <a:rPr lang="en-US" altLang="en-US" sz="2000" dirty="0"/>
              <a:t>) gave Algebra its name.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Al-Khwarizmi called variables “shay</a:t>
            </a:r>
            <a:r>
              <a:rPr lang="en-US" altLang="en-US" dirty="0" smtClean="0"/>
              <a:t>”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“</a:t>
            </a:r>
            <a:r>
              <a:rPr lang="en-US" altLang="en-US" sz="1800" dirty="0"/>
              <a:t>Shay” is Arabic for “</a:t>
            </a:r>
            <a:r>
              <a:rPr lang="en-US" altLang="en-US" sz="1800" dirty="0" smtClean="0"/>
              <a:t>thing”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Spanish </a:t>
            </a:r>
            <a:r>
              <a:rPr lang="en-US" altLang="en-US" dirty="0"/>
              <a:t>transliterated “shay” as “</a:t>
            </a:r>
            <a:r>
              <a:rPr lang="en-US" altLang="en-US" dirty="0" err="1"/>
              <a:t>xay</a:t>
            </a:r>
            <a:r>
              <a:rPr lang="en-US" altLang="en-US" dirty="0"/>
              <a:t>” (“x” was “</a:t>
            </a:r>
            <a:r>
              <a:rPr lang="en-US" altLang="en-US" dirty="0" err="1"/>
              <a:t>sh</a:t>
            </a:r>
            <a:r>
              <a:rPr lang="en-US" altLang="en-US" dirty="0"/>
              <a:t>” in Spain</a:t>
            </a:r>
            <a:r>
              <a:rPr lang="en-US" altLang="en-US" dirty="0" smtClean="0"/>
              <a:t>).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In </a:t>
            </a:r>
            <a:r>
              <a:rPr lang="en-US" altLang="en-US" dirty="0"/>
              <a:t>time this word was abbreviated as x.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Where does the word Algorithm come from?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Algorithm originates from “al-Khwarizmi"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Reference: PBS (</a:t>
            </a:r>
            <a:r>
              <a:rPr lang="en-US" altLang="en-US" dirty="0">
                <a:hlinkClick r:id="rId3"/>
              </a:rPr>
              <a:t>http://www.pbs.org/empires/islam/innoalgebra.html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925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Relational Algebra Overview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825624"/>
            <a:ext cx="10515599" cy="468275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Relational Algebra consists of several groups of </a:t>
            </a:r>
            <a:r>
              <a:rPr lang="en-US" altLang="en-US" sz="2200" dirty="0" smtClean="0"/>
              <a:t>operations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Unary </a:t>
            </a:r>
            <a:r>
              <a:rPr lang="en-US" altLang="en-US" sz="1900" dirty="0"/>
              <a:t>Relational Operations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SELECT (symbol: </a:t>
            </a:r>
            <a:r>
              <a:rPr lang="en-US" altLang="en-US" sz="2200" b="1" dirty="0" smtClean="0">
                <a:latin typeface="Symbol" panose="05050102010706020507" pitchFamily="18" charset="2"/>
              </a:rPr>
              <a:t></a:t>
            </a:r>
            <a:r>
              <a:rPr lang="en-US" altLang="en-US" sz="1800" dirty="0"/>
              <a:t> (sigma))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PROJECT (symbol: </a:t>
            </a:r>
            <a:r>
              <a:rPr lang="en-US" altLang="en-US" sz="2200" b="1" dirty="0">
                <a:latin typeface="Symbol" panose="05050102010706020507" pitchFamily="18" charset="2"/>
              </a:rPr>
              <a:t></a:t>
            </a:r>
            <a:r>
              <a:rPr lang="en-US" altLang="en-US" sz="1800" b="1" dirty="0">
                <a:latin typeface="Symbol" panose="05050102010706020507" pitchFamily="18" charset="2"/>
              </a:rPr>
              <a:t> </a:t>
            </a:r>
            <a:r>
              <a:rPr lang="en-US" altLang="en-US" sz="1800" dirty="0"/>
              <a:t>(pi))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RENAME (symbol: </a:t>
            </a:r>
            <a:r>
              <a:rPr lang="en-US" altLang="en-US" sz="2200" b="1" dirty="0">
                <a:sym typeface="Symbol" panose="05050102010706020507" pitchFamily="18" charset="2"/>
              </a:rPr>
              <a:t>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/>
              <a:t>(rho</a:t>
            </a:r>
            <a:r>
              <a:rPr lang="en-US" altLang="en-US" sz="1800" dirty="0" smtClean="0"/>
              <a:t>))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/>
              <a:t>Relational Algebra Operations From Set Theory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UNION ( </a:t>
            </a:r>
            <a:r>
              <a:rPr lang="en-US" altLang="en-US" sz="2400" b="1" dirty="0">
                <a:latin typeface="Symbol" panose="05050102010706020507" pitchFamily="18" charset="2"/>
              </a:rPr>
              <a:t></a:t>
            </a:r>
            <a:r>
              <a:rPr lang="en-US" altLang="en-US" sz="1800" dirty="0"/>
              <a:t> ), INTERSECTION (</a:t>
            </a:r>
            <a:r>
              <a:rPr lang="en-US" altLang="en-US" sz="2400" dirty="0"/>
              <a:t> </a:t>
            </a:r>
            <a:r>
              <a:rPr lang="en-US" altLang="en-US" sz="2400" b="1" dirty="0">
                <a:latin typeface="Symbol" panose="05050102010706020507" pitchFamily="18" charset="2"/>
              </a:rPr>
              <a:t></a:t>
            </a:r>
            <a:r>
              <a:rPr lang="en-US" altLang="en-US" sz="1800" dirty="0">
                <a:latin typeface="Symbol" panose="05050102010706020507" pitchFamily="18" charset="2"/>
              </a:rPr>
              <a:t> </a:t>
            </a:r>
            <a:r>
              <a:rPr lang="en-US" altLang="en-US" sz="1800" dirty="0"/>
              <a:t>), DIFFERENCE (or MINUS, </a:t>
            </a:r>
            <a:r>
              <a:rPr lang="en-US" altLang="en-US" sz="2400" b="1" dirty="0"/>
              <a:t>–</a:t>
            </a:r>
            <a:r>
              <a:rPr lang="en-US" altLang="en-US" sz="1800" dirty="0"/>
              <a:t>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CARTESIAN PRODUCT ( </a:t>
            </a:r>
            <a:r>
              <a:rPr lang="en-US" altLang="en-US" sz="2400" b="1" dirty="0"/>
              <a:t>x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Binary </a:t>
            </a:r>
            <a:r>
              <a:rPr lang="en-US" altLang="en-US" sz="1900" dirty="0"/>
              <a:t>Relational Operations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JOIN (several variations of JOIN exist)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DIVISION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 smtClean="0"/>
              <a:t>Additional </a:t>
            </a:r>
            <a:r>
              <a:rPr lang="en-US" altLang="en-US" sz="1900" dirty="0"/>
              <a:t>Relational Operations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OUTER JOINS, OUTER UNION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AGGREGATE FUNCTIONS (These compute summary of information: for example, SUM, </a:t>
            </a:r>
            <a:r>
              <a:rPr lang="en-US" altLang="en-US" sz="1800" dirty="0" smtClean="0"/>
              <a:t>COUNT, AVG</a:t>
            </a:r>
            <a:r>
              <a:rPr lang="en-US" altLang="en-US" sz="1800" dirty="0"/>
              <a:t>, </a:t>
            </a:r>
            <a:r>
              <a:rPr lang="en-US" altLang="en-US" sz="1800" dirty="0" smtClean="0"/>
              <a:t>MIN, MAX</a:t>
            </a:r>
            <a:r>
              <a:rPr lang="en-US" alt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234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Database State for COMPANY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838202" y="1610472"/>
            <a:ext cx="10515599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All examples discussed below refer to the COMPANY database shown here.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5605" name="Picture 6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06" y="2178424"/>
            <a:ext cx="6267182" cy="465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7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Unary Relational Operations: SELECT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SELECT operation (denoted by </a:t>
            </a:r>
            <a:r>
              <a:rPr lang="en-US" altLang="en-US" b="1" dirty="0" smtClean="0">
                <a:latin typeface="Symbol" panose="05050102010706020507" pitchFamily="18" charset="2"/>
              </a:rPr>
              <a:t></a:t>
            </a:r>
            <a:r>
              <a:rPr lang="en-US" altLang="en-US" dirty="0"/>
              <a:t> (sigma)) is used to select a </a:t>
            </a:r>
            <a:r>
              <a:rPr lang="en-US" altLang="en-US" i="1" dirty="0"/>
              <a:t>subset</a:t>
            </a:r>
            <a:r>
              <a:rPr lang="en-US" altLang="en-US" dirty="0"/>
              <a:t> of the tuples from a relation based on a </a:t>
            </a:r>
            <a:r>
              <a:rPr lang="en-US" altLang="en-US" b="1" dirty="0"/>
              <a:t>selection </a:t>
            </a:r>
            <a:r>
              <a:rPr lang="en-US" altLang="en-US" b="1" dirty="0" smtClean="0"/>
              <a:t>condition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selection condition acts as a </a:t>
            </a:r>
            <a:r>
              <a:rPr lang="en-US" altLang="en-US" b="1" dirty="0" smtClean="0"/>
              <a:t>filter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Keeps </a:t>
            </a:r>
            <a:r>
              <a:rPr lang="en-US" altLang="en-US" dirty="0"/>
              <a:t>only those tuples that satisfy the qualifying </a:t>
            </a:r>
            <a:r>
              <a:rPr lang="en-US" altLang="en-US" dirty="0" smtClean="0"/>
              <a:t>condition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Tuples </a:t>
            </a:r>
            <a:r>
              <a:rPr lang="en-US" altLang="en-US" dirty="0"/>
              <a:t>satisfying the condition are </a:t>
            </a:r>
            <a:r>
              <a:rPr lang="en-US" altLang="en-US" i="1" dirty="0"/>
              <a:t>selected</a:t>
            </a:r>
            <a:r>
              <a:rPr lang="en-US" altLang="en-US" dirty="0"/>
              <a:t> whereas the other tuples are discarded (</a:t>
            </a:r>
            <a:r>
              <a:rPr lang="en-US" altLang="en-US" i="1" dirty="0"/>
              <a:t>filtered out</a:t>
            </a:r>
            <a:r>
              <a:rPr lang="en-US" altLang="en-US" dirty="0"/>
              <a:t>)</a:t>
            </a: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Examples</a:t>
            </a:r>
            <a:r>
              <a:rPr lang="en-US" altLang="en-US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Select the EMPLOYEE tuples whose department number is 4: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>
                <a:latin typeface="Symbol" panose="05050102010706020507" pitchFamily="18" charset="2"/>
              </a:rPr>
              <a:t></a:t>
            </a:r>
            <a:r>
              <a:rPr lang="en-US" altLang="en-US" dirty="0" smtClean="0"/>
              <a:t> </a:t>
            </a:r>
            <a:r>
              <a:rPr lang="en-US" altLang="en-US" baseline="-25000" dirty="0" smtClean="0"/>
              <a:t>DNO </a:t>
            </a:r>
            <a:r>
              <a:rPr lang="en-US" altLang="en-US" baseline="-25000" dirty="0"/>
              <a:t>= 4</a:t>
            </a:r>
            <a:r>
              <a:rPr lang="en-US" altLang="en-US" dirty="0"/>
              <a:t> (EMPLOYEE</a:t>
            </a:r>
            <a:r>
              <a:rPr lang="en-US" altLang="en-US" dirty="0" smtClean="0"/>
              <a:t>)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Select the employee tuples whose salary is greater than $30,000: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>
                <a:latin typeface="Symbol" panose="05050102010706020507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SALARY &gt; 30,000</a:t>
            </a:r>
            <a:r>
              <a:rPr lang="en-US" altLang="en-US" dirty="0"/>
              <a:t> (EMPLOYEE)</a:t>
            </a:r>
          </a:p>
        </p:txBody>
      </p:sp>
    </p:spTree>
    <p:extLst>
      <p:ext uri="{BB962C8B-B14F-4D97-AF65-F5344CB8AC3E}">
        <p14:creationId xmlns:p14="http://schemas.microsoft.com/office/powerpoint/2010/main" val="5509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4873beb7-5857-4685-be1f-d57550cc96cc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8759</TotalTime>
  <Words>3473</Words>
  <Application>Microsoft Office PowerPoint</Application>
  <PresentationFormat>Widescreen</PresentationFormat>
  <Paragraphs>415</Paragraphs>
  <Slides>51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MS PGothic</vt:lpstr>
      <vt:lpstr>MS PGothic</vt:lpstr>
      <vt:lpstr>Arial</vt:lpstr>
      <vt:lpstr>Calibri</vt:lpstr>
      <vt:lpstr>Segoe UI</vt:lpstr>
      <vt:lpstr>Segoe UI Light</vt:lpstr>
      <vt:lpstr>Symbol</vt:lpstr>
      <vt:lpstr>Tahoma</vt:lpstr>
      <vt:lpstr>Times</vt:lpstr>
      <vt:lpstr>Times New Roman</vt:lpstr>
      <vt:lpstr>Verdana</vt:lpstr>
      <vt:lpstr>Wingdings</vt:lpstr>
      <vt:lpstr>WelcomeDoc</vt:lpstr>
      <vt:lpstr>CS2005 Database Systems</vt:lpstr>
      <vt:lpstr> </vt:lpstr>
      <vt:lpstr>PowerPoint Presentation</vt:lpstr>
      <vt:lpstr>Relational Algebra Overview</vt:lpstr>
      <vt:lpstr>Relational Algebra Overview (continued)</vt:lpstr>
      <vt:lpstr>Brief History of Origins of Algebra</vt:lpstr>
      <vt:lpstr>Relational Algebra Overview</vt:lpstr>
      <vt:lpstr>Database State for COMPANY</vt:lpstr>
      <vt:lpstr>Unary Relational Operations: SELECT</vt:lpstr>
      <vt:lpstr>Unary Relational Operations: SELECT</vt:lpstr>
      <vt:lpstr>Unary Relational Operations: SELECT (continued)</vt:lpstr>
      <vt:lpstr>PowerPoint Presentation</vt:lpstr>
      <vt:lpstr>Unary Relational Operations: PROJECT</vt:lpstr>
      <vt:lpstr>Unary Relational Operations: PROJECT (cont.)</vt:lpstr>
      <vt:lpstr>Unary Relational Operations: PROJECT (contd.)</vt:lpstr>
      <vt:lpstr>Examples of applying SELECT and PROJECT operations</vt:lpstr>
      <vt:lpstr>Relational Algebra Expressions</vt:lpstr>
      <vt:lpstr>Single expression versus sequence of relational operations (Example)</vt:lpstr>
      <vt:lpstr>Unary Relational Operations: RENAME</vt:lpstr>
      <vt:lpstr>Unary Relational Operations: RENAME (continued)</vt:lpstr>
      <vt:lpstr>Unary Relational Operations: RENAME (continued)</vt:lpstr>
      <vt:lpstr>Example of applying multiple operations and RENAME</vt:lpstr>
      <vt:lpstr>Relational Algebra Operations from Set Theory: UNION </vt:lpstr>
      <vt:lpstr>Relational Algebra Operations from Set Theory: UNION </vt:lpstr>
      <vt:lpstr>Relational Algebra Operations from Set Theory </vt:lpstr>
      <vt:lpstr>Relational Algebra Operations from Set Theory: INTERSECTION</vt:lpstr>
      <vt:lpstr>Relational Algebra Operations from Set Theory: SET DIFFERENCE (cont.) </vt:lpstr>
      <vt:lpstr>Example to illustrate the result of UNION, INTERSECT, and DIFFERENCE</vt:lpstr>
      <vt:lpstr>Relational Algebra Operations from Set Theory: CARTESIAN PRODUCT</vt:lpstr>
      <vt:lpstr>Relational Algebra Operations from Set Theory: CARTESIAN PRODUCT (cont.)</vt:lpstr>
      <vt:lpstr>Relational Algebra Operations from Set Theory: CARTESIAN PRODUCT (cont.)</vt:lpstr>
      <vt:lpstr>Figure 8.5   The CARTESIAN PRODUCT (CROSS PRODUCT) operation.</vt:lpstr>
      <vt:lpstr>Binary Relational Operations: JOIN</vt:lpstr>
      <vt:lpstr>Binary Relational Operations: JOIN (cont.)</vt:lpstr>
      <vt:lpstr>PowerPoint Presentation</vt:lpstr>
      <vt:lpstr>Some properties of JOIN</vt:lpstr>
      <vt:lpstr>Some properties of JOIN</vt:lpstr>
      <vt:lpstr>Binary Relational Operations: EQUIJOIN</vt:lpstr>
      <vt:lpstr>Binary Relational Operations: NATURAL JOIN Operation</vt:lpstr>
      <vt:lpstr>Binary Relational Operations NATURAL JOIN (continued)</vt:lpstr>
      <vt:lpstr>Example of NATURAL JOIN operation</vt:lpstr>
      <vt:lpstr>Complete Set of Relational Operations</vt:lpstr>
      <vt:lpstr>Division</vt:lpstr>
      <vt:lpstr>PowerPoint Presentation</vt:lpstr>
      <vt:lpstr>Table 8.1   Operations of Relational Algebra</vt:lpstr>
      <vt:lpstr>Table 8.1   Operations of Relational Algebra (continued)</vt:lpstr>
      <vt:lpstr>Generalized Operations: Aggregate Function Operation</vt:lpstr>
      <vt:lpstr>Using Grouping with Aggregation</vt:lpstr>
      <vt:lpstr>Figure 8.10   The aggregate function operation. </vt:lpstr>
      <vt:lpstr>Examples of Queries in Relational Algebra : Procedural &amp; Single Form</vt:lpstr>
      <vt:lpstr>Examples of Queries in Relational Algebra – Procedural &amp; Single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CS-203 Database Systems</dc:title>
  <dc:creator>Muhammad Danish</dc:creator>
  <cp:keywords/>
  <cp:lastModifiedBy>Muhammad Danish</cp:lastModifiedBy>
  <cp:revision>586</cp:revision>
  <dcterms:created xsi:type="dcterms:W3CDTF">2021-09-06T03:19:13Z</dcterms:created>
  <dcterms:modified xsi:type="dcterms:W3CDTF">2021-11-12T10:37:33Z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