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8" r:id="rId6"/>
    <p:sldId id="259" r:id="rId7"/>
    <p:sldId id="261" r:id="rId8"/>
    <p:sldId id="263" r:id="rId9"/>
    <p:sldId id="266" r:id="rId10"/>
    <p:sldId id="265" r:id="rId11"/>
    <p:sldId id="267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1"/>
            <p14:sldId id="263"/>
            <p14:sldId id="266"/>
            <p14:sldId id="265"/>
            <p14:sldId id="267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F1242-7B16-49C6-9B39-1140820828CE}" type="slidenum">
              <a:rPr lang="en-CA" altLang="en-US" sz="1200" smtClean="0">
                <a:latin typeface="Tahoma" panose="020B0604030504040204" pitchFamily="34" charset="0"/>
              </a:rPr>
              <a:pPr/>
              <a:t>12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04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E5C7BC-17AF-4426-A6C1-E14C8EC34AB2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66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89C230-9F0E-41DC-B95B-ED211C942F0A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886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4773A0-B108-4405-899D-25848C423D90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02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BCB591-289B-452E-A066-E34AEE5A484D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27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2850D0-B040-4C20-9D1B-FC67B431127F}" type="slidenum">
              <a:rPr lang="en-CA" altLang="en-US" sz="1200" smtClean="0">
                <a:latin typeface="Tahoma" panose="020B0604030504040204" pitchFamily="34" charset="0"/>
              </a:rPr>
              <a:pPr/>
              <a:t>19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42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5F8270-803E-4860-A5E1-06408DD9B3D8}" type="slidenum">
              <a:rPr lang="en-CA" altLang="en-US" sz="1200" smtClean="0">
                <a:latin typeface="Tahoma" panose="020B0604030504040204" pitchFamily="34" charset="0"/>
              </a:rPr>
              <a:pPr/>
              <a:t>20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97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C76EF4-EFE9-49A9-A9E7-E1A0843866C8}" type="slidenum">
              <a:rPr lang="en-CA" altLang="en-US" sz="1200" smtClean="0">
                <a:latin typeface="Tahoma" panose="020B0604030504040204" pitchFamily="34" charset="0"/>
              </a:rPr>
              <a:pPr/>
              <a:t>21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279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04CFE4-DA97-42DE-A541-EBD2186B11BF}" type="slidenum">
              <a:rPr lang="en-CA" altLang="en-US" sz="1200" smtClean="0">
                <a:latin typeface="Tahoma" panose="020B0604030504040204" pitchFamily="34" charset="0"/>
              </a:rPr>
              <a:pPr/>
              <a:t>22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114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FF38F0-B6FD-487D-8A85-EE8AB5E4F2B0}" type="slidenum">
              <a:rPr lang="en-CA" altLang="en-US" sz="1200" smtClean="0">
                <a:latin typeface="Tahoma" panose="020B0604030504040204" pitchFamily="34" charset="0"/>
              </a:rPr>
              <a:pPr/>
              <a:t>25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40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423BCC-089C-4DB0-ABB0-47CB5E246FF2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31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23AC26-E5C8-4A0F-B5D6-DDDE9D5BEC57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465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05C120-D7C8-4B3F-9A06-6169D2E09A15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966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3C17F7-3CCF-4868-97F9-19F74C11044A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must refer to an entire primary key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not just part of it.</a:t>
            </a:r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353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2E5B21-1142-4196-A722-B1A28D2C8C6B}" type="slidenum">
              <a:rPr lang="en-CA" altLang="en-US" sz="1200" smtClean="0">
                <a:latin typeface="Tahoma" panose="020B0604030504040204" pitchFamily="34" charset="0"/>
              </a:rPr>
              <a:pPr/>
              <a:t>30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947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AACB37-6C53-43D7-9963-84BAB29F631E}" type="slidenum">
              <a:rPr lang="en-CA" altLang="en-US" sz="1200" smtClean="0">
                <a:latin typeface="Tahoma" panose="020B0604030504040204" pitchFamily="34" charset="0"/>
              </a:rPr>
              <a:pPr/>
              <a:t>31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679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55381E-E7A2-4BE4-864E-7A225E008AEA}" type="slidenum">
              <a:rPr lang="en-CA" altLang="en-US" sz="1200" smtClean="0">
                <a:latin typeface="Tahoma" panose="020B0604030504040204" pitchFamily="34" charset="0"/>
              </a:rPr>
              <a:pPr/>
              <a:t>32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These constraints are, usually, within the</a:t>
            </a:r>
            <a:r>
              <a:rPr lang="en-US" altLang="en-US" baseline="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application programs</a:t>
            </a:r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451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F9B781-83C7-4EB8-80EC-19A46501CF3E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701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F61605-F0F7-478B-91E4-F2A2568B1260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745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D7467-117C-4955-9A19-DF0809950A99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67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C808C2-1063-4C38-986A-554F0778F9BD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01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8DEF13-1C24-412A-B714-D4ECFA86FF61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5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3F5135-D4CF-41DD-B598-0EAC1BD1F0EF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8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54C4FE-AE3C-4C54-913F-4F572A7D842A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73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34D6BB-F339-4AE0-83C3-34CBF2A927D0}" type="slidenum">
              <a:rPr lang="en-CA" altLang="en-US" sz="1200" smtClean="0">
                <a:latin typeface="Tahoma" panose="020B0604030504040204" pitchFamily="34" charset="0"/>
              </a:rPr>
              <a:pPr/>
              <a:t>9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32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E08401-9920-4FD0-B2C2-7459EA709F0F}" type="slidenum">
              <a:rPr lang="en-CA" altLang="en-US" sz="1200" smtClean="0">
                <a:latin typeface="Tahoma" panose="020B0604030504040204" pitchFamily="34" charset="0"/>
              </a:rPr>
              <a:pPr/>
              <a:t>10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24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986337-091B-4610-A7B1-036023D7BF6D}" type="slidenum">
              <a:rPr lang="en-CA" altLang="en-US" sz="1200" smtClean="0">
                <a:latin typeface="Tahoma" panose="020B0604030504040204" pitchFamily="34" charset="0"/>
              </a:rPr>
              <a:pPr/>
              <a:t>11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0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FD9B988-01E9-46E3-B7AC-8B81BD53A80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174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xmlns="" id="{835AF24A-9E44-4963-9E62-CF0CB24337F9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2133601" y="1600201"/>
          <a:ext cx="8050213" cy="4822823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The tuples are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not considered to be ordered</a:t>
            </a:r>
            <a:r>
              <a:rPr lang="en-US" altLang="en-US" sz="2200" dirty="0">
                <a:ea typeface="ＭＳ Ｐゴシック" panose="020B0600070205080204" pitchFamily="34" charset="-128"/>
              </a:rPr>
              <a:t>, even though they appear to be in the tabular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form.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Mathematically</a:t>
            </a:r>
            <a:r>
              <a:rPr lang="en-US" sz="2200" dirty="0"/>
              <a:t>, elements of a set have </a:t>
            </a:r>
            <a:r>
              <a:rPr lang="en-US" sz="2200" i="1" dirty="0"/>
              <a:t>no order </a:t>
            </a:r>
            <a:r>
              <a:rPr lang="en-US" sz="2200" dirty="0"/>
              <a:t>among them; hence, tuples in </a:t>
            </a:r>
            <a:r>
              <a:rPr lang="en-US" sz="2200" dirty="0" smtClean="0"/>
              <a:t>a relation</a:t>
            </a:r>
            <a:r>
              <a:rPr lang="en-US" sz="2200" dirty="0"/>
              <a:t> </a:t>
            </a:r>
            <a:r>
              <a:rPr lang="en-US" sz="2200" dirty="0" smtClean="0"/>
              <a:t>do </a:t>
            </a:r>
            <a:r>
              <a:rPr lang="en-US" sz="2200" dirty="0"/>
              <a:t>not have any particular order. 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 </a:t>
            </a:r>
            <a:r>
              <a:rPr lang="en-US" sz="2200" dirty="0"/>
              <a:t>relation is not sensitive to </a:t>
            </a:r>
            <a:r>
              <a:rPr lang="en-US" sz="2200" dirty="0" smtClean="0"/>
              <a:t>the ordering </a:t>
            </a:r>
            <a:r>
              <a:rPr lang="en-US" sz="2200" dirty="0"/>
              <a:t>of tuples.</a:t>
            </a:r>
            <a:r>
              <a:rPr lang="en-US" sz="2000" dirty="0"/>
              <a:t>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8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Same state as previous Figure (but with different order of tuples)</a:t>
            </a:r>
          </a:p>
        </p:txBody>
      </p:sp>
      <p:pic>
        <p:nvPicPr>
          <p:cNvPr id="37892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52" y="2357664"/>
            <a:ext cx="9443169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Identical Tuples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80" y="3102202"/>
            <a:ext cx="8811631" cy="17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3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>
                <a:ea typeface="ＭＳ Ｐゴシック" panose="020B0600070205080204" pitchFamily="34" charset="-128"/>
              </a:rPr>
              <a:t>Values in a tuple: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All values are considered atomic (indivisible).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If tuple t = &lt;v1, v2, …,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vn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&gt; is a tuple (row) in the relation state r of R(A1, A2, …, An)</a:t>
            </a:r>
          </a:p>
          <a:p>
            <a:pPr lvl="2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Then each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vi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must be a value from </a:t>
            </a:r>
            <a:r>
              <a:rPr lang="en-US" altLang="en-US" sz="2000" i="1" dirty="0" err="1" smtClean="0">
                <a:ea typeface="ＭＳ Ｐゴシック" panose="020B0600070205080204" pitchFamily="34" charset="-128"/>
              </a:rPr>
              <a:t>dom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(Ai)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A special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null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value is used to represent values that are unknown or not available or inapplicable in certain tuples. </a:t>
            </a:r>
          </a:p>
        </p:txBody>
      </p:sp>
    </p:spTree>
    <p:extLst>
      <p:ext uri="{BB962C8B-B14F-4D97-AF65-F5344CB8AC3E}">
        <p14:creationId xmlns:p14="http://schemas.microsoft.com/office/powerpoint/2010/main" val="2847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CONSTRAINTS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Constraints determine which values are permissible and which are not in the database.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They are of three main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types:</a:t>
            </a:r>
          </a:p>
          <a:p>
            <a:pPr lvl="1"/>
            <a:r>
              <a:rPr lang="en-US" altLang="en-US" sz="2200" b="1" dirty="0" smtClean="0">
                <a:ea typeface="ＭＳ Ｐゴシック" panose="020B0600070205080204" pitchFamily="34" charset="-128"/>
              </a:rPr>
              <a:t>Inherent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or Implicit Constraints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: These are based on the data model itself. (E.g., relational model does not allow a list as a value for any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attribute)</a:t>
            </a:r>
          </a:p>
          <a:p>
            <a:pPr lvl="2"/>
            <a:r>
              <a:rPr lang="en-US" b="1" dirty="0"/>
              <a:t>Constraints that are applied in the data model</a:t>
            </a:r>
            <a:r>
              <a:rPr lang="en-US" dirty="0"/>
              <a:t> is called Implicit constraints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 smtClean="0">
                <a:ea typeface="ＭＳ Ｐゴシック" panose="020B0600070205080204" pitchFamily="34" charset="-128"/>
              </a:rPr>
              <a:t>Schema-based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or Explicit Constraints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They are expressed in the schema by using the facilities provided by the model. (E.g., max. cardinality ratio constraint in the ER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model)</a:t>
            </a:r>
          </a:p>
          <a:p>
            <a:pPr lvl="1"/>
            <a:r>
              <a:rPr lang="en-US" altLang="en-US" sz="2400" b="1" dirty="0" smtClean="0">
                <a:ea typeface="ＭＳ Ｐゴシック" panose="020B0600070205080204" pitchFamily="34" charset="-128"/>
              </a:rPr>
              <a:t>Application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based or semantic constraints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These are beyond the expressive power of the model and must be specified and enforced by the application programs.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A057F7E-A4C3-4C02-AEEC-3F8CA06CCAD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Integrity Constraints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Constraints are </a:t>
            </a:r>
            <a:r>
              <a:rPr lang="en-US" altLang="en-US" sz="2400" b="1">
                <a:ea typeface="ＭＳ Ｐゴシック" panose="020B0600070205080204" pitchFamily="34" charset="-128"/>
              </a:rPr>
              <a:t>conditions</a:t>
            </a:r>
            <a:r>
              <a:rPr lang="en-US" altLang="en-US" sz="2400">
                <a:ea typeface="ＭＳ Ｐゴシック" panose="020B0600070205080204" pitchFamily="34" charset="-128"/>
              </a:rPr>
              <a:t> that must hold on </a:t>
            </a:r>
            <a:r>
              <a:rPr lang="en-US" altLang="en-US" sz="2400" b="1">
                <a:ea typeface="ＭＳ Ｐゴシック" panose="020B0600070205080204" pitchFamily="34" charset="-128"/>
              </a:rPr>
              <a:t>all</a:t>
            </a:r>
            <a:r>
              <a:rPr lang="en-US" altLang="en-US" sz="2400">
                <a:ea typeface="ＭＳ Ｐゴシック" panose="020B0600070205080204" pitchFamily="34" charset="-128"/>
              </a:rPr>
              <a:t>  valid relation states.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There are three </a:t>
            </a:r>
            <a:r>
              <a:rPr lang="en-US" altLang="en-US" sz="2400" i="1">
                <a:ea typeface="ＭＳ Ｐゴシック" panose="020B0600070205080204" pitchFamily="34" charset="-128"/>
              </a:rPr>
              <a:t>main types</a:t>
            </a:r>
            <a:r>
              <a:rPr lang="en-US" altLang="en-US" sz="2400">
                <a:ea typeface="ＭＳ Ｐゴシック" panose="020B0600070205080204" pitchFamily="34" charset="-128"/>
              </a:rPr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Entity</a:t>
            </a:r>
            <a:r>
              <a:rPr lang="en-US" altLang="en-US" sz="2200">
                <a:ea typeface="ＭＳ Ｐゴシック" panose="020B0600070205080204" pitchFamily="34" charset="-128"/>
              </a:rPr>
              <a:t> </a:t>
            </a:r>
            <a:r>
              <a:rPr lang="en-US" altLang="en-US" sz="2200" b="1">
                <a:ea typeface="ＭＳ Ｐゴシック" panose="020B0600070205080204" pitchFamily="34" charset="-128"/>
              </a:rPr>
              <a:t>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Referential 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Another schema-based constraint is the </a:t>
            </a:r>
            <a:r>
              <a:rPr lang="en-US" altLang="en-US" sz="2400" b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 constraint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Every value in a tuple must be from the </a:t>
            </a:r>
            <a:r>
              <a:rPr lang="en-US" altLang="en-US" sz="2200" i="1">
                <a:ea typeface="ＭＳ Ｐゴシック" panose="020B0600070205080204" pitchFamily="34" charset="-128"/>
              </a:rPr>
              <a:t>domain of its attribute</a:t>
            </a:r>
            <a:r>
              <a:rPr lang="en-US" altLang="en-US" sz="2200">
                <a:ea typeface="ＭＳ Ｐゴシック" panose="020B0600070205080204" pitchFamily="34" charset="-128"/>
              </a:rPr>
              <a:t> (or it could be </a:t>
            </a:r>
            <a:r>
              <a:rPr lang="en-US" altLang="en-US" sz="2200" b="1">
                <a:ea typeface="ＭＳ Ｐゴシック" panose="020B0600070205080204" pitchFamily="34" charset="-128"/>
              </a:rPr>
              <a:t>null</a:t>
            </a:r>
            <a:r>
              <a:rPr lang="en-US" altLang="en-US" sz="2200">
                <a:ea typeface="ＭＳ Ｐゴシック" panose="020B0600070205080204" pitchFamily="34" charset="-128"/>
              </a:rPr>
              <a:t>, if allowed for that attribute)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AD788F9-3C1A-4160-B033-D458FC3439D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Constraints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Superkey</a:t>
            </a:r>
            <a:r>
              <a:rPr lang="en-US" altLang="en-US" sz="2400">
                <a:ea typeface="ＭＳ Ｐゴシック" panose="020B0600070205080204" pitchFamily="34" charset="-128"/>
              </a:rPr>
              <a:t> of R: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Is a set of attributes SK of R with the following condition: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That is, for any distinct tuples t1 and t2 in r(R), t1[SK]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 sz="2000">
                <a:ea typeface="ＭＳ Ｐゴシック" panose="020B0600070205080204" pitchFamily="34" charset="-128"/>
              </a:rPr>
              <a:t> t2[SK]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This condition must hold in </a:t>
            </a:r>
            <a:r>
              <a:rPr lang="en-US" altLang="en-US" sz="2000" i="1">
                <a:ea typeface="ＭＳ Ｐゴシック" panose="020B0600070205080204" pitchFamily="34" charset="-128"/>
              </a:rPr>
              <a:t>any valid state</a:t>
            </a:r>
            <a:r>
              <a:rPr lang="en-US" altLang="en-US" sz="2000">
                <a:ea typeface="ＭＳ Ｐゴシック" panose="020B0600070205080204" pitchFamily="34" charset="-128"/>
              </a:rPr>
              <a:t> r(R)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Key</a:t>
            </a:r>
            <a:r>
              <a:rPr lang="en-US" altLang="en-US" sz="2400">
                <a:ea typeface="ＭＳ Ｐゴシック" panose="020B0600070205080204" pitchFamily="34" charset="-128"/>
              </a:rPr>
              <a:t> of R: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"minimal" superkey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That is, a key is a superkey K such that removal of any attribute from K results in a set of attributes that is not a superkey (does not possess the superkey uniqueness property)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Key is a Superkey but not vice versa</a:t>
            </a:r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EC4D069-5138-4039-ABF7-F4631F39E06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CAR(State, Reg#, SerialNo, Make, Model, Year)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CAR has two keys: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Key1 = {State, Reg#}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Key2 = {SerialNo}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Both are also superkeys of CAR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{SerialNo, Make} is a superkey but </a:t>
            </a:r>
            <a:r>
              <a:rPr lang="en-US" altLang="en-US" sz="2200" i="1">
                <a:ea typeface="ＭＳ Ｐゴシック" panose="020B0600070205080204" pitchFamily="34" charset="-128"/>
              </a:rPr>
              <a:t>not</a:t>
            </a:r>
            <a:r>
              <a:rPr lang="en-US" altLang="en-US" sz="2200">
                <a:ea typeface="ＭＳ Ｐゴシック" panose="020B0600070205080204" pitchFamily="34" charset="-128"/>
              </a:rPr>
              <a:t> a key.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 general: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Any </a:t>
            </a:r>
            <a:r>
              <a:rPr lang="en-US" altLang="en-US" sz="2200" i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 </a:t>
            </a:r>
            <a:r>
              <a:rPr lang="en-US" altLang="en-US" sz="2200">
                <a:ea typeface="ＭＳ Ｐゴシック" panose="020B0600070205080204" pitchFamily="34" charset="-128"/>
              </a:rPr>
              <a:t>(but not vice versa)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Any set of attributes that </a:t>
            </a:r>
            <a:r>
              <a:rPr lang="en-US" altLang="en-US" sz="2200" i="1">
                <a:ea typeface="ＭＳ Ｐゴシック" panose="020B0600070205080204" pitchFamily="34" charset="-128"/>
              </a:rPr>
              <a:t>includes a 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</a:t>
            </a:r>
            <a:r>
              <a:rPr lang="en-US" altLang="en-US" sz="2200" i="1">
                <a:ea typeface="ＭＳ Ｐゴシック" panose="020B0600070205080204" pitchFamily="34" charset="-128"/>
              </a:rPr>
              <a:t>minimal</a:t>
            </a:r>
            <a:r>
              <a:rPr lang="en-US" altLang="en-US" sz="2200">
                <a:ea typeface="ＭＳ Ｐゴシック" panose="020B0600070205080204" pitchFamily="34" charset="-128"/>
              </a:rPr>
              <a:t> superkey is also a key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3C1801F9-EF1B-44EC-9263-66CEBB26E97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a relation has several </a:t>
            </a:r>
            <a:r>
              <a:rPr lang="en-US" altLang="en-US" sz="2400" b="1">
                <a:ea typeface="ＭＳ Ｐゴシック" panose="020B0600070205080204" pitchFamily="34" charset="-128"/>
              </a:rPr>
              <a:t>candidate keys</a:t>
            </a:r>
            <a:r>
              <a:rPr lang="en-US" altLang="en-US" sz="2400">
                <a:ea typeface="ＭＳ Ｐゴシック" panose="020B0600070205080204" pitchFamily="34" charset="-128"/>
              </a:rPr>
              <a:t>, one is chosen arbitrarily to be the </a:t>
            </a:r>
            <a:r>
              <a:rPr lang="en-US" altLang="en-US" sz="2400" b="1">
                <a:ea typeface="ＭＳ Ｐゴシック" panose="020B0600070205080204" pitchFamily="34" charset="-128"/>
              </a:rPr>
              <a:t>primary key</a:t>
            </a:r>
            <a:r>
              <a:rPr lang="en-US" altLang="en-US" sz="24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The primary key attributes are </a:t>
            </a:r>
            <a:r>
              <a:rPr lang="en-US" altLang="en-US" sz="2200" u="sng">
                <a:ea typeface="ＭＳ Ｐゴシック" panose="020B0600070205080204" pitchFamily="34" charset="-128"/>
              </a:rPr>
              <a:t>underlined</a:t>
            </a:r>
            <a:r>
              <a:rPr lang="en-US" altLang="en-US" sz="22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CAR(State, Reg#, </a:t>
            </a:r>
            <a:r>
              <a:rPr lang="en-US" altLang="en-US" sz="2200" u="sng">
                <a:ea typeface="ＭＳ Ｐゴシック" panose="020B0600070205080204" pitchFamily="34" charset="-128"/>
              </a:rPr>
              <a:t>SerialNo</a:t>
            </a:r>
            <a:r>
              <a:rPr lang="en-US" altLang="en-US" sz="2200">
                <a:ea typeface="ＭＳ Ｐゴシック" panose="020B0600070205080204" pitchFamily="34" charset="-128"/>
              </a:rPr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primary key value is used to </a:t>
            </a:r>
            <a:r>
              <a:rPr lang="en-US" altLang="en-US" sz="2400" i="1">
                <a:ea typeface="ＭＳ Ｐゴシック" panose="020B0600070205080204" pitchFamily="34" charset="-128"/>
              </a:rPr>
              <a:t>uniquely identify</a:t>
            </a:r>
            <a:r>
              <a:rPr lang="en-US" altLang="en-US" sz="2400">
                <a:ea typeface="ＭＳ Ｐゴシック" panose="020B0600070205080204" pitchFamily="34" charset="-128"/>
              </a:rPr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Also used to </a:t>
            </a:r>
            <a:r>
              <a:rPr lang="en-US" altLang="en-US" sz="2400" i="1">
                <a:ea typeface="ＭＳ Ｐゴシック" panose="020B0600070205080204" pitchFamily="34" charset="-128"/>
              </a:rPr>
              <a:t>reference</a:t>
            </a:r>
            <a:r>
              <a:rPr lang="en-US" altLang="en-US" sz="2400">
                <a:ea typeface="ＭＳ Ｐゴシック" panose="020B0600070205080204" pitchFamily="34" charset="-128"/>
              </a:rPr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Not always applicable – choice is sometimes subjective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5AD0070-B5D8-45B7-BF5C-CD6951C01A0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5</a:t>
            </a:r>
            <a:endParaRPr lang="en-US" sz="3200" b="1" dirty="0"/>
          </a:p>
          <a:p>
            <a:pPr algn="ctr">
              <a:buNone/>
              <a:defRPr/>
            </a:pPr>
            <a:r>
              <a:rPr lang="en-US" sz="3600" dirty="0"/>
              <a:t>The Relational Data Model and</a:t>
            </a:r>
            <a:br>
              <a:rPr lang="en-US" sz="3600" dirty="0"/>
            </a:br>
            <a:r>
              <a:rPr lang="en-US" sz="3600" dirty="0"/>
              <a:t>Relational Database Constraints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CAR table with two candidate keys – LicenseNumber chosen as Primary Key</a:t>
            </a:r>
          </a:p>
        </p:txBody>
      </p:sp>
      <p:pic>
        <p:nvPicPr>
          <p:cNvPr id="51204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9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Relational Database Schema: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set S of relation schemas that belong to the same database.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 is the name of the whole </a:t>
            </a:r>
            <a:r>
              <a:rPr lang="en-US" altLang="en-US" b="1" smtClean="0">
                <a:ea typeface="ＭＳ Ｐゴシック" panose="020B0600070205080204" pitchFamily="34" charset="-128"/>
              </a:rPr>
              <a:t>database schema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 = {R1, R2, ..., Rn} and a set IC of Integrity Constraints.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R1, R2, …, Rn are the names of the individual </a:t>
            </a:r>
            <a:r>
              <a:rPr lang="en-US" altLang="en-US" b="1" smtClean="0">
                <a:ea typeface="ＭＳ Ｐゴシック" panose="020B0600070205080204" pitchFamily="34" charset="-128"/>
              </a:rPr>
              <a:t>relation schemas</a:t>
            </a:r>
            <a:r>
              <a:rPr lang="en-US" altLang="en-US" smtClean="0">
                <a:ea typeface="ＭＳ Ｐゴシック" panose="020B0600070205080204" pitchFamily="34" charset="-128"/>
              </a:rPr>
              <a:t> within the database 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173775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6" descr="Pink tissue paper"/>
          <p:cNvSpPr txBox="1">
            <a:spLocks noChangeArrowheads="1"/>
          </p:cNvSpPr>
          <p:nvPr/>
        </p:nvSpPr>
        <p:spPr bwMode="auto">
          <a:xfrm>
            <a:off x="1905000" y="762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8800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Relational Database State</a:t>
            </a:r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85939" y="1563688"/>
            <a:ext cx="8294687" cy="4572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600">
                <a:ea typeface="ＭＳ Ｐゴシック" panose="020B0600070205080204" pitchFamily="34" charset="-128"/>
              </a:rPr>
              <a:t>A </a:t>
            </a:r>
            <a:r>
              <a:rPr lang="en-US" altLang="en-US" sz="2600" b="1">
                <a:ea typeface="ＭＳ Ｐゴシック" panose="020B0600070205080204" pitchFamily="34" charset="-128"/>
              </a:rPr>
              <a:t>relational database state</a:t>
            </a:r>
            <a:r>
              <a:rPr lang="en-US" altLang="en-US" sz="2600">
                <a:ea typeface="ＭＳ Ｐゴシック" panose="020B0600070205080204" pitchFamily="34" charset="-128"/>
              </a:rPr>
              <a:t> DB of </a:t>
            </a:r>
            <a:r>
              <a:rPr lang="en-US" altLang="en-US" sz="2600" i="1">
                <a:ea typeface="ＭＳ Ｐゴシック" panose="020B0600070205080204" pitchFamily="34" charset="-128"/>
              </a:rPr>
              <a:t>S</a:t>
            </a:r>
            <a:r>
              <a:rPr lang="en-US" altLang="en-US" sz="2600">
                <a:ea typeface="ＭＳ Ｐゴシック" panose="020B0600070205080204" pitchFamily="34" charset="-128"/>
              </a:rPr>
              <a:t> is a set of relation states DB = {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600">
                <a:ea typeface="ＭＳ Ｐゴシック" panose="020B0600070205080204" pitchFamily="34" charset="-128"/>
              </a:rPr>
              <a:t>,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600">
                <a:ea typeface="ＭＳ Ｐゴシック" panose="020B0600070205080204" pitchFamily="34" charset="-128"/>
              </a:rPr>
              <a:t>, ...,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m</a:t>
            </a:r>
            <a:r>
              <a:rPr lang="en-US" altLang="en-US" sz="2600">
                <a:ea typeface="ＭＳ Ｐゴシック" panose="020B0600070205080204" pitchFamily="34" charset="-128"/>
              </a:rPr>
              <a:t>} such that each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is a state of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and such that the </a:t>
            </a:r>
            <a:r>
              <a:rPr lang="en-US" altLang="en-US" sz="2600" i="1">
                <a:ea typeface="ＭＳ Ｐゴシック" panose="020B0600070205080204" pitchFamily="34" charset="-128"/>
              </a:rPr>
              <a:t>r</a:t>
            </a:r>
            <a:r>
              <a:rPr lang="en-US" altLang="en-US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600">
                <a:ea typeface="ＭＳ Ｐゴシック" panose="020B0600070205080204" pitchFamily="34" charset="-128"/>
              </a:rPr>
              <a:t> relation states satisfy the integrity constraints specified in IC. 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 relational database </a:t>
            </a:r>
            <a:r>
              <a:rPr lang="en-US" altLang="en-US" sz="2600" i="1">
                <a:ea typeface="ＭＳ Ｐゴシック" panose="020B0600070205080204" pitchFamily="34" charset="-128"/>
              </a:rPr>
              <a:t>state</a:t>
            </a:r>
            <a:r>
              <a:rPr lang="en-US" altLang="en-US" sz="2600">
                <a:ea typeface="ＭＳ Ｐゴシック" panose="020B0600070205080204" pitchFamily="34" charset="-128"/>
              </a:rPr>
              <a:t> is sometimes called a relational database </a:t>
            </a:r>
            <a:r>
              <a:rPr lang="en-US" altLang="en-US" sz="2600" i="1">
                <a:ea typeface="ＭＳ Ｐゴシック" panose="020B0600070205080204" pitchFamily="34" charset="-128"/>
              </a:rPr>
              <a:t>snapshot</a:t>
            </a:r>
            <a:r>
              <a:rPr lang="en-US" altLang="en-US" sz="2600">
                <a:ea typeface="ＭＳ Ｐゴシック" panose="020B0600070205080204" pitchFamily="34" charset="-128"/>
              </a:rPr>
              <a:t> or </a:t>
            </a:r>
            <a:r>
              <a:rPr lang="en-US" altLang="en-US" sz="2600" i="1">
                <a:ea typeface="ＭＳ Ｐゴシック" panose="020B0600070205080204" pitchFamily="34" charset="-128"/>
              </a:rPr>
              <a:t>instance</a:t>
            </a:r>
            <a:r>
              <a:rPr lang="en-US" altLang="en-US" sz="2600">
                <a:ea typeface="ＭＳ Ｐゴシック" panose="020B0600070205080204" pitchFamily="34" charset="-128"/>
              </a:rPr>
              <a:t>. 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We will not use the term </a:t>
            </a:r>
            <a:r>
              <a:rPr lang="en-US" altLang="en-US" sz="2600" i="1">
                <a:ea typeface="ＭＳ Ｐゴシック" panose="020B0600070205080204" pitchFamily="34" charset="-128"/>
              </a:rPr>
              <a:t>instance</a:t>
            </a:r>
            <a:r>
              <a:rPr lang="en-US" altLang="en-US" sz="2600">
                <a:ea typeface="ＭＳ Ｐゴシック" panose="020B0600070205080204" pitchFamily="34" charset="-128"/>
              </a:rPr>
              <a:t> since it also applies to single tuples.</a:t>
            </a:r>
          </a:p>
          <a:p>
            <a:r>
              <a:rPr lang="en-US" altLang="en-US" sz="2600">
                <a:ea typeface="ＭＳ Ｐゴシック" panose="020B0600070205080204" pitchFamily="34" charset="-128"/>
              </a:rPr>
              <a:t>A database state that does not meet the constraints is an invalid state</a:t>
            </a:r>
          </a:p>
        </p:txBody>
      </p:sp>
    </p:spTree>
    <p:extLst>
      <p:ext uri="{BB962C8B-B14F-4D97-AF65-F5344CB8AC3E}">
        <p14:creationId xmlns:p14="http://schemas.microsoft.com/office/powerpoint/2010/main" val="15554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C282CA0-71CD-4FBA-A5FF-E9D37B684C1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Populated database state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</a:t>
            </a:r>
            <a:r>
              <a:rPr lang="en-US" altLang="en-US" sz="2400">
                <a:ea typeface="ＭＳ Ｐゴシック" panose="020B0600070205080204" pitchFamily="34" charset="-128"/>
              </a:rPr>
              <a:t> will have many tuples in its current relation state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relational database state</a:t>
            </a:r>
            <a:r>
              <a:rPr lang="en-US" altLang="en-US" sz="2400">
                <a:ea typeface="ＭＳ Ｐゴシック" panose="020B0600070205080204" pitchFamily="34" charset="-128"/>
              </a:rPr>
              <a:t> is a union of all the individual relation states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Whenever the database is changed, a new state arises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Basic operations for changing the database: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INSERT a new tuple in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DELETE an existing tuple from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MODIFY an attribute of an existing tuple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Next slide (Fig. 5.6) shows an example state for the COMPANY database schema shown in Fig. 5.5.</a:t>
            </a:r>
          </a:p>
        </p:txBody>
      </p:sp>
    </p:spTree>
    <p:extLst>
      <p:ext uri="{BB962C8B-B14F-4D97-AF65-F5344CB8AC3E}">
        <p14:creationId xmlns:p14="http://schemas.microsoft.com/office/powerpoint/2010/main" val="25779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9" descr="fig05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213"/>
            <a:ext cx="53340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10" descr="Pink tissue paper"/>
          <p:cNvSpPr txBox="1">
            <a:spLocks noChangeArrowheads="1"/>
          </p:cNvSpPr>
          <p:nvPr/>
        </p:nvSpPr>
        <p:spPr bwMode="auto">
          <a:xfrm>
            <a:off x="1905001" y="2438400"/>
            <a:ext cx="19669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  <p:extLst>
      <p:ext uri="{BB962C8B-B14F-4D97-AF65-F5344CB8AC3E}">
        <p14:creationId xmlns:p14="http://schemas.microsoft.com/office/powerpoint/2010/main" val="157927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Entity Integrity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Entity Integrity: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i="1">
                <a:ea typeface="ＭＳ Ｐゴシック" panose="020B0600070205080204" pitchFamily="34" charset="-128"/>
              </a:rPr>
              <a:t>primary key attributes</a:t>
            </a:r>
            <a:r>
              <a:rPr lang="en-US" altLang="en-US" sz="2400">
                <a:ea typeface="ＭＳ Ｐゴシック" panose="020B0600070205080204" pitchFamily="34" charset="-128"/>
              </a:rPr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This is because primary key values are used to </a:t>
            </a:r>
            <a:r>
              <a:rPr lang="en-US" altLang="en-US" sz="2000" i="1">
                <a:ea typeface="ＭＳ Ｐゴシック" panose="020B0600070205080204" pitchFamily="34" charset="-128"/>
              </a:rPr>
              <a:t>identify</a:t>
            </a:r>
            <a:r>
              <a:rPr lang="en-US" altLang="en-US" sz="2000">
                <a:ea typeface="ＭＳ Ｐゴシック" panose="020B0600070205080204" pitchFamily="34" charset="-128"/>
              </a:rPr>
              <a:t> the individual tuples.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t[PK]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 sz="2000">
                <a:ea typeface="ＭＳ Ｐゴシック" panose="020B0600070205080204" pitchFamily="34" charset="-128"/>
              </a:rPr>
              <a:t> null for any tuple t in r(R)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9658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constraint involving </a:t>
            </a:r>
            <a:r>
              <a:rPr lang="en-US" altLang="en-US" b="1" smtClean="0">
                <a:ea typeface="ＭＳ Ｐゴシック" panose="020B0600070205080204" pitchFamily="34" charset="-128"/>
              </a:rPr>
              <a:t>two</a:t>
            </a:r>
            <a:r>
              <a:rPr lang="en-US" altLang="en-US" smtClean="0">
                <a:ea typeface="ＭＳ Ｐゴシック" panose="020B0600070205080204" pitchFamily="34" charset="-128"/>
              </a:rPr>
              <a:t> relations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previous constraints involve a single  relation.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Used to specify a </a:t>
            </a:r>
            <a:r>
              <a:rPr lang="en-US" altLang="en-US" b="1" smtClean="0">
                <a:ea typeface="ＭＳ Ｐゴシック" panose="020B0600070205080204" pitchFamily="34" charset="-128"/>
              </a:rPr>
              <a:t>relationship</a:t>
            </a:r>
            <a:r>
              <a:rPr lang="en-US" altLang="en-US" smtClean="0">
                <a:ea typeface="ＭＳ Ｐゴシック" panose="020B0600070205080204" pitchFamily="34" charset="-128"/>
              </a:rPr>
              <a:t> among tuples in two relations: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referencing relation </a:t>
            </a:r>
            <a:r>
              <a:rPr lang="en-US" altLang="en-US" smtClean="0">
                <a:ea typeface="ＭＳ Ｐゴシック" panose="020B0600070205080204" pitchFamily="34" charset="-128"/>
              </a:rPr>
              <a:t>and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6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Tuples in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referencing relation</a:t>
            </a:r>
            <a:r>
              <a:rPr lang="en-US" altLang="en-US" smtClean="0">
                <a:ea typeface="ＭＳ Ｐゴシック" panose="020B0600070205080204" pitchFamily="34" charset="-128"/>
              </a:rPr>
              <a:t> R1 have attributes FK (called </a:t>
            </a:r>
            <a:r>
              <a:rPr lang="en-US" altLang="en-US" b="1" smtClean="0">
                <a:ea typeface="ＭＳ Ｐゴシック" panose="020B0600070205080204" pitchFamily="34" charset="-128"/>
              </a:rPr>
              <a:t>foreign key</a:t>
            </a:r>
            <a:r>
              <a:rPr lang="en-US" altLang="en-US" smtClean="0">
                <a:ea typeface="ＭＳ Ｐゴシック" panose="020B0600070205080204" pitchFamily="34" charset="-128"/>
              </a:rPr>
              <a:t> attributes) that reference the primary key attributes PK of the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smtClean="0">
                <a:ea typeface="ＭＳ Ｐゴシック" panose="020B0600070205080204" pitchFamily="34" charset="-128"/>
              </a:rPr>
              <a:t> R2.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 tuple t1 in R1 is said to </a:t>
            </a:r>
            <a:r>
              <a:rPr lang="en-US" altLang="en-US" b="1" smtClean="0">
                <a:ea typeface="ＭＳ Ｐゴシック" panose="020B0600070205080204" pitchFamily="34" charset="-128"/>
              </a:rPr>
              <a:t>reference</a:t>
            </a:r>
            <a:r>
              <a:rPr lang="en-US" altLang="en-US" smtClean="0">
                <a:ea typeface="ＭＳ Ｐゴシック" panose="020B0600070205080204" pitchFamily="34" charset="-128"/>
              </a:rPr>
              <a:t> a tuple t2 in R2 if t1[FK] = t2[PK].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A referential integrity constraint can be displayed in a relational database schema as a directed arc from R1.FK to R2. </a:t>
            </a:r>
          </a:p>
        </p:txBody>
      </p:sp>
    </p:spTree>
    <p:extLst>
      <p:ext uri="{BB962C8B-B14F-4D97-AF65-F5344CB8AC3E}">
        <p14:creationId xmlns:p14="http://schemas.microsoft.com/office/powerpoint/2010/main" val="33726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Referential Integrity (or foreign key)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Constraint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Statement of the constraint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value in the foreign key column (or columns) FK of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referencing relation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R1 can be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either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value of an existing primary key value of a corresponding primary key PK in 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referenced relation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R2,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null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 case (2), the FK in R1 should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9728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relational model represents the database as a collection of </a:t>
            </a:r>
            <a:r>
              <a:rPr lang="en-US" i="1" dirty="0"/>
              <a:t>relations</a:t>
            </a:r>
            <a:r>
              <a:rPr lang="en-US" dirty="0"/>
              <a:t> </a:t>
            </a:r>
            <a:r>
              <a:rPr lang="en-US" dirty="0" smtClean="0"/>
              <a:t>(tables)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row in the table represents </a:t>
            </a:r>
            <a:r>
              <a:rPr lang="en-US" dirty="0" smtClean="0"/>
              <a:t>a collection </a:t>
            </a:r>
            <a:r>
              <a:rPr lang="en-US" dirty="0"/>
              <a:t>of related data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ea typeface="ＭＳ Ｐゴシック" panose="020B0600070205080204" pitchFamily="34" charset="-128"/>
              </a:rPr>
              <a:t>Relation</a:t>
            </a:r>
            <a:r>
              <a:rPr lang="en-US" altLang="en-US" dirty="0">
                <a:ea typeface="ＭＳ Ｐゴシック" panose="020B0600070205080204" pitchFamily="34" charset="-128"/>
              </a:rPr>
              <a:t> is a mathematical concept based on the ideas 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sets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A relation typically contains a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set of rows</a:t>
            </a:r>
            <a:r>
              <a:rPr lang="en-US" altLang="en-US" sz="2100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en-US" sz="23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3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300" dirty="0">
                <a:ea typeface="ＭＳ Ｐゴシック" panose="020B0600070205080204" pitchFamily="34" charset="-128"/>
              </a:rPr>
              <a:t>data elements in each 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row</a:t>
            </a:r>
            <a:r>
              <a:rPr lang="en-US" altLang="en-US" sz="2300" dirty="0">
                <a:ea typeface="ＭＳ Ｐゴシック" panose="020B0600070205080204" pitchFamily="34" charset="-128"/>
              </a:rPr>
              <a:t> represent certain facts </a:t>
            </a:r>
            <a:r>
              <a:rPr lang="en-US" altLang="en-US" sz="2300" dirty="0" smtClean="0">
                <a:ea typeface="ＭＳ Ｐゴシック" panose="020B0600070205080204" pitchFamily="34" charset="-128"/>
              </a:rPr>
              <a:t>that </a:t>
            </a:r>
            <a:r>
              <a:rPr lang="en-US" altLang="en-US" sz="2300" dirty="0">
                <a:ea typeface="ＭＳ Ｐゴシック" panose="020B0600070205080204" pitchFamily="34" charset="-128"/>
              </a:rPr>
              <a:t>correspond to a real-world </a:t>
            </a:r>
            <a:r>
              <a:rPr lang="en-US" altLang="en-US" sz="2300" b="1" dirty="0">
                <a:ea typeface="ＭＳ Ｐゴシック" panose="020B0600070205080204" pitchFamily="34" charset="-128"/>
              </a:rPr>
              <a:t>entity</a:t>
            </a:r>
            <a:r>
              <a:rPr lang="en-US" altLang="en-US" sz="23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300" b="1" dirty="0" smtClean="0">
                <a:ea typeface="ＭＳ Ｐゴシック" panose="020B0600070205080204" pitchFamily="34" charset="-128"/>
              </a:rPr>
              <a:t>relationship</a:t>
            </a:r>
          </a:p>
          <a:p>
            <a:pPr lvl="1">
              <a:lnSpc>
                <a:spcPct val="80000"/>
              </a:lnSpc>
            </a:pPr>
            <a:r>
              <a:rPr lang="en-US" altLang="en-US" sz="2300" dirty="0" smtClean="0">
                <a:ea typeface="ＭＳ Ｐゴシック" panose="020B0600070205080204" pitchFamily="34" charset="-128"/>
              </a:rPr>
              <a:t>In the formal model, rows are called </a:t>
            </a:r>
            <a:r>
              <a:rPr lang="en-US" altLang="en-US" sz="2100" b="1" dirty="0" smtClean="0">
                <a:ea typeface="ＭＳ Ｐゴシック" panose="020B0600070205080204" pitchFamily="34" charset="-128"/>
              </a:rPr>
              <a:t>tuples</a:t>
            </a:r>
          </a:p>
          <a:p>
            <a:pPr lvl="1">
              <a:lnSpc>
                <a:spcPct val="80000"/>
              </a:lnSpc>
            </a:pPr>
            <a:endParaRPr lang="en-US" altLang="en-US" sz="21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300" dirty="0" smtClean="0">
                <a:ea typeface="ＭＳ Ｐゴシック" panose="020B0600070205080204" pitchFamily="34" charset="-128"/>
              </a:rPr>
              <a:t>Each </a:t>
            </a:r>
            <a:r>
              <a:rPr lang="en-US" altLang="en-US" sz="2300" b="1" dirty="0" smtClean="0">
                <a:ea typeface="ＭＳ Ｐゴシック" panose="020B0600070205080204" pitchFamily="34" charset="-128"/>
              </a:rPr>
              <a:t>column</a:t>
            </a:r>
            <a:r>
              <a:rPr lang="en-US" altLang="en-US" sz="2300" dirty="0" smtClean="0">
                <a:ea typeface="ＭＳ Ｐゴシック" panose="020B0600070205080204" pitchFamily="34" charset="-128"/>
              </a:rPr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 smtClean="0">
                <a:ea typeface="ＭＳ Ｐゴシック" panose="020B0600070205080204" pitchFamily="34" charset="-128"/>
              </a:rPr>
              <a:t>In the formal model, the column header is called an </a:t>
            </a:r>
            <a:r>
              <a:rPr lang="en-US" altLang="en-US" sz="2100" b="1" dirty="0" smtClean="0">
                <a:ea typeface="ＭＳ Ｐゴシック" panose="020B0600070205080204" pitchFamily="34" charset="-128"/>
              </a:rPr>
              <a:t>attribute name</a:t>
            </a:r>
            <a:r>
              <a:rPr lang="en-US" altLang="en-US" sz="2100" dirty="0" smtClean="0">
                <a:ea typeface="ＭＳ Ｐゴシック" panose="020B0600070205080204" pitchFamily="34" charset="-128"/>
              </a:rPr>
              <a:t> (or just </a:t>
            </a:r>
            <a:r>
              <a:rPr lang="en-US" altLang="en-US" sz="2100" b="1" dirty="0" smtClean="0">
                <a:ea typeface="ＭＳ Ｐゴシック" panose="020B0600070205080204" pitchFamily="34" charset="-128"/>
              </a:rPr>
              <a:t>attribute</a:t>
            </a:r>
            <a:r>
              <a:rPr lang="en-US" altLang="en-US" sz="2100" dirty="0" smtClean="0">
                <a:ea typeface="ＭＳ Ｐゴシック" panose="020B0600070205080204" pitchFamily="34" charset="-128"/>
              </a:rPr>
              <a:t>)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Displaying a relational database schema and its constraints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400" dirty="0">
                <a:ea typeface="ＭＳ Ｐゴシック" panose="020B0600070205080204" pitchFamily="34" charset="-128"/>
              </a:rPr>
              <a:t>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400" dirty="0">
                <a:ea typeface="ＭＳ Ｐゴシック" panose="020B0600070205080204" pitchFamily="34" charset="-128"/>
              </a:rPr>
              <a:t>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Can also point to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Next </a:t>
            </a:r>
            <a:r>
              <a:rPr lang="en-US" altLang="en-US" sz="2400" dirty="0">
                <a:ea typeface="ＭＳ Ｐゴシック" panose="020B0600070205080204" pitchFamily="34" charset="-128"/>
              </a:rPr>
              <a:t>slide shows the COMPANY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relational schema diagram with referential integrity constraints </a:t>
            </a:r>
          </a:p>
        </p:txBody>
      </p:sp>
    </p:spTree>
    <p:extLst>
      <p:ext uri="{BB962C8B-B14F-4D97-AF65-F5344CB8AC3E}">
        <p14:creationId xmlns:p14="http://schemas.microsoft.com/office/powerpoint/2010/main" val="124900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AA648A3F-6BB5-47CD-8EDF-206E1704A33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71683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9" y="204788"/>
            <a:ext cx="851852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6" descr="Pink tissue paper"/>
          <p:cNvSpPr txBox="1">
            <a:spLocks noChangeArrowheads="1"/>
          </p:cNvSpPr>
          <p:nvPr/>
        </p:nvSpPr>
        <p:spPr bwMode="auto">
          <a:xfrm>
            <a:off x="8305800" y="4114800"/>
            <a:ext cx="2362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  <p:extLst>
      <p:ext uri="{BB962C8B-B14F-4D97-AF65-F5344CB8AC3E}">
        <p14:creationId xmlns:p14="http://schemas.microsoft.com/office/powerpoint/2010/main" val="11389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Other Types of Constraints</a:t>
            </a:r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447800"/>
            <a:ext cx="8294687" cy="47244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Semantic Integrity Constraints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Example: “the max. no. of hours per employee for all projects he or she works on is 56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per week”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constraint specification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language may have to be used to express these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SQL-99 allows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CREATE TRIGGER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CREATE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ASSERTION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to express some of these semantic constraints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Keys, Permissibility of Null values, Candidate Keys (Unique in SQL), Foreign Keys, Referential Integrity etc. are expressed by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CREATE TABLE </a:t>
            </a:r>
            <a:r>
              <a:rPr lang="en-US" altLang="en-US" sz="2400" dirty="0">
                <a:ea typeface="ＭＳ Ｐゴシック" panose="020B0600070205080204" pitchFamily="34" charset="-128"/>
              </a:rPr>
              <a:t>statement in SQL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3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7578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INSERT a tuple.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DELETE a tuple.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MODIFY a tuple.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Integrity constraints should not be violated by the update operations.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Several update operations may have to be grouped together.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Updates may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propagate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6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58452E2-3E9A-40E9-A9DF-AB24EEC0D93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In case of integrity violation, several actions can be taken: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Perform the operation but inform the user of the violation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Trigger additional updates so the violation is corrected 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CASCADE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option,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SET NULL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option)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27202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INSERT may violate any of the constraints: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Domain constraint: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Key constraint: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Referential integrity: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Entity integrity: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primary key value is null in the new tuple</a:t>
            </a:r>
          </a:p>
        </p:txBody>
      </p:sp>
    </p:spTree>
    <p:extLst>
      <p:ext uri="{BB962C8B-B14F-4D97-AF65-F5344CB8AC3E}">
        <p14:creationId xmlns:p14="http://schemas.microsoft.com/office/powerpoint/2010/main" val="26783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DELETE may violate only referential integrity: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RESTRICT option: reject the deletion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>
                <a:ea typeface="ＭＳ Ｐゴシック" panose="020B0600070205080204" pitchFamily="34" charset="-128"/>
              </a:rPr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One of the above options must be specified during database design for each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20376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the primary key (PK):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Similar to a DELETE followed by an INSERT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Need to specify similar options to DELETE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 foreign key (FK):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May violate referential integrity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an ordinary attribute (neither PK nor FK):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Can only violate domain constraints</a:t>
            </a:r>
          </a:p>
        </p:txBody>
      </p:sp>
    </p:spTree>
    <p:extLst>
      <p:ext uri="{BB962C8B-B14F-4D97-AF65-F5344CB8AC3E}">
        <p14:creationId xmlns:p14="http://schemas.microsoft.com/office/powerpoint/2010/main" val="589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In-Class Exercise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1752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(Taken from Exercise 5.15)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STUDENT(</a:t>
            </a:r>
            <a:r>
              <a:rPr lang="en-US" altLang="en-US" sz="2000" u="sng">
                <a:latin typeface="Times New Roman" panose="02020603050405020304" pitchFamily="18" charset="0"/>
              </a:rPr>
              <a:t>SSN</a:t>
            </a:r>
            <a:r>
              <a:rPr lang="en-US" altLang="en-US" sz="2000">
                <a:latin typeface="Times New Roman" panose="02020603050405020304" pitchFamily="18" charset="0"/>
              </a:rPr>
              <a:t>, Name, Major, Bdate)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COURSE(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Cname, Dept)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ENROLL(</a:t>
            </a:r>
            <a:r>
              <a:rPr lang="en-US" altLang="en-US" sz="2000" u="sng">
                <a:latin typeface="Times New Roman" panose="02020603050405020304" pitchFamily="18" charset="0"/>
              </a:rPr>
              <a:t>SSN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Quarter</a:t>
            </a:r>
            <a:r>
              <a:rPr lang="en-US" altLang="en-US" sz="2000">
                <a:latin typeface="Times New Roman" panose="02020603050405020304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>
                <a:latin typeface="Times New Roman" panose="02020603050405020304" pitchFamily="18" charset="0"/>
              </a:rPr>
              <a:t>Course#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u="sng">
                <a:latin typeface="Times New Roman" panose="02020603050405020304" pitchFamily="18" charset="0"/>
              </a:rPr>
              <a:t>Quarter</a:t>
            </a:r>
            <a:r>
              <a:rPr lang="en-US" altLang="en-US" sz="2000">
                <a:latin typeface="Times New Roman" panose="02020603050405020304" pitchFamily="18" charset="0"/>
              </a:rPr>
              <a:t>, Book_ISBN)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TEXT(</a:t>
            </a:r>
            <a:r>
              <a:rPr lang="en-US" altLang="en-US" sz="2000" u="sng">
                <a:latin typeface="Times New Roman" panose="02020603050405020304" pitchFamily="18" charset="0"/>
              </a:rPr>
              <a:t>Book_ISBN</a:t>
            </a:r>
            <a:r>
              <a:rPr lang="en-US" altLang="en-US" sz="2000">
                <a:latin typeface="Times New Roman" panose="02020603050405020304" pitchFamily="18" charset="0"/>
              </a:rPr>
              <a:t>, Book_Title, Publisher, Author)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42716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A Relation</a:t>
            </a:r>
            <a:endParaRPr lang="en-US" dirty="0"/>
          </a:p>
        </p:txBody>
      </p:sp>
      <p:pic>
        <p:nvPicPr>
          <p:cNvPr id="4" name="Picture 6" descr="fig05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" y="2094957"/>
            <a:ext cx="11275326" cy="408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58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Informal Definitions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Key of a Relation:</a:t>
            </a:r>
          </a:p>
          <a:p>
            <a:pPr lvl="1"/>
            <a:r>
              <a:rPr lang="en-US" altLang="en-US" sz="2300" dirty="0" smtClean="0">
                <a:ea typeface="ＭＳ Ｐゴシック" panose="020B0600070205080204" pitchFamily="34" charset="-128"/>
              </a:rPr>
              <a:t>Each </a:t>
            </a:r>
            <a:r>
              <a:rPr lang="en-US" altLang="en-US" sz="2300" dirty="0">
                <a:ea typeface="ＭＳ Ｐゴシック" panose="020B0600070205080204" pitchFamily="34" charset="-128"/>
              </a:rPr>
              <a:t>row has a value of a data item (or set of items) that uniquely identifies that row in the </a:t>
            </a:r>
            <a:r>
              <a:rPr lang="en-US" altLang="en-US" sz="2300" dirty="0" smtClean="0">
                <a:ea typeface="ＭＳ Ｐゴシック" panose="020B0600070205080204" pitchFamily="34" charset="-128"/>
              </a:rPr>
              <a:t>table called </a:t>
            </a:r>
            <a:r>
              <a:rPr lang="en-US" altLang="en-US" sz="23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300" b="1" i="1" dirty="0" smtClean="0">
                <a:ea typeface="ＭＳ Ｐゴシック" panose="020B0600070205080204" pitchFamily="34" charset="-128"/>
              </a:rPr>
              <a:t>key</a:t>
            </a:r>
          </a:p>
          <a:p>
            <a:pPr lvl="2"/>
            <a:r>
              <a:rPr lang="en-US" altLang="en-US" sz="1900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1900" dirty="0">
                <a:ea typeface="ＭＳ Ｐゴシック" panose="020B0600070205080204" pitchFamily="34" charset="-128"/>
              </a:rPr>
              <a:t>the STUDENT table, SSN is the key</a:t>
            </a:r>
          </a:p>
          <a:p>
            <a:pPr lvl="1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Sometimes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row-ids or sequential numbers are assigned as keys to identify the rows in a table</a:t>
            </a:r>
          </a:p>
          <a:p>
            <a:pPr lvl="2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Called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artificial key</a:t>
            </a:r>
            <a:r>
              <a:rPr lang="en-US" altLang="en-US" sz="18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4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Domain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ea typeface="ＭＳ Ｐゴシック" panose="020B0600070205080204" pitchFamily="34" charset="-128"/>
              </a:rPr>
              <a:t>domain</a:t>
            </a:r>
            <a:r>
              <a:rPr lang="en-US" altLang="en-US" dirty="0">
                <a:ea typeface="ＭＳ Ｐゴシック" panose="020B0600070205080204" pitchFamily="34" charset="-128"/>
              </a:rPr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Example: “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USA_phone_numbers</a:t>
            </a:r>
            <a:r>
              <a:rPr lang="en-US" altLang="en-US" sz="1900" dirty="0">
                <a:ea typeface="ＭＳ Ｐゴシック" panose="020B0600070205080204" pitchFamily="34" charset="-128"/>
              </a:rPr>
              <a:t>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ea typeface="ＭＳ Ｐゴシック" panose="020B0600070205080204" pitchFamily="34" charset="-128"/>
              </a:rPr>
              <a:t>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USA_phone_numbers</a:t>
            </a:r>
            <a:r>
              <a:rPr lang="en-US" altLang="en-US" sz="1900" dirty="0">
                <a:ea typeface="ＭＳ Ｐゴシック" panose="020B0600070205080204" pitchFamily="34" charset="-128"/>
              </a:rPr>
              <a:t> may have a format: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ddd</a:t>
            </a:r>
            <a:r>
              <a:rPr lang="en-US" altLang="en-US" sz="1900" dirty="0">
                <a:ea typeface="ＭＳ Ｐゴシック" panose="020B0600070205080204" pitchFamily="34" charset="-128"/>
              </a:rPr>
              <a:t>)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ddd-dddd</a:t>
            </a:r>
            <a:r>
              <a:rPr lang="en-US" altLang="en-US" sz="1900" dirty="0">
                <a:ea typeface="ＭＳ Ｐゴシック" panose="020B0600070205080204" pitchFamily="34" charset="-128"/>
              </a:rPr>
              <a:t>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Dates have various formats such as year, month, date formatted as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yyyy</a:t>
            </a:r>
            <a:r>
              <a:rPr lang="en-US" altLang="en-US" sz="2000" dirty="0">
                <a:ea typeface="ＭＳ Ｐゴシック" panose="020B0600070205080204" pitchFamily="34" charset="-128"/>
              </a:rPr>
              <a:t>-mm-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dd</a:t>
            </a:r>
            <a:r>
              <a:rPr lang="en-US" altLang="en-US" sz="2000" dirty="0">
                <a:ea typeface="ＭＳ Ｐゴシック" panose="020B0600070205080204" pitchFamily="34" charset="-128"/>
              </a:rPr>
              <a:t>, or as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dd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mm,yyyy</a:t>
            </a:r>
            <a:r>
              <a:rPr lang="en-US" altLang="en-US" sz="2000" dirty="0">
                <a:ea typeface="ＭＳ Ｐゴシック" panose="020B0600070205080204" pitchFamily="34" charset="-128"/>
              </a:rPr>
              <a:t>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Example: The domain Date may be used to define two attributes named “Invoice-date” and “Payment-date” with different meanings</a:t>
            </a:r>
          </a:p>
        </p:txBody>
      </p:sp>
    </p:spTree>
    <p:extLst>
      <p:ext uri="{BB962C8B-B14F-4D97-AF65-F5344CB8AC3E}">
        <p14:creationId xmlns:p14="http://schemas.microsoft.com/office/powerpoint/2010/main" val="27457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B829473-6F20-4934-9741-323D7A1712E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Tuple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 b="1">
                <a:ea typeface="ＭＳ Ｐゴシック" panose="020B0600070205080204" pitchFamily="34" charset="-128"/>
              </a:rPr>
              <a:t>tuple</a:t>
            </a:r>
            <a:r>
              <a:rPr lang="en-US" altLang="en-US" sz="2400">
                <a:ea typeface="ＭＳ Ｐゴシック" panose="020B0600070205080204" pitchFamily="34" charset="-128"/>
              </a:rPr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value is derived from an appropriate </a:t>
            </a:r>
            <a:r>
              <a:rPr lang="en-US" altLang="en-US" sz="2400" i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This is called a 4-tuple as it has 4 values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tuple (row) in the CUSTOMER relation.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relation is a </a:t>
            </a:r>
            <a:r>
              <a:rPr lang="en-US" altLang="en-US" sz="2400" b="1">
                <a:ea typeface="ＭＳ Ｐゴシック" panose="020B0600070205080204" pitchFamily="34" charset="-128"/>
              </a:rPr>
              <a:t>set </a:t>
            </a:r>
            <a:r>
              <a:rPr lang="en-US" altLang="en-US" sz="2400">
                <a:ea typeface="ＭＳ Ｐゴシック" panose="020B0600070205080204" pitchFamily="34" charset="-128"/>
              </a:rPr>
              <a:t>of such tuples (rows)</a:t>
            </a:r>
          </a:p>
        </p:txBody>
      </p:sp>
    </p:spTree>
    <p:extLst>
      <p:ext uri="{BB962C8B-B14F-4D97-AF65-F5344CB8AC3E}">
        <p14:creationId xmlns:p14="http://schemas.microsoft.com/office/powerpoint/2010/main" val="1988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State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relation state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Example: attribute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Cust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dom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Cust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-name) is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varchar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(25)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role these strings play in the CUSTOMER relation is that of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name of a customer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relation </a:t>
            </a:r>
            <a:r>
              <a:rPr lang="en-US" dirty="0"/>
              <a:t>(or </a:t>
            </a:r>
            <a:r>
              <a:rPr lang="en-US" b="1" dirty="0"/>
              <a:t>relation state</a:t>
            </a:r>
            <a:r>
              <a:rPr lang="en-US" dirty="0" smtClean="0"/>
              <a:t>) </a:t>
            </a:r>
            <a:r>
              <a:rPr lang="en-US" i="1" dirty="0"/>
              <a:t>r </a:t>
            </a:r>
            <a:r>
              <a:rPr lang="en-US" dirty="0"/>
              <a:t>of the relation schema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1, </a:t>
            </a:r>
            <a:r>
              <a:rPr lang="en-US" i="1" dirty="0"/>
              <a:t>A</a:t>
            </a:r>
            <a:r>
              <a:rPr lang="en-US" dirty="0"/>
              <a:t>2, … , </a:t>
            </a:r>
            <a:r>
              <a:rPr lang="en-US" i="1" dirty="0"/>
              <a:t>An</a:t>
            </a:r>
            <a:r>
              <a:rPr lang="en-US" dirty="0"/>
              <a:t>), also denoted</a:t>
            </a:r>
            <a:br>
              <a:rPr lang="en-US" dirty="0"/>
            </a:br>
            <a:r>
              <a:rPr lang="en-US" dirty="0"/>
              <a:t>by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), is a set of </a:t>
            </a:r>
            <a:r>
              <a:rPr lang="en-US" i="1" dirty="0"/>
              <a:t>n</a:t>
            </a:r>
            <a:r>
              <a:rPr lang="en-US" dirty="0"/>
              <a:t>-tuples </a:t>
            </a: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t</a:t>
            </a:r>
            <a:r>
              <a:rPr lang="en-US" dirty="0"/>
              <a:t>1, </a:t>
            </a:r>
            <a:r>
              <a:rPr lang="en-US" i="1" dirty="0"/>
              <a:t>t</a:t>
            </a:r>
            <a:r>
              <a:rPr lang="en-US" dirty="0"/>
              <a:t>2, … , </a:t>
            </a:r>
            <a:r>
              <a:rPr lang="en-US" i="1" dirty="0"/>
              <a:t>tm</a:t>
            </a:r>
            <a:r>
              <a:rPr lang="en-US" dirty="0"/>
              <a:t>}. Each </a:t>
            </a:r>
            <a:r>
              <a:rPr lang="en-US" i="1" dirty="0"/>
              <a:t>n</a:t>
            </a:r>
            <a:r>
              <a:rPr lang="en-US" b="1" dirty="0"/>
              <a:t>-tuple </a:t>
            </a:r>
            <a:r>
              <a:rPr lang="en-US" i="1" dirty="0"/>
              <a:t>t </a:t>
            </a:r>
            <a:r>
              <a:rPr lang="en-US" dirty="0"/>
              <a:t>is an ordered list of </a:t>
            </a:r>
            <a:r>
              <a:rPr lang="en-US" i="1" dirty="0"/>
              <a:t>n</a:t>
            </a:r>
            <a:br>
              <a:rPr lang="en-US" i="1" dirty="0"/>
            </a:br>
            <a:r>
              <a:rPr lang="en-US" dirty="0"/>
              <a:t>values </a:t>
            </a:r>
            <a:r>
              <a:rPr lang="en-US" i="1" dirty="0"/>
              <a:t>t =</a:t>
            </a:r>
            <a:r>
              <a:rPr lang="en-US" dirty="0"/>
              <a:t>&lt;</a:t>
            </a:r>
            <a:r>
              <a:rPr lang="en-US" i="1" dirty="0"/>
              <a:t>v</a:t>
            </a:r>
            <a:r>
              <a:rPr lang="en-US" dirty="0"/>
              <a:t>1</a:t>
            </a:r>
            <a:r>
              <a:rPr lang="en-US" i="1" dirty="0"/>
              <a:t>, v</a:t>
            </a:r>
            <a:r>
              <a:rPr lang="en-US" dirty="0"/>
              <a:t>2</a:t>
            </a:r>
            <a:r>
              <a:rPr lang="en-US" i="1" dirty="0"/>
              <a:t>, … , </a:t>
            </a:r>
            <a:r>
              <a:rPr lang="en-US" i="1" dirty="0" err="1"/>
              <a:t>vn</a:t>
            </a:r>
            <a:r>
              <a:rPr lang="en-US" dirty="0"/>
              <a:t>&gt;, where each value </a:t>
            </a:r>
            <a:r>
              <a:rPr lang="en-US" i="1" dirty="0"/>
              <a:t>vi, </a:t>
            </a:r>
            <a:r>
              <a:rPr lang="en-US" dirty="0"/>
              <a:t>1 ≤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n</a:t>
            </a:r>
            <a:r>
              <a:rPr lang="en-US" dirty="0"/>
              <a:t>, is an element of </a:t>
            </a:r>
            <a:r>
              <a:rPr lang="en-US" dirty="0" err="1"/>
              <a:t>dom</a:t>
            </a:r>
            <a:r>
              <a:rPr lang="en-US" dirty="0"/>
              <a:t> (</a:t>
            </a:r>
            <a:r>
              <a:rPr lang="en-US" i="1" dirty="0"/>
              <a:t>Ai</a:t>
            </a:r>
            <a:r>
              <a:rPr lang="en-US" dirty="0"/>
              <a:t>) or is</a:t>
            </a:r>
            <a:br>
              <a:rPr lang="en-US" dirty="0"/>
            </a:br>
            <a:r>
              <a:rPr lang="en-US" dirty="0"/>
              <a:t>a special </a:t>
            </a:r>
            <a:r>
              <a:rPr lang="en-US" b="1" dirty="0"/>
              <a:t>NULL</a:t>
            </a:r>
            <a:r>
              <a:rPr lang="en-US" dirty="0"/>
              <a:t> value. 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9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Formal Definitions - Schema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Schema</a:t>
            </a:r>
            <a:r>
              <a:rPr lang="en-US" altLang="en-US" sz="2400" dirty="0">
                <a:ea typeface="ＭＳ Ｐゴシック" panose="020B0600070205080204" pitchFamily="34" charset="-128"/>
              </a:rPr>
              <a:t> (or description) of a Relation: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Denoted by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R (</a:t>
            </a:r>
            <a:r>
              <a:rPr lang="en-US" altLang="en-US" sz="2200" dirty="0">
                <a:ea typeface="ＭＳ Ｐゴシック" panose="020B0600070205080204" pitchFamily="34" charset="-128"/>
              </a:rPr>
              <a:t>A1, A2, .....An)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R is the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the relation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attributes</a:t>
            </a:r>
            <a:r>
              <a:rPr lang="en-US" altLang="en-US" sz="2200" dirty="0">
                <a:ea typeface="ＭＳ Ｐゴシック" panose="020B0600070205080204" pitchFamily="34" charset="-128"/>
              </a:rPr>
              <a:t> of the relation are A1, A2, ..., An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E.g.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CUSTOMER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400" dirty="0">
                <a:ea typeface="ＭＳ Ｐゴシック" panose="020B0600070205080204" pitchFamily="34" charset="-128"/>
              </a:rPr>
              <a:t>-id,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400" dirty="0">
                <a:ea typeface="ＭＳ Ｐゴシック" panose="020B0600070205080204" pitchFamily="34" charset="-128"/>
              </a:rPr>
              <a:t>-name, Address, Phone#)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CUSTOMER is the relation name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Defined over the four attributes: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200" dirty="0">
                <a:ea typeface="ＭＳ Ｐゴシック" panose="020B0600070205080204" pitchFamily="34" charset="-128"/>
              </a:rPr>
              <a:t>-id,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200" dirty="0">
                <a:ea typeface="ＭＳ Ｐゴシック" panose="020B0600070205080204" pitchFamily="34" charset="-128"/>
              </a:rPr>
              <a:t>-name, Address, Phone#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Each attribute has a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domain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a set of valid values. 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For example, the domain of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Cust</a:t>
            </a:r>
            <a:r>
              <a:rPr lang="en-US" altLang="en-US" sz="2200" dirty="0">
                <a:ea typeface="ＭＳ Ｐゴシック" panose="020B0600070205080204" pitchFamily="34" charset="-128"/>
              </a:rPr>
              <a:t>-id is 6 digit numbers.</a:t>
            </a:r>
          </a:p>
        </p:txBody>
      </p:sp>
    </p:spTree>
    <p:extLst>
      <p:ext uri="{BB962C8B-B14F-4D97-AF65-F5344CB8AC3E}">
        <p14:creationId xmlns:p14="http://schemas.microsoft.com/office/powerpoint/2010/main" val="2016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1184</TotalTime>
  <Words>2592</Words>
  <Application>Microsoft Office PowerPoint</Application>
  <PresentationFormat>Widescreen</PresentationFormat>
  <Paragraphs>297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Calibri</vt:lpstr>
      <vt:lpstr>Segoe UI</vt:lpstr>
      <vt:lpstr>Segoe UI Light</vt:lpstr>
      <vt:lpstr>Symbol</vt:lpstr>
      <vt:lpstr>Tahoma</vt:lpstr>
      <vt:lpstr>Times New Roman</vt:lpstr>
      <vt:lpstr>Wingdings</vt:lpstr>
      <vt:lpstr>WelcomeDoc</vt:lpstr>
      <vt:lpstr>CS2005 Database Systems</vt:lpstr>
      <vt:lpstr> </vt:lpstr>
      <vt:lpstr>Relational Model Concepts</vt:lpstr>
      <vt:lpstr>e.g. A Relation</vt:lpstr>
      <vt:lpstr>Informal Definitions</vt:lpstr>
      <vt:lpstr>Formal Definitions - Domain</vt:lpstr>
      <vt:lpstr>Formal Definitions - Tuple</vt:lpstr>
      <vt:lpstr>Formal Definitions - State</vt:lpstr>
      <vt:lpstr>Formal Definitions - Schema</vt:lpstr>
      <vt:lpstr>Definition Summary</vt:lpstr>
      <vt:lpstr>Characteristics Of Relations</vt:lpstr>
      <vt:lpstr>Same state as previous Figure (but with different order of tuples)</vt:lpstr>
      <vt:lpstr>Two Identical Tuples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Relational Database State</vt:lpstr>
      <vt:lpstr>Populated database state</vt:lpstr>
      <vt:lpstr>PowerPoint Presentation</vt:lpstr>
      <vt:lpstr>Entity Integrity</vt:lpstr>
      <vt:lpstr>Referential Integrity</vt:lpstr>
      <vt:lpstr>Referential Integrity</vt:lpstr>
      <vt:lpstr>Referential Integrity (or foreign key) Constraint</vt:lpstr>
      <vt:lpstr>Displaying a relational database schema and its constraints</vt:lpstr>
      <vt:lpstr>PowerPoint Presentation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In-Class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188</cp:revision>
  <dcterms:created xsi:type="dcterms:W3CDTF">2021-09-06T03:19:13Z</dcterms:created>
  <dcterms:modified xsi:type="dcterms:W3CDTF">2021-09-22T16:43:02Z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