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9" r:id="rId16"/>
    <p:sldId id="268" r:id="rId17"/>
    <p:sldId id="270" r:id="rId18"/>
    <p:sldId id="271" r:id="rId19"/>
    <p:sldId id="275" r:id="rId20"/>
    <p:sldId id="276" r:id="rId21"/>
    <p:sldId id="277" r:id="rId22"/>
    <p:sldId id="280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9"/>
            <p14:sldId id="268"/>
            <p14:sldId id="270"/>
            <p14:sldId id="271"/>
            <p14:sldId id="275"/>
            <p14:sldId id="276"/>
            <p14:sldId id="277"/>
            <p14:sldId id="280"/>
            <p14:sldId id="278"/>
          </p14:sldIdLst>
        </p14:section>
        <p14:section name="Design, Impress, Work Together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6" d="100"/>
          <a:sy n="66" d="100"/>
        </p:scale>
        <p:origin x="8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08F288-2464-40A4-8C05-F55D93C4692F}" type="slidenum">
              <a:rPr lang="en-CA" altLang="en-US" sz="1200" smtClean="0">
                <a:latin typeface="Tahoma" panose="020B0604030504040204" pitchFamily="34" charset="0"/>
              </a:rPr>
              <a:pPr/>
              <a:t>12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5862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C9025-5CF6-4FF4-8EBE-661765D817DF}" type="slidenum">
              <a:rPr lang="en-CA" altLang="en-US" sz="1200" smtClean="0">
                <a:latin typeface="Tahoma" panose="020B0604030504040204" pitchFamily="34" charset="0"/>
              </a:rPr>
              <a:pPr/>
              <a:t>13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571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405F9E9-B592-43E0-871F-F34794DB0609}" type="slidenum">
              <a:rPr lang="en-CA" altLang="en-US" sz="1200" smtClean="0">
                <a:latin typeface="Tahoma" panose="020B0604030504040204" pitchFamily="34" charset="0"/>
              </a:rPr>
              <a:pPr/>
              <a:t>15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3725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0FD682-6AD7-4374-AE22-4E674BF49764}" type="slidenum">
              <a:rPr lang="en-CA" altLang="en-US" sz="1200" smtClean="0">
                <a:latin typeface="Tahoma" panose="020B0604030504040204" pitchFamily="34" charset="0"/>
              </a:rPr>
              <a:pPr/>
              <a:t>16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2771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D61855-497B-4044-B322-A6E07524C7B1}" type="slidenum">
              <a:rPr lang="en-CA" altLang="en-US" sz="1200" smtClean="0">
                <a:latin typeface="Tahoma" panose="020B0604030504040204" pitchFamily="34" charset="0"/>
              </a:rPr>
              <a:pPr/>
              <a:t>17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0984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7368EDB-5649-4088-8C08-E28DCE965764}" type="slidenum">
              <a:rPr lang="en-CA" altLang="en-US" sz="1200" smtClean="0">
                <a:latin typeface="Tahoma" panose="020B0604030504040204" pitchFamily="34" charset="0"/>
              </a:rPr>
              <a:pPr/>
              <a:t>18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303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2842E5-616F-453D-AFA4-8E6B7DA6BD4C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45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B9B4855-0248-4209-8703-0C86FE686F35}" type="slidenum">
              <a:rPr lang="en-CA" altLang="en-US" sz="1200" smtClean="0">
                <a:latin typeface="Tahoma" panose="020B0604030504040204" pitchFamily="34" charset="0"/>
              </a:rPr>
              <a:pPr/>
              <a:t>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represents a real-world object or concept, such as an employee or a project from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described in the database. </a:t>
            </a:r>
          </a:p>
          <a:p>
            <a:pPr eaLnBrk="1" hangingPunct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represents some property of interest that further describes an entity, such as the employee’s name or salary. </a:t>
            </a:r>
          </a:p>
          <a:p>
            <a:pPr eaLnBrk="1" hangingPunct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relationship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two or more entities represents an association among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entities</a:t>
            </a:r>
            <a:r>
              <a:rPr lang="en-US" dirty="0" smtClean="0"/>
              <a:t> </a:t>
            </a:r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154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708078-02BF-48C0-9598-0631AE5C2D81}" type="slidenum">
              <a:rPr lang="en-CA" altLang="en-US" sz="1200" smtClean="0">
                <a:latin typeface="Tahoma" panose="020B0604030504040204" pitchFamily="34" charset="0"/>
              </a:rPr>
              <a:pPr/>
              <a:t>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22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9162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B9A9995-3F75-4CB3-9733-54AC1D9CDD33}" type="slidenum">
              <a:rPr lang="en-CA" altLang="en-US" sz="1200" smtClean="0">
                <a:latin typeface="Tahoma" panose="020B0604030504040204" pitchFamily="34" charset="0"/>
              </a:rPr>
              <a:pPr/>
              <a:t>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97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8AE13CF-169E-43EC-AF4E-AAE5FE417D99}" type="slidenum">
              <a:rPr lang="en-CA" altLang="en-US" sz="1200" smtClean="0">
                <a:latin typeface="Tahoma" panose="020B0604030504040204" pitchFamily="34" charset="0"/>
              </a:rPr>
              <a:pPr/>
              <a:t>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8077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2900948-5898-4BF9-BCA1-B892213A9E3F}" type="slidenum">
              <a:rPr lang="en-CA" altLang="en-US" sz="1200" smtClean="0">
                <a:latin typeface="Tahoma" panose="020B0604030504040204" pitchFamily="34" charset="0"/>
              </a:rPr>
              <a:pPr/>
              <a:t>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817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2AA994-C4D3-4F9C-AFEE-CCBE2621BA1F}" type="slidenum">
              <a:rPr lang="en-CA" altLang="en-US" sz="1200" smtClean="0">
                <a:latin typeface="Tahoma" panose="020B0604030504040204" pitchFamily="34" charset="0"/>
              </a:rPr>
              <a:pPr/>
              <a:t>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571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133A12C-48E0-44EF-9E21-D90DED9F7CB7}" type="slidenum">
              <a:rPr lang="en-CA" altLang="en-US" sz="1200" smtClean="0">
                <a:latin typeface="Tahoma" panose="020B0604030504040204" pitchFamily="34" charset="0"/>
              </a:rPr>
              <a:pPr/>
              <a:t>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470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>
            <a:lvl1pPr marL="3429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lnSpc>
                <a:spcPct val="150000"/>
              </a:lnSpc>
              <a:spcAft>
                <a:spcPts val="0"/>
              </a:spcAft>
              <a:defRPr sz="1800">
                <a:solidFill>
                  <a:srgbClr val="0070C0"/>
                </a:solidFill>
              </a:defRPr>
            </a:lvl2pPr>
            <a:lvl3pPr algn="just">
              <a:lnSpc>
                <a:spcPct val="150000"/>
              </a:lnSpc>
              <a:spcAft>
                <a:spcPts val="0"/>
              </a:spcAft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 algn="just"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CS2005	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7095184" cy="113779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Fall 2021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Example of a Database Schema</a:t>
            </a:r>
          </a:p>
        </p:txBody>
      </p:sp>
      <p:pic>
        <p:nvPicPr>
          <p:cNvPr id="23556" name="Picture 6" descr="fig02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77724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34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g01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931" y="203200"/>
            <a:ext cx="5586412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3838" y="1128712"/>
            <a:ext cx="5841093" cy="2289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ea typeface="ＭＳ Ｐゴシック" panose="020B0600070205080204" pitchFamily="34" charset="-128"/>
              </a:rPr>
              <a:t>Example of a Database State</a:t>
            </a:r>
          </a:p>
        </p:txBody>
      </p:sp>
    </p:spTree>
    <p:extLst>
      <p:ext uri="{BB962C8B-B14F-4D97-AF65-F5344CB8AC3E}">
        <p14:creationId xmlns:p14="http://schemas.microsoft.com/office/powerpoint/2010/main" val="268131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Three-Schema Architecture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Defines DBMS schemas at 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three</a:t>
            </a:r>
            <a:r>
              <a:rPr lang="en-US" altLang="en-US" sz="2400" dirty="0">
                <a:ea typeface="ＭＳ Ｐゴシック" panose="020B0600070205080204" pitchFamily="34" charset="-128"/>
              </a:rPr>
              <a:t> levels:</a:t>
            </a:r>
          </a:p>
          <a:p>
            <a:pPr lvl="1" eaLnBrk="1" hangingPunct="1"/>
            <a:r>
              <a:rPr lang="en-US" altLang="en-US" sz="2200" b="1" dirty="0" smtClean="0">
                <a:ea typeface="ＭＳ Ｐゴシック" panose="020B0600070205080204" pitchFamily="34" charset="-128"/>
              </a:rPr>
              <a:t>Internal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schema</a:t>
            </a:r>
            <a:r>
              <a:rPr lang="en-US" altLang="en-US" sz="2200" dirty="0">
                <a:ea typeface="ＭＳ Ｐゴシック" panose="020B0600070205080204" pitchFamily="34" charset="-128"/>
              </a:rPr>
              <a:t> at the internal level to describe physical storage structures and access paths 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(e.g. </a:t>
            </a:r>
            <a:r>
              <a:rPr lang="en-US" altLang="en-US" sz="2200" dirty="0">
                <a:ea typeface="ＭＳ Ｐゴシック" panose="020B0600070205080204" pitchFamily="34" charset="-128"/>
              </a:rPr>
              <a:t>indexes). 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Typically uses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physical</a:t>
            </a:r>
            <a:r>
              <a:rPr lang="en-US" altLang="en-US" sz="2000" dirty="0">
                <a:ea typeface="ＭＳ Ｐゴシック" panose="020B0600070205080204" pitchFamily="34" charset="-128"/>
              </a:rPr>
              <a:t> data model.</a:t>
            </a:r>
          </a:p>
          <a:p>
            <a:pPr lvl="1" eaLnBrk="1" hangingPunct="1"/>
            <a:r>
              <a:rPr lang="en-US" altLang="en-US" sz="2200" b="1" dirty="0" smtClean="0">
                <a:ea typeface="ＭＳ Ｐゴシック" panose="020B0600070205080204" pitchFamily="34" charset="-128"/>
              </a:rPr>
              <a:t>Conceptual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schema</a:t>
            </a:r>
            <a:r>
              <a:rPr lang="en-US" altLang="en-US" sz="2200" dirty="0">
                <a:ea typeface="ＭＳ Ｐゴシック" panose="020B0600070205080204" pitchFamily="34" charset="-128"/>
              </a:rPr>
              <a:t> at the conceptual level to describe the structure and constraints for the whole database for a community of users. 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Uses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conceptual</a:t>
            </a:r>
            <a:r>
              <a:rPr lang="en-US" altLang="en-US" sz="2000" dirty="0">
                <a:ea typeface="ＭＳ Ｐゴシック" panose="020B0600070205080204" pitchFamily="34" charset="-128"/>
              </a:rPr>
              <a:t> or an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implementation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 data model.</a:t>
            </a:r>
          </a:p>
          <a:p>
            <a:pPr lvl="1" eaLnBrk="1" hangingPunct="1"/>
            <a:r>
              <a:rPr lang="en-US" altLang="en-US" sz="2200" b="1" dirty="0">
                <a:ea typeface="ＭＳ Ｐゴシック" panose="020B0600070205080204" pitchFamily="34" charset="-128"/>
              </a:rPr>
              <a:t>External schemas</a:t>
            </a:r>
            <a:r>
              <a:rPr lang="en-US" altLang="en-US" sz="2200" dirty="0">
                <a:ea typeface="ＭＳ Ｐゴシック" panose="020B0600070205080204" pitchFamily="34" charset="-128"/>
              </a:rPr>
              <a:t> at the external level to describe the various user views. 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Usually uses the same data model as the conceptual schema.</a:t>
            </a:r>
          </a:p>
        </p:txBody>
      </p:sp>
    </p:spTree>
    <p:extLst>
      <p:ext uri="{BB962C8B-B14F-4D97-AF65-F5344CB8AC3E}">
        <p14:creationId xmlns:p14="http://schemas.microsoft.com/office/powerpoint/2010/main" val="405626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Three-Schema Architecture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Proposed to support DBMS characteristics of:</a:t>
            </a:r>
          </a:p>
          <a:p>
            <a:pPr lvl="1"/>
            <a:r>
              <a:rPr lang="en-US" altLang="en-US" b="1" dirty="0" smtClean="0">
                <a:ea typeface="ＭＳ Ｐゴシック" panose="020B0600070205080204" pitchFamily="34" charset="-128"/>
              </a:rPr>
              <a:t>Program-data independence.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Support of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multiple views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of the data.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Not explicitly used in commercial DBMS products, but has been useful in explaining database system organization</a:t>
            </a:r>
          </a:p>
        </p:txBody>
      </p:sp>
    </p:spTree>
    <p:extLst>
      <p:ext uri="{BB962C8B-B14F-4D97-AF65-F5344CB8AC3E}">
        <p14:creationId xmlns:p14="http://schemas.microsoft.com/office/powerpoint/2010/main" val="295619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three-schema architecture</a:t>
            </a:r>
          </a:p>
        </p:txBody>
      </p:sp>
      <p:pic>
        <p:nvPicPr>
          <p:cNvPr id="29700" name="Picture 4" descr="fig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1" y="1762126"/>
            <a:ext cx="7545842" cy="482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07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Three-Schema Architecture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Mappings among schema levels are needed to transform requests and data. 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Programs refer to an external schema, and are mapped by the DBMS to the internal schema for execution.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Data extracted from the internal DBMS level is reformatted to match the user’s external view (e.g. formatting the results of an SQL query for display in a Web page)</a:t>
            </a:r>
          </a:p>
        </p:txBody>
      </p:sp>
    </p:spTree>
    <p:extLst>
      <p:ext uri="{BB962C8B-B14F-4D97-AF65-F5344CB8AC3E}">
        <p14:creationId xmlns:p14="http://schemas.microsoft.com/office/powerpoint/2010/main" val="372148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 Independence (continued)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When a schema at a lower level is changed, only the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mappings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between this schema and higher-level schemas need to be changed in a DBMS that fully supports data independence.</a:t>
            </a: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higher-level schemas themselves are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unchanged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Hence, the application programs need not be changed since they refer to the external schemas.</a:t>
            </a:r>
          </a:p>
        </p:txBody>
      </p:sp>
    </p:spTree>
    <p:extLst>
      <p:ext uri="{BB962C8B-B14F-4D97-AF65-F5344CB8AC3E}">
        <p14:creationId xmlns:p14="http://schemas.microsoft.com/office/powerpoint/2010/main" val="349502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DBMS Languages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dirty="0" smtClean="0">
                <a:ea typeface="ＭＳ Ｐゴシック" panose="020B0600070205080204" pitchFamily="34" charset="-128"/>
              </a:rPr>
              <a:t>Data Definition Language (DDL)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dirty="0" smtClean="0">
                <a:ea typeface="ＭＳ Ｐゴシック" panose="020B0600070205080204" pitchFamily="34" charset="-128"/>
              </a:rPr>
              <a:t>Data Manipulation Language (DML)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High-Level or Non-procedural Languages: These include the relational language SQL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May be used in a standalone way or may be embedded in a programming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language</a:t>
            </a:r>
          </a:p>
          <a:p>
            <a:pPr lvl="2"/>
            <a:r>
              <a:rPr lang="en-US" dirty="0" smtClean="0"/>
              <a:t>A high-level DML </a:t>
            </a:r>
            <a:r>
              <a:rPr lang="en-US" dirty="0"/>
              <a:t>used in a standalone interactive manner is called a </a:t>
            </a:r>
            <a:r>
              <a:rPr lang="en-US" b="1" dirty="0"/>
              <a:t>query language</a:t>
            </a:r>
            <a:r>
              <a:rPr lang="en-US" dirty="0"/>
              <a:t> 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Low Level or Procedural Languages: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These must be embedded in a programming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language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needs to use </a:t>
            </a:r>
            <a:r>
              <a:rPr lang="en-US" dirty="0" smtClean="0"/>
              <a:t>programming language </a:t>
            </a:r>
            <a:r>
              <a:rPr lang="en-US" dirty="0"/>
              <a:t>constructs, such as looping, to retrieve and process each record from a </a:t>
            </a:r>
            <a:r>
              <a:rPr lang="en-US" dirty="0" smtClean="0"/>
              <a:t>set of </a:t>
            </a:r>
            <a:r>
              <a:rPr lang="en-US" dirty="0"/>
              <a:t>records</a:t>
            </a:r>
            <a:r>
              <a:rPr lang="en-US" dirty="0"/>
              <a:t> 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3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DBMS Programming Language Interfaces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Programmer interfaces for embedding DML in a programming languages:</a:t>
            </a:r>
          </a:p>
          <a:p>
            <a:pPr lvl="1" eaLnBrk="1" hangingPunct="1"/>
            <a:r>
              <a:rPr lang="en-US" altLang="en-US" sz="2000" b="1">
                <a:ea typeface="ＭＳ Ｐゴシック" panose="020B0600070205080204" pitchFamily="34" charset="-128"/>
              </a:rPr>
              <a:t>Embedded Approach</a:t>
            </a:r>
            <a:r>
              <a:rPr lang="en-US" altLang="en-US" sz="2000">
                <a:ea typeface="ＭＳ Ｐゴシック" panose="020B0600070205080204" pitchFamily="34" charset="-128"/>
              </a:rPr>
              <a:t>: e.g embedded SQL (for C, C++, etc.), SQLJ (for Java)</a:t>
            </a:r>
          </a:p>
          <a:p>
            <a:pPr lvl="1" eaLnBrk="1" hangingPunct="1"/>
            <a:r>
              <a:rPr lang="en-US" altLang="en-US" sz="2000" b="1">
                <a:ea typeface="ＭＳ Ｐゴシック" panose="020B0600070205080204" pitchFamily="34" charset="-128"/>
              </a:rPr>
              <a:t>Procedure Call Approach</a:t>
            </a:r>
            <a:r>
              <a:rPr lang="en-US" altLang="en-US" sz="2000">
                <a:ea typeface="ＭＳ Ｐゴシック" panose="020B0600070205080204" pitchFamily="34" charset="-128"/>
              </a:rPr>
              <a:t>: e.g. JDBC for Java, ODBC (Open Databse Connectivity) for other programming languages as API’s (application programming interfaces)</a:t>
            </a:r>
          </a:p>
          <a:p>
            <a:pPr lvl="1" eaLnBrk="1" hangingPunct="1"/>
            <a:r>
              <a:rPr lang="en-US" altLang="en-US" sz="2000" b="1">
                <a:ea typeface="ＭＳ Ｐゴシック" panose="020B0600070205080204" pitchFamily="34" charset="-128"/>
              </a:rPr>
              <a:t>Database Programming Language Approach</a:t>
            </a:r>
            <a:r>
              <a:rPr lang="en-US" altLang="en-US" sz="2000">
                <a:ea typeface="ＭＳ Ｐゴシック" panose="020B0600070205080204" pitchFamily="34" charset="-128"/>
              </a:rPr>
              <a:t>: e.g. ORACLE has PL/SQL, a programming language based on SQL; language incorporates SQL and its data types as integral components</a:t>
            </a:r>
          </a:p>
          <a:p>
            <a:pPr lvl="1" eaLnBrk="1" hangingPunct="1"/>
            <a:r>
              <a:rPr lang="en-US" altLang="en-US" sz="2000" b="1">
                <a:ea typeface="ＭＳ Ｐゴシック" panose="020B0600070205080204" pitchFamily="34" charset="-128"/>
              </a:rPr>
              <a:t>Scripting Languages: </a:t>
            </a:r>
            <a:r>
              <a:rPr lang="en-US" altLang="en-US" sz="2000">
                <a:ea typeface="ＭＳ Ｐゴシック" panose="020B0600070205080204" pitchFamily="34" charset="-128"/>
              </a:rPr>
              <a:t>PHP (client-side scripting) and Python (server-side scripting) are used to write database programs.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39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Interfaces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Menu-based Interfaces for Web Clients or Browsing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Apps for Mobile </a:t>
            </a:r>
            <a:r>
              <a:rPr lang="en-US" dirty="0" smtClean="0"/>
              <a:t>Devices</a:t>
            </a:r>
          </a:p>
          <a:p>
            <a:r>
              <a:rPr lang="en-US" dirty="0"/>
              <a:t>Forms-based </a:t>
            </a:r>
            <a:r>
              <a:rPr lang="en-US" dirty="0" smtClean="0"/>
              <a:t>Interfaces</a:t>
            </a:r>
          </a:p>
          <a:p>
            <a:r>
              <a:rPr lang="en-US" dirty="0"/>
              <a:t>Graphical User Interfaces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Natural Language Interfaces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Keyword-based Database Search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Speech Input and Output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Interfaces for Parametric Users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Interfaces for Parametric Users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36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C4C4A4-2606-4B5F-9C6E-3FD7EA94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 marL="0" indent="0" algn="ctr">
              <a:buNone/>
              <a:defRPr/>
            </a:pPr>
            <a:r>
              <a:rPr lang="en-US" sz="3200" b="1" dirty="0" smtClean="0"/>
              <a:t>CHAPTER </a:t>
            </a:r>
            <a:r>
              <a:rPr lang="en-US" sz="3200" b="1" dirty="0"/>
              <a:t>2</a:t>
            </a:r>
          </a:p>
          <a:p>
            <a:pPr algn="ctr" eaLnBrk="1" hangingPunct="1">
              <a:buFont typeface="Wingdings" charset="0"/>
              <a:buNone/>
              <a:defRPr/>
            </a:pPr>
            <a:r>
              <a:rPr lang="en-US" sz="3600" dirty="0" smtClean="0"/>
              <a:t>Database </a:t>
            </a:r>
            <a:r>
              <a:rPr lang="en-US" sz="3600" dirty="0"/>
              <a:t>System Concepts </a:t>
            </a:r>
            <a:br>
              <a:rPr lang="en-US" sz="3600" dirty="0"/>
            </a:br>
            <a:r>
              <a:rPr lang="en-US" sz="3600" dirty="0"/>
              <a:t>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9288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303213"/>
            <a:ext cx="3991429" cy="4192587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Typical DBMS Component Modules</a:t>
            </a:r>
          </a:p>
        </p:txBody>
      </p:sp>
      <p:pic>
        <p:nvPicPr>
          <p:cNvPr id="40964" name="Picture 4" descr="fig02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43" y="2632"/>
            <a:ext cx="6843486" cy="685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8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 Models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 b="1" dirty="0">
                <a:ea typeface="ＭＳ Ｐゴシック" panose="020B0600070205080204" pitchFamily="34" charset="-128"/>
              </a:rPr>
              <a:t>Data Model: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A set of concepts to describe the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structure</a:t>
            </a:r>
            <a:r>
              <a:rPr lang="en-US" altLang="en-US" sz="2200" dirty="0">
                <a:ea typeface="ＭＳ Ｐゴシック" panose="020B0600070205080204" pitchFamily="34" charset="-128"/>
              </a:rPr>
              <a:t> of a database, the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operations </a:t>
            </a:r>
            <a:r>
              <a:rPr lang="en-US" altLang="en-US" sz="2200" dirty="0">
                <a:ea typeface="ＭＳ Ｐゴシック" panose="020B0600070205080204" pitchFamily="34" charset="-128"/>
              </a:rPr>
              <a:t>for manipulating these structures, and certain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constraints</a:t>
            </a:r>
            <a:r>
              <a:rPr lang="en-US" altLang="en-US" sz="2200" dirty="0">
                <a:ea typeface="ＭＳ Ｐゴシック" panose="020B0600070205080204" pitchFamily="34" charset="-128"/>
              </a:rPr>
              <a:t> that the database should obey.</a:t>
            </a:r>
          </a:p>
          <a:p>
            <a:pPr eaLnBrk="1" hangingPunct="1"/>
            <a:r>
              <a:rPr lang="en-US" altLang="en-US" sz="2400" b="1" dirty="0">
                <a:ea typeface="ＭＳ Ｐゴシック" panose="020B0600070205080204" pitchFamily="34" charset="-128"/>
              </a:rPr>
              <a:t>Data Model Structure and Constraints: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Constructs are used to define the database structure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Constructs typically include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elements </a:t>
            </a:r>
            <a:r>
              <a:rPr lang="en-US" altLang="en-US" sz="2200" dirty="0">
                <a:ea typeface="ＭＳ Ｐゴシック" panose="020B0600070205080204" pitchFamily="34" charset="-128"/>
              </a:rPr>
              <a:t>(and their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data types</a:t>
            </a:r>
            <a:r>
              <a:rPr lang="en-US" altLang="en-US" sz="2200" dirty="0">
                <a:ea typeface="ＭＳ Ｐゴシック" panose="020B0600070205080204" pitchFamily="34" charset="-128"/>
              </a:rPr>
              <a:t>) as well as groups of elements (e.g.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entity, record, table</a:t>
            </a:r>
            <a:r>
              <a:rPr lang="en-US" altLang="en-US" sz="2200" dirty="0">
                <a:ea typeface="ＭＳ Ｐゴシック" panose="020B0600070205080204" pitchFamily="34" charset="-128"/>
              </a:rPr>
              <a:t>), and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relationships</a:t>
            </a:r>
            <a:r>
              <a:rPr lang="en-US" altLang="en-US" sz="2200" dirty="0">
                <a:ea typeface="ＭＳ Ｐゴシック" panose="020B0600070205080204" pitchFamily="34" charset="-128"/>
              </a:rPr>
              <a:t> among such groups</a:t>
            </a:r>
          </a:p>
          <a:p>
            <a:pPr lvl="1" eaLnBrk="1" hangingPunct="1"/>
            <a:r>
              <a:rPr lang="en-US" altLang="en-US" sz="2200" b="1" dirty="0">
                <a:ea typeface="ＭＳ Ｐゴシック" panose="020B0600070205080204" pitchFamily="34" charset="-128"/>
              </a:rPr>
              <a:t>Constraints</a:t>
            </a:r>
            <a:r>
              <a:rPr lang="en-US" altLang="en-US" sz="2200" dirty="0">
                <a:ea typeface="ＭＳ Ｐゴシック" panose="020B0600070205080204" pitchFamily="34" charset="-128"/>
              </a:rPr>
              <a:t> specify some restrictions on valid data; these constraints must be enforced at all times</a:t>
            </a:r>
          </a:p>
        </p:txBody>
      </p:sp>
    </p:spTree>
    <p:extLst>
      <p:ext uri="{BB962C8B-B14F-4D97-AF65-F5344CB8AC3E}">
        <p14:creationId xmlns:p14="http://schemas.microsoft.com/office/powerpoint/2010/main" val="345239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 Models (continued)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Data Model Operations: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These operations are used for specifying database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retrievals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updates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Operations on the data model may include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basic model operations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(e.g. generic insert, delete, update) and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 user-defined operations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(e.g.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compute_student_gpa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update_inventory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  <a:endParaRPr lang="en-US" altLang="en-US" b="1" i="1" dirty="0" smtClean="0">
              <a:ea typeface="ＭＳ Ｐゴシック" panose="020B0600070205080204" pitchFamily="34" charset="-128"/>
            </a:endParaRP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2- </a:t>
            </a:r>
            <a:fld id="{C77A2CBE-27B4-48CE-9580-610025437AF2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5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Categories of Data Models</a:t>
            </a:r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xmlns="" id="{26239C29-647E-4918-B961-22C0B8BA9C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Conceptual (high-level, semantic)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/>
              <a:t>Provide concepts that are close to the way many users perceive data.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/>
              <a:t>(Also called </a:t>
            </a:r>
            <a:r>
              <a:rPr lang="en-US" altLang="en-US" sz="2000" b="1" i="1" dirty="0"/>
              <a:t>entity-based</a:t>
            </a:r>
            <a:r>
              <a:rPr lang="en-US" altLang="en-US" sz="2000" i="1" dirty="0"/>
              <a:t> </a:t>
            </a:r>
            <a:r>
              <a:rPr lang="en-US" altLang="en-US" sz="2000" dirty="0"/>
              <a:t>or</a:t>
            </a:r>
            <a:r>
              <a:rPr lang="en-US" altLang="en-US" sz="2000" i="1" dirty="0"/>
              <a:t> </a:t>
            </a:r>
            <a:r>
              <a:rPr lang="en-US" altLang="en-US" sz="2000" b="1" i="1" dirty="0"/>
              <a:t>object-based</a:t>
            </a:r>
            <a:r>
              <a:rPr lang="en-US" altLang="en-US" sz="2000" dirty="0"/>
              <a:t> data models.)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b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 smtClean="0"/>
              <a:t>Physical </a:t>
            </a:r>
            <a:r>
              <a:rPr lang="en-US" altLang="en-US" sz="2400" b="1" dirty="0"/>
              <a:t>(low-level, internal)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/>
              <a:t>Provide concepts that describe details of how data is stored in the computer. These are usually specified in an ad-hoc manner through DBMS design and administration manuals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b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 smtClean="0"/>
              <a:t>Implementation </a:t>
            </a:r>
            <a:r>
              <a:rPr lang="en-US" altLang="en-US" sz="2400" b="1" dirty="0"/>
              <a:t>(representational) 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/>
              <a:t>Provide concepts that fall between the above two, used by many commercial DBMS implementations (e.g. relational data models used in many commercial systems).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b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 smtClean="0"/>
              <a:t>Self-Describing </a:t>
            </a:r>
            <a:r>
              <a:rPr lang="en-US" altLang="en-US" sz="2400" b="1" dirty="0"/>
              <a:t>Data Models: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dirty="0"/>
              <a:t>Combine the description of data with the data values. Examples include XML, key-value stores and some NOSQL systems.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58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Schemas versus Instances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ea typeface="ＭＳ Ｐゴシック" panose="020B0600070205080204" pitchFamily="34" charset="-128"/>
              </a:rPr>
              <a:t>Database Schema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description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of a database.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Includes descriptions of the database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structure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data types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and the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constraints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on the database.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ea typeface="ＭＳ Ｐゴシック" panose="020B0600070205080204" pitchFamily="34" charset="-128"/>
              </a:rPr>
              <a:t>Schema Diagram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An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illustrative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display of (most aspects of) a database schema.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ea typeface="ＭＳ Ｐゴシック" panose="020B0600070205080204" pitchFamily="34" charset="-128"/>
              </a:rPr>
              <a:t>Schema Construct: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component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of the schema or an object within the schema, e.g., STUDENT, COURSE.</a:t>
            </a:r>
          </a:p>
        </p:txBody>
      </p:sp>
    </p:spTree>
    <p:extLst>
      <p:ext uri="{BB962C8B-B14F-4D97-AF65-F5344CB8AC3E}">
        <p14:creationId xmlns:p14="http://schemas.microsoft.com/office/powerpoint/2010/main" val="196978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Schemas versus Instances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Database State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actual data stored in a database at a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particular moment in time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 This includes the collection of all the data in the database.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Also called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database instance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(or occurrence or snapshot).</a:t>
            </a:r>
          </a:p>
          <a:p>
            <a:pPr lvl="2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term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instance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also applied to individual database components, e.g.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record instance, table instance, entity instance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500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Database Schema vs. Database State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Database State: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Refers to the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content</a:t>
            </a:r>
            <a:r>
              <a:rPr lang="en-US" altLang="en-US" smtClean="0">
                <a:ea typeface="ＭＳ Ｐゴシック" panose="020B0600070205080204" pitchFamily="34" charset="-128"/>
              </a:rPr>
              <a:t> of a database at a moment in time.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Initial Database State: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Refers to the database state when it is initially loaded into the system.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Valid State: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 state that satisfies the structure and constraints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6329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Database Schema vs. Database State (continued)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Distinction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database schema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changes very infrequently. 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database state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changes every time the database is updated. </a:t>
            </a:r>
          </a:p>
          <a:p>
            <a:pPr lvl="1"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Schema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also called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intension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State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also called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extension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656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464</TotalTime>
  <Words>1098</Words>
  <Application>Microsoft Office PowerPoint</Application>
  <PresentationFormat>Widescreen</PresentationFormat>
  <Paragraphs>130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Segoe UI</vt:lpstr>
      <vt:lpstr>Segoe UI Light</vt:lpstr>
      <vt:lpstr>Tahoma</vt:lpstr>
      <vt:lpstr>Wingdings</vt:lpstr>
      <vt:lpstr>WelcomeDoc</vt:lpstr>
      <vt:lpstr>CS2005 Database Systems</vt:lpstr>
      <vt:lpstr> </vt:lpstr>
      <vt:lpstr>Data Models</vt:lpstr>
      <vt:lpstr>Data Models (continued)</vt:lpstr>
      <vt:lpstr>Categories of Data Models</vt:lpstr>
      <vt:lpstr>Schemas versus Instances</vt:lpstr>
      <vt:lpstr>Schemas versus Instances</vt:lpstr>
      <vt:lpstr>Database Schema vs. Database State</vt:lpstr>
      <vt:lpstr>Database Schema vs. Database State (continued)</vt:lpstr>
      <vt:lpstr>Example of a Database Schema</vt:lpstr>
      <vt:lpstr>PowerPoint Presentation</vt:lpstr>
      <vt:lpstr>Three-Schema Architecture</vt:lpstr>
      <vt:lpstr>Three-Schema Architecture</vt:lpstr>
      <vt:lpstr>The three-schema architecture</vt:lpstr>
      <vt:lpstr>Three-Schema Architecture</vt:lpstr>
      <vt:lpstr>Data Independence (continued)</vt:lpstr>
      <vt:lpstr>DBMS Languages</vt:lpstr>
      <vt:lpstr>DBMS Programming Language Interfaces</vt:lpstr>
      <vt:lpstr>DBMS Interfaces </vt:lpstr>
      <vt:lpstr>Typical DBMS Component Modules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CS-203 Database Systems</dc:title>
  <dc:creator>Muhammad Danish</dc:creator>
  <cp:keywords/>
  <cp:lastModifiedBy>Muhammad Danish</cp:lastModifiedBy>
  <cp:revision>142</cp:revision>
  <dcterms:created xsi:type="dcterms:W3CDTF">2021-09-06T03:19:13Z</dcterms:created>
  <dcterms:modified xsi:type="dcterms:W3CDTF">2021-09-15T08:46:16Z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