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218" r:id="rId2"/>
    <p:sldId id="1317" r:id="rId3"/>
    <p:sldId id="1409" r:id="rId4"/>
    <p:sldId id="1418" r:id="rId5"/>
    <p:sldId id="1410" r:id="rId6"/>
    <p:sldId id="1413" r:id="rId7"/>
    <p:sldId id="1419" r:id="rId8"/>
    <p:sldId id="1421" r:id="rId9"/>
    <p:sldId id="1408" r:id="rId10"/>
    <p:sldId id="1412" r:id="rId11"/>
    <p:sldId id="1414" r:id="rId12"/>
    <p:sldId id="12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80"/>
    <a:srgbClr val="0000A8"/>
    <a:srgbClr val="010086"/>
    <a:srgbClr val="0000A3"/>
    <a:srgbClr val="3C6CDF"/>
    <a:srgbClr val="9CDFF9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92675" autoAdjust="0"/>
  </p:normalViewPr>
  <p:slideViewPr>
    <p:cSldViewPr snapToGrid="0" snapToObjects="1">
      <p:cViewPr varScale="1">
        <p:scale>
          <a:sx n="40" d="100"/>
          <a:sy n="40" d="100"/>
        </p:scale>
        <p:origin x="810" y="60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products/docs/processors/what-is-a-gpu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955" y="801803"/>
            <a:ext cx="10946674" cy="181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/>
              <a:t>CS 3006 Parallel and Distributed Computer</a:t>
            </a:r>
            <a:endParaRPr lang="en-US" sz="5400" dirty="0"/>
          </a:p>
          <a:p>
            <a:pPr algn="ctr"/>
            <a:endParaRPr lang="en-US" sz="5400" dirty="0"/>
          </a:p>
          <a:p>
            <a:pPr algn="ctr"/>
            <a:r>
              <a:rPr lang="en-US" sz="4600" dirty="0">
                <a:solidFill>
                  <a:srgbClr val="FF0000"/>
                </a:solidFill>
              </a:rPr>
              <a:t>Fall 2021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3955" y="3119335"/>
            <a:ext cx="10946674" cy="3111650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  <a:p>
            <a:pPr marL="130175" indent="0" algn="ctr">
              <a:buNone/>
            </a:pPr>
            <a:endParaRPr lang="en-US" sz="2000" dirty="0"/>
          </a:p>
          <a:p>
            <a:pPr marL="130175" indent="0" algn="ctr">
              <a:buNone/>
            </a:pPr>
            <a:r>
              <a:rPr lang="en-US" sz="2400" dirty="0"/>
              <a:t>Slides credit to :Dr. Nadeem Kafi Khan </a:t>
            </a:r>
          </a:p>
        </p:txBody>
      </p:sp>
    </p:spTree>
    <p:extLst>
      <p:ext uri="{BB962C8B-B14F-4D97-AF65-F5344CB8AC3E}">
        <p14:creationId xmlns:p14="http://schemas.microsoft.com/office/powerpoint/2010/main" val="76148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679269"/>
            <a:ext cx="10561093" cy="55350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0340" y="292129"/>
            <a:ext cx="5795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GPU increases throughput? </a:t>
            </a:r>
          </a:p>
        </p:txBody>
      </p:sp>
    </p:spTree>
    <p:extLst>
      <p:ext uri="{BB962C8B-B14F-4D97-AF65-F5344CB8AC3E}">
        <p14:creationId xmlns:p14="http://schemas.microsoft.com/office/powerpoint/2010/main" val="208308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68" y="610010"/>
            <a:ext cx="10365383" cy="55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9194" y="3022030"/>
            <a:ext cx="10957559" cy="89462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9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46443"/>
            <a:ext cx="10515600" cy="4962917"/>
          </a:xfrm>
        </p:spPr>
        <p:txBody>
          <a:bodyPr>
            <a:normAutofit/>
          </a:bodyPr>
          <a:lstStyle/>
          <a:p>
            <a:r>
              <a:rPr lang="en-US" dirty="0"/>
              <a:t>Single core vs Multi-core CPUs</a:t>
            </a:r>
          </a:p>
          <a:p>
            <a:pPr lvl="1"/>
            <a:r>
              <a:rPr lang="en-US" dirty="0"/>
              <a:t>Limits of single-core CPUs </a:t>
            </a:r>
          </a:p>
          <a:p>
            <a:pPr lvl="1"/>
            <a:r>
              <a:rPr lang="en-US" dirty="0"/>
              <a:t>Why multi-core CPUs? (Core is the new transistor)</a:t>
            </a:r>
          </a:p>
          <a:p>
            <a:pPr lvl="1"/>
            <a:r>
              <a:rPr lang="en-US" dirty="0"/>
              <a:t>Need for dedicated computer devices like VPUs, GPUs, TPUs, FPGAs</a:t>
            </a:r>
          </a:p>
          <a:p>
            <a:pPr lvl="1"/>
            <a:endParaRPr lang="en-US" dirty="0"/>
          </a:p>
          <a:p>
            <a:r>
              <a:rPr lang="en-US" dirty="0"/>
              <a:t>Graphic Processing Units</a:t>
            </a:r>
          </a:p>
          <a:p>
            <a:pPr lvl="1"/>
            <a:r>
              <a:rPr lang="en-US" dirty="0"/>
              <a:t>Graphic processing – Shading, textures, etc.</a:t>
            </a:r>
          </a:p>
          <a:p>
            <a:pPr lvl="1"/>
            <a:r>
              <a:rPr lang="en-US" dirty="0"/>
              <a:t>GPUs are many core devices (~1000s of cores vs single digit cores in CPUs)</a:t>
            </a:r>
          </a:p>
          <a:p>
            <a:pPr lvl="1"/>
            <a:r>
              <a:rPr lang="en-US" dirty="0"/>
              <a:t>Latency vs Throughput </a:t>
            </a:r>
          </a:p>
          <a:p>
            <a:pPr lvl="2"/>
            <a:r>
              <a:rPr lang="en-US" dirty="0"/>
              <a:t>CPU latency vs GPU latency</a:t>
            </a:r>
          </a:p>
          <a:p>
            <a:pPr lvl="2"/>
            <a:r>
              <a:rPr lang="en-US" dirty="0"/>
              <a:t>How GPU increases throughput?  How CPU increases latency?</a:t>
            </a:r>
          </a:p>
          <a:p>
            <a:pPr lvl="1"/>
            <a:r>
              <a:rPr lang="en-US" dirty="0"/>
              <a:t>Integrated vs Discrete GPUs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4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130175" indent="0">
              <a:buNone/>
            </a:pPr>
            <a:r>
              <a:rPr lang="en-US" dirty="0"/>
              <a:t>Single Core CPUs</a:t>
            </a:r>
          </a:p>
          <a:p>
            <a:pPr marL="130175" indent="0">
              <a:buNone/>
            </a:pPr>
            <a:endParaRPr lang="en-US" dirty="0"/>
          </a:p>
          <a:p>
            <a:r>
              <a:rPr lang="en-US" dirty="0"/>
              <a:t>Flexible</a:t>
            </a:r>
          </a:p>
          <a:p>
            <a:r>
              <a:rPr lang="en-US" dirty="0"/>
              <a:t>Performant</a:t>
            </a:r>
          </a:p>
          <a:p>
            <a:r>
              <a:rPr lang="en-US" dirty="0"/>
              <a:t>How to squeeze more functionality?</a:t>
            </a:r>
          </a:p>
          <a:p>
            <a:pPr lvl="1"/>
            <a:r>
              <a:rPr lang="en-US" dirty="0"/>
              <a:t>Power Hungary</a:t>
            </a:r>
          </a:p>
          <a:p>
            <a:pPr lvl="1"/>
            <a:r>
              <a:rPr lang="en-US" dirty="0"/>
              <a:t>Memory CPU speed disparity</a:t>
            </a:r>
          </a:p>
          <a:p>
            <a:pPr lvl="1"/>
            <a:r>
              <a:rPr lang="en-US" dirty="0"/>
              <a:t>Instruction Level Parallelism </a:t>
            </a:r>
          </a:p>
          <a:p>
            <a:pPr lvl="2"/>
            <a:r>
              <a:rPr lang="en-US" dirty="0"/>
              <a:t>Pipelining</a:t>
            </a:r>
          </a:p>
          <a:p>
            <a:pPr lvl="2"/>
            <a:r>
              <a:rPr lang="en-US" dirty="0"/>
              <a:t>Super Scalar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130175" indent="0">
              <a:buNone/>
            </a:pPr>
            <a:r>
              <a:rPr lang="en-US" dirty="0"/>
              <a:t>Multi-Cores CPUs</a:t>
            </a:r>
          </a:p>
          <a:p>
            <a:r>
              <a:rPr lang="en-US" dirty="0"/>
              <a:t>Instead of adding complexity to a single core we scale cores in the same dimensions of the silicon</a:t>
            </a:r>
          </a:p>
          <a:p>
            <a:r>
              <a:rPr lang="en-US" dirty="0"/>
              <a:t>Current Multi-Cores (Discuss)</a:t>
            </a:r>
          </a:p>
          <a:p>
            <a:endParaRPr lang="en-US" dirty="0"/>
          </a:p>
          <a:p>
            <a:r>
              <a:rPr lang="en-US" dirty="0"/>
              <a:t>Do we need more?</a:t>
            </a:r>
          </a:p>
          <a:p>
            <a:pPr lvl="1"/>
            <a:r>
              <a:rPr lang="en-US" dirty="0"/>
              <a:t>Vector Processing Units (VPUs), </a:t>
            </a:r>
          </a:p>
          <a:p>
            <a:pPr lvl="1"/>
            <a:r>
              <a:rPr lang="en-US" dirty="0"/>
              <a:t>Graphic Processing Units (GPUs), </a:t>
            </a:r>
          </a:p>
          <a:p>
            <a:pPr lvl="1"/>
            <a:r>
              <a:rPr lang="en-US" dirty="0"/>
              <a:t>Associative Processing Units (APUs), </a:t>
            </a:r>
          </a:p>
          <a:p>
            <a:pPr lvl="1"/>
            <a:r>
              <a:rPr lang="en-US" dirty="0"/>
              <a:t>Tensor Processing Units (TPUs)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Field Programmable Gate Arrays (FPGAs),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Quantum Processing Units (QPUs)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718" y="5914121"/>
            <a:ext cx="4862570" cy="2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399569"/>
            <a:ext cx="5196840" cy="894622"/>
          </a:xfrm>
        </p:spPr>
        <p:txBody>
          <a:bodyPr>
            <a:normAutofit/>
          </a:bodyPr>
          <a:lstStyle/>
          <a:p>
            <a:r>
              <a:rPr lang="en-US" dirty="0"/>
              <a:t>Graphic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85" y="73637"/>
            <a:ext cx="2866862" cy="6784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49" y="1493136"/>
            <a:ext cx="5822632" cy="49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5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Processing Units (GPUs)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More HW for Computation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Many Cores</a:t>
            </a:r>
          </a:p>
          <a:p>
            <a:r>
              <a:rPr lang="en-US" b="1" dirty="0">
                <a:solidFill>
                  <a:srgbClr val="FF0000"/>
                </a:solidFill>
              </a:rPr>
              <a:t>More power efficient</a:t>
            </a:r>
          </a:p>
          <a:p>
            <a:r>
              <a:rPr lang="en-US" b="1" dirty="0">
                <a:solidFill>
                  <a:srgbClr val="FF0000"/>
                </a:solidFill>
              </a:rPr>
              <a:t>Restricted Programming Model</a:t>
            </a:r>
          </a:p>
          <a:p>
            <a:r>
              <a:rPr lang="en-US" dirty="0"/>
              <a:t>GPUs were originally designed to accelerate the rendering of 3D graphics. Over time, they became more flexible and programmable, enhancing their capabilities. </a:t>
            </a:r>
          </a:p>
          <a:p>
            <a:r>
              <a:rPr lang="en-US" dirty="0"/>
              <a:t>This allowed graphics programmers to create more interesting visual effects and realistic scenes with advanced lighting and shadowing techniques. </a:t>
            </a:r>
          </a:p>
          <a:p>
            <a:r>
              <a:rPr lang="en-US" dirty="0"/>
              <a:t>Other developers also began to tap the power of GPUs to dramatically accelerate additional workloads in high performance computing (HPC), deep learning, and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5575"/>
            <a:ext cx="5573591" cy="41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vs 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0175" indent="0">
              <a:buNone/>
            </a:pPr>
            <a:r>
              <a:rPr lang="en-US" dirty="0"/>
              <a:t>Latency</a:t>
            </a:r>
          </a:p>
          <a:p>
            <a:pPr marL="130175" indent="0">
              <a:buNone/>
            </a:pPr>
            <a:endParaRPr lang="en-US" dirty="0"/>
          </a:p>
          <a:p>
            <a:r>
              <a:rPr lang="en-US" dirty="0"/>
              <a:t>Minimize time of one task</a:t>
            </a:r>
          </a:p>
          <a:p>
            <a:r>
              <a:rPr lang="en-US" dirty="0"/>
              <a:t>Metric: seconds</a:t>
            </a:r>
          </a:p>
          <a:p>
            <a:r>
              <a:rPr lang="en-US" dirty="0"/>
              <a:t>Focus of CPU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30175" indent="0">
              <a:buNone/>
            </a:pPr>
            <a:r>
              <a:rPr lang="en-US" dirty="0"/>
              <a:t>Throughput</a:t>
            </a:r>
          </a:p>
          <a:p>
            <a:pPr marL="130175" indent="0">
              <a:buNone/>
            </a:pPr>
            <a:endParaRPr lang="en-US" dirty="0"/>
          </a:p>
          <a:p>
            <a:r>
              <a:rPr lang="en-US" dirty="0"/>
              <a:t>Maximize stuff per time</a:t>
            </a:r>
          </a:p>
          <a:p>
            <a:r>
              <a:rPr lang="en-US" dirty="0"/>
              <a:t>Metric: jobs/hour, pixels/sec</a:t>
            </a:r>
          </a:p>
          <a:p>
            <a:r>
              <a:rPr lang="en-US" dirty="0"/>
              <a:t>Focus of GPUs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4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58" y="139944"/>
            <a:ext cx="8948058" cy="67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95243"/>
            <a:ext cx="7474818" cy="63478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8651" y="630608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https://www.intel.com/content/www/us/en/products/docs/processors/what-is-a-gpu.html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7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182562"/>
            <a:ext cx="9501811" cy="64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6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25788</TotalTime>
  <Words>387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Lecture Topics</vt:lpstr>
      <vt:lpstr>CPU</vt:lpstr>
      <vt:lpstr>Graphic Processing</vt:lpstr>
      <vt:lpstr>Graphic Processing Units (GPUs)</vt:lpstr>
      <vt:lpstr>Latency vs Throughput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Dr. Hassan Jamil Syed</cp:lastModifiedBy>
  <cp:revision>819</cp:revision>
  <dcterms:created xsi:type="dcterms:W3CDTF">2020-01-18T07:24:59Z</dcterms:created>
  <dcterms:modified xsi:type="dcterms:W3CDTF">2021-12-01T07:31:40Z</dcterms:modified>
</cp:coreProperties>
</file>