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3"/>
  </p:notesMasterIdLst>
  <p:sldIdLst>
    <p:sldId id="256" r:id="rId2"/>
    <p:sldId id="423" r:id="rId3"/>
    <p:sldId id="422" r:id="rId4"/>
    <p:sldId id="424" r:id="rId5"/>
    <p:sldId id="425" r:id="rId6"/>
    <p:sldId id="426" r:id="rId7"/>
    <p:sldId id="430" r:id="rId8"/>
    <p:sldId id="431" r:id="rId9"/>
    <p:sldId id="429" r:id="rId10"/>
    <p:sldId id="440" r:id="rId11"/>
    <p:sldId id="428" r:id="rId12"/>
    <p:sldId id="427" r:id="rId13"/>
    <p:sldId id="434" r:id="rId14"/>
    <p:sldId id="435" r:id="rId15"/>
    <p:sldId id="433" r:id="rId16"/>
    <p:sldId id="432" r:id="rId17"/>
    <p:sldId id="436" r:id="rId18"/>
    <p:sldId id="437" r:id="rId19"/>
    <p:sldId id="438" r:id="rId20"/>
    <p:sldId id="439" r:id="rId21"/>
    <p:sldId id="44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117" autoAdjust="0"/>
  </p:normalViewPr>
  <p:slideViewPr>
    <p:cSldViewPr snapToGrid="0">
      <p:cViewPr varScale="1">
        <p:scale>
          <a:sx n="63" d="100"/>
          <a:sy n="63" d="100"/>
        </p:scale>
        <p:origin x="1020" y="78"/>
      </p:cViewPr>
      <p:guideLst/>
    </p:cSldViewPr>
  </p:slideViewPr>
  <p:outlineViewPr>
    <p:cViewPr>
      <p:scale>
        <a:sx n="33" d="100"/>
        <a:sy n="33" d="100"/>
      </p:scale>
      <p:origin x="0" y="-2790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DB25-9E96-4CC1-9F8D-8A6AD2D7927F}"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73FDC-0BE3-4045-A18D-ED2B343B8695}" type="slidenum">
              <a:rPr lang="en-US" smtClean="0"/>
              <a:t>‹#›</a:t>
            </a:fld>
            <a:endParaRPr lang="en-US"/>
          </a:p>
        </p:txBody>
      </p:sp>
    </p:spTree>
    <p:extLst>
      <p:ext uri="{BB962C8B-B14F-4D97-AF65-F5344CB8AC3E}">
        <p14:creationId xmlns:p14="http://schemas.microsoft.com/office/powerpoint/2010/main" val="5469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where </a:t>
            </a:r>
            <a:r>
              <a:rPr lang="en-US" sz="1200" b="1" i="0" kern="1200" dirty="0">
                <a:solidFill>
                  <a:schemeClr val="tx1"/>
                </a:solidFill>
                <a:effectLst/>
                <a:latin typeface="+mn-lt"/>
                <a:ea typeface="+mn-ea"/>
                <a:cs typeface="+mn-cs"/>
              </a:rPr>
              <a:t>r2 </a:t>
            </a:r>
            <a:r>
              <a:rPr lang="en-US" sz="1200" b="0" i="0" kern="1200" dirty="0">
                <a:solidFill>
                  <a:schemeClr val="tx1"/>
                </a:solidFill>
                <a:effectLst/>
                <a:latin typeface="+mn-lt"/>
                <a:ea typeface="+mn-ea"/>
                <a:cs typeface="+mn-cs"/>
              </a:rPr>
              <a:t>and </a:t>
            </a:r>
            <a:r>
              <a:rPr lang="en-US" sz="1200" b="1" i="0" kern="1200" dirty="0">
                <a:solidFill>
                  <a:schemeClr val="tx1"/>
                </a:solidFill>
                <a:effectLst/>
                <a:latin typeface="+mn-lt"/>
                <a:ea typeface="+mn-ea"/>
                <a:cs typeface="+mn-cs"/>
              </a:rPr>
              <a:t>r3 </a:t>
            </a:r>
            <a:r>
              <a:rPr lang="en-US" sz="1200" b="0" i="0" kern="1200" dirty="0">
                <a:solidFill>
                  <a:schemeClr val="tx1"/>
                </a:solidFill>
                <a:effectLst/>
                <a:latin typeface="+mn-lt"/>
                <a:ea typeface="+mn-ea"/>
                <a:cs typeface="+mn-cs"/>
              </a:rPr>
              <a:t>are the register numbers that specify the location in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register file where the input operand values can be found,</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Therefore, when an operand of an arithmetic instruction is in a register,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there is no additional instruction required to make the operand value available to the arithmetic and logic unit (ALU) where the arithmetic calculation is done.</a:t>
            </a:r>
            <a:r>
              <a:rPr lang="en-US" dirty="0"/>
              <a:t>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13</a:t>
            </a:fld>
            <a:endParaRPr lang="en-US"/>
          </a:p>
        </p:txBody>
      </p:sp>
    </p:spTree>
    <p:extLst>
      <p:ext uri="{BB962C8B-B14F-4D97-AF65-F5344CB8AC3E}">
        <p14:creationId xmlns:p14="http://schemas.microsoft.com/office/powerpoint/2010/main" val="348444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47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2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914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419600"/>
          </a:xfrm>
        </p:spPr>
        <p:txBody>
          <a:bodyPr/>
          <a:lstStyle/>
          <a:p>
            <a:pPr lvl="0"/>
            <a:endParaRPr lang="en-US" noProof="0"/>
          </a:p>
        </p:txBody>
      </p:sp>
    </p:spTree>
    <p:extLst>
      <p:ext uri="{BB962C8B-B14F-4D97-AF65-F5344CB8AC3E}">
        <p14:creationId xmlns:p14="http://schemas.microsoft.com/office/powerpoint/2010/main" val="138855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91440" indent="-91440" algn="just">
              <a:buFont typeface="Wingdings" panose="05000000000000000000" pitchFamily="2" charset="2"/>
              <a:buChar char="Ø"/>
              <a:defRPr sz="2800"/>
            </a:lvl1pPr>
            <a:lvl2pPr algn="just">
              <a:defRPr sz="2400">
                <a:solidFill>
                  <a:srgbClr val="002060"/>
                </a:solidFill>
              </a:defRPr>
            </a:lvl2pPr>
            <a:lvl3pPr algn="just">
              <a:defRPr sz="1800">
                <a:solidFill>
                  <a:srgbClr val="0070C0"/>
                </a:solidFill>
              </a:defRPr>
            </a:lvl3pPr>
            <a:lvl4pPr algn="just">
              <a:defRPr sz="1600"/>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583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9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6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153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190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12/15/2021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362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12/15/2021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4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48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12/15/2021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01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CS3006 Parallel and Distributed Computing</a:t>
            </a:r>
          </a:p>
        </p:txBody>
      </p:sp>
      <p:sp>
        <p:nvSpPr>
          <p:cNvPr id="3" name="Subtitle 2"/>
          <p:cNvSpPr>
            <a:spLocks noGrp="1"/>
          </p:cNvSpPr>
          <p:nvPr>
            <p:ph type="subTitle" idx="1"/>
          </p:nvPr>
        </p:nvSpPr>
        <p:spPr/>
        <p:txBody>
          <a:bodyPr/>
          <a:lstStyle/>
          <a:p>
            <a:r>
              <a:rPr lang="en-US" dirty="0"/>
              <a:t>Fall 2021</a:t>
            </a:r>
          </a:p>
          <a:p>
            <a:r>
              <a:rPr lang="en-US" dirty="0"/>
              <a:t>National University of Computer and Emerging Sciences</a:t>
            </a:r>
          </a:p>
        </p:txBody>
      </p:sp>
    </p:spTree>
    <p:extLst>
      <p:ext uri="{BB962C8B-B14F-4D97-AF65-F5344CB8AC3E}">
        <p14:creationId xmlns:p14="http://schemas.microsoft.com/office/powerpoint/2010/main" val="3532861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1C0BE9-9547-4907-A461-D590FB807CCB}"/>
              </a:ext>
            </a:extLst>
          </p:cNvPr>
          <p:cNvPicPr>
            <a:picLocks noChangeAspect="1"/>
          </p:cNvPicPr>
          <p:nvPr/>
        </p:nvPicPr>
        <p:blipFill>
          <a:blip r:embed="rId2"/>
          <a:stretch>
            <a:fillRect/>
          </a:stretch>
        </p:blipFill>
        <p:spPr>
          <a:xfrm>
            <a:off x="3234012" y="203644"/>
            <a:ext cx="5208948" cy="6044756"/>
          </a:xfrm>
          <a:prstGeom prst="rect">
            <a:avLst/>
          </a:prstGeom>
        </p:spPr>
      </p:pic>
    </p:spTree>
    <p:extLst>
      <p:ext uri="{BB962C8B-B14F-4D97-AF65-F5344CB8AC3E}">
        <p14:creationId xmlns:p14="http://schemas.microsoft.com/office/powerpoint/2010/main" val="301861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Registers are allocated to individual threads; each thread can only access its own registers </a:t>
            </a:r>
          </a:p>
          <a:p>
            <a:pPr lvl="1"/>
            <a:r>
              <a:rPr lang="en-US" dirty="0"/>
              <a:t>A kernel function typically uses registers to hold frequently accessed variables that are private to each thread </a:t>
            </a:r>
          </a:p>
          <a:p>
            <a:pPr lvl="1"/>
            <a:r>
              <a:rPr lang="en-US" b="1" dirty="0"/>
              <a:t>Shared memory</a:t>
            </a:r>
            <a:r>
              <a:rPr lang="en-US" dirty="0"/>
              <a:t> is allocated to thread blocks; </a:t>
            </a:r>
          </a:p>
          <a:p>
            <a:pPr lvl="1"/>
            <a:r>
              <a:rPr lang="en-US" dirty="0"/>
              <a:t>all threads in a block can access variables in the shared memory locations allocated to the block </a:t>
            </a:r>
          </a:p>
          <a:p>
            <a:pPr lvl="1"/>
            <a:r>
              <a:rPr lang="en-US" dirty="0"/>
              <a:t>shared memory is an efficient means for threads to cooperate by sharing their input data and the intermediate results of their work </a:t>
            </a:r>
          </a:p>
        </p:txBody>
      </p:sp>
    </p:spTree>
    <p:extLst>
      <p:ext uri="{BB962C8B-B14F-4D97-AF65-F5344CB8AC3E}">
        <p14:creationId xmlns:p14="http://schemas.microsoft.com/office/powerpoint/2010/main" val="380344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3817" y="557278"/>
            <a:ext cx="8632556" cy="5605897"/>
          </a:xfrm>
          <a:prstGeom prst="rect">
            <a:avLst/>
          </a:prstGeom>
        </p:spPr>
      </p:pic>
    </p:spTree>
    <p:extLst>
      <p:ext uri="{BB962C8B-B14F-4D97-AF65-F5344CB8AC3E}">
        <p14:creationId xmlns:p14="http://schemas.microsoft.com/office/powerpoint/2010/main" val="1958163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processor uses the </a:t>
            </a:r>
            <a:r>
              <a:rPr lang="en-US" b="1" dirty="0"/>
              <a:t>PC</a:t>
            </a:r>
            <a:r>
              <a:rPr lang="en-US" dirty="0"/>
              <a:t> value to fetch instructions from memory into the </a:t>
            </a:r>
            <a:r>
              <a:rPr lang="en-US" b="1" dirty="0"/>
              <a:t>IR</a:t>
            </a:r>
            <a:r>
              <a:rPr lang="en-US" dirty="0"/>
              <a:t> </a:t>
            </a:r>
          </a:p>
          <a:p>
            <a:pPr lvl="1"/>
            <a:r>
              <a:rPr lang="en-US" dirty="0"/>
              <a:t>The bits of the fetched instructions are then used to control the activities of the components of the computer</a:t>
            </a:r>
          </a:p>
          <a:p>
            <a:pPr lvl="1"/>
            <a:r>
              <a:rPr lang="en-US" dirty="0"/>
              <a:t>Using the instruction bits to control the activities of the computer is referred to as </a:t>
            </a:r>
            <a:r>
              <a:rPr lang="en-US" b="1" dirty="0"/>
              <a:t>instruction execution</a:t>
            </a:r>
            <a:endParaRPr lang="en-US" dirty="0"/>
          </a:p>
          <a:p>
            <a:pPr lvl="1"/>
            <a:r>
              <a:rPr lang="en-US" dirty="0"/>
              <a:t>Arithmetic instructions in most modern processors have “built-in” register operands.  For example, a typical floating addition instruction is of the form</a:t>
            </a:r>
            <a:br>
              <a:rPr lang="en-US" dirty="0"/>
            </a:br>
            <a:r>
              <a:rPr lang="en-US" dirty="0"/>
              <a:t>	</a:t>
            </a:r>
            <a:r>
              <a:rPr lang="en-US" b="1" dirty="0" err="1">
                <a:latin typeface="Courier New" panose="02070309020205020404" pitchFamily="49" charset="0"/>
                <a:cs typeface="Courier New" panose="02070309020205020404" pitchFamily="49" charset="0"/>
              </a:rPr>
              <a:t>fadd</a:t>
            </a:r>
            <a:r>
              <a:rPr lang="en-US" b="1" dirty="0">
                <a:latin typeface="Courier New" panose="02070309020205020404" pitchFamily="49" charset="0"/>
                <a:cs typeface="Courier New" panose="02070309020205020404" pitchFamily="49" charset="0"/>
              </a:rPr>
              <a:t> r1, r2, r3</a:t>
            </a:r>
          </a:p>
          <a:p>
            <a:pPr lvl="1"/>
            <a:endParaRPr lang="en-US" dirty="0"/>
          </a:p>
        </p:txBody>
      </p:sp>
    </p:spTree>
    <p:extLst>
      <p:ext uri="{BB962C8B-B14F-4D97-AF65-F5344CB8AC3E}">
        <p14:creationId xmlns:p14="http://schemas.microsoft.com/office/powerpoint/2010/main" val="17906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On the other hand, if an operand value is in global memory, one needs to perform a memory load operation to make the operand value available to the ALU </a:t>
            </a:r>
          </a:p>
          <a:p>
            <a:pPr marL="201168" lvl="1" indent="0">
              <a:buNone/>
            </a:pPr>
            <a:r>
              <a:rPr lang="pt-BR" dirty="0"/>
              <a:t>	</a:t>
            </a:r>
            <a:r>
              <a:rPr lang="pt-BR" b="1" dirty="0"/>
              <a:t>load 	r2, r4, offset</a:t>
            </a:r>
          </a:p>
          <a:p>
            <a:pPr marL="201168" lvl="1" indent="0">
              <a:buNone/>
            </a:pPr>
            <a:r>
              <a:rPr lang="pt-BR" b="1" dirty="0"/>
              <a:t>	fadd 	r1, r2, r3 </a:t>
            </a:r>
          </a:p>
          <a:p>
            <a:pPr marL="201168" lvl="1" indent="0">
              <a:buNone/>
            </a:pPr>
            <a:endParaRPr lang="pt-BR" b="1" dirty="0"/>
          </a:p>
          <a:p>
            <a:pPr lvl="1"/>
            <a:r>
              <a:rPr lang="en-US" dirty="0"/>
              <a:t>In modern computers, the energy consumed for accessing a value from the register file is at least an order </a:t>
            </a:r>
            <a:r>
              <a:rPr lang="en-US"/>
              <a:t>of magnitude lower </a:t>
            </a:r>
            <a:r>
              <a:rPr lang="en-US" dirty="0"/>
              <a:t>than for accessing a value from the global memory </a:t>
            </a:r>
          </a:p>
        </p:txBody>
      </p:sp>
    </p:spTree>
    <p:extLst>
      <p:ext uri="{BB962C8B-B14F-4D97-AF65-F5344CB8AC3E}">
        <p14:creationId xmlns:p14="http://schemas.microsoft.com/office/powerpoint/2010/main" val="312310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35893" y="1097957"/>
            <a:ext cx="8980446" cy="4858274"/>
          </a:xfrm>
          <a:prstGeom prst="rect">
            <a:avLst/>
          </a:prstGeom>
        </p:spPr>
      </p:pic>
    </p:spTree>
    <p:extLst>
      <p:ext uri="{BB962C8B-B14F-4D97-AF65-F5344CB8AC3E}">
        <p14:creationId xmlns:p14="http://schemas.microsoft.com/office/powerpoint/2010/main" val="105573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Both the </a:t>
            </a:r>
            <a:r>
              <a:rPr lang="en-US" b="1" dirty="0"/>
              <a:t>Shared Memory </a:t>
            </a:r>
            <a:r>
              <a:rPr lang="en-US" dirty="0"/>
              <a:t>and </a:t>
            </a:r>
            <a:r>
              <a:rPr lang="en-US" b="1" dirty="0"/>
              <a:t>Registers</a:t>
            </a:r>
            <a:r>
              <a:rPr lang="en-US" dirty="0"/>
              <a:t> in a CUDA device are on chip, they differ significantly in functionality and cost of access:</a:t>
            </a:r>
          </a:p>
          <a:p>
            <a:pPr lvl="1"/>
            <a:endParaRPr lang="en-US" dirty="0"/>
          </a:p>
          <a:p>
            <a:pPr lvl="1"/>
            <a:r>
              <a:rPr lang="en-US" dirty="0"/>
              <a:t>When the processor accesses data that resides in the shared memory, it needs to perform a memory load operation, just like accessing data in the global memory.</a:t>
            </a:r>
          </a:p>
          <a:p>
            <a:pPr lvl="1"/>
            <a:endParaRPr lang="en-US" dirty="0"/>
          </a:p>
          <a:p>
            <a:pPr lvl="1"/>
            <a:r>
              <a:rPr lang="en-US" dirty="0"/>
              <a:t>However, because shared memory resides on-chip, it can be accessed with</a:t>
            </a:r>
            <a:br>
              <a:rPr lang="en-US" dirty="0"/>
            </a:br>
            <a:r>
              <a:rPr lang="en-US" dirty="0"/>
              <a:t>much lower latency and much higher bandwidth than the global memory.</a:t>
            </a:r>
          </a:p>
          <a:p>
            <a:pPr lvl="1"/>
            <a:endParaRPr lang="en-US" dirty="0"/>
          </a:p>
          <a:p>
            <a:pPr lvl="1"/>
            <a:r>
              <a:rPr lang="en-US" dirty="0"/>
              <a:t>Because of the need to perform a load operation, share memory has longer</a:t>
            </a:r>
            <a:br>
              <a:rPr lang="en-US" dirty="0"/>
            </a:br>
            <a:r>
              <a:rPr lang="en-US" dirty="0"/>
              <a:t>latency and lower bandwidth than registers. </a:t>
            </a:r>
          </a:p>
          <a:p>
            <a:pPr lvl="1"/>
            <a:endParaRPr lang="en-US" dirty="0"/>
          </a:p>
          <a:p>
            <a:pPr lvl="1"/>
            <a:r>
              <a:rPr lang="en-US" dirty="0"/>
              <a:t>Shared memory is designed to support efficient, high-bandwidth sharing of data among threads in a block </a:t>
            </a:r>
          </a:p>
        </p:txBody>
      </p:sp>
    </p:spTree>
    <p:extLst>
      <p:ext uri="{BB962C8B-B14F-4D97-AF65-F5344CB8AC3E}">
        <p14:creationId xmlns:p14="http://schemas.microsoft.com/office/powerpoint/2010/main" val="1760638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 CUDA device SM typically employs multiple processing</a:t>
            </a:r>
            <a:br>
              <a:rPr lang="en-US" dirty="0"/>
            </a:br>
            <a:r>
              <a:rPr lang="en-US" dirty="0"/>
              <a:t>units to allow multiple threads to make simultaneous progress</a:t>
            </a:r>
          </a:p>
          <a:p>
            <a:pPr lvl="1"/>
            <a:r>
              <a:rPr lang="en-US" dirty="0"/>
              <a:t>Threads in a block can be spread across these processing units. </a:t>
            </a:r>
          </a:p>
          <a:p>
            <a:pPr lvl="1"/>
            <a:r>
              <a:rPr lang="en-US" dirty="0"/>
              <a:t>Therefore, the hardware implementations of shared memory in these CUDA devices are typically designed to allow multiple processing units to simultaneously access its contents to support efficient data sharing among threads in a block. </a:t>
            </a:r>
          </a:p>
        </p:txBody>
      </p:sp>
    </p:spTree>
    <p:extLst>
      <p:ext uri="{BB962C8B-B14F-4D97-AF65-F5344CB8AC3E}">
        <p14:creationId xmlns:p14="http://schemas.microsoft.com/office/powerpoint/2010/main" val="480798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2057" y="1550233"/>
            <a:ext cx="10643659" cy="3486716"/>
          </a:xfrm>
          <a:prstGeom prst="rect">
            <a:avLst/>
          </a:prstGeom>
        </p:spPr>
      </p:pic>
    </p:spTree>
    <p:extLst>
      <p:ext uri="{BB962C8B-B14F-4D97-AF65-F5344CB8AC3E}">
        <p14:creationId xmlns:p14="http://schemas.microsoft.com/office/powerpoint/2010/main" val="3398439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dirty="0"/>
              <a:t>All automatic scalar variables declared in kernel and device functions are placed into registers</a:t>
            </a:r>
          </a:p>
          <a:p>
            <a:pPr lvl="2"/>
            <a:r>
              <a:rPr lang="en-US" dirty="0"/>
              <a:t>When a kernel function declares an automatic variable, a private copy of that variable is generated for every thread</a:t>
            </a:r>
          </a:p>
          <a:p>
            <a:pPr lvl="1"/>
            <a:r>
              <a:rPr lang="en-US" dirty="0"/>
              <a:t>Automatic array variables are not stored in registers. Instead, they are</a:t>
            </a:r>
            <a:br>
              <a:rPr lang="en-US" dirty="0"/>
            </a:br>
            <a:r>
              <a:rPr lang="en-US" dirty="0"/>
              <a:t>stored into the global memory and may incur long access delays and</a:t>
            </a:r>
            <a:br>
              <a:rPr lang="en-US" dirty="0"/>
            </a:br>
            <a:r>
              <a:rPr lang="en-US" dirty="0"/>
              <a:t>potential access congestions </a:t>
            </a:r>
          </a:p>
          <a:p>
            <a:pPr lvl="1"/>
            <a:r>
              <a:rPr lang="en-US" dirty="0"/>
              <a:t>If a variable declaration is preceded by the keyword </a:t>
            </a:r>
            <a:r>
              <a:rPr lang="en-US" b="1" dirty="0"/>
              <a:t>__shared__</a:t>
            </a:r>
            <a:r>
              <a:rPr lang="en-US" dirty="0"/>
              <a:t>, it declares a shared variable in CUDA </a:t>
            </a:r>
          </a:p>
          <a:p>
            <a:pPr lvl="2"/>
            <a:r>
              <a:rPr lang="en-US" dirty="0"/>
              <a:t>Shared variables reside in shared memory </a:t>
            </a:r>
          </a:p>
          <a:p>
            <a:pPr lvl="2"/>
            <a:r>
              <a:rPr lang="en-US" dirty="0"/>
              <a:t>CUDA programmers often use shared variables to hold the portion of </a:t>
            </a:r>
            <a:r>
              <a:rPr lang="en-US" b="1" dirty="0"/>
              <a:t>global memory</a:t>
            </a:r>
            <a:r>
              <a:rPr lang="en-US" dirty="0"/>
              <a:t> data that are</a:t>
            </a:r>
            <a:br>
              <a:rPr lang="en-US" dirty="0"/>
            </a:br>
            <a:r>
              <a:rPr lang="en-US" dirty="0"/>
              <a:t>heavily used in an execution phase of a kernel </a:t>
            </a:r>
          </a:p>
        </p:txBody>
      </p:sp>
    </p:spTree>
    <p:extLst>
      <p:ext uri="{BB962C8B-B14F-4D97-AF65-F5344CB8AC3E}">
        <p14:creationId xmlns:p14="http://schemas.microsoft.com/office/powerpoint/2010/main" val="327036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Book (Chapter#5)</a:t>
            </a:r>
          </a:p>
        </p:txBody>
      </p:sp>
      <p:sp>
        <p:nvSpPr>
          <p:cNvPr id="3" name="Content Placeholder 2"/>
          <p:cNvSpPr>
            <a:spLocks noGrp="1"/>
          </p:cNvSpPr>
          <p:nvPr>
            <p:ph idx="1"/>
          </p:nvPr>
        </p:nvSpPr>
        <p:spPr>
          <a:xfrm>
            <a:off x="1097280" y="1845734"/>
            <a:ext cx="7690259" cy="4023360"/>
          </a:xfrm>
        </p:spPr>
        <p:txBody>
          <a:bodyPr>
            <a:normAutofit/>
          </a:bodyPr>
          <a:lstStyle/>
          <a:p>
            <a:pPr marL="201168" lvl="1" indent="0" algn="ctr">
              <a:buNone/>
            </a:pPr>
            <a:endParaRPr lang="en-US" dirty="0"/>
          </a:p>
          <a:p>
            <a:pPr marL="201168" lvl="1" indent="0" algn="ctr">
              <a:buNone/>
            </a:pPr>
            <a:r>
              <a:rPr lang="en-US" sz="3200" b="1" dirty="0"/>
              <a:t>Programming Massively Parallel Processors</a:t>
            </a:r>
          </a:p>
          <a:p>
            <a:pPr marL="201168" lvl="1" indent="0" algn="ctr">
              <a:buNone/>
            </a:pPr>
            <a:r>
              <a:rPr lang="en-US" dirty="0"/>
              <a:t>David B. Kirk</a:t>
            </a:r>
          </a:p>
          <a:p>
            <a:pPr marL="201168" lvl="1" indent="0" algn="ctr">
              <a:buNone/>
            </a:pPr>
            <a:r>
              <a:rPr lang="en-US" dirty="0"/>
              <a:t>Wen-</a:t>
            </a:r>
            <a:r>
              <a:rPr lang="en-US" dirty="0" err="1"/>
              <a:t>mei</a:t>
            </a:r>
            <a:r>
              <a:rPr lang="en-US" dirty="0"/>
              <a:t> W. </a:t>
            </a:r>
            <a:r>
              <a:rPr lang="en-US" dirty="0" err="1"/>
              <a:t>Hwu</a:t>
            </a:r>
            <a:endParaRPr lang="en-US" dirty="0"/>
          </a:p>
        </p:txBody>
      </p:sp>
      <p:pic>
        <p:nvPicPr>
          <p:cNvPr id="4" name="Picture 3"/>
          <p:cNvPicPr>
            <a:picLocks noChangeAspect="1"/>
          </p:cNvPicPr>
          <p:nvPr/>
        </p:nvPicPr>
        <p:blipFill>
          <a:blip r:embed="rId2"/>
          <a:stretch>
            <a:fillRect/>
          </a:stretch>
        </p:blipFill>
        <p:spPr>
          <a:xfrm>
            <a:off x="8898898" y="2092458"/>
            <a:ext cx="2861214" cy="3529911"/>
          </a:xfrm>
          <a:prstGeom prst="rect">
            <a:avLst/>
          </a:prstGeom>
        </p:spPr>
      </p:pic>
    </p:spTree>
    <p:extLst>
      <p:ext uri="{BB962C8B-B14F-4D97-AF65-F5344CB8AC3E}">
        <p14:creationId xmlns:p14="http://schemas.microsoft.com/office/powerpoint/2010/main" val="1085043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If a variable declaration is preceded by the keyword __constant__</a:t>
            </a:r>
            <a:br>
              <a:rPr lang="en-US" dirty="0"/>
            </a:br>
            <a:r>
              <a:rPr lang="en-US" dirty="0"/>
              <a:t>it declares a constant variable in CUDA</a:t>
            </a:r>
          </a:p>
          <a:p>
            <a:pPr lvl="1"/>
            <a:r>
              <a:rPr lang="en-US" dirty="0"/>
              <a:t>Declaration of constant variables must be outside any function body. </a:t>
            </a:r>
          </a:p>
          <a:p>
            <a:pPr lvl="1"/>
            <a:r>
              <a:rPr lang="en-US" dirty="0"/>
              <a:t>The scope of a constant variable is all grids, meaning that all threads in all grids see the same version of a constant variable. </a:t>
            </a:r>
          </a:p>
          <a:p>
            <a:r>
              <a:rPr lang="en-US" dirty="0"/>
              <a:t>A variable of which the declaration is preceded only by the keyword</a:t>
            </a:r>
            <a:br>
              <a:rPr lang="en-US" dirty="0"/>
            </a:br>
            <a:r>
              <a:rPr lang="en-US" b="1" dirty="0"/>
              <a:t>__device__</a:t>
            </a:r>
            <a:r>
              <a:rPr lang="en-US" dirty="0"/>
              <a:t> is a global variable and will be placed in the global memory.</a:t>
            </a:r>
          </a:p>
          <a:p>
            <a:pPr lvl="1"/>
            <a:r>
              <a:rPr lang="en-US" dirty="0"/>
              <a:t>Accesses to a global variable are slow.</a:t>
            </a:r>
          </a:p>
          <a:p>
            <a:pPr lvl="1"/>
            <a:r>
              <a:rPr lang="en-US" dirty="0"/>
              <a:t>Latency and throughput of accessing global variables have been improved</a:t>
            </a:r>
            <a:br>
              <a:rPr lang="en-US" dirty="0"/>
            </a:br>
            <a:r>
              <a:rPr lang="en-US" dirty="0"/>
              <a:t>with caches in more recent devices. </a:t>
            </a:r>
          </a:p>
          <a:p>
            <a:pPr lvl="1"/>
            <a:r>
              <a:rPr lang="en-US" dirty="0"/>
              <a:t>Thus, global variables can be used </a:t>
            </a:r>
            <a:r>
              <a:rPr lang="en-US"/>
              <a:t>as a means </a:t>
            </a:r>
            <a:r>
              <a:rPr lang="en-US" dirty="0"/>
              <a:t>for threads to collaborate across block </a:t>
            </a:r>
          </a:p>
        </p:txBody>
      </p:sp>
    </p:spTree>
    <p:extLst>
      <p:ext uri="{BB962C8B-B14F-4D97-AF65-F5344CB8AC3E}">
        <p14:creationId xmlns:p14="http://schemas.microsoft.com/office/powerpoint/2010/main" val="339042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EA49-CCA6-424B-A07D-62076D3E5D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995E40-6C23-4896-8569-8C8F39E3DB04}"/>
              </a:ext>
            </a:extLst>
          </p:cNvPr>
          <p:cNvSpPr>
            <a:spLocks noGrp="1"/>
          </p:cNvSpPr>
          <p:nvPr>
            <p:ph idx="1"/>
          </p:nvPr>
        </p:nvSpPr>
        <p:spPr>
          <a:xfrm>
            <a:off x="1097280" y="1845734"/>
            <a:ext cx="10058400" cy="4356946"/>
          </a:xfrm>
        </p:spPr>
        <p:txBody>
          <a:bodyPr>
            <a:normAutofit lnSpcReduction="10000"/>
          </a:bodyPr>
          <a:lstStyle/>
          <a:p>
            <a:r>
              <a:rPr lang="en-US" dirty="0"/>
              <a:t>In CUDA, pointers are used to point to data objects in global memory. There are two typical ways in which pointer usage arises in kernel and device functions. First, if an object is allocated by a host function, the pointer to the object is initialized by </a:t>
            </a:r>
            <a:r>
              <a:rPr lang="en-US" i="1" dirty="0" err="1"/>
              <a:t>cudaMalloc</a:t>
            </a:r>
            <a:r>
              <a:rPr lang="en-US" i="1" dirty="0"/>
              <a:t>() </a:t>
            </a:r>
            <a:r>
              <a:rPr lang="en-US" dirty="0"/>
              <a:t>and can be passed to the kernel function as a parameter. For example, the parameters </a:t>
            </a:r>
            <a:r>
              <a:rPr lang="en-US" i="1" dirty="0" err="1"/>
              <a:t>d_M</a:t>
            </a:r>
            <a:r>
              <a:rPr lang="en-US" i="1" dirty="0"/>
              <a:t>, </a:t>
            </a:r>
            <a:r>
              <a:rPr lang="en-US" i="1" dirty="0" err="1"/>
              <a:t>d_Nand</a:t>
            </a:r>
            <a:r>
              <a:rPr lang="en-US" i="1" dirty="0"/>
              <a:t> </a:t>
            </a:r>
            <a:r>
              <a:rPr lang="en-US" i="1" dirty="0" err="1"/>
              <a:t>d_P</a:t>
            </a:r>
            <a:r>
              <a:rPr lang="en-US" i="1" dirty="0"/>
              <a:t> </a:t>
            </a:r>
            <a:r>
              <a:rPr lang="en-US" dirty="0"/>
              <a:t>in Figure 5.1 are such pointers. The second type of usage is to assign the address of a variable declared in the global memory to a pointer variable. For example, the statement {float* </a:t>
            </a:r>
            <a:r>
              <a:rPr lang="en-US" dirty="0" err="1"/>
              <a:t>ptr</a:t>
            </a:r>
            <a:r>
              <a:rPr lang="en-US" dirty="0"/>
              <a:t> 5 &amp;</a:t>
            </a:r>
            <a:r>
              <a:rPr lang="en-US" dirty="0" err="1"/>
              <a:t>GlobalVar</a:t>
            </a:r>
            <a:r>
              <a:rPr lang="en-US" dirty="0"/>
              <a:t>;} in kernel function assigns the address of </a:t>
            </a:r>
            <a:r>
              <a:rPr lang="en-US" i="1" dirty="0" err="1"/>
              <a:t>GlobalVar</a:t>
            </a:r>
            <a:r>
              <a:rPr lang="en-US" dirty="0"/>
              <a:t> into an automatic pointer variable </a:t>
            </a:r>
            <a:r>
              <a:rPr lang="en-US" i="1" dirty="0" err="1"/>
              <a:t>ptr</a:t>
            </a:r>
            <a:r>
              <a:rPr lang="en-US" dirty="0"/>
              <a:t>. Readers should refer to the CUDA Programming Guide for using pointers in other memory types.</a:t>
            </a:r>
          </a:p>
        </p:txBody>
      </p:sp>
    </p:spTree>
    <p:extLst>
      <p:ext uri="{BB962C8B-B14F-4D97-AF65-F5344CB8AC3E}">
        <p14:creationId xmlns:p14="http://schemas.microsoft.com/office/powerpoint/2010/main" val="191230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89681" y="1993551"/>
            <a:ext cx="10058400" cy="1449387"/>
          </a:xfrm>
        </p:spPr>
        <p:txBody>
          <a:bodyPr>
            <a:normAutofit/>
          </a:bodyPr>
          <a:lstStyle/>
          <a:p>
            <a:pPr algn="ctr"/>
            <a:r>
              <a:rPr lang="en-US" sz="4400" b="1" dirty="0"/>
              <a:t>Data-Parallel Execution Model</a:t>
            </a:r>
          </a:p>
        </p:txBody>
      </p:sp>
    </p:spTree>
    <p:extLst>
      <p:ext uri="{BB962C8B-B14F-4D97-AF65-F5344CB8AC3E}">
        <p14:creationId xmlns:p14="http://schemas.microsoft.com/office/powerpoint/2010/main" val="166070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Far..</a:t>
            </a:r>
          </a:p>
        </p:txBody>
      </p:sp>
      <p:sp>
        <p:nvSpPr>
          <p:cNvPr id="3" name="Content Placeholder 2"/>
          <p:cNvSpPr>
            <a:spLocks noGrp="1"/>
          </p:cNvSpPr>
          <p:nvPr>
            <p:ph idx="1"/>
          </p:nvPr>
        </p:nvSpPr>
        <p:spPr/>
        <p:txBody>
          <a:bodyPr>
            <a:normAutofit lnSpcReduction="10000"/>
          </a:bodyPr>
          <a:lstStyle/>
          <a:p>
            <a:pPr lvl="1"/>
            <a:r>
              <a:rPr lang="en-US" dirty="0"/>
              <a:t>A CUDA kernel function that is executed by a massive number of threads. </a:t>
            </a:r>
          </a:p>
          <a:p>
            <a:pPr lvl="2"/>
            <a:r>
              <a:rPr lang="en-US" dirty="0"/>
              <a:t>The data to be processed by these threads is first transferred from the host memory to the device global memory</a:t>
            </a:r>
          </a:p>
          <a:p>
            <a:pPr lvl="2"/>
            <a:r>
              <a:rPr lang="en-US" dirty="0"/>
              <a:t>The threads then access their portion of the data from the global memory using their block IDs and thread IDs. </a:t>
            </a:r>
          </a:p>
          <a:p>
            <a:pPr lvl="1"/>
            <a:endParaRPr lang="en-US" dirty="0"/>
          </a:p>
          <a:p>
            <a:pPr lvl="1"/>
            <a:r>
              <a:rPr lang="en-US" dirty="0"/>
              <a:t>These simple CUDA kernels will likely achieve only a small fraction of the potential speed of the underlying hardware. </a:t>
            </a:r>
          </a:p>
          <a:p>
            <a:pPr lvl="1"/>
            <a:endParaRPr lang="en-US" dirty="0"/>
          </a:p>
          <a:p>
            <a:pPr lvl="1"/>
            <a:r>
              <a:rPr lang="en-US" dirty="0"/>
              <a:t>The poor performance is due to the fact that global memory, which is typically</a:t>
            </a:r>
            <a:br>
              <a:rPr lang="en-US" dirty="0"/>
            </a:br>
            <a:r>
              <a:rPr lang="en-US" dirty="0"/>
              <a:t>implemented with dynamic random access memory (DRAM), tends to have</a:t>
            </a:r>
            <a:br>
              <a:rPr lang="en-US" dirty="0"/>
            </a:br>
            <a:r>
              <a:rPr lang="en-US" b="1" dirty="0"/>
              <a:t>long access latencies</a:t>
            </a:r>
            <a:r>
              <a:rPr lang="en-US" dirty="0"/>
              <a:t> (hundreds of clock cycles) and </a:t>
            </a:r>
            <a:r>
              <a:rPr lang="en-US" b="1" dirty="0"/>
              <a:t>finite access bandwidth</a:t>
            </a:r>
            <a:endParaRPr lang="en-US" dirty="0"/>
          </a:p>
        </p:txBody>
      </p:sp>
    </p:spTree>
    <p:extLst>
      <p:ext uri="{BB962C8B-B14F-4D97-AF65-F5344CB8AC3E}">
        <p14:creationId xmlns:p14="http://schemas.microsoft.com/office/powerpoint/2010/main" val="368995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circumvent such </a:t>
            </a:r>
            <a:r>
              <a:rPr lang="en-US" b="1" dirty="0"/>
              <a:t>congestion</a:t>
            </a:r>
            <a:r>
              <a:rPr lang="en-US" dirty="0"/>
              <a:t>, CUDA provides a number of additional methods for accessing memory that can remove the majority of data requests to the global memory</a:t>
            </a:r>
          </a:p>
          <a:p>
            <a:r>
              <a:rPr lang="en-US" dirty="0"/>
              <a:t> </a:t>
            </a:r>
          </a:p>
        </p:txBody>
      </p:sp>
    </p:spTree>
    <p:extLst>
      <p:ext uri="{BB962C8B-B14F-4D97-AF65-F5344CB8AC3E}">
        <p14:creationId xmlns:p14="http://schemas.microsoft.com/office/powerpoint/2010/main" val="312087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5.1 IMPORTANCE OF MEMORY ACCESS EFFICIENCY</a:t>
            </a:r>
          </a:p>
        </p:txBody>
      </p:sp>
      <p:sp>
        <p:nvSpPr>
          <p:cNvPr id="3" name="Content Placeholder 2"/>
          <p:cNvSpPr>
            <a:spLocks noGrp="1"/>
          </p:cNvSpPr>
          <p:nvPr>
            <p:ph idx="1"/>
          </p:nvPr>
        </p:nvSpPr>
        <p:spPr/>
        <p:txBody>
          <a:bodyPr>
            <a:normAutofit fontScale="92500" lnSpcReduction="10000"/>
          </a:bodyPr>
          <a:lstStyle/>
          <a:p>
            <a:r>
              <a:rPr lang="en-US" dirty="0"/>
              <a:t>Consider the matrix multiplication, for example, </a:t>
            </a:r>
          </a:p>
          <a:p>
            <a:pPr lvl="1"/>
            <a:r>
              <a:rPr lang="en-US" dirty="0"/>
              <a:t>The most important part of the kernel in terms of execution time is the for loop that performs inner product calculation </a:t>
            </a:r>
          </a:p>
          <a:p>
            <a:pPr lvl="1"/>
            <a:endParaRPr lang="en-US" dirty="0"/>
          </a:p>
          <a:p>
            <a:pPr lvl="1"/>
            <a:endParaRPr lang="en-US" dirty="0"/>
          </a:p>
          <a:p>
            <a:pPr lvl="2"/>
            <a:r>
              <a:rPr lang="en-US" dirty="0"/>
              <a:t>In every iteration of this loop, two global memory accesses are performed for one floating-point multiplication and one floating-point addition. </a:t>
            </a:r>
          </a:p>
          <a:p>
            <a:pPr lvl="2"/>
            <a:r>
              <a:rPr lang="en-US" dirty="0"/>
              <a:t>One global memory access fetches a </a:t>
            </a:r>
            <a:r>
              <a:rPr lang="en-US" dirty="0" err="1"/>
              <a:t>d_M</a:t>
            </a:r>
            <a:r>
              <a:rPr lang="en-US" dirty="0"/>
              <a:t>[] element and the other fetches a </a:t>
            </a:r>
            <a:r>
              <a:rPr lang="en-US" dirty="0" err="1"/>
              <a:t>d_N</a:t>
            </a:r>
            <a:r>
              <a:rPr lang="en-US" dirty="0"/>
              <a:t>[] element</a:t>
            </a:r>
          </a:p>
          <a:p>
            <a:pPr lvl="1"/>
            <a:r>
              <a:rPr lang="en-US" dirty="0"/>
              <a:t>One floating-point operation multiplies the </a:t>
            </a:r>
            <a:r>
              <a:rPr lang="en-US" dirty="0" err="1"/>
              <a:t>d_M</a:t>
            </a:r>
            <a:r>
              <a:rPr lang="en-US" dirty="0"/>
              <a:t>[] and </a:t>
            </a:r>
            <a:r>
              <a:rPr lang="en-US" dirty="0" err="1"/>
              <a:t>d_N</a:t>
            </a:r>
            <a:r>
              <a:rPr lang="en-US" dirty="0"/>
              <a:t>[] elements fetched and the other accumulates the product into </a:t>
            </a:r>
            <a:r>
              <a:rPr lang="en-US" dirty="0" err="1"/>
              <a:t>Pvalue</a:t>
            </a:r>
            <a:r>
              <a:rPr lang="en-US" dirty="0"/>
              <a:t>. </a:t>
            </a:r>
          </a:p>
          <a:p>
            <a:pPr lvl="1"/>
            <a:r>
              <a:rPr lang="en-US" dirty="0"/>
              <a:t>Thus, the ratio of floating-point calculation to global memory access operation is 1:1 or 1.0; </a:t>
            </a:r>
            <a:r>
              <a:rPr lang="en-US" b="1" dirty="0"/>
              <a:t>compute to global memory access (CGMA) ratio</a:t>
            </a:r>
            <a:r>
              <a:rPr lang="en-US" dirty="0"/>
              <a:t> </a:t>
            </a:r>
          </a:p>
        </p:txBody>
      </p:sp>
      <p:pic>
        <p:nvPicPr>
          <p:cNvPr id="4" name="Picture 3"/>
          <p:cNvPicPr>
            <a:picLocks noChangeAspect="1"/>
          </p:cNvPicPr>
          <p:nvPr/>
        </p:nvPicPr>
        <p:blipFill>
          <a:blip r:embed="rId2"/>
          <a:stretch>
            <a:fillRect/>
          </a:stretch>
        </p:blipFill>
        <p:spPr>
          <a:xfrm>
            <a:off x="2121474" y="2854681"/>
            <a:ext cx="6298626" cy="632444"/>
          </a:xfrm>
          <a:prstGeom prst="rect">
            <a:avLst/>
          </a:prstGeom>
        </p:spPr>
      </p:pic>
    </p:spTree>
    <p:extLst>
      <p:ext uri="{BB962C8B-B14F-4D97-AF65-F5344CB8AC3E}">
        <p14:creationId xmlns:p14="http://schemas.microsoft.com/office/powerpoint/2010/main" val="308262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CGMA has major implications on the performance of a CUDA kernel.</a:t>
            </a:r>
          </a:p>
          <a:p>
            <a:pPr lvl="1"/>
            <a:r>
              <a:rPr lang="en-US" dirty="0"/>
              <a:t>In a high-end device today, the global memory bandwidth is around</a:t>
            </a:r>
            <a:br>
              <a:rPr lang="en-US" dirty="0"/>
            </a:br>
            <a:r>
              <a:rPr lang="en-US" b="1" dirty="0"/>
              <a:t>200 GB/s</a:t>
            </a:r>
            <a:r>
              <a:rPr lang="en-US" dirty="0"/>
              <a:t> </a:t>
            </a:r>
          </a:p>
          <a:p>
            <a:pPr lvl="1"/>
            <a:r>
              <a:rPr lang="en-US" dirty="0"/>
              <a:t>With 4 bytes in each single-precision floating-point value, one</a:t>
            </a:r>
            <a:br>
              <a:rPr lang="en-US" dirty="0"/>
            </a:br>
            <a:r>
              <a:rPr lang="en-US" dirty="0"/>
              <a:t>can expect to load no more than 50 (200/4) </a:t>
            </a:r>
            <a:r>
              <a:rPr lang="en-US" dirty="0" err="1"/>
              <a:t>giga</a:t>
            </a:r>
            <a:r>
              <a:rPr lang="en-US" dirty="0"/>
              <a:t> single-precision operands</a:t>
            </a:r>
            <a:br>
              <a:rPr lang="en-US" dirty="0"/>
            </a:br>
            <a:r>
              <a:rPr lang="en-US" dirty="0"/>
              <a:t>per second</a:t>
            </a:r>
          </a:p>
          <a:p>
            <a:pPr lvl="1"/>
            <a:r>
              <a:rPr lang="en-US" dirty="0"/>
              <a:t>With a CGMA ration of </a:t>
            </a:r>
            <a:r>
              <a:rPr lang="en-US" b="1" dirty="0"/>
              <a:t>1.0</a:t>
            </a:r>
            <a:r>
              <a:rPr lang="en-US" dirty="0"/>
              <a:t>, the matrix multiplication kernel will execute no more than 50 </a:t>
            </a:r>
            <a:r>
              <a:rPr lang="en-US" dirty="0" err="1"/>
              <a:t>giga</a:t>
            </a:r>
            <a:r>
              <a:rPr lang="en-US" dirty="0"/>
              <a:t> floating-point operations per second (GFLOPS). </a:t>
            </a:r>
          </a:p>
          <a:p>
            <a:pPr lvl="2"/>
            <a:r>
              <a:rPr lang="en-US" dirty="0"/>
              <a:t>50 GFLOPS is only a tiny fraction of the peak single-precision performance of 1,500 GFLOPS or higher for these high-end devices </a:t>
            </a:r>
          </a:p>
        </p:txBody>
      </p:sp>
    </p:spTree>
    <p:extLst>
      <p:ext uri="{BB962C8B-B14F-4D97-AF65-F5344CB8AC3E}">
        <p14:creationId xmlns:p14="http://schemas.microsoft.com/office/powerpoint/2010/main" val="172723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CUDA DEVICE MEMORY TYPES </a:t>
            </a:r>
          </a:p>
        </p:txBody>
      </p:sp>
      <p:sp>
        <p:nvSpPr>
          <p:cNvPr id="3" name="Content Placeholder 2"/>
          <p:cNvSpPr>
            <a:spLocks noGrp="1"/>
          </p:cNvSpPr>
          <p:nvPr>
            <p:ph idx="1"/>
          </p:nvPr>
        </p:nvSpPr>
        <p:spPr/>
        <p:txBody>
          <a:bodyPr>
            <a:normAutofit/>
          </a:bodyPr>
          <a:lstStyle/>
          <a:p>
            <a:r>
              <a:rPr lang="en-US" dirty="0"/>
              <a:t>CUDA supports several types of memory that can be used by programmers to achieve a high CGMA ratio and thus a high execution speed in their kernels</a:t>
            </a:r>
          </a:p>
          <a:p>
            <a:pPr lvl="1"/>
            <a:r>
              <a:rPr lang="en-US" b="1" dirty="0"/>
              <a:t>Global Memory</a:t>
            </a:r>
          </a:p>
          <a:p>
            <a:pPr lvl="1"/>
            <a:r>
              <a:rPr lang="en-US" b="1" dirty="0"/>
              <a:t>Constant Memory</a:t>
            </a:r>
            <a:r>
              <a:rPr lang="en-US" dirty="0"/>
              <a:t>: The constant memory supports short-latency, high-bandwidth, read-only access by the device when all threads simultaneously access the same location </a:t>
            </a:r>
          </a:p>
          <a:p>
            <a:pPr lvl="1"/>
            <a:r>
              <a:rPr lang="en-US" b="1" dirty="0"/>
              <a:t>Registers</a:t>
            </a:r>
            <a:r>
              <a:rPr lang="en-US" dirty="0"/>
              <a:t> and </a:t>
            </a:r>
            <a:r>
              <a:rPr lang="en-US" b="1" dirty="0"/>
              <a:t>Shared memory</a:t>
            </a:r>
            <a:r>
              <a:rPr lang="en-US" dirty="0"/>
              <a:t> are on-chip memories.</a:t>
            </a:r>
          </a:p>
          <a:p>
            <a:pPr lvl="2"/>
            <a:r>
              <a:rPr lang="en-US" dirty="0"/>
              <a:t>Variables that reside in these types of memory can be accessed at very high speed in a highly parallel manner</a:t>
            </a:r>
          </a:p>
        </p:txBody>
      </p:sp>
    </p:spTree>
    <p:extLst>
      <p:ext uri="{BB962C8B-B14F-4D97-AF65-F5344CB8AC3E}">
        <p14:creationId xmlns:p14="http://schemas.microsoft.com/office/powerpoint/2010/main" val="69726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3888" y="449450"/>
            <a:ext cx="10109645" cy="5672380"/>
          </a:xfrm>
          <a:prstGeom prst="rect">
            <a:avLst/>
          </a:prstGeom>
        </p:spPr>
      </p:pic>
    </p:spTree>
    <p:extLst>
      <p:ext uri="{BB962C8B-B14F-4D97-AF65-F5344CB8AC3E}">
        <p14:creationId xmlns:p14="http://schemas.microsoft.com/office/powerpoint/2010/main" val="385445366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1477</TotalTime>
  <Words>1395</Words>
  <Application>Microsoft Office PowerPoint</Application>
  <PresentationFormat>Widescreen</PresentationFormat>
  <Paragraphs>81</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Calibri Light</vt:lpstr>
      <vt:lpstr>Courier New</vt:lpstr>
      <vt:lpstr>Wingdings</vt:lpstr>
      <vt:lpstr>Retrospect</vt:lpstr>
      <vt:lpstr>CS3006 Parallel and Distributed Computing</vt:lpstr>
      <vt:lpstr>Reference Book (Chapter#5)</vt:lpstr>
      <vt:lpstr>Data-Parallel Execution Model</vt:lpstr>
      <vt:lpstr>So Far..</vt:lpstr>
      <vt:lpstr>PowerPoint Presentation</vt:lpstr>
      <vt:lpstr>5.1 IMPORTANCE OF MEMORY ACCESS EFFICIENCY</vt:lpstr>
      <vt:lpstr>PowerPoint Presentation</vt:lpstr>
      <vt:lpstr>5.2 CUDA DEVICE MEMORY TYPES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CS3006 Parallel and Distributed Computing</dc:title>
  <dc:creator>Dr. Hassan Jamil Syed</dc:creator>
  <cp:lastModifiedBy>Dr. Hassan Jamil Syed</cp:lastModifiedBy>
  <cp:revision>4</cp:revision>
  <dcterms:created xsi:type="dcterms:W3CDTF">2021-12-15T04:21:32Z</dcterms:created>
  <dcterms:modified xsi:type="dcterms:W3CDTF">2021-12-16T04:58:42Z</dcterms:modified>
</cp:coreProperties>
</file>