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53" y="43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57563-518C-4A5B-94A0-D3B38CBA0CE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606C2-62EF-4427-8CE6-E4FA0F9F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2/26/2021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"/>
          <p:cNvSpPr txBox="1"/>
          <p:nvPr/>
        </p:nvSpPr>
        <p:spPr>
          <a:xfrm>
            <a:off x="10668000" y="596900"/>
            <a:ext cx="1524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2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104900"/>
            <a:ext cx="10947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6" smtClean="0">
                <a:solidFill>
                  <a:srgbClr val="E3DED1"/>
                </a:solidFill>
                <a:latin typeface="Century"/>
                <a:cs typeface="Century"/>
              </a:rPr>
              <a:t>3.2 Basic Compiler Techniques for Exposing ILP</a:t>
            </a:r>
          </a:p>
          <a:p>
            <a:pPr>
              <a:lnSpc>
                <a:spcPts val="3220"/>
              </a:lnSpc>
            </a:pPr>
            <a:endParaRPr lang="en-CA" sz="27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667000"/>
            <a:ext cx="241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044" spc="-3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</a:p>
          <a:p>
            <a:pPr>
              <a:lnSpc>
                <a:spcPts val="1550"/>
              </a:lnSpc>
            </a:pPr>
            <a:endParaRPr lang="en-CA" sz="13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3352800"/>
            <a:ext cx="241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044" spc="-3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</a:p>
          <a:p>
            <a:pPr>
              <a:lnSpc>
                <a:spcPts val="1550"/>
              </a:lnSpc>
            </a:pPr>
            <a:endParaRPr lang="en-CA" sz="13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98600" y="2628900"/>
            <a:ext cx="5003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04" smtClean="0">
                <a:solidFill>
                  <a:srgbClr val="515151"/>
                </a:solidFill>
                <a:latin typeface="Century"/>
                <a:cs typeface="Century"/>
              </a:rPr>
              <a:t>Consider the following statements:</a:t>
            </a:r>
          </a:p>
          <a:p>
            <a:pPr>
              <a:lnSpc>
                <a:spcPts val="1955"/>
              </a:lnSpc>
            </a:pPr>
            <a:endParaRPr lang="en-CA" sz="17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92300" y="29718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a = b + c;  d = e - f;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8600" y="3302000"/>
            <a:ext cx="5003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04" smtClean="0">
                <a:solidFill>
                  <a:srgbClr val="FF0000"/>
                </a:solidFill>
                <a:latin typeface="Century"/>
                <a:cs typeface="Century"/>
              </a:rPr>
              <a:t>Slow code:</a:t>
            </a:r>
          </a:p>
          <a:p>
            <a:pPr>
              <a:lnSpc>
                <a:spcPts val="1955"/>
              </a:lnSpc>
            </a:pPr>
            <a:endParaRPr lang="en-CA" sz="17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92300" y="36576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  <a:tab pos="32004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lw	$10,	($1)</a:t>
            </a:r>
            <a:r>
              <a:rPr lang="en-CA" sz="1500" smtClean="0">
                <a:solidFill>
                  <a:srgbClr val="007F00"/>
                </a:solidFill>
                <a:latin typeface="Comic Sans MS"/>
                <a:cs typeface="Comic Sans MS"/>
              </a:rPr>
              <a:t>	# $1	= addr b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92300" y="39116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  <a:tab pos="32004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lw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	$11</a:t>
            </a: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,	($2)</a:t>
            </a:r>
            <a:r>
              <a:rPr lang="en-CA" sz="1500" smtClean="0">
                <a:solidFill>
                  <a:srgbClr val="007F00"/>
                </a:solidFill>
                <a:latin typeface="Comic Sans MS"/>
                <a:cs typeface="Comic Sans MS"/>
              </a:rPr>
              <a:t>	# $2	= addr c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92300" y="41783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add	$12,	$10,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$11	# Dependence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92300" y="44450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  <a:tab pos="32004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sw	$12,	($3)</a:t>
            </a:r>
            <a:r>
              <a:rPr lang="en-CA" sz="1500" smtClean="0">
                <a:solidFill>
                  <a:srgbClr val="007F00"/>
                </a:solidFill>
                <a:latin typeface="Comic Sans MS"/>
                <a:cs typeface="Comic Sans MS"/>
              </a:rPr>
              <a:t>	# $3	= addr a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92300" y="46990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  <a:tab pos="32004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lw	$13,	($4)</a:t>
            </a:r>
            <a:r>
              <a:rPr lang="en-CA" sz="1500" smtClean="0">
                <a:solidFill>
                  <a:srgbClr val="007F00"/>
                </a:solidFill>
                <a:latin typeface="Comic Sans MS"/>
                <a:cs typeface="Comic Sans MS"/>
              </a:rPr>
              <a:t>	# $4	= addr e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92300" y="49657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  <a:tab pos="32004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lw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	$14</a:t>
            </a: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,	($5)</a:t>
            </a:r>
            <a:r>
              <a:rPr lang="en-CA" sz="1500" smtClean="0">
                <a:solidFill>
                  <a:srgbClr val="007F00"/>
                </a:solidFill>
                <a:latin typeface="Comic Sans MS"/>
                <a:cs typeface="Comic Sans MS"/>
              </a:rPr>
              <a:t>	# $5	= addr f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92300" y="52324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sub	$15,	$13,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$14	# Dependence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92300" y="5486400"/>
            <a:ext cx="461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622300" algn="l"/>
                <a:tab pos="1257300" algn="l"/>
                <a:tab pos="2489200" algn="l"/>
                <a:tab pos="3200400" algn="l"/>
              </a:tabLst>
            </a:pPr>
            <a:r>
              <a:rPr lang="en-CA" sz="1500" smtClean="0">
                <a:solidFill>
                  <a:srgbClr val="515151"/>
                </a:solidFill>
                <a:latin typeface="Comic Sans MS"/>
                <a:cs typeface="Comic Sans MS"/>
              </a:rPr>
              <a:t>sw	$15,	($6)</a:t>
            </a:r>
            <a:r>
              <a:rPr lang="en-CA" sz="1500" smtClean="0">
                <a:solidFill>
                  <a:srgbClr val="007F00"/>
                </a:solidFill>
                <a:latin typeface="Comic Sans MS"/>
                <a:cs typeface="Comic Sans MS"/>
              </a:rPr>
              <a:t>	# $6	= addr d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29400" y="3340100"/>
            <a:ext cx="265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6223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lw	$10,0($1)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29400" y="3721100"/>
            <a:ext cx="265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622300" algn="l"/>
                <a:tab pos="12573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lw</a:t>
            </a:r>
            <a:r>
              <a:rPr lang="en-CA" sz="2004" smtClean="0">
                <a:solidFill>
                  <a:srgbClr val="FF0000"/>
                </a:solidFill>
                <a:latin typeface="Comic Sans MS"/>
                <a:cs typeface="Comic Sans MS"/>
              </a:rPr>
              <a:t>	$11</a:t>
            </a: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,	0($2)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629400" y="4102100"/>
            <a:ext cx="265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6223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lw	$13,0($4)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629400" y="4419600"/>
            <a:ext cx="26543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6223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lw</a:t>
            </a:r>
            <a:r>
              <a:rPr lang="en-CA" sz="2004" smtClean="0">
                <a:solidFill>
                  <a:srgbClr val="FF0000"/>
                </a:solidFill>
                <a:latin typeface="Comic Sans MS"/>
                <a:cs typeface="Comic Sans MS"/>
              </a:rPr>
              <a:t>	$14</a:t>
            </a: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,0($5)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add$12, $10, </a:t>
            </a:r>
            <a:r>
              <a:rPr lang="en-CA" sz="2004" smtClean="0">
                <a:solidFill>
                  <a:srgbClr val="FF0000"/>
                </a:solidFill>
                <a:latin typeface="Comic Sans MS"/>
                <a:cs typeface="Comic Sans MS"/>
              </a:rPr>
              <a:t>$11</a:t>
            </a:r>
          </a:p>
          <a:p>
            <a:pPr>
              <a:lnSpc>
                <a:spcPts val="30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629400" y="5245100"/>
            <a:ext cx="265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622300" algn="l"/>
              </a:tabLst>
            </a:pPr>
            <a:r>
              <a:rPr lang="en-CA" sz="2006" smtClean="0">
                <a:solidFill>
                  <a:srgbClr val="000000"/>
                </a:solidFill>
                <a:latin typeface="Comic Sans MS"/>
                <a:cs typeface="Comic Sans MS"/>
              </a:rPr>
              <a:t>sw	$12,0($3)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629400" y="5562600"/>
            <a:ext cx="26543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622300" algn="l"/>
                <a:tab pos="6096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sub	$15, $13, </a:t>
            </a:r>
            <a:r>
              <a:rPr lang="en-CA" sz="2004" smtClean="0">
                <a:solidFill>
                  <a:srgbClr val="FF0000"/>
                </a:solidFill>
                <a:latin typeface="Comic Sans MS"/>
                <a:cs typeface="Comic Sans MS"/>
              </a:rPr>
              <a:t>$14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mic Sans MS"/>
                <a:cs typeface="Comic Sans MS"/>
              </a:rPr>
              <a:t>sw	$14, 0($6)</a:t>
            </a:r>
          </a:p>
          <a:p>
            <a:pPr>
              <a:lnSpc>
                <a:spcPts val="30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398000" y="3238500"/>
            <a:ext cx="2679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549400" algn="l"/>
              </a:tabLst>
            </a:pPr>
            <a:r>
              <a:rPr lang="en-CA" sz="1800" smtClean="0">
                <a:solidFill>
                  <a:srgbClr val="221F1F"/>
                </a:solidFill>
                <a:latin typeface="Arial"/>
                <a:cs typeface="Arial"/>
              </a:rPr>
              <a:t>To avoid a pipeline stall,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221F1F"/>
                </a:solidFill>
                <a:latin typeface="Arial"/>
                <a:cs typeface="Arial"/>
              </a:rPr>
              <a:t>the    execution    of    a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221F1F"/>
                </a:solidFill>
                <a:latin typeface="Arial"/>
                <a:cs typeface="Arial"/>
              </a:rPr>
              <a:t>dependent	instruction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398000" y="4076700"/>
            <a:ext cx="267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221F1F"/>
                </a:solidFill>
                <a:latin typeface="Arial"/>
                <a:cs typeface="Arial"/>
              </a:rPr>
              <a:t>must be separated from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398000" y="4343400"/>
            <a:ext cx="26797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221F1F"/>
                </a:solidFill>
                <a:latin typeface="Arial"/>
                <a:cs typeface="Arial"/>
              </a:rPr>
              <a:t>the source instruction by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221F1F"/>
                </a:solidFill>
                <a:latin typeface="Arial"/>
                <a:cs typeface="Arial"/>
              </a:rPr>
              <a:t>a distance in clock cycles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221F1F"/>
                </a:solidFill>
                <a:latin typeface="Arial"/>
                <a:cs typeface="Arial"/>
              </a:rPr>
              <a:t>equal   to   the   pipeline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221F1F"/>
                </a:solidFill>
                <a:latin typeface="Arial"/>
                <a:cs typeface="Arial"/>
              </a:rPr>
              <a:t>latency   of   that   source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398000" y="5448300"/>
            <a:ext cx="267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221F1F"/>
                </a:solidFill>
                <a:latin typeface="Arial"/>
                <a:cs typeface="Arial"/>
              </a:rPr>
              <a:t>instruction.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667000" y="508000"/>
            <a:ext cx="4724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entury"/>
                <a:cs typeface="Century"/>
              </a:rPr>
              <a:t>Unrolled: </a:t>
            </a:r>
            <a:r>
              <a:rPr lang="en-CA" sz="3204" smtClean="0">
                <a:solidFill>
                  <a:srgbClr val="FF0000"/>
                </a:solidFill>
                <a:latin typeface="Century"/>
                <a:cs typeface="Century"/>
              </a:rPr>
              <a:t>Unscheduled</a:t>
            </a:r>
          </a:p>
          <a:p>
            <a:pPr>
              <a:lnSpc>
                <a:spcPts val="3680"/>
              </a:lnSpc>
            </a:pPr>
            <a:endParaRPr lang="en-CA" sz="3204" smtClean="0">
              <a:solidFill>
                <a:srgbClr val="FF0000"/>
              </a:solidFill>
              <a:latin typeface="Century"/>
              <a:cs typeface="Centur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66400" y="571500"/>
            <a:ext cx="635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11</a:t>
            </a:r>
          </a:p>
          <a:p>
            <a:pPr>
              <a:lnSpc>
                <a:spcPts val="3220"/>
              </a:lnSpc>
            </a:pPr>
            <a:endParaRPr lang="en-CA" sz="2798" smtClean="0">
              <a:solidFill>
                <a:srgbClr val="FFFFFF"/>
              </a:solidFill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746500" y="508000"/>
            <a:ext cx="4267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entury"/>
                <a:cs typeface="Century"/>
              </a:rPr>
              <a:t>Unrolled: </a:t>
            </a:r>
            <a:r>
              <a:rPr lang="en-CA" sz="3204" smtClean="0">
                <a:solidFill>
                  <a:srgbClr val="FF0000"/>
                </a:solidFill>
                <a:latin typeface="Century"/>
                <a:cs typeface="Century"/>
              </a:rPr>
              <a:t>Scheduled</a:t>
            </a:r>
          </a:p>
          <a:p>
            <a:pPr>
              <a:lnSpc>
                <a:spcPts val="3680"/>
              </a:lnSpc>
            </a:pPr>
            <a:endParaRPr lang="en-CA" sz="3204" smtClean="0">
              <a:solidFill>
                <a:srgbClr val="FF0000"/>
              </a:solidFill>
              <a:latin typeface="Century"/>
              <a:cs typeface="Centur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66400" y="571500"/>
            <a:ext cx="635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12</a:t>
            </a:r>
          </a:p>
          <a:p>
            <a:pPr>
              <a:lnSpc>
                <a:spcPts val="3220"/>
              </a:lnSpc>
            </a:pPr>
            <a:endParaRPr lang="en-CA" sz="2798" smtClean="0">
              <a:solidFill>
                <a:srgbClr val="FFFFFF"/>
              </a:solidFill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0566400" y="596900"/>
            <a:ext cx="162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13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41400"/>
            <a:ext cx="10947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E3DED1"/>
                </a:solidFill>
                <a:latin typeface="Century"/>
                <a:cs typeface="Century"/>
              </a:rPr>
              <a:t>Loop Unrolling is not Free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2654300"/>
            <a:ext cx="1094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Benefits decrease with additional unrolling</a:t>
            </a:r>
          </a:p>
          <a:p>
            <a:pPr>
              <a:lnSpc>
                <a:spcPts val="2070"/>
              </a:lnSpc>
            </a:pPr>
            <a:endParaRPr lang="en-CA" sz="17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3048000"/>
            <a:ext cx="1094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Code length increases with additional unrolling</a:t>
            </a:r>
          </a:p>
          <a:p>
            <a:pPr>
              <a:lnSpc>
                <a:spcPts val="2070"/>
              </a:lnSpc>
            </a:pPr>
            <a:endParaRPr lang="en-CA" sz="179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1800" y="34544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This is issue for embedded processors</a:t>
            </a:r>
          </a:p>
          <a:p>
            <a:pPr>
              <a:lnSpc>
                <a:spcPts val="1840"/>
              </a:lnSpc>
            </a:pPr>
            <a:endParaRPr lang="en-CA" sz="158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3695700"/>
            <a:ext cx="109474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3100"/>
              </a:lnSpc>
            </a:pPr>
            <a:r>
              <a:rPr lang="en-CA" sz="128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8" smtClean="0">
                <a:solidFill>
                  <a:srgbClr val="515151"/>
                </a:solidFill>
                <a:latin typeface="Century"/>
                <a:cs typeface="Century"/>
              </a:rPr>
              <a:t>  This can increase instruction cache miss rates</a:t>
            </a:r>
            <a:r>
              <a:rPr lang="en-CA" sz="178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85" smtClean="0">
                <a:solidFill>
                  <a:srgbClr val="000000"/>
                </a:solidFill>
                <a:latin typeface="Times New Roman"/>
              </a:rPr>
            </a:b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Uses lots of registers</a:t>
            </a:r>
          </a:p>
          <a:p>
            <a:pPr>
              <a:lnSpc>
                <a:spcPts val="3100"/>
              </a:lnSpc>
            </a:pPr>
            <a:endParaRPr lang="en-CA" sz="178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1800" y="45974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Renaming requires many registers</a:t>
            </a:r>
          </a:p>
          <a:p>
            <a:pPr>
              <a:lnSpc>
                <a:spcPts val="1840"/>
              </a:lnSpc>
            </a:pPr>
            <a:endParaRPr lang="en-CA" sz="158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0" y="49657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When registers become scarce: “register pressure”</a:t>
            </a:r>
          </a:p>
          <a:p>
            <a:pPr>
              <a:lnSpc>
                <a:spcPts val="1840"/>
              </a:lnSpc>
            </a:pPr>
            <a:endParaRPr lang="en-CA" sz="15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01800" y="5321300"/>
            <a:ext cx="10490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79400" algn="l"/>
              </a:tabLst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Aggressive unrolling and scheduling and cause a compiler to run out of registers to use for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	renaming.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0566400" y="596900"/>
            <a:ext cx="162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14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79500"/>
            <a:ext cx="10947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E3DED1"/>
                </a:solidFill>
                <a:latin typeface="Century"/>
                <a:cs typeface="Century"/>
              </a:rPr>
              <a:t>Compiler’s Perspective: Unrolling Loops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2540000"/>
            <a:ext cx="109474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5"/>
              </a:lnSpc>
            </a:pP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We don’t usually know the upper bound of a loop</a:t>
            </a:r>
            <a:r>
              <a:rPr lang="en-CA" sz="179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93" smtClean="0">
                <a:solidFill>
                  <a:srgbClr val="000000"/>
                </a:solidFill>
                <a:latin typeface="Times New Roman"/>
              </a:rPr>
            </a:b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Suppose it is n, and we want k copies of the loop</a:t>
            </a:r>
            <a:r>
              <a:rPr lang="en-CA" sz="179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91" smtClean="0">
                <a:solidFill>
                  <a:srgbClr val="000000"/>
                </a:solidFill>
                <a:latin typeface="Times New Roman"/>
              </a:rPr>
            </a:b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Don’t generate a single unrolled loop!</a:t>
            </a:r>
            <a:r>
              <a:rPr lang="en-CA" sz="179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93" smtClean="0">
                <a:solidFill>
                  <a:srgbClr val="000000"/>
                </a:solidFill>
                <a:latin typeface="Times New Roman"/>
              </a:rPr>
            </a:br>
            <a:r>
              <a:rPr lang="en-CA" sz="1442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2" smtClean="0">
                <a:solidFill>
                  <a:srgbClr val="515151"/>
                </a:solidFill>
                <a:latin typeface="Century"/>
                <a:cs typeface="Century"/>
              </a:rPr>
              <a:t>  Generate a pair of consecutive loops:</a:t>
            </a:r>
          </a:p>
          <a:p>
            <a:pPr>
              <a:lnSpc>
                <a:spcPts val="3165"/>
              </a:lnSpc>
            </a:pPr>
            <a:endParaRPr lang="en-CA" sz="17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42545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 First executes the original loop (n mod k) times</a:t>
            </a:r>
          </a:p>
          <a:p>
            <a:pPr>
              <a:lnSpc>
                <a:spcPts val="1840"/>
              </a:lnSpc>
            </a:pPr>
            <a:endParaRPr lang="en-CA" sz="15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1800" y="4508500"/>
            <a:ext cx="104902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Second executes the unrolled loop body (n/k) times</a:t>
            </a:r>
            <a:r>
              <a:rPr lang="en-CA" sz="15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0" smtClean="0">
                <a:solidFill>
                  <a:srgbClr val="000000"/>
                </a:solidFill>
                <a:latin typeface="Times New Roman"/>
              </a:rPr>
            </a:b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For large n, most iterations occur in unrolled loop</a:t>
            </a:r>
          </a:p>
          <a:p>
            <a:pPr>
              <a:lnSpc>
                <a:spcPts val="3000"/>
              </a:lnSpc>
            </a:pPr>
            <a:endParaRPr lang="en-CA" sz="159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566400" y="596900"/>
            <a:ext cx="162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15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41400"/>
            <a:ext cx="10947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E3DED1"/>
                </a:solidFill>
                <a:latin typeface="Century"/>
                <a:cs typeface="Century"/>
              </a:rPr>
              <a:t>Compiler Perspectives: Dependencies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2654300"/>
            <a:ext cx="1094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Compilers must preserve data dependencies</a:t>
            </a:r>
          </a:p>
          <a:p>
            <a:pPr>
              <a:lnSpc>
                <a:spcPts val="2070"/>
              </a:lnSpc>
            </a:pPr>
            <a:endParaRPr lang="en-CA" sz="179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30480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Determine if loop iterations are independent</a:t>
            </a:r>
          </a:p>
          <a:p>
            <a:pPr>
              <a:lnSpc>
                <a:spcPts val="1840"/>
              </a:lnSpc>
            </a:pPr>
            <a:endParaRPr lang="en-CA" sz="158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1800" y="34163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Rename registers during unrolling</a:t>
            </a:r>
          </a:p>
          <a:p>
            <a:pPr>
              <a:lnSpc>
                <a:spcPts val="1840"/>
              </a:lnSpc>
            </a:pPr>
            <a:endParaRPr lang="en-CA" sz="15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1800" y="37973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8" smtClean="0">
                <a:solidFill>
                  <a:srgbClr val="515151"/>
                </a:solidFill>
                <a:latin typeface="Century"/>
                <a:cs typeface="Century"/>
              </a:rPr>
              <a:t>  Eliminate extra test and branch instructions</a:t>
            </a:r>
          </a:p>
          <a:p>
            <a:pPr>
              <a:lnSpc>
                <a:spcPts val="1840"/>
              </a:lnSpc>
            </a:pPr>
            <a:endParaRPr lang="en-CA" sz="159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1800" y="4051300"/>
            <a:ext cx="10490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Adjust loop maintenance and termination accordingly</a:t>
            </a:r>
            <a:r>
              <a:rPr lang="en-CA" sz="15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0" smtClean="0">
                <a:solidFill>
                  <a:srgbClr val="000000"/>
                </a:solidFill>
                <a:latin typeface="Times New Roman"/>
              </a:rPr>
            </a:b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Determine if loads and stores can be interchanged</a:t>
            </a:r>
            <a:r>
              <a:rPr lang="en-CA" sz="158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89" smtClean="0">
                <a:solidFill>
                  <a:srgbClr val="000000"/>
                </a:solidFill>
                <a:latin typeface="Times New Roman"/>
              </a:rPr>
            </a:b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Schedule the code, preserving dependencies</a:t>
            </a:r>
          </a:p>
          <a:p>
            <a:pPr>
              <a:lnSpc>
                <a:spcPts val="2900"/>
              </a:lnSpc>
            </a:pPr>
            <a:endParaRPr lang="en-CA" sz="158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0566400" y="596900"/>
            <a:ext cx="162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16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41400"/>
            <a:ext cx="10947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E3DED1"/>
                </a:solidFill>
                <a:latin typeface="Century"/>
                <a:cs typeface="Century"/>
              </a:rPr>
              <a:t>Compiler Perspectives: Renaming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2654300"/>
            <a:ext cx="1094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Dependent instructions can’t execute in parallel</a:t>
            </a:r>
          </a:p>
          <a:p>
            <a:pPr>
              <a:lnSpc>
                <a:spcPts val="2070"/>
              </a:lnSpc>
            </a:pPr>
            <a:endParaRPr lang="en-CA" sz="17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2933700"/>
            <a:ext cx="104902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Easy to determine for registers (fixed names)</a:t>
            </a:r>
            <a:r>
              <a:rPr lang="en-CA" sz="158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83" smtClean="0">
                <a:solidFill>
                  <a:srgbClr val="000000"/>
                </a:solidFill>
                <a:latin typeface="Times New Roman"/>
              </a:rPr>
            </a:b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Much harder for memory</a:t>
            </a:r>
          </a:p>
          <a:p>
            <a:pPr>
              <a:lnSpc>
                <a:spcPts val="3000"/>
              </a:lnSpc>
            </a:pPr>
            <a:endParaRPr lang="en-CA" sz="158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59000" y="3683000"/>
            <a:ext cx="100330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6" smtClean="0">
                <a:solidFill>
                  <a:srgbClr val="515151"/>
                </a:solidFill>
                <a:latin typeface="Century"/>
                <a:cs typeface="Century"/>
              </a:rPr>
              <a:t> This is the “memory disambiguation” problem</a:t>
            </a:r>
            <a:r>
              <a:rPr lang="en-CA" sz="139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2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4" smtClean="0">
                <a:solidFill>
                  <a:srgbClr val="515151"/>
                </a:solidFill>
                <a:latin typeface="Century"/>
                <a:cs typeface="Century"/>
              </a:rPr>
              <a:t> Does 100(R4) = 20(R6)?</a:t>
            </a:r>
          </a:p>
          <a:p>
            <a:pPr>
              <a:lnSpc>
                <a:spcPts val="2700"/>
              </a:lnSpc>
            </a:pPr>
            <a:endParaRPr lang="en-CA" sz="139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59000" y="4470400"/>
            <a:ext cx="10033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4" smtClean="0">
                <a:solidFill>
                  <a:srgbClr val="515151"/>
                </a:solidFill>
                <a:latin typeface="Century"/>
                <a:cs typeface="Century"/>
              </a:rPr>
              <a:t> In different loop iterations, does 20(R6) = 20(R6)?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4600" y="4800600"/>
            <a:ext cx="10947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1368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710" smtClean="0">
                <a:solidFill>
                  <a:srgbClr val="515151"/>
                </a:solidFill>
                <a:latin typeface="Century"/>
                <a:cs typeface="Century"/>
              </a:rPr>
              <a:t>  In our example, compiler must determine that if R1 doesn’t change then:</a:t>
            </a:r>
            <a:r>
              <a:rPr lang="en-CA" sz="1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2" smtClean="0">
                <a:solidFill>
                  <a:srgbClr val="000000"/>
                </a:solidFill>
                <a:latin typeface="Times New Roman"/>
              </a:rPr>
            </a:br>
            <a:r>
              <a:rPr lang="en-CA" sz="1722" b="1" spc="-10" smtClean="0">
                <a:solidFill>
                  <a:srgbClr val="515151"/>
                </a:solidFill>
                <a:latin typeface="Century Schoolbook Bold"/>
                <a:cs typeface="Century Schoolbook Bold"/>
              </a:rPr>
              <a:t>	0(R1) ≠ -8(R1) ≠ -16(R1) ≠ -24(R1)</a:t>
            </a:r>
          </a:p>
          <a:p>
            <a:pPr>
              <a:lnSpc>
                <a:spcPts val="220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4600" y="5486400"/>
            <a:ext cx="1094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368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710" smtClean="0">
                <a:solidFill>
                  <a:srgbClr val="515151"/>
                </a:solidFill>
                <a:latin typeface="Century"/>
                <a:cs typeface="Century"/>
              </a:rPr>
              <a:t>  In this case, loads and stores can be interchanged</a:t>
            </a:r>
          </a:p>
          <a:p>
            <a:pPr>
              <a:lnSpc>
                <a:spcPts val="2070"/>
              </a:lnSpc>
            </a:pPr>
            <a:endParaRPr lang="en-CA" sz="179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0566400" y="596900"/>
            <a:ext cx="162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17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41400"/>
            <a:ext cx="10947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E3DED1"/>
                </a:solidFill>
                <a:latin typeface="Century"/>
                <a:cs typeface="Century"/>
              </a:rPr>
              <a:t>Loop Unrolling Summary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2628900"/>
            <a:ext cx="10947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342900" algn="l"/>
              </a:tabLst>
            </a:pPr>
            <a:r>
              <a:rPr lang="en-CA" sz="120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00" smtClean="0">
                <a:solidFill>
                  <a:srgbClr val="515151"/>
                </a:solidFill>
                <a:latin typeface="Century"/>
                <a:cs typeface="Century"/>
              </a:rPr>
              <a:t>   Loop    unrolling    is    a    simple    but    useful    method    for    increasing    the    size    of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515151"/>
                </a:solidFill>
                <a:latin typeface="Century"/>
                <a:cs typeface="Century"/>
              </a:rPr>
              <a:t>	straight-line code fragments that can be scheduled effectively.</a:t>
            </a:r>
          </a:p>
          <a:p>
            <a:pPr>
              <a:lnSpc>
                <a:spcPts val="15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3403600"/>
            <a:ext cx="10947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0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00" smtClean="0">
                <a:solidFill>
                  <a:srgbClr val="515151"/>
                </a:solidFill>
                <a:latin typeface="Century"/>
                <a:cs typeface="Century"/>
              </a:rPr>
              <a:t>   Looping Unrolling</a:t>
            </a:r>
          </a:p>
          <a:p>
            <a:pPr>
              <a:lnSpc>
                <a:spcPts val="1725"/>
              </a:lnSpc>
            </a:pPr>
            <a:endParaRPr lang="en-CA" sz="148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1800" y="3721100"/>
            <a:ext cx="10490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6" smtClean="0">
                <a:solidFill>
                  <a:srgbClr val="515151"/>
                </a:solidFill>
                <a:latin typeface="Century"/>
                <a:cs typeface="Century"/>
              </a:rPr>
              <a:t>  Reduces loop overhead</a:t>
            </a:r>
          </a:p>
          <a:p>
            <a:pPr>
              <a:lnSpc>
                <a:spcPts val="1610"/>
              </a:lnSpc>
            </a:pPr>
            <a:endParaRPr lang="en-CA" sz="13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3924300"/>
            <a:ext cx="10947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2500"/>
              </a:lnSpc>
            </a:pP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4" smtClean="0">
                <a:solidFill>
                  <a:srgbClr val="515151"/>
                </a:solidFill>
                <a:latin typeface="Century"/>
                <a:cs typeface="Century"/>
              </a:rPr>
              <a:t>  Exposes additional instructions for scheduling</a:t>
            </a:r>
            <a:r>
              <a:rPr lang="en-CA" sz="14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9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00" smtClean="0">
                <a:solidFill>
                  <a:srgbClr val="515151"/>
                </a:solidFill>
                <a:latin typeface="Century"/>
                <a:cs typeface="Century"/>
              </a:rPr>
              <a:t>   Compiler unrolls a loop by:</a:t>
            </a:r>
          </a:p>
          <a:p>
            <a:pPr>
              <a:lnSpc>
                <a:spcPts val="2500"/>
              </a:lnSpc>
            </a:pPr>
            <a:endParaRPr lang="en-CA" sz="14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1800" y="4622800"/>
            <a:ext cx="10490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4" smtClean="0">
                <a:solidFill>
                  <a:srgbClr val="515151"/>
                </a:solidFill>
                <a:latin typeface="Century"/>
                <a:cs typeface="Century"/>
              </a:rPr>
              <a:t>  Copying the loop</a:t>
            </a:r>
          </a:p>
          <a:p>
            <a:pPr>
              <a:lnSpc>
                <a:spcPts val="1610"/>
              </a:lnSpc>
            </a:pPr>
            <a:endParaRPr lang="en-CA" sz="138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0" y="4851400"/>
            <a:ext cx="10490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4" smtClean="0">
                <a:solidFill>
                  <a:srgbClr val="515151"/>
                </a:solidFill>
                <a:latin typeface="Century"/>
                <a:cs typeface="Century"/>
              </a:rPr>
              <a:t>  Identifying and resolving name dependencies</a:t>
            </a:r>
            <a:r>
              <a:rPr lang="en-CA" sz="13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404" smtClean="0">
                <a:solidFill>
                  <a:srgbClr val="515151"/>
                </a:solidFill>
                <a:latin typeface="Century"/>
                <a:cs typeface="Century"/>
              </a:rPr>
              <a:t>  Scheduling the loop</a:t>
            </a:r>
          </a:p>
          <a:p>
            <a:pPr>
              <a:lnSpc>
                <a:spcPts val="2300"/>
              </a:lnSpc>
            </a:pPr>
            <a:endParaRPr lang="en-CA" sz="13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44600" y="5829300"/>
            <a:ext cx="10947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0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00" smtClean="0">
                <a:solidFill>
                  <a:srgbClr val="515151"/>
                </a:solidFill>
                <a:latin typeface="Century"/>
                <a:cs typeface="Century"/>
              </a:rPr>
              <a:t>   Compiler must identify and preserve true data dependencies</a:t>
            </a:r>
          </a:p>
          <a:p>
            <a:pPr>
              <a:lnSpc>
                <a:spcPts val="1725"/>
              </a:lnSpc>
            </a:pPr>
            <a:endParaRPr lang="en-CA" sz="14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244600" y="812800"/>
            <a:ext cx="92202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E3DED1"/>
                </a:solidFill>
                <a:latin typeface="Century"/>
                <a:cs typeface="Century"/>
              </a:rPr>
              <a:t>3.4 Overcoming Data Hazards by Dynamic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E3DED1"/>
                </a:solidFill>
                <a:latin typeface="Century"/>
                <a:cs typeface="Century"/>
              </a:rPr>
              <a:t>Scheduling</a:t>
            </a:r>
          </a:p>
          <a:p>
            <a:pPr>
              <a:lnSpc>
                <a:spcPts val="384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2641600"/>
            <a:ext cx="9220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CA" sz="135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704" smtClean="0">
                <a:solidFill>
                  <a:srgbClr val="515151"/>
                </a:solidFill>
                <a:latin typeface="Century"/>
                <a:cs typeface="Century"/>
              </a:rPr>
              <a:t>  With </a:t>
            </a:r>
            <a:r>
              <a:rPr lang="en-CA" sz="1704" smtClean="0">
                <a:solidFill>
                  <a:srgbClr val="FF0000"/>
                </a:solidFill>
                <a:latin typeface="Century Schoolbook Italic"/>
                <a:cs typeface="Century Schoolbook Italic"/>
              </a:rPr>
              <a:t>dynamic scheduling</a:t>
            </a:r>
            <a:r>
              <a:rPr lang="en-CA" sz="1704" smtClean="0">
                <a:solidFill>
                  <a:srgbClr val="515151"/>
                </a:solidFill>
                <a:latin typeface="Century"/>
                <a:cs typeface="Century"/>
              </a:rPr>
              <a:t>, the hardware rearranges the instruction execution</a:t>
            </a:r>
            <a:r>
              <a:rPr lang="en-CA" sz="17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4" smtClean="0">
                <a:solidFill>
                  <a:srgbClr val="000000"/>
                </a:solidFill>
                <a:latin typeface="Times New Roman"/>
              </a:rPr>
            </a:br>
            <a:r>
              <a:rPr lang="en-CA" sz="1704" smtClean="0">
                <a:solidFill>
                  <a:srgbClr val="515151"/>
                </a:solidFill>
                <a:latin typeface="Century"/>
                <a:cs typeface="Century"/>
              </a:rPr>
              <a:t>	to reduce the stalls while maintaining data flow and exception behavior.</a:t>
            </a:r>
          </a:p>
          <a:p>
            <a:pPr>
              <a:lnSpc>
                <a:spcPts val="2040"/>
              </a:lnSpc>
            </a:pPr>
            <a:endParaRPr lang="en-CA" sz="17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4826000"/>
            <a:ext cx="9220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CA" sz="135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704" smtClean="0">
                <a:solidFill>
                  <a:srgbClr val="515151"/>
                </a:solidFill>
                <a:latin typeface="Century"/>
                <a:cs typeface="Century"/>
              </a:rPr>
              <a:t>  In the classic five-stage pipeline, both structural and data hazards could be</a:t>
            </a:r>
            <a:r>
              <a:rPr lang="en-CA" sz="170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6" smtClean="0">
                <a:solidFill>
                  <a:srgbClr val="000000"/>
                </a:solidFill>
                <a:latin typeface="Times New Roman"/>
              </a:rPr>
            </a:br>
            <a:r>
              <a:rPr lang="en-CA" sz="1706" smtClean="0">
                <a:solidFill>
                  <a:srgbClr val="515151"/>
                </a:solidFill>
                <a:latin typeface="Century"/>
                <a:cs typeface="Century"/>
              </a:rPr>
              <a:t>	checked during instruction decode (ID):</a:t>
            </a:r>
          </a:p>
          <a:p>
            <a:pPr>
              <a:lnSpc>
                <a:spcPts val="2040"/>
              </a:lnSpc>
            </a:pPr>
            <a:endParaRPr lang="en-CA" sz="17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5473700"/>
            <a:ext cx="87630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279400" algn="l"/>
              </a:tabLst>
            </a:pPr>
            <a:r>
              <a:rPr lang="en-CA" sz="120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00" smtClean="0">
                <a:solidFill>
                  <a:srgbClr val="515151"/>
                </a:solidFill>
                <a:latin typeface="Century"/>
                <a:cs typeface="Century"/>
              </a:rPr>
              <a:t>  When an instruction could execute without hazards, it was issued from ID knowing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515151"/>
                </a:solidFill>
                <a:latin typeface="Century"/>
                <a:cs typeface="Century"/>
              </a:rPr>
              <a:t>	that all data hazards had been resolved.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66400" y="596900"/>
            <a:ext cx="1511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18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84"/>
            <a:ext cx="12192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0668000" y="596900"/>
            <a:ext cx="1524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3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36900" y="2628900"/>
            <a:ext cx="905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221F1F"/>
                </a:solidFill>
                <a:latin typeface="Courier New"/>
                <a:cs typeface="Courier New"/>
              </a:rPr>
              <a:t>for (i=999; i&gt;=0; i=i-1)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51300" y="2933700"/>
            <a:ext cx="814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221F1F"/>
                </a:solidFill>
                <a:latin typeface="Courier New"/>
                <a:cs typeface="Courier New"/>
              </a:rPr>
              <a:t>x[i] = x[i] + s;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3454400"/>
            <a:ext cx="1094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Each iteration is independent; adding a scalar to a vector</a:t>
            </a:r>
          </a:p>
          <a:p>
            <a:pPr>
              <a:lnSpc>
                <a:spcPts val="2070"/>
              </a:lnSpc>
            </a:pPr>
            <a:endParaRPr lang="en-CA" sz="179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36900" y="4013200"/>
            <a:ext cx="4457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Loop: L.D F0,0(R1)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36900" y="4318000"/>
            <a:ext cx="1846659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dirty="0" smtClean="0">
                <a:solidFill>
                  <a:srgbClr val="000000"/>
                </a:solidFill>
                <a:latin typeface="Courier New"/>
                <a:cs typeface="Courier New"/>
              </a:rPr>
              <a:t>ADD </a:t>
            </a:r>
            <a:r>
              <a:rPr lang="en-CA" sz="2006" dirty="0" smtClean="0">
                <a:solidFill>
                  <a:srgbClr val="000000"/>
                </a:solidFill>
                <a:latin typeface="Courier New"/>
                <a:cs typeface="Courier New"/>
              </a:rPr>
              <a:t>F4,F0,F2</a:t>
            </a:r>
          </a:p>
          <a:p>
            <a:pPr>
              <a:lnSpc>
                <a:spcPts val="2300"/>
              </a:lnSpc>
            </a:pPr>
            <a:endParaRPr lang="en-CA" sz="2006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36900" y="4622800"/>
            <a:ext cx="1692771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dirty="0" smtClean="0">
                <a:solidFill>
                  <a:srgbClr val="000000"/>
                </a:solidFill>
                <a:latin typeface="Courier New"/>
                <a:cs typeface="Courier New"/>
              </a:rPr>
              <a:t>SD </a:t>
            </a:r>
            <a:r>
              <a:rPr lang="en-CA" sz="2004" dirty="0" smtClean="0">
                <a:solidFill>
                  <a:srgbClr val="000000"/>
                </a:solidFill>
                <a:latin typeface="Courier New"/>
                <a:cs typeface="Courier New"/>
              </a:rPr>
              <a:t>F4,0(R1)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36900" y="49276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DADDUI R1,R1,#-8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BNE R1,R2,Loop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08900" y="4013200"/>
            <a:ext cx="4368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;F0=array element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08900" y="4318000"/>
            <a:ext cx="4368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000000"/>
                </a:solidFill>
                <a:latin typeface="Courier New"/>
                <a:cs typeface="Courier New"/>
              </a:rPr>
              <a:t>;add scalar from F2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08900" y="4622800"/>
            <a:ext cx="4368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;store result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;decrement ptr 8B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;branch R1!=R2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668000" y="596900"/>
            <a:ext cx="1524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4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2692400"/>
            <a:ext cx="228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108" spc="-3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</a:p>
          <a:p>
            <a:pPr>
              <a:lnSpc>
                <a:spcPts val="1665"/>
              </a:lnSpc>
            </a:pPr>
            <a:endParaRPr lang="en-CA" sz="144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87500" y="2654300"/>
            <a:ext cx="10490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Assume the following FP latencies (averages):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0668000" y="596900"/>
            <a:ext cx="1524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5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41400"/>
            <a:ext cx="10947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E3DED1"/>
                </a:solidFill>
                <a:latin typeface="Century"/>
                <a:cs typeface="Century"/>
              </a:rPr>
              <a:t>Loop Example: Unscheduled Code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2857500"/>
            <a:ext cx="10579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1. Loop: L.D F0,0(R1)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31623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6" b="1" smtClean="0">
                <a:solidFill>
                  <a:srgbClr val="000000"/>
                </a:solidFill>
                <a:latin typeface="Courier New Bold"/>
                <a:cs typeface="Courier New Bold"/>
              </a:rPr>
              <a:t>2. stall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4671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3. ADD.D F4,F0,F2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7719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Courier New Bold"/>
                <a:cs typeface="Courier New Bold"/>
              </a:rPr>
              <a:t>4. stall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40767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Courier New Bold"/>
                <a:cs typeface="Courier New Bold"/>
              </a:rPr>
              <a:t>5. stall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43815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6. S.D F4,0(R1)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2900" y="46863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000000"/>
                </a:solidFill>
                <a:latin typeface="Courier New"/>
                <a:cs typeface="Courier New"/>
              </a:rPr>
              <a:t>7. DADDUI R1,R1,#-8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12900" y="49911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Courier New Bold"/>
                <a:cs typeface="Courier New Bold"/>
              </a:rPr>
              <a:t>8. stall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5295900"/>
            <a:ext cx="3556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9. BNE R1,R2,Loop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70500" y="3162300"/>
            <a:ext cx="6807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000000"/>
                </a:solidFill>
                <a:latin typeface="Courier New"/>
                <a:cs typeface="Courier New"/>
              </a:rPr>
              <a:t>;load interlock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70500" y="3759200"/>
            <a:ext cx="68072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;data hazard (F4)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;data hazard (F4)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70500" y="4991100"/>
            <a:ext cx="6807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;branch interlock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0668000" y="596900"/>
            <a:ext cx="1524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6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41400"/>
            <a:ext cx="10947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E3DED1"/>
                </a:solidFill>
                <a:latin typeface="Century"/>
                <a:cs typeface="Century"/>
              </a:rPr>
              <a:t>Loop Example: Scheduled Code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05100" y="2527300"/>
            <a:ext cx="948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3" spc="-10" smtClean="0">
                <a:solidFill>
                  <a:srgbClr val="000000"/>
                </a:solidFill>
                <a:latin typeface="Courier New"/>
                <a:cs typeface="Courier New"/>
              </a:rPr>
              <a:t>1. Loop: L.D F0,0(R1)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05100" y="2832100"/>
            <a:ext cx="948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3" spc="-10" smtClean="0">
                <a:solidFill>
                  <a:srgbClr val="000000"/>
                </a:solidFill>
                <a:latin typeface="Courier New"/>
                <a:cs typeface="Courier New"/>
              </a:rPr>
              <a:t>2. DADDUI R1,R1,#-8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05100" y="3136900"/>
            <a:ext cx="948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3" spc="-10" smtClean="0">
                <a:solidFill>
                  <a:srgbClr val="000000"/>
                </a:solidFill>
                <a:latin typeface="Courier New"/>
                <a:cs typeface="Courier New"/>
              </a:rPr>
              <a:t>3. ADD.D F4,F0,F2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05100" y="3429000"/>
            <a:ext cx="124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5" b="1" spc="-10" smtClean="0">
                <a:solidFill>
                  <a:srgbClr val="000000"/>
                </a:solidFill>
                <a:latin typeface="Courier New Bold"/>
                <a:cs typeface="Courier New Bold"/>
              </a:rPr>
              <a:t>4. stall</a:t>
            </a:r>
          </a:p>
          <a:p>
            <a:pPr>
              <a:lnSpc>
                <a:spcPts val="2300"/>
              </a:lnSpc>
            </a:pPr>
            <a:endParaRPr lang="en-CA" sz="1875" b="1" spc="-10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62700" y="3429000"/>
            <a:ext cx="2730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5" spc="-10" smtClean="0">
                <a:solidFill>
                  <a:srgbClr val="000000"/>
                </a:solidFill>
                <a:latin typeface="Courier New"/>
                <a:cs typeface="Courier New"/>
              </a:rPr>
              <a:t>;data hazard (F4)</a:t>
            </a:r>
          </a:p>
          <a:p>
            <a:pPr>
              <a:lnSpc>
                <a:spcPts val="2300"/>
              </a:lnSpc>
            </a:pPr>
            <a:endParaRPr lang="en-CA" sz="1865" spc="-1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05100" y="3733800"/>
            <a:ext cx="124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3" b="1" spc="-10" smtClean="0">
                <a:solidFill>
                  <a:srgbClr val="000000"/>
                </a:solidFill>
                <a:latin typeface="Courier New Bold"/>
                <a:cs typeface="Courier New Bold"/>
              </a:rPr>
              <a:t>5. stall</a:t>
            </a:r>
          </a:p>
          <a:p>
            <a:pPr>
              <a:lnSpc>
                <a:spcPts val="2300"/>
              </a:lnSpc>
            </a:pPr>
            <a:endParaRPr lang="en-CA" sz="1873" b="1" spc="-10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62700" y="3733800"/>
            <a:ext cx="2781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3" spc="-10" smtClean="0">
                <a:solidFill>
                  <a:srgbClr val="000000"/>
                </a:solidFill>
                <a:latin typeface="Courier New"/>
                <a:cs typeface="Courier New"/>
              </a:rPr>
              <a:t>;data hazard (F4)</a:t>
            </a:r>
          </a:p>
          <a:p>
            <a:pPr>
              <a:lnSpc>
                <a:spcPts val="2300"/>
              </a:lnSpc>
            </a:pPr>
            <a:endParaRPr lang="en-CA" sz="1863" spc="-1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05100" y="4051300"/>
            <a:ext cx="948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3" spc="-10" smtClean="0">
                <a:solidFill>
                  <a:srgbClr val="000000"/>
                </a:solidFill>
                <a:latin typeface="Courier New"/>
                <a:cs typeface="Courier New"/>
              </a:rPr>
              <a:t>6. S.D F4,8(R1) ;0+8 = 8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05100" y="4356100"/>
            <a:ext cx="948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3" spc="-10" smtClean="0">
                <a:solidFill>
                  <a:srgbClr val="000000"/>
                </a:solidFill>
                <a:latin typeface="Courier New"/>
                <a:cs typeface="Courier New"/>
              </a:rPr>
              <a:t>7. BNE R1,R2,Loop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4600" y="4889500"/>
            <a:ext cx="10947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1339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  Still the actual work of operating on the array element takes just three (the </a:t>
            </a:r>
            <a:r>
              <a:rPr lang="en-CA" sz="1674" smtClean="0">
                <a:solidFill>
                  <a:srgbClr val="FF0000"/>
                </a:solidFill>
                <a:latin typeface="Century"/>
                <a:cs typeface="Century"/>
              </a:rPr>
              <a:t>load</a:t>
            </a: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, </a:t>
            </a:r>
            <a:r>
              <a:rPr lang="en-CA" sz="1674" smtClean="0">
                <a:solidFill>
                  <a:srgbClr val="FF0000"/>
                </a:solidFill>
                <a:latin typeface="Century"/>
                <a:cs typeface="Century"/>
              </a:rPr>
              <a:t>add</a:t>
            </a: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	and </a:t>
            </a:r>
            <a:r>
              <a:rPr lang="en-CA" sz="1674" smtClean="0">
                <a:solidFill>
                  <a:srgbClr val="FF0000"/>
                </a:solidFill>
                <a:latin typeface="Century"/>
                <a:cs typeface="Century"/>
              </a:rPr>
              <a:t>store</a:t>
            </a: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) of those seven clock cycles.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44600" y="5562600"/>
            <a:ext cx="10947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1339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  The remaining four clock cycles consist of loop overhead—the </a:t>
            </a:r>
            <a:r>
              <a:rPr lang="en-CA" sz="1684" b="1" smtClean="0">
                <a:solidFill>
                  <a:srgbClr val="515151"/>
                </a:solidFill>
                <a:latin typeface="Century Schoolbook Bold"/>
                <a:cs typeface="Century Schoolbook Bold"/>
              </a:rPr>
              <a:t>DADDUI</a:t>
            </a: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 and </a:t>
            </a:r>
            <a:r>
              <a:rPr lang="en-CA" sz="1684" b="1" smtClean="0">
                <a:solidFill>
                  <a:srgbClr val="515151"/>
                </a:solidFill>
                <a:latin typeface="Century Schoolbook Bold"/>
                <a:cs typeface="Century Schoolbook Bold"/>
              </a:rPr>
              <a:t>BNE</a:t>
            </a:r>
            <a:r>
              <a:rPr lang="en-CA" sz="1674" smtClean="0">
                <a:solidFill>
                  <a:srgbClr val="515151"/>
                </a:solidFill>
                <a:latin typeface="Century"/>
                <a:cs typeface="Century"/>
              </a:rPr>
              <a:t>—and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684" b="1" spc="-20" smtClean="0">
                <a:solidFill>
                  <a:srgbClr val="515151"/>
                </a:solidFill>
                <a:latin typeface="Century Schoolbook Bold Italic"/>
                <a:cs typeface="Century Schoolbook Bold Italic"/>
              </a:rPr>
              <a:t>	two stalls</a:t>
            </a:r>
            <a:r>
              <a:rPr lang="en-CA" sz="1674" spc="-20" smtClean="0">
                <a:solidFill>
                  <a:srgbClr val="515151"/>
                </a:solidFill>
                <a:latin typeface="Century"/>
                <a:cs typeface="Century"/>
              </a:rPr>
              <a:t>.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668000" y="596900"/>
            <a:ext cx="1524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7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" y="1041400"/>
            <a:ext cx="10947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E3DED1"/>
                </a:solidFill>
                <a:latin typeface="Century"/>
                <a:cs typeface="Century"/>
              </a:rPr>
              <a:t>Loop Unrolling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2654300"/>
            <a:ext cx="1094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339" spc="-1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684" b="1" spc="-10" smtClean="0">
                <a:solidFill>
                  <a:srgbClr val="515151"/>
                </a:solidFill>
                <a:latin typeface="Century Schoolbook Bold"/>
                <a:cs typeface="Century Schoolbook Bold"/>
              </a:rPr>
              <a:t>  Unroll the loop</a:t>
            </a:r>
          </a:p>
          <a:p>
            <a:pPr>
              <a:lnSpc>
                <a:spcPts val="2070"/>
              </a:lnSpc>
            </a:pPr>
            <a:endParaRPr lang="en-CA" sz="178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2933700"/>
            <a:ext cx="104902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Replicate the body of the loop many times</a:t>
            </a:r>
            <a:r>
              <a:rPr lang="en-CA" sz="158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87" smtClean="0">
                <a:solidFill>
                  <a:srgbClr val="000000"/>
                </a:solidFill>
                <a:latin typeface="Times New Roman"/>
              </a:rPr>
            </a:b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Adjust the loop termination code</a:t>
            </a:r>
          </a:p>
          <a:p>
            <a:pPr>
              <a:lnSpc>
                <a:spcPts val="3000"/>
              </a:lnSpc>
            </a:pPr>
            <a:endParaRPr lang="en-CA" sz="158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4152900"/>
            <a:ext cx="10947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1440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  Eliminating the branch allows instructions from different iterations to be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515151"/>
                </a:solidFill>
                <a:latin typeface="Century"/>
                <a:cs typeface="Century"/>
              </a:rPr>
              <a:t>	scheduled together.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1800" y="4838700"/>
            <a:ext cx="1049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In this case we can eliminate the data stall</a:t>
            </a:r>
          </a:p>
          <a:p>
            <a:pPr>
              <a:lnSpc>
                <a:spcPts val="1840"/>
              </a:lnSpc>
            </a:pPr>
            <a:endParaRPr lang="en-CA" sz="158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1800" y="5092700"/>
            <a:ext cx="104902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286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8" smtClean="0">
                <a:solidFill>
                  <a:srgbClr val="515151"/>
                </a:solidFill>
                <a:latin typeface="Century"/>
                <a:cs typeface="Century"/>
              </a:rPr>
              <a:t>  We also increase the ratio of useful work to overhead</a:t>
            </a:r>
            <a:r>
              <a:rPr lang="en-CA" sz="158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87" smtClean="0">
                <a:solidFill>
                  <a:srgbClr val="000000"/>
                </a:solidFill>
                <a:latin typeface="Times New Roman"/>
              </a:rPr>
            </a:br>
            <a:r>
              <a:rPr lang="en-CA" sz="1284" smtClean="0">
                <a:solidFill>
                  <a:srgbClr val="539D39"/>
                </a:solidFill>
                <a:latin typeface="Arial Unicode MS"/>
                <a:cs typeface="Arial Unicode MS"/>
              </a:rPr>
              <a:t></a:t>
            </a:r>
            <a:r>
              <a:rPr lang="en-CA" sz="1596" smtClean="0">
                <a:solidFill>
                  <a:srgbClr val="515151"/>
                </a:solidFill>
                <a:latin typeface="Century"/>
                <a:cs typeface="Century"/>
              </a:rPr>
              <a:t>  Doing so requires more registers</a:t>
            </a:r>
          </a:p>
          <a:p>
            <a:pPr>
              <a:lnSpc>
                <a:spcPts val="3000"/>
              </a:lnSpc>
            </a:pPr>
            <a:endParaRPr lang="en-CA" sz="158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68700" y="508000"/>
            <a:ext cx="51816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entury"/>
                <a:cs typeface="Century"/>
              </a:rPr>
              <a:t>First Step: </a:t>
            </a:r>
            <a:r>
              <a:rPr lang="en-CA" sz="3204" smtClean="0">
                <a:solidFill>
                  <a:srgbClr val="FF0000"/>
                </a:solidFill>
                <a:latin typeface="Century"/>
                <a:cs typeface="Century"/>
              </a:rPr>
              <a:t>Copy the Loop</a:t>
            </a:r>
          </a:p>
          <a:p>
            <a:pPr>
              <a:lnSpc>
                <a:spcPts val="3680"/>
              </a:lnSpc>
            </a:pPr>
            <a:endParaRPr lang="en-CA" sz="3204" smtClean="0">
              <a:solidFill>
                <a:srgbClr val="FF0000"/>
              </a:solidFill>
              <a:latin typeface="Century"/>
              <a:cs typeface="Centur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668000" y="571500"/>
            <a:ext cx="444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8</a:t>
            </a:r>
          </a:p>
          <a:p>
            <a:pPr>
              <a:lnSpc>
                <a:spcPts val="3220"/>
              </a:lnSpc>
            </a:pPr>
            <a:endParaRPr lang="en-CA" sz="2798" smtClean="0">
              <a:solidFill>
                <a:srgbClr val="FFFFFF"/>
              </a:solidFill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044700" y="508000"/>
            <a:ext cx="8204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entury"/>
                <a:cs typeface="Century"/>
              </a:rPr>
              <a:t>Second Step: </a:t>
            </a:r>
            <a:r>
              <a:rPr lang="en-CA" sz="3204" smtClean="0">
                <a:solidFill>
                  <a:srgbClr val="FF0000"/>
                </a:solidFill>
                <a:latin typeface="Century"/>
                <a:cs typeface="Century"/>
              </a:rPr>
              <a:t>Find Name Dependencies</a:t>
            </a:r>
          </a:p>
          <a:p>
            <a:pPr>
              <a:lnSpc>
                <a:spcPts val="3680"/>
              </a:lnSpc>
            </a:pPr>
            <a:endParaRPr lang="en-CA" sz="3204" smtClean="0">
              <a:solidFill>
                <a:srgbClr val="FF0000"/>
              </a:solidFill>
              <a:latin typeface="Century"/>
              <a:cs typeface="Centur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668000" y="571500"/>
            <a:ext cx="444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9</a:t>
            </a:r>
          </a:p>
          <a:p>
            <a:pPr>
              <a:lnSpc>
                <a:spcPts val="3220"/>
              </a:lnSpc>
            </a:pPr>
            <a:endParaRPr lang="en-CA" sz="2798" smtClean="0">
              <a:solidFill>
                <a:srgbClr val="FFFFFF"/>
              </a:solidFill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25700" y="508000"/>
            <a:ext cx="6096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entury"/>
                <a:cs typeface="Century"/>
              </a:rPr>
              <a:t>Third Step: </a:t>
            </a:r>
            <a:r>
              <a:rPr lang="en-CA" sz="3204" smtClean="0">
                <a:solidFill>
                  <a:srgbClr val="FF0000"/>
                </a:solidFill>
                <a:latin typeface="Century"/>
                <a:cs typeface="Century"/>
              </a:rPr>
              <a:t>Register Renaming</a:t>
            </a:r>
          </a:p>
          <a:p>
            <a:pPr>
              <a:lnSpc>
                <a:spcPts val="3680"/>
              </a:lnSpc>
            </a:pPr>
            <a:endParaRPr lang="en-CA" sz="3204" smtClean="0">
              <a:solidFill>
                <a:srgbClr val="FF0000"/>
              </a:solidFill>
              <a:latin typeface="Century"/>
              <a:cs typeface="Centur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66400" y="571500"/>
            <a:ext cx="635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FFFFFF"/>
                </a:solidFill>
                <a:latin typeface="Century"/>
                <a:cs typeface="Century"/>
              </a:rPr>
              <a:t>10</a:t>
            </a:r>
          </a:p>
          <a:p>
            <a:pPr>
              <a:lnSpc>
                <a:spcPts val="3220"/>
              </a:lnSpc>
            </a:pPr>
            <a:endParaRPr lang="en-CA" sz="2798" smtClean="0">
              <a:solidFill>
                <a:srgbClr val="FFFFFF"/>
              </a:solidFill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654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 Unicode MS</vt:lpstr>
      <vt:lpstr>Arial</vt:lpstr>
      <vt:lpstr>Calibri</vt:lpstr>
      <vt:lpstr>Century</vt:lpstr>
      <vt:lpstr>Century Schoolbook Bold</vt:lpstr>
      <vt:lpstr>Century Schoolbook Bold Italic</vt:lpstr>
      <vt:lpstr>Century Schoolbook Italic</vt:lpstr>
      <vt:lpstr>Comic Sans MS</vt:lpstr>
      <vt:lpstr>Courier New</vt:lpstr>
      <vt:lpstr>Courier New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PDFConverter.com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Muhammad Danish</cp:lastModifiedBy>
  <cp:revision>4</cp:revision>
  <dcterms:created xsi:type="dcterms:W3CDTF">2018-05-02T10:23:21Z</dcterms:created>
  <dcterms:modified xsi:type="dcterms:W3CDTF">2021-02-26T05:54:18Z</dcterms:modified>
</cp:coreProperties>
</file>