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8" r:id="rId17"/>
    <p:sldId id="272" r:id="rId18"/>
    <p:sldId id="273" r:id="rId19"/>
    <p:sldId id="274" r:id="rId20"/>
    <p:sldId id="275" r:id="rId21"/>
    <p:sldId id="292" r:id="rId22"/>
    <p:sldId id="293" r:id="rId23"/>
    <p:sldId id="276" r:id="rId24"/>
    <p:sldId id="279" r:id="rId25"/>
    <p:sldId id="281" r:id="rId26"/>
    <p:sldId id="282" r:id="rId27"/>
    <p:sldId id="283" r:id="rId28"/>
    <p:sldId id="302" r:id="rId29"/>
    <p:sldId id="284" r:id="rId30"/>
    <p:sldId id="30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5" r:id="rId40"/>
    <p:sldId id="296" r:id="rId41"/>
    <p:sldId id="297" r:id="rId42"/>
    <p:sldId id="280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0" d="100"/>
          <a:sy n="60" d="100"/>
        </p:scale>
        <p:origin x="1014" y="78"/>
      </p:cViewPr>
      <p:guideLst/>
    </p:cSldViewPr>
  </p:slideViewPr>
  <p:outlineViewPr>
    <p:cViewPr>
      <p:scale>
        <a:sx n="33" d="100"/>
        <a:sy n="33" d="100"/>
      </p:scale>
      <p:origin x="0" y="-26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8572" lvl="0" indent="-285750">
              <a:spcBef>
                <a:spcPts val="1705"/>
              </a:spcBef>
              <a:buFont typeface="Arial" panose="020B0604020202020204" pitchFamily="34" charset="0"/>
              <a:buChar char="•"/>
              <a:tabLst>
                <a:tab pos="392892" algn="l"/>
              </a:tabLst>
            </a:pPr>
            <a:r>
              <a:rPr lang="en-US" sz="1700" spc="-18" dirty="0" smtClean="0">
                <a:latin typeface="Arial"/>
                <a:cs typeface="Arial"/>
              </a:rPr>
              <a:t>An </a:t>
            </a:r>
            <a:r>
              <a:rPr lang="en-US" sz="1700" spc="7" dirty="0" smtClean="0">
                <a:latin typeface="Arial"/>
                <a:cs typeface="Arial"/>
              </a:rPr>
              <a:t>execution state </a:t>
            </a:r>
            <a:r>
              <a:rPr lang="en-US" sz="1700" spc="-21" dirty="0" smtClean="0">
                <a:latin typeface="Arial"/>
                <a:cs typeface="Arial"/>
              </a:rPr>
              <a:t>(Running, </a:t>
            </a:r>
            <a:r>
              <a:rPr lang="en-US" sz="1700" spc="-35" dirty="0" smtClean="0">
                <a:latin typeface="Arial"/>
                <a:cs typeface="Arial"/>
              </a:rPr>
              <a:t>Ready,</a:t>
            </a:r>
            <a:r>
              <a:rPr lang="en-US" sz="1700" spc="18" dirty="0" smtClean="0">
                <a:latin typeface="Arial"/>
                <a:cs typeface="Arial"/>
              </a:rPr>
              <a:t> </a:t>
            </a:r>
            <a:r>
              <a:rPr lang="en-US" sz="1700" spc="-7" dirty="0" smtClean="0">
                <a:latin typeface="Arial"/>
                <a:cs typeface="Arial"/>
              </a:rPr>
              <a:t>etc.)</a:t>
            </a:r>
            <a:endParaRPr lang="en-US" sz="1700" spc="0" dirty="0" smtClean="0">
              <a:latin typeface="Arial"/>
              <a:cs typeface="Arial"/>
            </a:endParaRPr>
          </a:p>
          <a:p>
            <a:pPr marL="78572" lvl="0" indent="-285750">
              <a:spcBef>
                <a:spcPts val="1705"/>
              </a:spcBef>
              <a:buFont typeface="Arial" panose="020B0604020202020204" pitchFamily="34" charset="0"/>
              <a:buChar char="•"/>
              <a:tabLst>
                <a:tab pos="392892" algn="l"/>
              </a:tabLst>
            </a:pPr>
            <a:r>
              <a:rPr lang="en-US" sz="1700" spc="-7" dirty="0" smtClean="0">
                <a:latin typeface="Arial"/>
                <a:cs typeface="Arial"/>
              </a:rPr>
              <a:t>Saved </a:t>
            </a:r>
            <a:r>
              <a:rPr lang="en-US" sz="1700" dirty="0" smtClean="0">
                <a:latin typeface="Arial"/>
                <a:cs typeface="Arial"/>
              </a:rPr>
              <a:t>thread </a:t>
            </a:r>
            <a:r>
              <a:rPr lang="en-US" sz="1700" spc="25" dirty="0" smtClean="0">
                <a:latin typeface="Arial"/>
                <a:cs typeface="Arial"/>
              </a:rPr>
              <a:t>context </a:t>
            </a:r>
            <a:r>
              <a:rPr lang="en-US" sz="1700" dirty="0" smtClean="0">
                <a:latin typeface="Arial"/>
                <a:cs typeface="Arial"/>
              </a:rPr>
              <a:t>when </a:t>
            </a:r>
            <a:r>
              <a:rPr lang="en-US" sz="1700" spc="25" dirty="0" smtClean="0">
                <a:latin typeface="Arial"/>
                <a:cs typeface="Arial"/>
              </a:rPr>
              <a:t>not</a:t>
            </a:r>
            <a:r>
              <a:rPr lang="en-US" sz="1700" spc="-35" dirty="0" smtClean="0">
                <a:latin typeface="Arial"/>
                <a:cs typeface="Arial"/>
              </a:rPr>
              <a:t> </a:t>
            </a:r>
            <a:r>
              <a:rPr lang="en-US" sz="1700" dirty="0" smtClean="0">
                <a:latin typeface="Arial"/>
                <a:cs typeface="Arial"/>
              </a:rPr>
              <a:t>running</a:t>
            </a:r>
          </a:p>
          <a:p>
            <a:pPr marL="78572" lvl="0" indent="-285750">
              <a:spcBef>
                <a:spcPts val="1705"/>
              </a:spcBef>
              <a:buFont typeface="Arial" panose="020B0604020202020204" pitchFamily="34" charset="0"/>
              <a:buChar char="•"/>
              <a:tabLst>
                <a:tab pos="392892" algn="l"/>
              </a:tabLst>
            </a:pPr>
            <a:r>
              <a:rPr lang="en-US" sz="1200" spc="4" dirty="0" smtClean="0">
                <a:latin typeface="Arial"/>
                <a:cs typeface="Arial"/>
              </a:rPr>
              <a:t>Suspending </a:t>
            </a:r>
            <a:r>
              <a:rPr lang="en-US" sz="1200" spc="-35" dirty="0" smtClean="0">
                <a:latin typeface="Arial"/>
                <a:cs typeface="Arial"/>
              </a:rPr>
              <a:t>a </a:t>
            </a:r>
            <a:r>
              <a:rPr lang="en-US" sz="1200" spc="7" dirty="0" smtClean="0">
                <a:latin typeface="Arial"/>
                <a:cs typeface="Arial"/>
              </a:rPr>
              <a:t>process </a:t>
            </a:r>
            <a:r>
              <a:rPr lang="en-US" sz="1200" spc="-4" dirty="0" smtClean="0">
                <a:latin typeface="Arial"/>
                <a:cs typeface="Arial"/>
              </a:rPr>
              <a:t>involves </a:t>
            </a:r>
            <a:r>
              <a:rPr lang="en-US" sz="1200" spc="7" dirty="0" smtClean="0">
                <a:latin typeface="Arial"/>
                <a:cs typeface="Arial"/>
              </a:rPr>
              <a:t>suspending </a:t>
            </a:r>
            <a:r>
              <a:rPr lang="en-US" sz="1200" spc="-14" dirty="0" smtClean="0">
                <a:latin typeface="Arial"/>
                <a:cs typeface="Arial"/>
              </a:rPr>
              <a:t>all </a:t>
            </a:r>
            <a:r>
              <a:rPr lang="en-US" sz="1200" dirty="0" smtClean="0">
                <a:latin typeface="Arial"/>
                <a:cs typeface="Arial"/>
              </a:rPr>
              <a:t>threads </a:t>
            </a:r>
            <a:r>
              <a:rPr lang="en-US" sz="1200" spc="25" dirty="0" smtClean="0">
                <a:latin typeface="Arial"/>
                <a:cs typeface="Arial"/>
              </a:rPr>
              <a:t>of </a:t>
            </a:r>
            <a:r>
              <a:rPr lang="en-US" sz="1200" spc="4" dirty="0" smtClean="0">
                <a:latin typeface="Arial"/>
                <a:cs typeface="Arial"/>
              </a:rPr>
              <a:t>that</a:t>
            </a:r>
            <a:r>
              <a:rPr lang="en-US" sz="1200" spc="-21" dirty="0" smtClean="0">
                <a:latin typeface="Arial"/>
                <a:cs typeface="Arial"/>
              </a:rPr>
              <a:t> </a:t>
            </a:r>
            <a:r>
              <a:rPr lang="en-US" sz="1200" spc="7" dirty="0" smtClean="0">
                <a:latin typeface="Arial"/>
                <a:cs typeface="Arial"/>
              </a:rPr>
              <a:t>process</a:t>
            </a:r>
            <a:endParaRPr lang="en-US" sz="1200" spc="0" dirty="0" smtClean="0">
              <a:latin typeface="Arial"/>
              <a:cs typeface="Arial"/>
            </a:endParaRPr>
          </a:p>
          <a:p>
            <a:pPr marL="78572" lvl="0" indent="-285750">
              <a:spcBef>
                <a:spcPts val="1705"/>
              </a:spcBef>
              <a:buFont typeface="Arial" panose="020B0604020202020204" pitchFamily="34" charset="0"/>
              <a:buChar char="•"/>
              <a:tabLst>
                <a:tab pos="392892" algn="l"/>
              </a:tabLst>
            </a:pPr>
            <a:r>
              <a:rPr lang="en-US" sz="1200" spc="-18" dirty="0" smtClean="0">
                <a:latin typeface="Arial"/>
                <a:cs typeface="Arial"/>
              </a:rPr>
              <a:t>Termination </a:t>
            </a:r>
            <a:r>
              <a:rPr lang="en-US" sz="1200" spc="25" dirty="0" smtClean="0">
                <a:latin typeface="Arial"/>
                <a:cs typeface="Arial"/>
              </a:rPr>
              <a:t>of </a:t>
            </a:r>
            <a:r>
              <a:rPr lang="en-US" sz="1200" spc="-35" dirty="0" smtClean="0">
                <a:latin typeface="Arial"/>
                <a:cs typeface="Arial"/>
              </a:rPr>
              <a:t>a </a:t>
            </a:r>
            <a:r>
              <a:rPr lang="en-US" sz="1200" spc="7" dirty="0" smtClean="0">
                <a:latin typeface="Arial"/>
                <a:cs typeface="Arial"/>
              </a:rPr>
              <a:t>process </a:t>
            </a:r>
            <a:r>
              <a:rPr lang="en-US" sz="1200" dirty="0" smtClean="0">
                <a:latin typeface="Arial"/>
                <a:cs typeface="Arial"/>
              </a:rPr>
              <a:t>terminates </a:t>
            </a:r>
            <a:r>
              <a:rPr lang="en-US" sz="1200" spc="-14" dirty="0" smtClean="0">
                <a:latin typeface="Arial"/>
                <a:cs typeface="Arial"/>
              </a:rPr>
              <a:t>all </a:t>
            </a:r>
            <a:r>
              <a:rPr lang="en-US" sz="1200" dirty="0" smtClean="0">
                <a:latin typeface="Arial"/>
                <a:cs typeface="Arial"/>
              </a:rPr>
              <a:t>threads  </a:t>
            </a:r>
            <a:r>
              <a:rPr lang="en-US" sz="1200" spc="18" dirty="0" smtClean="0">
                <a:latin typeface="Arial"/>
                <a:cs typeface="Arial"/>
              </a:rPr>
              <a:t>within </a:t>
            </a:r>
            <a:r>
              <a:rPr lang="en-US" sz="1200" spc="4" smtClean="0">
                <a:latin typeface="Arial"/>
                <a:cs typeface="Arial"/>
              </a:rPr>
              <a:t>the</a:t>
            </a:r>
            <a:r>
              <a:rPr lang="en-US" sz="1200" spc="-21" smtClean="0">
                <a:latin typeface="Arial"/>
                <a:cs typeface="Arial"/>
              </a:rPr>
              <a:t> </a:t>
            </a:r>
            <a:r>
              <a:rPr lang="en-US" sz="1200" spc="7" smtClean="0">
                <a:latin typeface="Arial"/>
                <a:cs typeface="Arial"/>
              </a:rPr>
              <a:t>process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60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Dependence between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Task: Take some code (having more than 30 instructions) and map them to different computing</a:t>
            </a:r>
            <a:r>
              <a:rPr lang="en-US" baseline="0" dirty="0" smtClean="0"/>
              <a:t> </a:t>
            </a:r>
            <a:r>
              <a:rPr lang="en-US" dirty="0" smtClean="0"/>
              <a:t>resources for</a:t>
            </a:r>
            <a:r>
              <a:rPr lang="en-US" baseline="0" dirty="0" smtClean="0"/>
              <a:t> parallel execution. Also identify dependence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Flynn's taxonomy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specific classification of parallel computer architectures that are based on the number of concurrent instruction (single or multiple) and data streams (single or multiple) available in the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2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processors are also known as multiprocessors or vector processors. They perform computations on large arrays of data. Thus, they are used to improve the performance of the computer.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performs the arithmetic operation on the large array of integers or floating-point number. Vector processing operates on all the elements of the array in parallel providing each pass is independent of the other.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the overhead of processing loops and fasten the computation, some kind of parallelism must be introduced.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operates on the entire array in just one operation i.e. it operates on elements of the array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But, vector processing is possible only if the operations performed in parallel are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basically used for numerical problems that are expressed in the form of vector or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capable of processing several instructions over single data stream simultaneously.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MISD structure is only of theoretical interest since no practical system has been constructed using this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 dirty="0" smtClean="0"/>
              <a:t> </a:t>
            </a:r>
            <a:r>
              <a:rPr lang="en-GB" altLang="en-US" sz="1200" b="1" dirty="0" smtClean="0"/>
              <a:t>Cache coherent</a:t>
            </a:r>
            <a:r>
              <a:rPr lang="en-GB" altLang="en-US" sz="1200" dirty="0" smtClean="0"/>
              <a:t> means if one processor updates a location in shared memory, all the other processors know about the update. </a:t>
            </a:r>
            <a:r>
              <a:rPr lang="fr-FR" altLang="en-US" sz="1200" dirty="0" smtClean="0"/>
              <a:t>Cache cohérence </a:t>
            </a:r>
            <a:r>
              <a:rPr lang="fr-FR" altLang="en-US" sz="1200" dirty="0" err="1" smtClean="0"/>
              <a:t>is</a:t>
            </a:r>
            <a:r>
              <a:rPr lang="fr-FR" altLang="en-US" sz="1200" dirty="0" smtClean="0"/>
              <a:t> </a:t>
            </a:r>
            <a:r>
              <a:rPr lang="fr-FR" altLang="en-US" sz="1200" dirty="0" err="1" smtClean="0"/>
              <a:t>accomplished</a:t>
            </a:r>
            <a:r>
              <a:rPr lang="fr-FR" altLang="en-US" sz="1200" dirty="0" smtClean="0"/>
              <a:t> at the hardware </a:t>
            </a:r>
            <a:r>
              <a:rPr lang="fr-FR" altLang="en-US" sz="1200" dirty="0" err="1" smtClean="0"/>
              <a:t>level</a:t>
            </a:r>
            <a:r>
              <a:rPr lang="fr-FR" altLang="en-US" sz="120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Ø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.danish@nu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CS3006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2022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Thread</a:t>
            </a:r>
          </a:p>
          <a:p>
            <a:pPr lvl="1"/>
            <a:r>
              <a:rPr lang="en-US" dirty="0"/>
              <a:t>the smallest unit of execution in a </a:t>
            </a:r>
            <a:r>
              <a:rPr lang="en-US" i="1" dirty="0"/>
              <a:t>process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thread simply executes instructions serially.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process can have multiple threads running as part of it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Processes don't share any resources amongst themselves whereas threads of a process can share the resources allocated to that particular process, including memory address </a:t>
            </a:r>
            <a:r>
              <a:rPr lang="en-US" b="1" dirty="0" smtClean="0"/>
              <a:t>space.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90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01" y="653142"/>
            <a:ext cx="8928230" cy="54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 smtClean="0"/>
              <a:t>Multiprocessing</a:t>
            </a:r>
            <a:r>
              <a:rPr lang="en-US" dirty="0" smtClean="0"/>
              <a:t> systems” 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multiple processes get scheduled on more than one CPU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Usually, this requires hardware support where a single system comes with multiple cores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the execution takes place in a </a:t>
            </a:r>
            <a:r>
              <a:rPr lang="en-US" i="1" dirty="0"/>
              <a:t>cluster</a:t>
            </a:r>
            <a:r>
              <a:rPr lang="en-US" dirty="0"/>
              <a:t> of machines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Multiple Processors vs Multiple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Concurrency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Parallel Execution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69" y="2240546"/>
            <a:ext cx="5098091" cy="1340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69" y="3997237"/>
            <a:ext cx="4565476" cy="23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 </a:t>
            </a:r>
            <a:r>
              <a:rPr lang="en-US" i="1" dirty="0"/>
              <a:t>parallelism</a:t>
            </a:r>
            <a:r>
              <a:rPr lang="en-US" dirty="0"/>
              <a:t> means that an application splits its tasks up into smaller subtasks which can be processed in parallel, for instance on multiple CPUs at the exact same time.</a:t>
            </a:r>
          </a:p>
        </p:txBody>
      </p:sp>
      <p:pic>
        <p:nvPicPr>
          <p:cNvPr id="6146" name="Picture 2" descr="http://tutorials.jenkov.com/images/java-concurrency/concurrency-vs-parallelism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33" y="3039731"/>
            <a:ext cx="5443559" cy="381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093913" y="1225551"/>
            <a:ext cx="8229600" cy="5762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9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2246313" y="234951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6699"/>
                </a:solidFill>
                <a:latin typeface="Arial" pitchFamily="34" charset="0"/>
              </a:rPr>
              <a:t>Serial Execution vs. Parallel Execution</a:t>
            </a:r>
            <a:endParaRPr lang="en-US" sz="2400" b="1" dirty="0">
              <a:solidFill>
                <a:srgbClr val="006699"/>
              </a:solidFill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93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169227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20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500" y="525194"/>
            <a:ext cx="8596668" cy="1320800"/>
          </a:xfrm>
        </p:spPr>
        <p:txBody>
          <a:bodyPr/>
          <a:lstStyle/>
          <a:p>
            <a:pPr eaLnBrk="1" hangingPunct="1"/>
            <a:r>
              <a:rPr lang="fr-FR" dirty="0" smtClean="0"/>
              <a:t>Limitations of Serial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Limits to serial computing</a:t>
            </a:r>
            <a:r>
              <a:rPr lang="en-GB" dirty="0"/>
              <a:t> - both physical and practical reasons pose significant constraints to simply building ever faster serial computers.</a:t>
            </a:r>
            <a:endParaRPr lang="fr-FR" dirty="0"/>
          </a:p>
          <a:p>
            <a:pPr algn="just"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Transmission </a:t>
            </a:r>
            <a:r>
              <a:rPr lang="en-GB" dirty="0">
                <a:solidFill>
                  <a:schemeClr val="accent2"/>
                </a:solidFill>
              </a:rPr>
              <a:t>speeds</a:t>
            </a:r>
            <a:r>
              <a:rPr lang="en-GB" dirty="0"/>
              <a:t> - the speed of a serial computer is directly dependent upon how fast data can move through hardware. </a:t>
            </a:r>
            <a:endParaRPr lang="en-GB" dirty="0" smtClean="0"/>
          </a:p>
          <a:p>
            <a:pPr lvl="1" algn="just"/>
            <a:r>
              <a:rPr lang="en-GB" dirty="0" smtClean="0"/>
              <a:t>Absolute </a:t>
            </a:r>
            <a:r>
              <a:rPr lang="en-GB" dirty="0"/>
              <a:t>limits are the speed of light (30 cm/nanosecond) and the transmission limit of copper wire (9 cm/nanosecond). </a:t>
            </a:r>
            <a:r>
              <a:rPr lang="fr-FR" dirty="0" err="1"/>
              <a:t>Increasing</a:t>
            </a:r>
            <a:r>
              <a:rPr lang="fr-FR" dirty="0"/>
              <a:t> speeds </a:t>
            </a:r>
            <a:r>
              <a:rPr lang="fr-FR" dirty="0" err="1"/>
              <a:t>necessitate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proximity</a:t>
            </a:r>
            <a:r>
              <a:rPr lang="fr-FR" dirty="0"/>
              <a:t> of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. </a:t>
            </a:r>
          </a:p>
          <a:p>
            <a:pPr algn="just"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Economic </a:t>
            </a:r>
            <a:r>
              <a:rPr lang="en-GB" dirty="0">
                <a:solidFill>
                  <a:schemeClr val="accent2"/>
                </a:solidFill>
              </a:rPr>
              <a:t>limitations</a:t>
            </a:r>
            <a:r>
              <a:rPr lang="en-GB" dirty="0"/>
              <a:t> - it is increasingly expensive to make a single processor faster. </a:t>
            </a:r>
            <a:endParaRPr lang="en-GB" dirty="0" smtClean="0"/>
          </a:p>
          <a:p>
            <a:pPr lvl="1" algn="just"/>
            <a:r>
              <a:rPr lang="en-GB" dirty="0" smtClean="0"/>
              <a:t>Using </a:t>
            </a:r>
            <a:r>
              <a:rPr lang="en-GB" dirty="0"/>
              <a:t>a larger number of moderately fast commodity processors to achieve the same (or better) performance is less expensive. </a:t>
            </a:r>
            <a:endParaRPr lang="fr-FR" dirty="0"/>
          </a:p>
          <a:p>
            <a:pPr algn="just" eaLnBrk="1" hangingPunct="1">
              <a:lnSpc>
                <a:spcPct val="9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4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Traditionally, software has been written for </a:t>
            </a:r>
            <a:r>
              <a:rPr lang="en-GB" b="1" i="1" dirty="0" smtClean="0"/>
              <a:t>serial</a:t>
            </a:r>
            <a:r>
              <a:rPr lang="en-GB" dirty="0" smtClean="0"/>
              <a:t> computation: </a:t>
            </a:r>
            <a:endParaRPr lang="fr-FR" dirty="0" smtClean="0"/>
          </a:p>
          <a:p>
            <a:pPr lvl="1" eaLnBrk="1" hangingPunct="1"/>
            <a:r>
              <a:rPr lang="en-GB" dirty="0" smtClean="0"/>
              <a:t>To be run on a single computer having a single Central Processing Unit (CPU); </a:t>
            </a:r>
            <a:endParaRPr lang="fr-FR" dirty="0" smtClean="0"/>
          </a:p>
          <a:p>
            <a:pPr lvl="1" eaLnBrk="1" hangingPunct="1"/>
            <a:r>
              <a:rPr lang="en-GB" dirty="0" smtClean="0"/>
              <a:t>A problem is broken into a discrete series of instructions. </a:t>
            </a:r>
            <a:endParaRPr lang="fr-FR" dirty="0" smtClean="0"/>
          </a:p>
          <a:p>
            <a:pPr lvl="1" eaLnBrk="1" hangingPunct="1"/>
            <a:r>
              <a:rPr lang="en-GB" dirty="0" smtClean="0"/>
              <a:t>Instructions are executed one after another. </a:t>
            </a:r>
            <a:endParaRPr lang="fr-FR" dirty="0" smtClean="0"/>
          </a:p>
          <a:p>
            <a:pPr lvl="1" eaLnBrk="1" hangingPunct="1"/>
            <a:r>
              <a:rPr lang="en-GB" dirty="0" smtClean="0"/>
              <a:t>Only one instruction may execute at any moment in time. 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  <p:pic>
        <p:nvPicPr>
          <p:cNvPr id="5124" name="Picture 4" descr="Serial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3916938"/>
            <a:ext cx="57499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6668857" cy="402336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2400" dirty="0"/>
              <a:t>In the simplest sense, </a:t>
            </a:r>
            <a:r>
              <a:rPr lang="en-GB" sz="2400" b="1" i="1" dirty="0"/>
              <a:t>parallel computing</a:t>
            </a:r>
            <a:r>
              <a:rPr lang="en-GB" sz="2400" dirty="0"/>
              <a:t> is the simultaneous use of multiple </a:t>
            </a:r>
            <a:r>
              <a:rPr lang="en-GB" sz="2400" b="1" dirty="0" smtClean="0"/>
              <a:t>computing </a:t>
            </a:r>
            <a:r>
              <a:rPr lang="en-GB" sz="2400" b="1" dirty="0"/>
              <a:t>resources</a:t>
            </a:r>
            <a:r>
              <a:rPr lang="en-GB" sz="2400" dirty="0"/>
              <a:t> to solve a computational problem. </a:t>
            </a:r>
            <a:endParaRPr lang="fr-FR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/>
              <a:t>To be run using multiple CPUs </a:t>
            </a:r>
            <a:endParaRPr lang="fr-FR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/>
              <a:t>A problem is broken into discrete parts that can be solved concurrently </a:t>
            </a:r>
            <a:endParaRPr lang="fr-FR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/>
              <a:t>Each part is further broken down to a series of instructions </a:t>
            </a:r>
            <a:endParaRPr lang="fr-FR" sz="2000" dirty="0"/>
          </a:p>
          <a:p>
            <a:pPr algn="just" eaLnBrk="1" hangingPunct="1">
              <a:lnSpc>
                <a:spcPct val="90000"/>
              </a:lnSpc>
            </a:pPr>
            <a:endParaRPr lang="en-GB" altLang="ja-JP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ja-JP" sz="2400" dirty="0" smtClean="0"/>
              <a:t>Instructions </a:t>
            </a:r>
            <a:r>
              <a:rPr lang="en-GB" altLang="ja-JP" sz="2400" dirty="0"/>
              <a:t>from each part execute simultaneously on different CPUs </a:t>
            </a:r>
            <a:endParaRPr lang="fr-FR" sz="2400" dirty="0"/>
          </a:p>
        </p:txBody>
      </p:sp>
      <p:pic>
        <p:nvPicPr>
          <p:cNvPr id="6148" name="Picture 4" descr="Parallel compu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34" y="2154477"/>
            <a:ext cx="4318277" cy="307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Resources</a:t>
            </a:r>
            <a:endParaRPr lang="fr-F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compute resources can include: </a:t>
            </a:r>
            <a:endParaRPr lang="fr-FR" dirty="0" smtClean="0"/>
          </a:p>
          <a:p>
            <a:pPr lvl="1" eaLnBrk="1" hangingPunct="1"/>
            <a:r>
              <a:rPr lang="en-GB" dirty="0" smtClean="0"/>
              <a:t>A single computer with multiple processors; </a:t>
            </a:r>
          </a:p>
          <a:p>
            <a:pPr lvl="1" eaLnBrk="1" hangingPunct="1"/>
            <a:r>
              <a:rPr lang="en-GB" dirty="0" smtClean="0"/>
              <a:t>A single computer with (multiple) processor(s) and some specialized computer resources (GPU, FPGA …)</a:t>
            </a:r>
            <a:endParaRPr lang="fr-FR" dirty="0" smtClean="0"/>
          </a:p>
          <a:p>
            <a:pPr lvl="1" eaLnBrk="1" hangingPunct="1"/>
            <a:r>
              <a:rPr lang="en-GB" dirty="0" smtClean="0"/>
              <a:t>An arbitrary number of computers connected by a network (Cluster) </a:t>
            </a:r>
            <a:endParaRPr lang="fr-FR" dirty="0" smtClean="0"/>
          </a:p>
          <a:p>
            <a:pPr lvl="1" eaLnBrk="1" hangingPunct="1"/>
            <a:r>
              <a:rPr lang="fr-FR" dirty="0" smtClean="0"/>
              <a:t>A </a:t>
            </a:r>
            <a:r>
              <a:rPr lang="fr-FR" dirty="0" err="1" smtClean="0"/>
              <a:t>combination</a:t>
            </a:r>
            <a:r>
              <a:rPr lang="fr-FR" dirty="0" smtClean="0"/>
              <a:t> of </a:t>
            </a:r>
            <a:r>
              <a:rPr lang="fr-FR" dirty="0" err="1" smtClean="0"/>
              <a:t>both</a:t>
            </a:r>
            <a:r>
              <a:rPr lang="fr-FR" dirty="0" smtClean="0"/>
              <a:t>. </a:t>
            </a:r>
          </a:p>
          <a:p>
            <a:pPr eaLnBrk="1" hangingPunct="1"/>
            <a:endParaRPr lang="fr-FR" dirty="0" smtClean="0"/>
          </a:p>
        </p:txBody>
      </p:sp>
      <p:sp>
        <p:nvSpPr>
          <p:cNvPr id="2" name="AutoShape 2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1 PNG and SVG fpga icons for free download | UI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71" y="4075539"/>
            <a:ext cx="2630021" cy="21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uy GeForce RTX Graphics Cards | NVIDIA GeForce Sto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Buy GeForce RTX Graphics Cards | NVIDIA GeForce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858" y="4183693"/>
            <a:ext cx="3177164" cy="206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Instructor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</a:t>
            </a:r>
            <a:r>
              <a:rPr lang="en-US" dirty="0" smtClean="0"/>
              <a:t>Muhammad Danish Khan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Lecturer, Department of Computer Science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FAST NUCES Karachi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m.danish@nu.edu.pk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Recommended Text Book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Introduction </a:t>
            </a:r>
            <a:r>
              <a:rPr lang="en-US" dirty="0"/>
              <a:t>to Parallel Computing, Second </a:t>
            </a:r>
            <a:r>
              <a:rPr lang="en-US" dirty="0" smtClean="0"/>
              <a:t>Edition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by </a:t>
            </a:r>
            <a:r>
              <a:rPr lang="en-US" dirty="0" err="1"/>
              <a:t>Ananth</a:t>
            </a:r>
            <a:r>
              <a:rPr lang="en-US" dirty="0"/>
              <a:t> </a:t>
            </a:r>
            <a:r>
              <a:rPr lang="en-US" dirty="0" err="1"/>
              <a:t>Grama</a:t>
            </a:r>
            <a:endParaRPr lang="en-US" dirty="0"/>
          </a:p>
        </p:txBody>
      </p:sp>
      <p:pic>
        <p:nvPicPr>
          <p:cNvPr id="1028" name="Picture 4" descr="https://www-users.cs.umn.edu/~karypis/parbook/Images/b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90" y="4619379"/>
            <a:ext cx="1198235" cy="158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4000" dirty="0" err="1" smtClean="0"/>
              <a:t>Parallel</a:t>
            </a:r>
            <a:r>
              <a:rPr lang="fr-FR" sz="4000" dirty="0" smtClean="0"/>
              <a:t> </a:t>
            </a:r>
            <a:r>
              <a:rPr lang="fr-FR" sz="4000" dirty="0" err="1" smtClean="0"/>
              <a:t>Computing</a:t>
            </a:r>
            <a:r>
              <a:rPr lang="fr-FR" sz="4000" dirty="0" smtClean="0"/>
              <a:t>: </a:t>
            </a:r>
            <a:r>
              <a:rPr lang="en-GB" altLang="ja-JP" sz="4000" dirty="0" smtClean="0"/>
              <a:t>The computational problem </a:t>
            </a:r>
            <a:endParaRPr lang="fr-FR" sz="40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computational problem usually demonstrates characteristics such as the ability to be: </a:t>
            </a:r>
            <a:endParaRPr lang="fr-FR" dirty="0" smtClean="0"/>
          </a:p>
          <a:p>
            <a:pPr lvl="1" eaLnBrk="1" hangingPunct="1"/>
            <a:r>
              <a:rPr lang="en-GB" dirty="0" smtClean="0"/>
              <a:t>Broken apart into discrete pieces of work that can be solved simultaneously; </a:t>
            </a:r>
            <a:endParaRPr lang="fr-FR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en-GB" dirty="0" smtClean="0"/>
              <a:t>Execute multiple program instructions at any moment in time; </a:t>
            </a:r>
            <a:endParaRPr lang="fr-FR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en-GB" dirty="0" smtClean="0"/>
              <a:t>Solved in less time with multiple compute resources than with a single compute resource. 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246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0937" y="663575"/>
            <a:ext cx="11741063" cy="5205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LD	$12, (100)    	</a:t>
            </a:r>
          </a:p>
          <a:p>
            <a:pPr marL="0" indent="0">
              <a:buNone/>
            </a:pPr>
            <a:r>
              <a:rPr lang="en-US" dirty="0" smtClean="0"/>
              <a:t>ADD	$11, $12      	</a:t>
            </a:r>
          </a:p>
          <a:p>
            <a:pPr marL="0" indent="0">
              <a:buNone/>
            </a:pPr>
            <a:r>
              <a:rPr lang="en-US" dirty="0" smtClean="0"/>
              <a:t>SUB	$10, $11      	</a:t>
            </a:r>
          </a:p>
          <a:p>
            <a:pPr marL="0" indent="0">
              <a:buNone/>
            </a:pPr>
            <a:r>
              <a:rPr lang="en-US" dirty="0" smtClean="0"/>
              <a:t>INC	$10             	</a:t>
            </a:r>
          </a:p>
          <a:p>
            <a:pPr marL="0" indent="0">
              <a:buNone/>
            </a:pPr>
            <a:r>
              <a:rPr lang="en-US" dirty="0" smtClean="0"/>
              <a:t>SW	$13, ($10)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1249" y="100209"/>
            <a:ext cx="11590751" cy="5768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	sample1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X = sample2()</a:t>
            </a:r>
          </a:p>
          <a:p>
            <a:pPr marL="0" indent="0">
              <a:buNone/>
            </a:pPr>
            <a:r>
              <a:rPr lang="en-US" dirty="0" smtClean="0"/>
              <a:t>	Return x;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float	sample3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Pi=3.14</a:t>
            </a:r>
          </a:p>
          <a:p>
            <a:pPr marL="0" indent="0">
              <a:buNone/>
            </a:pPr>
            <a:r>
              <a:rPr lang="en-US" dirty="0" smtClean="0"/>
              <a:t>	Return pi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	sample2()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&gt;&gt;I</a:t>
            </a:r>
          </a:p>
          <a:p>
            <a:pPr marL="0" indent="0">
              <a:buNone/>
            </a:pPr>
            <a:r>
              <a:rPr lang="en-US" dirty="0" smtClean="0"/>
              <a:t>	Return I;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for?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dirty="0" smtClean="0"/>
              <a:t> </a:t>
            </a:r>
            <a:r>
              <a:rPr lang="fr-FR" dirty="0" err="1"/>
              <a:t>Example</a:t>
            </a:r>
            <a:r>
              <a:rPr lang="fr-FR" dirty="0"/>
              <a:t> applications </a:t>
            </a:r>
            <a:r>
              <a:rPr lang="fr-FR" dirty="0" err="1"/>
              <a:t>include</a:t>
            </a:r>
            <a:r>
              <a:rPr lang="fr-FR" dirty="0"/>
              <a:t>: </a:t>
            </a:r>
            <a:endParaRPr lang="fr-FR" dirty="0" smtClean="0"/>
          </a:p>
          <a:p>
            <a:pPr lvl="1" eaLnBrk="1" hangingPunct="1">
              <a:lnSpc>
                <a:spcPct val="80000"/>
              </a:lnSpc>
            </a:pP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/>
              <a:t>, </a:t>
            </a:r>
            <a:r>
              <a:rPr lang="fr-FR" dirty="0" smtClean="0"/>
              <a:t>Data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endParaRPr lang="fr-FR" dirty="0"/>
          </a:p>
          <a:p>
            <a:pPr lvl="1" eaLnBrk="1" hangingPunct="1">
              <a:lnSpc>
                <a:spcPct val="80000"/>
              </a:lnSpc>
            </a:pPr>
            <a:r>
              <a:rPr lang="en-GB" dirty="0" smtClean="0"/>
              <a:t>Web </a:t>
            </a:r>
            <a:r>
              <a:rPr lang="en-GB" dirty="0" smtClean="0"/>
              <a:t>Search Engines</a:t>
            </a:r>
            <a:r>
              <a:rPr lang="en-GB" dirty="0"/>
              <a:t>, </a:t>
            </a:r>
            <a:r>
              <a:rPr lang="en-GB" dirty="0" smtClean="0"/>
              <a:t>Web Based Business Services </a:t>
            </a:r>
            <a:endParaRPr lang="fr-FR" dirty="0"/>
          </a:p>
          <a:p>
            <a:pPr lvl="1" eaLnBrk="1" hangingPunct="1">
              <a:lnSpc>
                <a:spcPct val="80000"/>
              </a:lnSpc>
            </a:pPr>
            <a:r>
              <a:rPr lang="fr-FR" dirty="0" smtClean="0"/>
              <a:t>Computer-</a:t>
            </a:r>
            <a:r>
              <a:rPr lang="fr-FR" dirty="0" err="1" smtClean="0"/>
              <a:t>aided</a:t>
            </a:r>
            <a:r>
              <a:rPr lang="fr-FR" dirty="0" smtClean="0"/>
              <a:t> </a:t>
            </a:r>
            <a:r>
              <a:rPr lang="fr-FR" dirty="0" err="1"/>
              <a:t>diagnosis</a:t>
            </a:r>
            <a:r>
              <a:rPr lang="fr-FR" dirty="0"/>
              <a:t> in </a:t>
            </a:r>
            <a:r>
              <a:rPr lang="fr-FR" dirty="0" err="1"/>
              <a:t>medicine</a:t>
            </a:r>
            <a:r>
              <a:rPr lang="fr-FR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 smtClean="0"/>
              <a:t>advanced </a:t>
            </a:r>
            <a:r>
              <a:rPr lang="en-GB" dirty="0"/>
              <a:t>graphics and virtual reality, particularly in the entertainment industry </a:t>
            </a:r>
            <a:endParaRPr lang="en-GB" dirty="0" smtClean="0"/>
          </a:p>
          <a:p>
            <a:pPr lvl="1" eaLnBrk="1" hangingPunct="1">
              <a:lnSpc>
                <a:spcPct val="80000"/>
              </a:lnSpc>
            </a:pPr>
            <a:r>
              <a:rPr lang="en-GB" dirty="0" smtClean="0"/>
              <a:t>networked </a:t>
            </a:r>
            <a:r>
              <a:rPr lang="en-GB" dirty="0"/>
              <a:t>video and multi-media </a:t>
            </a:r>
            <a:r>
              <a:rPr lang="en-GB" dirty="0" smtClean="0"/>
              <a:t>technologies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1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Save time</a:t>
            </a:r>
          </a:p>
          <a:p>
            <a:endParaRPr lang="fr-FR" dirty="0" smtClean="0"/>
          </a:p>
          <a:p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Provide parallelism (do multiple things at the same time)</a:t>
            </a:r>
          </a:p>
          <a:p>
            <a:endParaRPr lang="en-GB" dirty="0"/>
          </a:p>
          <a:p>
            <a:r>
              <a:rPr lang="en-GB" dirty="0" smtClean="0"/>
              <a:t>… ..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4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Flynn </a:t>
            </a:r>
            <a:r>
              <a:rPr lang="fr-FR" dirty="0" err="1" smtClean="0"/>
              <a:t>Taxonomy</a:t>
            </a:r>
            <a:endParaRPr lang="fr-F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20133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Based </a:t>
            </a:r>
            <a:r>
              <a:rPr lang="en-US" dirty="0">
                <a:solidFill>
                  <a:schemeClr val="tx1"/>
                </a:solidFill>
              </a:rPr>
              <a:t>on the number of concurrent instruction (single or multiple) and data streams (single or multiple) available in the </a:t>
            </a:r>
            <a:r>
              <a:rPr lang="en-US" dirty="0" smtClean="0">
                <a:solidFill>
                  <a:schemeClr val="tx1"/>
                </a:solidFill>
              </a:rPr>
              <a:t>architecture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four initial classifications defined by Flynn are based upon the number of concurrent instruction (or control) streams and data streams available in the </a:t>
            </a:r>
            <a:r>
              <a:rPr lang="en-US" dirty="0" smtClean="0"/>
              <a:t>architecture</a:t>
            </a:r>
            <a:endParaRPr lang="fr-FR" altLang="ja-JP" dirty="0" smtClean="0"/>
          </a:p>
          <a:p>
            <a:pPr algn="just" eaLnBrk="1" hangingPunct="1"/>
            <a:endParaRPr lang="fr-F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46230" r="22240" b="27312"/>
          <a:stretch>
            <a:fillRect/>
          </a:stretch>
        </p:blipFill>
        <p:spPr bwMode="auto">
          <a:xfrm>
            <a:off x="2298853" y="3978312"/>
            <a:ext cx="7837280" cy="223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0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Single Instruction, Single Data (SISD)</a:t>
            </a:r>
            <a:endParaRPr lang="fr-FR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7069690" cy="40233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It represents the organization of a single computer containing a control unit, processor unit and a memory unit.</a:t>
            </a: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Single instruction</a:t>
            </a:r>
            <a:r>
              <a:rPr lang="en-GB" altLang="en-US" dirty="0" smtClean="0"/>
              <a:t>: only one instruction stream is being acted on by the CPU during any one clock cycle 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Single data</a:t>
            </a:r>
            <a:r>
              <a:rPr lang="en-GB" altLang="en-US" dirty="0" smtClean="0"/>
              <a:t>: only one data stream is being used as input during any one clock cycle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single processor executes a single instruction stream, to operate on data stored in a single memory. </a:t>
            </a:r>
            <a:endParaRPr lang="fr-FR" altLang="en-US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en-US" dirty="0" smtClean="0"/>
              <a:t>This is the oldest and until recently, the most prevalent form of computer </a:t>
            </a:r>
            <a:endParaRPr lang="fr-FR" altLang="en-US" dirty="0" smtClean="0"/>
          </a:p>
          <a:p>
            <a:pPr lvl="1" algn="just"/>
            <a:r>
              <a:rPr lang="en-GB" altLang="ja-JP" dirty="0" smtClean="0"/>
              <a:t>Examples: most PCs, single CPU workstations and mainframes </a:t>
            </a:r>
            <a:endParaRPr lang="fr-FR" altLang="en-US" dirty="0" smtClean="0"/>
          </a:p>
        </p:txBody>
      </p:sp>
      <p:pic>
        <p:nvPicPr>
          <p:cNvPr id="3076" name="Picture 4" descr="SI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308" y="1845734"/>
            <a:ext cx="2952626" cy="351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7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dirty="0" smtClean="0"/>
              <a:t>Single Instruction, Multiple Data (SIMD)</a:t>
            </a:r>
            <a:endParaRPr lang="fr-FR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000" dirty="0" smtClean="0"/>
              <a:t>Single </a:t>
            </a:r>
            <a:r>
              <a:rPr lang="en-GB" altLang="en-US" sz="2000" dirty="0"/>
              <a:t>instruction: All processing units execute the same instruction at any given clock cycle </a:t>
            </a:r>
            <a:endParaRPr lang="fr-FR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GB" altLang="en-US" sz="2000" dirty="0"/>
              <a:t>Multiple data: Each processing unit can operate on a different data element </a:t>
            </a:r>
            <a:endParaRPr lang="fr-FR" altLang="en-US" sz="2000" dirty="0"/>
          </a:p>
          <a:p>
            <a:pPr algn="just"/>
            <a:r>
              <a:rPr lang="en-US" sz="2000" dirty="0"/>
              <a:t>The processing units are made to operate under the control of a </a:t>
            </a:r>
            <a:r>
              <a:rPr lang="en-US" sz="2000" b="1" dirty="0"/>
              <a:t>common control unit</a:t>
            </a:r>
            <a:r>
              <a:rPr lang="en-US" sz="2000" dirty="0"/>
              <a:t>, thus providing a single instruction stream and multiple data streams.</a:t>
            </a:r>
          </a:p>
          <a:p>
            <a:pPr lvl="1" algn="just"/>
            <a:r>
              <a:rPr lang="en-GB" altLang="en-US" sz="1600" dirty="0" smtClean="0"/>
              <a:t>Best </a:t>
            </a:r>
            <a:r>
              <a:rPr lang="en-GB" altLang="en-US" sz="1600" dirty="0"/>
              <a:t>suited for specialized problems characterized by a high degree of regularity</a:t>
            </a:r>
            <a:r>
              <a:rPr lang="en-GB" altLang="en-US" sz="1600" dirty="0" smtClean="0"/>
              <a:t>, such </a:t>
            </a:r>
            <a:r>
              <a:rPr lang="en-GB" altLang="en-US" sz="1600" dirty="0"/>
              <a:t>as image processing. </a:t>
            </a:r>
            <a:endParaRPr lang="fr-FR" altLang="en-US" sz="1600" dirty="0"/>
          </a:p>
          <a:p>
            <a:pPr algn="just" eaLnBrk="1" hangingPunct="1">
              <a:lnSpc>
                <a:spcPct val="90000"/>
              </a:lnSpc>
            </a:pPr>
            <a:r>
              <a:rPr lang="en-GB" altLang="en-US" sz="2000" dirty="0" smtClean="0"/>
              <a:t>Two </a:t>
            </a:r>
            <a:r>
              <a:rPr lang="en-GB" altLang="en-US" sz="2000" dirty="0"/>
              <a:t>varieties: Processor Arrays and Vector Pipelines </a:t>
            </a:r>
            <a:endParaRPr lang="fr-FR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fr-FR" altLang="en-US" sz="2000" dirty="0" err="1"/>
              <a:t>Examples</a:t>
            </a:r>
            <a:r>
              <a:rPr lang="fr-FR" altLang="en-US" sz="2000" dirty="0"/>
              <a:t>: </a:t>
            </a:r>
            <a:endParaRPr lang="fr-FR" altLang="en-US" sz="2000" dirty="0" smtClean="0"/>
          </a:p>
          <a:p>
            <a:pPr lvl="1" algn="just"/>
            <a:r>
              <a:rPr lang="fr-FR" altLang="en-US" sz="1800" dirty="0" smtClean="0"/>
              <a:t>Processor </a:t>
            </a:r>
            <a:r>
              <a:rPr lang="fr-FR" altLang="en-US" sz="1800" dirty="0" err="1"/>
              <a:t>Arrays</a:t>
            </a:r>
            <a:r>
              <a:rPr lang="fr-FR" altLang="en-US" sz="1800" dirty="0"/>
              <a:t>: </a:t>
            </a:r>
            <a:r>
              <a:rPr lang="fr-FR" altLang="en-US" sz="1800" dirty="0" err="1"/>
              <a:t>Connection</a:t>
            </a:r>
            <a:r>
              <a:rPr lang="fr-FR" altLang="en-US" sz="1800" dirty="0"/>
              <a:t> Machine CM-2, </a:t>
            </a:r>
            <a:r>
              <a:rPr lang="fr-FR" altLang="en-US" sz="1800" dirty="0" err="1"/>
              <a:t>Maspar</a:t>
            </a:r>
            <a:r>
              <a:rPr lang="fr-FR" altLang="en-US" sz="1800" dirty="0"/>
              <a:t> MP-1, MP-2</a:t>
            </a:r>
            <a:r>
              <a:rPr lang="fr-FR" altLang="en-US" sz="1400" dirty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altLang="ja-JP" sz="1800" dirty="0" err="1"/>
              <a:t>Vector</a:t>
            </a:r>
            <a:r>
              <a:rPr lang="fr-FR" altLang="ja-JP" sz="1800" dirty="0"/>
              <a:t> Pipelines: IBM 9000, </a:t>
            </a:r>
            <a:r>
              <a:rPr lang="fr-FR" altLang="ja-JP" sz="1800" dirty="0" err="1"/>
              <a:t>Cray</a:t>
            </a:r>
            <a:r>
              <a:rPr lang="fr-FR" altLang="ja-JP" sz="1800" dirty="0"/>
              <a:t> C90, Fujitsu VP, NEC SX-2, Hitachi S820</a:t>
            </a:r>
            <a:endParaRPr lang="fr-FR" altLang="en-US" sz="1800" dirty="0"/>
          </a:p>
        </p:txBody>
      </p:sp>
      <p:pic>
        <p:nvPicPr>
          <p:cNvPr id="4100" name="Picture 4" descr="SI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75" y="4121062"/>
            <a:ext cx="3878883" cy="216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50 X 50</a:t>
            </a:r>
          </a:p>
          <a:p>
            <a:pPr marL="0" indent="0">
              <a:buNone/>
            </a:pPr>
            <a:r>
              <a:rPr lang="en-US" dirty="0" smtClean="0"/>
              <a:t>{1,2,3,4,5,6,7,8,9,10}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TWICE  (*2) Every Element (2500)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MUL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dirty="0" smtClean="0"/>
              <a:t>Multiple Instruction, Single Data (MISD)</a:t>
            </a:r>
            <a:endParaRPr lang="fr-FR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6881799" cy="402336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GB" altLang="en-US" sz="2200" dirty="0"/>
              <a:t>A single data stream is fed into multiple processing units. </a:t>
            </a:r>
            <a:endParaRPr lang="fr-FR" altLang="en-US" sz="2200" dirty="0"/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consists of a single computer containing multiple processors connected with multiple control units and a common memory unit</a:t>
            </a:r>
            <a:endParaRPr lang="en-GB" altLang="en-US" sz="2200" dirty="0" smtClean="0"/>
          </a:p>
          <a:p>
            <a:pPr algn="just"/>
            <a:r>
              <a:rPr lang="en-GB" altLang="en-US" sz="2200" dirty="0" smtClean="0"/>
              <a:t>Each </a:t>
            </a:r>
            <a:r>
              <a:rPr lang="en-GB" altLang="en-US" sz="2200" dirty="0"/>
              <a:t>processing unit operates on the data independently via independent instruction streams. </a:t>
            </a:r>
            <a:endParaRPr lang="fr-FR" altLang="en-US" sz="2200" dirty="0"/>
          </a:p>
          <a:p>
            <a:pPr algn="just" eaLnBrk="1" hangingPunct="1"/>
            <a:r>
              <a:rPr lang="en-GB" altLang="en-US" sz="2200" dirty="0" smtClean="0"/>
              <a:t>Some </a:t>
            </a:r>
            <a:r>
              <a:rPr lang="en-GB" altLang="en-US" sz="2200" dirty="0"/>
              <a:t>conceivable uses might be: </a:t>
            </a:r>
            <a:endParaRPr lang="fr-FR" altLang="en-US" sz="2200" dirty="0"/>
          </a:p>
          <a:p>
            <a:pPr lvl="1" algn="just" eaLnBrk="1" hangingPunct="1"/>
            <a:r>
              <a:rPr lang="en-GB" altLang="en-US" sz="2200" dirty="0"/>
              <a:t>multiple frequency filters operating on a single signal </a:t>
            </a:r>
            <a:r>
              <a:rPr lang="en-GB" altLang="en-US" sz="2200" dirty="0" smtClean="0"/>
              <a:t>stream</a:t>
            </a:r>
            <a:endParaRPr lang="fr-FR" altLang="en-US" sz="2200" dirty="0"/>
          </a:p>
        </p:txBody>
      </p:sp>
      <p:pic>
        <p:nvPicPr>
          <p:cNvPr id="5124" name="Picture 4" descr="MI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71" y="2856328"/>
            <a:ext cx="417195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4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 and Deadlines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37231"/>
              </p:ext>
            </p:extLst>
          </p:nvPr>
        </p:nvGraphicFramePr>
        <p:xfrm>
          <a:off x="1291771" y="2102152"/>
          <a:ext cx="10312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467"/>
                <a:gridCol w="1714877"/>
                <a:gridCol w="5160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Assessment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Schedule/Deadlines/ 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Mid-term I Examinations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Week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Mid-term II Examinations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Quizzes/Assignments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3 Quizzes</a:t>
                      </a:r>
                      <a:r>
                        <a:rPr lang="en-US" dirty="0" smtClean="0"/>
                        <a:t> + </a:t>
                      </a:r>
                      <a:r>
                        <a:rPr lang="en-US" b="1" dirty="0" smtClean="0"/>
                        <a:t>1</a:t>
                      </a:r>
                      <a:r>
                        <a:rPr lang="en-US" dirty="0" smtClean="0"/>
                        <a:t>-</a:t>
                      </a:r>
                      <a:r>
                        <a:rPr lang="en-US" b="1" dirty="0" smtClean="0"/>
                        <a:t>2</a:t>
                      </a:r>
                      <a:r>
                        <a:rPr lang="en-US" dirty="0" smtClean="0"/>
                        <a:t> Assignment Tasks per Week with Plagiarism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idea submission: </a:t>
                      </a:r>
                      <a:r>
                        <a:rPr lang="en-US" b="1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week, Final Submission due in </a:t>
                      </a:r>
                      <a:r>
                        <a:rPr lang="en-US" b="1" dirty="0" smtClean="0"/>
                        <a:t>15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Week of the</a:t>
                      </a:r>
                      <a:r>
                        <a:rPr lang="en-US" baseline="0" dirty="0" smtClean="0"/>
                        <a:t> semester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Examinations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Comprehensively</a:t>
                      </a:r>
                      <a:r>
                        <a:rPr lang="en-US" baseline="0" dirty="0" smtClean="0"/>
                        <a:t> from all the covered and assigned topics.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5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LD	$3, ($12)</a:t>
            </a:r>
          </a:p>
          <a:p>
            <a:pPr marL="0" indent="0">
              <a:buNone/>
            </a:pPr>
            <a:r>
              <a:rPr lang="en-US" dirty="0" smtClean="0"/>
              <a:t>ADD	$4, $12</a:t>
            </a:r>
          </a:p>
          <a:p>
            <a:pPr marL="0" indent="0">
              <a:buNone/>
            </a:pPr>
            <a:r>
              <a:rPr lang="en-US" dirty="0" smtClean="0"/>
              <a:t>OR	$7, $12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ja-JP" smtClean="0"/>
              <a:t>Multiple Instruction, Multiple Data (MIMD)</a:t>
            </a:r>
            <a:endParaRPr lang="fr-F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6556123" cy="402336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Currently, the most common type of parallel computer. Most modern computers fall into this category. </a:t>
            </a:r>
            <a:endParaRPr lang="fr-FR" altLang="en-US" sz="2000" dirty="0"/>
          </a:p>
          <a:p>
            <a:r>
              <a:rPr lang="en-US" sz="2000" dirty="0"/>
              <a:t>It represents the organization which is capable of processing several programs at same time. </a:t>
            </a:r>
            <a:endParaRPr lang="en-GB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Multiple </a:t>
            </a:r>
            <a:r>
              <a:rPr lang="en-GB" altLang="en-US" sz="2000" dirty="0"/>
              <a:t>Instruction: every processor may be executing a different instruction stream </a:t>
            </a:r>
            <a:endParaRPr lang="fr-FR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Multiple Data: every processor may be working with a different data stream </a:t>
            </a:r>
            <a:endParaRPr lang="fr-FR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Execution can be synchronous or asynchronous, deterministic or non-deterministic </a:t>
            </a:r>
            <a:endParaRPr lang="fr-FR" altLang="en-US" sz="2000" dirty="0"/>
          </a:p>
          <a:p>
            <a:pPr lvl="1"/>
            <a:r>
              <a:rPr lang="en-GB" altLang="ja-JP" sz="1600" dirty="0"/>
              <a:t>Examples: most current supercomputers, networked parallel computer "grids" and multi-processor SMP computers - including some types of PCs.</a:t>
            </a:r>
            <a:r>
              <a:rPr lang="fr-FR" altLang="ja-JP" sz="1600" dirty="0"/>
              <a:t> </a:t>
            </a:r>
            <a:endParaRPr lang="fr-FR" altLang="en-US" sz="1600" dirty="0"/>
          </a:p>
        </p:txBody>
      </p:sp>
      <p:pic>
        <p:nvPicPr>
          <p:cNvPr id="6148" name="Picture 4" descr="M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085" y="2267212"/>
            <a:ext cx="4419814" cy="268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4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Some General Parallel Terminology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Task/Process</a:t>
            </a:r>
            <a:endParaRPr lang="en-GB" altLang="en-US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dirty="0" smtClean="0"/>
              <a:t>A logically discrete section of computational work. A task is typically a program or program-like set of instructions that is executed by a processor. </a:t>
            </a: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Parallel Task </a:t>
            </a:r>
            <a:endParaRPr lang="en-GB" altLang="en-US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dirty="0" smtClean="0"/>
              <a:t>A task that can be executed by multiple processors safely (yields correct results) </a:t>
            </a: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Serial Execution </a:t>
            </a:r>
            <a:endParaRPr lang="en-GB" altLang="en-US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dirty="0" smtClean="0"/>
              <a:t>Execution of a program sequentially, one statement at a time. In the simplest sense, this is what happens on a one processor machine. However, virtually all parallel tasks will have sections of a parallel program that must be executed serially. </a:t>
            </a: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1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GB" altLang="en-US" sz="2400" b="1" dirty="0"/>
              <a:t>Parallel Execution </a:t>
            </a:r>
            <a:endParaRPr lang="en-GB" altLang="en-US" sz="2400" dirty="0"/>
          </a:p>
          <a:p>
            <a:pPr lvl="1" algn="just" eaLnBrk="1" hangingPunct="1">
              <a:lnSpc>
                <a:spcPct val="80000"/>
              </a:lnSpc>
            </a:pPr>
            <a:r>
              <a:rPr lang="en-GB" altLang="en-US" sz="2000" dirty="0"/>
              <a:t>Execution of a program by more than one task, with each task being able to execute the same or different statement at the same moment in time. </a:t>
            </a:r>
            <a:endParaRPr lang="en-GB" altLang="en-US" sz="2000" b="1" dirty="0"/>
          </a:p>
          <a:p>
            <a:pPr algn="just" eaLnBrk="1" hangingPunct="1">
              <a:lnSpc>
                <a:spcPct val="80000"/>
              </a:lnSpc>
            </a:pPr>
            <a:r>
              <a:rPr lang="en-GB" altLang="en-US" sz="2400" b="1" dirty="0"/>
              <a:t>Shared Memory </a:t>
            </a:r>
            <a:endParaRPr lang="en-GB" altLang="en-US" sz="2400" dirty="0"/>
          </a:p>
          <a:p>
            <a:pPr lvl="1" algn="just" eaLnBrk="1" hangingPunct="1">
              <a:lnSpc>
                <a:spcPct val="80000"/>
              </a:lnSpc>
            </a:pPr>
            <a:r>
              <a:rPr lang="en-GB" altLang="en-US" sz="2000" dirty="0"/>
              <a:t>From a strictly hardware point of view, describes a computer architecture where all processors have direct (usually bus based) access to common physical memory. </a:t>
            </a:r>
            <a:endParaRPr lang="en-GB" altLang="en-US" sz="2000" dirty="0" smtClean="0"/>
          </a:p>
          <a:p>
            <a:pPr lvl="2" algn="just">
              <a:lnSpc>
                <a:spcPct val="80000"/>
              </a:lnSpc>
            </a:pPr>
            <a:r>
              <a:rPr lang="en-GB" altLang="en-US" sz="1400" dirty="0" smtClean="0"/>
              <a:t>In </a:t>
            </a:r>
            <a:r>
              <a:rPr lang="en-GB" altLang="en-US" sz="1400" dirty="0"/>
              <a:t>a programming sense, it describes a model where parallel tasks all have the same "picture" of memory and can directly address and access the same logical memory locations regardless of where the physical memory actually exists. </a:t>
            </a:r>
            <a:endParaRPr lang="en-GB" altLang="en-US" sz="1400" b="1" dirty="0"/>
          </a:p>
          <a:p>
            <a:pPr algn="just" eaLnBrk="1" hangingPunct="1">
              <a:lnSpc>
                <a:spcPct val="80000"/>
              </a:lnSpc>
            </a:pPr>
            <a:r>
              <a:rPr lang="en-GB" altLang="en-US" sz="2400" b="1" dirty="0"/>
              <a:t>Distributed Memory </a:t>
            </a:r>
            <a:endParaRPr lang="en-GB" altLang="en-US" sz="2400" dirty="0"/>
          </a:p>
          <a:p>
            <a:pPr lvl="1" algn="just" eaLnBrk="1" hangingPunct="1">
              <a:lnSpc>
                <a:spcPct val="80000"/>
              </a:lnSpc>
            </a:pPr>
            <a:r>
              <a:rPr lang="en-GB" altLang="en-US" sz="2000" dirty="0"/>
              <a:t>In hardware, refers to network based memory access for physical memory that is not common. As a programming model, tasks can only logically "see" local machine memory and must use communications to access memory on other machines where other tasks are executing. </a:t>
            </a:r>
            <a:endParaRPr lang="fr-F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000" b="1" dirty="0"/>
              <a:t>Communications </a:t>
            </a:r>
            <a:endParaRPr lang="en-GB" altLang="en-US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1800" dirty="0"/>
              <a:t>Parallel tasks typically need to exchange data. There are several ways this can be accomplished, such as through a shared memory bus or over a network, however the actual event of data exchange is commonly referred to as communications regardless of the method employed. </a:t>
            </a:r>
            <a:endParaRPr lang="en-GB" altLang="en-US" sz="1800" dirty="0" smtClean="0"/>
          </a:p>
          <a:p>
            <a:pPr lvl="1" algn="just" eaLnBrk="1" hangingPunct="1">
              <a:lnSpc>
                <a:spcPct val="90000"/>
              </a:lnSpc>
            </a:pPr>
            <a:endParaRPr lang="en-GB" altLang="en-US" sz="1800" b="1" dirty="0"/>
          </a:p>
          <a:p>
            <a:pPr algn="just" eaLnBrk="1" hangingPunct="1">
              <a:lnSpc>
                <a:spcPct val="90000"/>
              </a:lnSpc>
            </a:pPr>
            <a:r>
              <a:rPr lang="en-GB" altLang="en-US" sz="2000" b="1" dirty="0"/>
              <a:t>Synchronization </a:t>
            </a:r>
            <a:endParaRPr lang="en-GB" altLang="en-US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1800" dirty="0"/>
              <a:t>The coordination of parallel tasks in real time, very often associated with communications. Often implemented by establishing a synchronization point within an application where a task may not proceed further until another task(s) reaches the same or logically equivalent point. </a:t>
            </a:r>
            <a:endParaRPr lang="en-GB" altLang="ja-JP" sz="1800" dirty="0"/>
          </a:p>
          <a:p>
            <a:pPr lvl="1" algn="just" eaLnBrk="1" hangingPunct="1">
              <a:lnSpc>
                <a:spcPct val="90000"/>
              </a:lnSpc>
            </a:pPr>
            <a:endParaRPr lang="en-GB" altLang="ja-JP" sz="1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ja-JP" sz="1800" dirty="0" smtClean="0"/>
              <a:t>Synchronization </a:t>
            </a:r>
            <a:r>
              <a:rPr lang="en-GB" altLang="ja-JP" sz="1800" dirty="0"/>
              <a:t>usually involves waiting by at least one task, and can therefore cause a parallel application's wall clock execution time to increase.</a:t>
            </a:r>
            <a:r>
              <a:rPr lang="fr-FR" altLang="ja-JP" sz="1800" dirty="0"/>
              <a:t> </a:t>
            </a:r>
            <a:endParaRPr lang="fr-F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22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000" b="1" dirty="0" smtClean="0"/>
                  <a:t>Granularity </a:t>
                </a:r>
                <a:endParaRPr lang="en-GB" altLang="en-US" sz="20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dirty="0"/>
                  <a:t>In parallel computing, granularity is a qualitative measure of the ratio of computation to communication. </a:t>
                </a:r>
                <a:endParaRPr lang="en-GB" altLang="en-US" sz="1800" b="1" i="1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b="1" i="1" dirty="0" smtClean="0"/>
                  <a:t>Coarse</a:t>
                </a:r>
                <a:r>
                  <a:rPr lang="en-GB" altLang="en-US" sz="1800" b="1" i="1" dirty="0"/>
                  <a:t>: </a:t>
                </a:r>
                <a:r>
                  <a:rPr lang="en-GB" altLang="en-US" sz="1800" dirty="0"/>
                  <a:t>relatively large amounts of computational work are done between communication events </a:t>
                </a:r>
                <a:endParaRPr lang="en-GB" altLang="en-US" sz="1800" b="1" i="1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b="1" i="1" dirty="0"/>
                  <a:t>Fine:</a:t>
                </a:r>
                <a:r>
                  <a:rPr lang="en-GB" altLang="en-US" sz="1800" dirty="0"/>
                  <a:t> relatively small amounts of computational work are done between communication </a:t>
                </a:r>
                <a:r>
                  <a:rPr lang="en-GB" altLang="en-US" sz="1800" dirty="0" smtClean="0"/>
                  <a:t>events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GB" altLang="en-US" sz="1800" b="1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000" b="1" dirty="0"/>
                  <a:t>Observed Speedup </a:t>
                </a:r>
                <a:endParaRPr lang="en-GB" altLang="en-US" sz="20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dirty="0"/>
                  <a:t>Observed speedup of a code which has been parallelized, defined as: </a:t>
                </a:r>
                <a:endParaRPr lang="en-GB" altLang="en-US" sz="1800" dirty="0" smtClean="0"/>
              </a:p>
              <a:p>
                <a:pPr lvl="1" eaLnBrk="1" hangingPunct="1">
                  <a:lnSpc>
                    <a:spcPct val="90000"/>
                  </a:lnSpc>
                </a:pPr>
                <a:endParaRPr lang="en-GB" altLang="en-US" sz="1800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𝑤𝑎𝑙𝑙𝑐𝑙𝑜𝑐𝑘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𝑠𝑒𝑟𝑖𝑎𝑙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𝑒𝑥𝑒𝑐𝑢𝑡𝑖𝑜𝑛</m:t>
                          </m:r>
                        </m:num>
                        <m:den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𝑤𝑎𝑙𝑙𝑐𝑙𝑜𝑐𝑘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𝑒𝑥𝑒𝑐𝑢𝑡𝑖𝑜𝑛</m:t>
                          </m:r>
                        </m:den>
                      </m:f>
                    </m:oMath>
                  </m:oMathPara>
                </a14:m>
                <a:endParaRPr lang="en-GB" altLang="en-US" sz="1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dirty="0"/>
                  <a:t>One of the simplest and most widely used indicators for a parallel program's performance. </a:t>
                </a:r>
                <a:endParaRPr lang="fr-FR" altLang="en-US" sz="1800" dirty="0"/>
              </a:p>
            </p:txBody>
          </p:sp>
        </mc:Choice>
        <mc:Fallback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9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 b="1"/>
              <a:t>Parallel Overhead </a:t>
            </a:r>
            <a:endParaRPr lang="en-GB" altLang="en-US" sz="2000"/>
          </a:p>
          <a:p>
            <a:pPr lvl="1" eaLnBrk="1" hangingPunct="1"/>
            <a:r>
              <a:rPr lang="en-GB" altLang="en-US" sz="1800"/>
              <a:t>The amount of time required to coordinate parallel tasks, as opposed to doing useful work. </a:t>
            </a:r>
            <a:r>
              <a:rPr lang="fr-FR" altLang="en-US" sz="1800"/>
              <a:t>Parallel overhead can include factors such as: </a:t>
            </a:r>
          </a:p>
          <a:p>
            <a:pPr lvl="2" eaLnBrk="1" hangingPunct="1"/>
            <a:r>
              <a:rPr lang="fr-FR" altLang="en-US" sz="1600"/>
              <a:t>Task start-up time </a:t>
            </a:r>
          </a:p>
          <a:p>
            <a:pPr lvl="2" eaLnBrk="1" hangingPunct="1"/>
            <a:r>
              <a:rPr lang="fr-FR" altLang="en-US" sz="1600"/>
              <a:t>Synchronizations </a:t>
            </a:r>
          </a:p>
          <a:p>
            <a:pPr lvl="2" eaLnBrk="1" hangingPunct="1"/>
            <a:r>
              <a:rPr lang="fr-FR" altLang="en-US" sz="1600"/>
              <a:t>Data communications </a:t>
            </a:r>
            <a:endParaRPr lang="en-GB" altLang="en-US" sz="1600"/>
          </a:p>
          <a:p>
            <a:pPr lvl="2" eaLnBrk="1" hangingPunct="1"/>
            <a:r>
              <a:rPr lang="en-GB" altLang="en-US" sz="1600"/>
              <a:t>Software overhead imposed by parallel compilers, libraries, tools, operating system, etc. </a:t>
            </a:r>
            <a:endParaRPr lang="fr-FR" altLang="en-US" sz="1600"/>
          </a:p>
          <a:p>
            <a:pPr lvl="2" eaLnBrk="1" hangingPunct="1"/>
            <a:r>
              <a:rPr lang="fr-FR" altLang="en-US" sz="1600"/>
              <a:t>Task termination time </a:t>
            </a:r>
            <a:endParaRPr lang="fr-FR" altLang="en-US" sz="1600" b="1"/>
          </a:p>
          <a:p>
            <a:pPr eaLnBrk="1" hangingPunct="1"/>
            <a:r>
              <a:rPr lang="fr-FR" altLang="en-US" sz="2000" b="1"/>
              <a:t>Massively Parallel </a:t>
            </a:r>
            <a:endParaRPr lang="en-GB" altLang="en-US" sz="2000"/>
          </a:p>
          <a:p>
            <a:pPr lvl="1" eaLnBrk="1" hangingPunct="1"/>
            <a:r>
              <a:rPr lang="en-GB" altLang="en-US" sz="1800"/>
              <a:t>Refers to the hardware that comprises a given parallel system - having many processors. The meaning of many keeps increasing, but currently BG/L* pushes this number to 6 digits. </a:t>
            </a:r>
            <a:endParaRPr lang="fr-FR" altLang="en-US" sz="1800"/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1097280" y="5805489"/>
            <a:ext cx="10058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E47C23"/>
              </a:buClr>
              <a:buSzPct val="80000"/>
              <a:buFont typeface="Webdings" panose="05030102010509060703" pitchFamily="18" charset="2"/>
              <a:buChar char="&l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Clr>
                <a:srgbClr val="E47C23"/>
              </a:buClr>
              <a:buSzPct val="80000"/>
              <a:buFont typeface="Symbol" panose="05050102010706020507" pitchFamily="18" charset="2"/>
              <a:buChar char="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*Blue Gene is an IBM project aimed at designing supercomputers that can reach operating </a:t>
            </a:r>
            <a:r>
              <a:rPr lang="en-US" altLang="en-US" sz="1400" dirty="0" smtClean="0"/>
              <a:t>speeds </a:t>
            </a:r>
            <a:r>
              <a:rPr lang="en-US" altLang="en-US" sz="1400" dirty="0"/>
              <a:t>in the </a:t>
            </a:r>
            <a:r>
              <a:rPr lang="en-US" altLang="en-US" sz="1400" dirty="0" err="1"/>
              <a:t>petaFLOPS</a:t>
            </a:r>
            <a:r>
              <a:rPr lang="en-US" altLang="en-US" sz="1400" dirty="0"/>
              <a:t> (PFLOPS) range, with low power consumption.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2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b="1" dirty="0" smtClean="0"/>
              <a:t>Scalability </a:t>
            </a:r>
            <a:endParaRPr lang="en-GB" altLang="en-US" dirty="0" smtClean="0"/>
          </a:p>
          <a:p>
            <a:pPr lvl="1" algn="just" eaLnBrk="1" hangingPunct="1"/>
            <a:r>
              <a:rPr lang="en-GB" altLang="en-US" dirty="0" smtClean="0"/>
              <a:t>Refers to a parallel system's (hardware and/or software) ability to demonstrate a proportionate increase in parallel speedup with the addition of more processors. </a:t>
            </a:r>
          </a:p>
          <a:p>
            <a:pPr lvl="1" algn="just" eaLnBrk="1" hangingPunct="1"/>
            <a:endParaRPr lang="en-GB" altLang="en-US" dirty="0"/>
          </a:p>
          <a:p>
            <a:pPr lvl="1" algn="just" eaLnBrk="1" hangingPunct="1"/>
            <a:r>
              <a:rPr lang="fr-FR" altLang="en-US" dirty="0" err="1" smtClean="0"/>
              <a:t>Factors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that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contribute</a:t>
            </a:r>
            <a:r>
              <a:rPr lang="fr-FR" altLang="en-US" dirty="0" smtClean="0"/>
              <a:t> to </a:t>
            </a:r>
            <a:r>
              <a:rPr lang="fr-FR" altLang="en-US" dirty="0" err="1" smtClean="0"/>
              <a:t>scalabilty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include</a:t>
            </a:r>
            <a:r>
              <a:rPr lang="fr-FR" altLang="en-US" dirty="0" smtClean="0"/>
              <a:t>:</a:t>
            </a:r>
            <a:endParaRPr lang="en-GB" altLang="en-US" dirty="0" smtClean="0"/>
          </a:p>
          <a:p>
            <a:pPr lvl="2" algn="just" eaLnBrk="1" hangingPunct="1"/>
            <a:r>
              <a:rPr lang="en-GB" altLang="en-US" dirty="0" smtClean="0"/>
              <a:t>Hardware - particularly memory-</a:t>
            </a:r>
            <a:r>
              <a:rPr lang="en-GB" altLang="en-US" dirty="0" err="1" smtClean="0"/>
              <a:t>cpu</a:t>
            </a:r>
            <a:r>
              <a:rPr lang="en-GB" altLang="en-US" dirty="0" smtClean="0"/>
              <a:t> bandwidths and network communications </a:t>
            </a:r>
            <a:endParaRPr lang="fr-FR" altLang="en-US" dirty="0" smtClean="0"/>
          </a:p>
          <a:p>
            <a:pPr lvl="2" algn="just" eaLnBrk="1" hangingPunct="1"/>
            <a:r>
              <a:rPr lang="fr-FR" altLang="en-US" dirty="0" smtClean="0"/>
              <a:t>Application </a:t>
            </a:r>
            <a:r>
              <a:rPr lang="fr-FR" altLang="en-US" dirty="0" err="1" smtClean="0"/>
              <a:t>Algorithm</a:t>
            </a:r>
            <a:r>
              <a:rPr lang="fr-FR" altLang="en-US" dirty="0" smtClean="0"/>
              <a:t> </a:t>
            </a:r>
          </a:p>
          <a:p>
            <a:pPr lvl="2" algn="just" eaLnBrk="1" hangingPunct="1"/>
            <a:r>
              <a:rPr lang="fr-FR" altLang="en-US" dirty="0" err="1" smtClean="0"/>
              <a:t>Parallel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overhead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related</a:t>
            </a:r>
            <a:r>
              <a:rPr lang="fr-FR" altLang="en-US" dirty="0" smtClean="0"/>
              <a:t> </a:t>
            </a:r>
            <a:endParaRPr lang="en-GB" altLang="en-US" dirty="0" smtClean="0"/>
          </a:p>
          <a:p>
            <a:pPr lvl="2" algn="just" eaLnBrk="1" hangingPunct="1"/>
            <a:r>
              <a:rPr lang="en-GB" altLang="en-US" dirty="0" smtClean="0"/>
              <a:t>Characteristics of your specific application and coding </a:t>
            </a: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0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ja-JP" smtClean="0"/>
              <a:t>Parallel Computer Memory Architectures</a:t>
            </a:r>
            <a:endParaRPr lang="fr-FR" alt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36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Memory architectures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</a:t>
            </a:r>
          </a:p>
          <a:p>
            <a:pPr eaLnBrk="1" hangingPunct="1"/>
            <a:r>
              <a:rPr lang="fr-FR" altLang="en-US" smtClean="0"/>
              <a:t>Distributed Memory</a:t>
            </a:r>
          </a:p>
          <a:p>
            <a:pPr eaLnBrk="1" hangingPunct="1"/>
            <a:r>
              <a:rPr lang="fr-FR" altLang="en-US" smtClean="0"/>
              <a:t>Hybrid Distributed-Shared Memory</a:t>
            </a:r>
          </a:p>
          <a:p>
            <a:pPr eaLnBrk="1" hangingPunct="1"/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13576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Concepts</a:t>
            </a:r>
          </a:p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2000"/>
              <a:t>Shared memory parallel computers vary widely, but generally have in common the ability for all processors to access all memory as global address space. </a:t>
            </a:r>
            <a:endParaRPr lang="fr-FR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r>
              <a:rPr lang="en-GB" altLang="en-US" sz="2000"/>
              <a:t>Multiple processors can operate independently but share the same memory resources. </a:t>
            </a:r>
            <a:endParaRPr lang="fr-FR" altLang="en-US" sz="2000"/>
          </a:p>
          <a:p>
            <a:pPr eaLnBrk="1" hangingPunct="1"/>
            <a:r>
              <a:rPr lang="en-GB" altLang="en-US" sz="2000"/>
              <a:t>Changes in a memory location effected by one processor are visible to all other processors. </a:t>
            </a:r>
            <a:endParaRPr lang="fr-FR" altLang="en-US" sz="2000"/>
          </a:p>
          <a:p>
            <a:pPr eaLnBrk="1" hangingPunct="1"/>
            <a:r>
              <a:rPr lang="en-GB" altLang="ja-JP" sz="2000"/>
              <a:t>Shared memory machines can be divided into two main classes based upon memory access times: </a:t>
            </a:r>
            <a:r>
              <a:rPr lang="en-GB" altLang="ja-JP" sz="2000" b="1" i="1"/>
              <a:t>UMA</a:t>
            </a:r>
            <a:r>
              <a:rPr lang="en-GB" altLang="ja-JP" sz="2000"/>
              <a:t> and </a:t>
            </a:r>
            <a:r>
              <a:rPr lang="en-GB" altLang="ja-JP" sz="2000" b="1" i="1"/>
              <a:t>NUMA</a:t>
            </a:r>
            <a:r>
              <a:rPr lang="en-GB" altLang="ja-JP" sz="2000"/>
              <a:t>. </a:t>
            </a:r>
            <a:endParaRPr lang="fr-FR" altLang="en-US" sz="2000"/>
          </a:p>
        </p:txBody>
      </p:sp>
      <p:pic>
        <p:nvPicPr>
          <p:cNvPr id="15364" name="Picture 4" descr="Shared memory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232787"/>
            <a:ext cx="36512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1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 : UMA vs. NUMA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altLang="en-US" sz="2400" dirty="0"/>
              <a:t>Uniform Memory Access (UMA):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Most commonly represented today by Symmetric Multiprocessor (SMP) machines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fr-FR" altLang="en-US" sz="2000" dirty="0" err="1"/>
              <a:t>Identical</a:t>
            </a:r>
            <a:r>
              <a:rPr lang="fr-FR" altLang="en-US" sz="2000" dirty="0"/>
              <a:t> processors </a:t>
            </a:r>
            <a:r>
              <a:rPr lang="fr-FR" altLang="en-US" sz="2000" dirty="0" err="1" smtClean="0"/>
              <a:t>with</a:t>
            </a:r>
            <a:r>
              <a:rPr lang="fr-FR" altLang="en-US" sz="2000" dirty="0"/>
              <a:t> </a:t>
            </a:r>
            <a:r>
              <a:rPr lang="fr-FR" altLang="en-US" sz="2000" dirty="0" err="1" smtClean="0"/>
              <a:t>eq</a:t>
            </a:r>
            <a:r>
              <a:rPr lang="en-GB" altLang="en-US" sz="2000" dirty="0" err="1" smtClean="0"/>
              <a:t>ua</a:t>
            </a:r>
            <a:r>
              <a:rPr lang="en-GB" altLang="en-US" sz="2000" dirty="0" err="1"/>
              <a:t>l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access and access times to memory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Sometimes called CC-UMA </a:t>
            </a:r>
            <a:r>
              <a:rPr lang="en-GB" altLang="en-US" sz="2000" dirty="0" smtClean="0"/>
              <a:t>- Cache Coherent UMA.</a:t>
            </a:r>
          </a:p>
          <a:p>
            <a:pPr lvl="1" eaLnBrk="1" hangingPunct="1">
              <a:lnSpc>
                <a:spcPct val="80000"/>
              </a:lnSpc>
            </a:pPr>
            <a:endParaRPr lang="fr-FR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Non-Uniform Memory Access (NUMA): </a:t>
            </a:r>
            <a:endParaRPr lang="fr-FR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Often made by physically linking two or more SMPs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One SMP can directly access memory of another SMP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Not all processors have equal access time to all memories </a:t>
            </a:r>
            <a:endParaRPr lang="fr-F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79" y="394660"/>
            <a:ext cx="9395238" cy="55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Memory: Pro and Con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en-US" sz="2000" dirty="0" err="1"/>
              <a:t>Advantages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Global address space provides a user-friendly programming perspective to memory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Data sharing between tasks is both fast and uniform due to the proximity of memory to CPUs </a:t>
            </a:r>
            <a:endParaRPr lang="fr-FR" altLang="en-US" sz="1800" dirty="0"/>
          </a:p>
          <a:p>
            <a:pPr eaLnBrk="1" hangingPunct="1">
              <a:lnSpc>
                <a:spcPct val="80000"/>
              </a:lnSpc>
            </a:pPr>
            <a:r>
              <a:rPr lang="fr-FR" altLang="en-US" sz="2000" dirty="0" err="1"/>
              <a:t>Disadvantages</a:t>
            </a:r>
            <a:r>
              <a:rPr lang="fr-FR" altLang="en-US" sz="20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Programmer responsibility for synchronization constructs that insure "correct" access of global memory.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Expense: it becomes increasingly difficult and expensive to design and produce shared memory machines with ever increasing numbers of processors. </a:t>
            </a:r>
            <a:endParaRPr lang="fr-FR" altLang="en-US" sz="1800" dirty="0"/>
          </a:p>
          <a:p>
            <a:pPr eaLnBrk="1" hangingPunct="1">
              <a:lnSpc>
                <a:spcPct val="80000"/>
              </a:lnSpc>
            </a:pPr>
            <a:endParaRPr lang="fr-F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0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Distributed Memory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Like shared memory systems, distributed memory systems vary widely but share a common characteristic. Distributed memory systems require a communication network to connect inter-processor memory. </a:t>
            </a:r>
            <a:endParaRPr lang="fr-FR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Processors have their own local memory. Memory addresses in one processor do not map to another processor, so there is no concept of global address space across all processors. </a:t>
            </a:r>
            <a:endParaRPr lang="fr-FR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Because each processor has its own local memory, it operates independently. Changes it makes to its local memory have no effect on the memory of other processors. </a:t>
            </a:r>
            <a:r>
              <a:rPr lang="fr-FR" altLang="en-US" sz="1600" dirty="0" err="1"/>
              <a:t>Hence</a:t>
            </a:r>
            <a:r>
              <a:rPr lang="fr-FR" altLang="en-US" sz="1600" dirty="0"/>
              <a:t>, the concept of cache </a:t>
            </a:r>
            <a:r>
              <a:rPr lang="fr-FR" altLang="en-US" sz="1600" dirty="0" err="1"/>
              <a:t>coherency</a:t>
            </a:r>
            <a:r>
              <a:rPr lang="fr-FR" altLang="en-US" sz="1600" dirty="0"/>
              <a:t> </a:t>
            </a:r>
            <a:r>
              <a:rPr lang="fr-FR" altLang="en-US" sz="1600" dirty="0" err="1"/>
              <a:t>does</a:t>
            </a:r>
            <a:r>
              <a:rPr lang="fr-FR" altLang="en-US" sz="1600" dirty="0"/>
              <a:t> not </a:t>
            </a:r>
            <a:r>
              <a:rPr lang="fr-FR" altLang="en-US" sz="1600" dirty="0" err="1"/>
              <a:t>apply</a:t>
            </a:r>
            <a:r>
              <a:rPr lang="fr-FR" altLang="en-US" sz="16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When a processor needs access to data in another processor, it is usually the task of the programmer to explicitly define how and when data is communicated. </a:t>
            </a:r>
            <a:r>
              <a:rPr lang="fr-FR" altLang="en-US" sz="1600" dirty="0" err="1"/>
              <a:t>Synchronization</a:t>
            </a:r>
            <a:r>
              <a:rPr lang="fr-FR" altLang="en-US" sz="1600" dirty="0"/>
              <a:t> </a:t>
            </a:r>
            <a:r>
              <a:rPr lang="fr-FR" altLang="en-US" sz="1600" dirty="0" err="1"/>
              <a:t>between</a:t>
            </a:r>
            <a:r>
              <a:rPr lang="fr-FR" altLang="en-US" sz="1600" dirty="0"/>
              <a:t> </a:t>
            </a:r>
            <a:r>
              <a:rPr lang="fr-FR" altLang="en-US" sz="1600" dirty="0" err="1"/>
              <a:t>tasks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is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likewise</a:t>
            </a:r>
            <a:r>
              <a:rPr lang="fr-FR" altLang="en-US" sz="1600" dirty="0"/>
              <a:t> the </a:t>
            </a:r>
            <a:r>
              <a:rPr lang="fr-FR" altLang="en-US" sz="1600" dirty="0" err="1"/>
              <a:t>programmer's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responsibility</a:t>
            </a:r>
            <a:r>
              <a:rPr lang="fr-FR" altLang="en-US" sz="16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The network "fabric" used for data transfer varies widely, though it can </a:t>
            </a:r>
            <a:r>
              <a:rPr lang="en-GB" altLang="en-US" sz="1600" dirty="0" err="1"/>
              <a:t>can</a:t>
            </a:r>
            <a:r>
              <a:rPr lang="en-GB" altLang="en-US" sz="1600" dirty="0"/>
              <a:t> be as simple as Ethernet.</a:t>
            </a:r>
            <a:endParaRPr lang="fr-FR" altLang="en-US" sz="1600" dirty="0"/>
          </a:p>
        </p:txBody>
      </p:sp>
      <p:pic>
        <p:nvPicPr>
          <p:cNvPr id="18436" name="Picture 4" descr="Distribute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834176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4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Distributed Memory: Pro and Con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00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Memory is scalable with number of processors. Increase the number of processors and the size of memory increases proportionately.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Each processor can rapidly access its own memory without interference and without the overhead incurred with trying to maintain cache coherency.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Cost effectiveness: can use commodity, off-the-shelf processors and networking. </a:t>
            </a:r>
            <a:endParaRPr lang="fr-FR" altLang="en-US" sz="1800"/>
          </a:p>
          <a:p>
            <a:pPr eaLnBrk="1" hangingPunct="1">
              <a:lnSpc>
                <a:spcPct val="90000"/>
              </a:lnSpc>
            </a:pPr>
            <a:r>
              <a:rPr lang="fr-FR" altLang="en-US" sz="200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The programmer is responsible for many of the details associated with data communication between processors.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It may be difficult to map existing data structures, based on global memory, to this memory organization.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/>
              <a:t>Non-uniform memory access (NUMA) times</a:t>
            </a:r>
            <a:r>
              <a:rPr lang="fr-FR" altLang="ja-JP" sz="1800"/>
              <a:t> </a:t>
            </a:r>
            <a:endParaRPr lang="fr-FR" altLang="en-US" sz="1800"/>
          </a:p>
        </p:txBody>
      </p:sp>
    </p:spTree>
    <p:extLst>
      <p:ext uri="{BB962C8B-B14F-4D97-AF65-F5344CB8AC3E}">
        <p14:creationId xmlns:p14="http://schemas.microsoft.com/office/powerpoint/2010/main" val="27887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Hybrid Distributed-Shared Memory</a:t>
            </a:r>
          </a:p>
        </p:txBody>
      </p:sp>
      <p:graphicFrame>
        <p:nvGraphicFramePr>
          <p:cNvPr id="67656" name="Group 72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794291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  <a:gridCol w="2514600"/>
              </a:tblGrid>
              <a:tr h="52690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Comparison of Shared and Distributed Memory Architectures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Architecture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CC-UMA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CC-NUMA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Distributed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Examples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SMPs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Sun Vexx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Challenge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POWER3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Bull NovaScale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Origin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Sequent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HP Exemplar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POWER4 (MCM)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Cray T3E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Maspar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SP2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BlueGene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Communications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Scalability 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10s of processors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100s of processors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1000s of processors 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Draw Backs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Non-uniform access times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System administration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Programming is hard to develop and maintain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Software Availability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100s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Week </a:t>
            </a:r>
            <a:r>
              <a:rPr lang="en-US" b="1" dirty="0"/>
              <a:t>1</a:t>
            </a:r>
            <a:r>
              <a:rPr lang="en-US" dirty="0"/>
              <a:t>: Introduction to parallel computing</a:t>
            </a:r>
            <a:endParaRPr lang="en-US" dirty="0" smtClean="0"/>
          </a:p>
          <a:p>
            <a:r>
              <a:rPr lang="en-US" b="1" dirty="0"/>
              <a:t>Week 2</a:t>
            </a:r>
            <a:r>
              <a:rPr lang="en-US" dirty="0"/>
              <a:t>: Parallel Programming Platforms </a:t>
            </a:r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3</a:t>
            </a:r>
            <a:r>
              <a:rPr lang="en-US" dirty="0" smtClean="0"/>
              <a:t>: </a:t>
            </a:r>
            <a:r>
              <a:rPr lang="en-US" dirty="0"/>
              <a:t>Principles of Parallel Algorithm Design</a:t>
            </a:r>
          </a:p>
          <a:p>
            <a:r>
              <a:rPr lang="en-US" b="1" dirty="0" smtClean="0"/>
              <a:t>Week </a:t>
            </a:r>
            <a:r>
              <a:rPr lang="en-US" b="1" dirty="0"/>
              <a:t>4</a:t>
            </a:r>
            <a:r>
              <a:rPr lang="en-US" dirty="0"/>
              <a:t>: </a:t>
            </a:r>
            <a:r>
              <a:rPr lang="en-US" dirty="0" smtClean="0"/>
              <a:t>Programming </a:t>
            </a:r>
            <a:r>
              <a:rPr lang="en-US" dirty="0"/>
              <a:t>Shared Address </a:t>
            </a:r>
            <a:r>
              <a:rPr lang="en-US" dirty="0" smtClean="0"/>
              <a:t>Space (MPI) </a:t>
            </a:r>
            <a:r>
              <a:rPr lang="en-US" dirty="0"/>
              <a:t>, </a:t>
            </a:r>
            <a:r>
              <a:rPr lang="en-US" b="1" dirty="0" smtClean="0"/>
              <a:t>Assignment-1</a:t>
            </a:r>
            <a:endParaRPr lang="en-US" dirty="0"/>
          </a:p>
          <a:p>
            <a:r>
              <a:rPr lang="en-US" b="1" dirty="0" smtClean="0"/>
              <a:t>Week </a:t>
            </a:r>
            <a:r>
              <a:rPr lang="en-US" b="1" dirty="0"/>
              <a:t>5</a:t>
            </a:r>
            <a:r>
              <a:rPr lang="en-US" dirty="0"/>
              <a:t>: Programming Shared Address Space</a:t>
            </a:r>
            <a:r>
              <a:rPr lang="en-US" dirty="0" smtClean="0"/>
              <a:t>, </a:t>
            </a:r>
            <a:r>
              <a:rPr lang="en-US" b="1" dirty="0" smtClean="0"/>
              <a:t>Quiz-1</a:t>
            </a:r>
            <a:endParaRPr lang="en-US" b="1" dirty="0">
              <a:solidFill>
                <a:srgbClr val="00000A"/>
              </a:solidFill>
              <a:latin typeface="Liberation Serif"/>
              <a:ea typeface="Droid Sans Fallback"/>
              <a:cs typeface="FreeSans"/>
            </a:endParaRPr>
          </a:p>
          <a:p>
            <a:r>
              <a:rPr lang="en-US" b="1" dirty="0" smtClean="0"/>
              <a:t>Week </a:t>
            </a:r>
            <a:r>
              <a:rPr lang="en-US" b="1" dirty="0"/>
              <a:t>6</a:t>
            </a:r>
            <a:r>
              <a:rPr lang="en-US" dirty="0"/>
              <a:t>: Mid Term-1 Examinations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57445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Week </a:t>
            </a:r>
            <a:r>
              <a:rPr lang="en-US" b="1" dirty="0"/>
              <a:t>7</a:t>
            </a:r>
            <a:r>
              <a:rPr lang="en-US" dirty="0"/>
              <a:t>: Programming Using the Message Passing </a:t>
            </a:r>
            <a:r>
              <a:rPr lang="en-US" dirty="0" smtClean="0"/>
              <a:t>Paradigm</a:t>
            </a:r>
            <a:r>
              <a:rPr lang="en-US" b="1" dirty="0" smtClean="0"/>
              <a:t>, Project Proposal Submission</a:t>
            </a:r>
          </a:p>
          <a:p>
            <a:endParaRPr lang="en-US" dirty="0" smtClean="0"/>
          </a:p>
          <a:p>
            <a:r>
              <a:rPr lang="en-US" b="1" dirty="0" smtClean="0"/>
              <a:t>Week 8</a:t>
            </a:r>
            <a:r>
              <a:rPr lang="en-US" dirty="0" smtClean="0"/>
              <a:t>: </a:t>
            </a:r>
            <a:r>
              <a:rPr lang="en-US" dirty="0"/>
              <a:t>Programming Using the Message Passing Paradigm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9</a:t>
            </a:r>
            <a:r>
              <a:rPr lang="en-US" dirty="0"/>
              <a:t>: Distributed File System (HDFS)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10</a:t>
            </a:r>
            <a:r>
              <a:rPr lang="en-US" dirty="0"/>
              <a:t>: Map Reduce </a:t>
            </a:r>
            <a:r>
              <a:rPr lang="en-US" dirty="0" smtClean="0"/>
              <a:t>Framework, </a:t>
            </a:r>
            <a:r>
              <a:rPr lang="en-US" b="1" dirty="0" smtClean="0"/>
              <a:t>Assignment </a:t>
            </a:r>
            <a:r>
              <a:rPr lang="en-US" b="1" dirty="0"/>
              <a:t>2, Quiz-2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11</a:t>
            </a:r>
            <a:r>
              <a:rPr lang="en-US" dirty="0"/>
              <a:t>: </a:t>
            </a:r>
            <a:r>
              <a:rPr lang="en-US" b="1" dirty="0"/>
              <a:t>Mid Term-2 Examinations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08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Week 12:</a:t>
            </a:r>
            <a:r>
              <a:rPr lang="en-US" dirty="0"/>
              <a:t> Map Reduce Framework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13</a:t>
            </a:r>
            <a:r>
              <a:rPr lang="en-US" dirty="0"/>
              <a:t>: Introduction to Data Parallelism and CUDA C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14</a:t>
            </a:r>
            <a:r>
              <a:rPr lang="en-US" dirty="0"/>
              <a:t>: Data-Parallel Execution Model</a:t>
            </a: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15</a:t>
            </a:r>
            <a:r>
              <a:rPr lang="en-US" dirty="0"/>
              <a:t>: Data-Parallel Execution </a:t>
            </a:r>
            <a:r>
              <a:rPr lang="en-US" dirty="0" smtClean="0"/>
              <a:t>Model, </a:t>
            </a:r>
            <a:r>
              <a:rPr lang="en-US" b="1" dirty="0" smtClean="0"/>
              <a:t>Assignment-3,</a:t>
            </a:r>
            <a:r>
              <a:rPr lang="en-US" dirty="0" smtClean="0"/>
              <a:t> </a:t>
            </a:r>
            <a:r>
              <a:rPr lang="en-US" b="1" dirty="0" smtClean="0"/>
              <a:t>Quiz-3, Project Evaluations</a:t>
            </a: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16</a:t>
            </a:r>
            <a:r>
              <a:rPr lang="en-US" dirty="0" smtClean="0"/>
              <a:t>: </a:t>
            </a:r>
            <a:r>
              <a:rPr lang="en-US" b="1" dirty="0"/>
              <a:t>Project Evaluations</a:t>
            </a:r>
          </a:p>
        </p:txBody>
      </p:sp>
    </p:spTree>
    <p:extLst>
      <p:ext uri="{BB962C8B-B14F-4D97-AF65-F5344CB8AC3E}">
        <p14:creationId xmlns:p14="http://schemas.microsoft.com/office/powerpoint/2010/main" val="19600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LMS: </a:t>
            </a:r>
            <a:r>
              <a:rPr lang="en-US" b="1" dirty="0" smtClean="0"/>
              <a:t>Google Class Room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Section </a:t>
            </a:r>
            <a:r>
              <a:rPr lang="en-US" sz="3200" dirty="0" smtClean="0"/>
              <a:t>5B </a:t>
            </a:r>
            <a:r>
              <a:rPr lang="en-US" sz="3200" dirty="0" smtClean="0"/>
              <a:t>Class Code: </a:t>
            </a:r>
            <a:r>
              <a:rPr lang="en-US" b="1" dirty="0" smtClean="0"/>
              <a:t>bjc6ek5</a:t>
            </a:r>
            <a:endParaRPr lang="en-US" b="1" i="1" dirty="0"/>
          </a:p>
          <a:p>
            <a:endParaRPr lang="en-US" i="1" dirty="0" smtClean="0"/>
          </a:p>
          <a:p>
            <a:r>
              <a:rPr lang="en-US" dirty="0" smtClean="0"/>
              <a:t>Section 5D Class Code</a:t>
            </a:r>
            <a:r>
              <a:rPr lang="en-US" i="1" dirty="0" smtClean="0"/>
              <a:t>:</a:t>
            </a:r>
            <a:r>
              <a:rPr lang="en-US" b="1" i="1" dirty="0" smtClean="0"/>
              <a:t> tty4qde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</a:t>
            </a:r>
            <a:r>
              <a:rPr lang="en-US" smtClean="0"/>
              <a:t>Relevant </a:t>
            </a:r>
            <a:r>
              <a:rPr lang="en-US" smtClean="0"/>
              <a:t>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Program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instructions and associated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resides </a:t>
            </a:r>
            <a:r>
              <a:rPr lang="en-US" dirty="0"/>
              <a:t>on the </a:t>
            </a:r>
            <a:r>
              <a:rPr lang="en-US" b="1" dirty="0"/>
              <a:t>disk</a:t>
            </a:r>
            <a:r>
              <a:rPr lang="en-US" dirty="0"/>
              <a:t> and is </a:t>
            </a:r>
            <a:r>
              <a:rPr lang="en-US" b="1" dirty="0"/>
              <a:t>loaded</a:t>
            </a:r>
            <a:r>
              <a:rPr lang="en-US" dirty="0"/>
              <a:t> by the operating system to perform some task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An </a:t>
            </a:r>
            <a:r>
              <a:rPr lang="en-US" dirty="0"/>
              <a:t>executable file or a python script </a:t>
            </a:r>
            <a:r>
              <a:rPr lang="en-US" dirty="0" smtClean="0"/>
              <a:t>file.</a:t>
            </a:r>
          </a:p>
          <a:p>
            <a:endParaRPr lang="en-US" dirty="0" smtClean="0"/>
          </a:p>
          <a:p>
            <a:r>
              <a:rPr lang="en-US" b="1" dirty="0" smtClean="0"/>
              <a:t>Process</a:t>
            </a:r>
          </a:p>
          <a:p>
            <a:pPr lvl="1" algn="just"/>
            <a:r>
              <a:rPr lang="en-US" dirty="0" smtClean="0"/>
              <a:t>A program in execution.</a:t>
            </a:r>
          </a:p>
          <a:p>
            <a:pPr lvl="1" algn="just"/>
            <a:r>
              <a:rPr lang="en-US" dirty="0"/>
              <a:t>In order to run a program, the </a:t>
            </a:r>
            <a:r>
              <a:rPr lang="en-US" b="1" dirty="0"/>
              <a:t>operating system's kernel</a:t>
            </a:r>
            <a:r>
              <a:rPr lang="en-US" dirty="0"/>
              <a:t> is first asked to create a new </a:t>
            </a:r>
            <a:r>
              <a:rPr lang="en-US" b="1" dirty="0"/>
              <a:t>process</a:t>
            </a:r>
            <a:r>
              <a:rPr lang="en-US" dirty="0"/>
              <a:t>, which is an environment in which a program executes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consists of instructions, user-data, and system-data segments, </a:t>
            </a:r>
            <a:r>
              <a:rPr lang="en-US" dirty="0" smtClean="0"/>
              <a:t>CPU</a:t>
            </a:r>
            <a:r>
              <a:rPr lang="en-US" dirty="0"/>
              <a:t>, memory, address-space, </a:t>
            </a:r>
            <a:r>
              <a:rPr lang="en-US" dirty="0" smtClean="0"/>
              <a:t>disk acquired </a:t>
            </a:r>
            <a:r>
              <a:rPr lang="en-US" dirty="0"/>
              <a:t>at runtime</a:t>
            </a:r>
          </a:p>
        </p:txBody>
      </p:sp>
    </p:spTree>
    <p:extLst>
      <p:ext uri="{BB962C8B-B14F-4D97-AF65-F5344CB8AC3E}">
        <p14:creationId xmlns:p14="http://schemas.microsoft.com/office/powerpoint/2010/main" val="40536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10966</TotalTime>
  <Words>2553</Words>
  <Application>Microsoft Office PowerPoint</Application>
  <PresentationFormat>Widescreen</PresentationFormat>
  <Paragraphs>357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ＭＳ Ｐゴシック</vt:lpstr>
      <vt:lpstr>Arial</vt:lpstr>
      <vt:lpstr>Calibri</vt:lpstr>
      <vt:lpstr>Calibri Light</vt:lpstr>
      <vt:lpstr>Cambria Math</vt:lpstr>
      <vt:lpstr>Droid Sans Fallback</vt:lpstr>
      <vt:lpstr>FreeSans</vt:lpstr>
      <vt:lpstr>Liberation Serif</vt:lpstr>
      <vt:lpstr>Symbol</vt:lpstr>
      <vt:lpstr>Times New Roman</vt:lpstr>
      <vt:lpstr>Webdings</vt:lpstr>
      <vt:lpstr>Wingdings</vt:lpstr>
      <vt:lpstr>ヒラギノ角ゴ Pro W3</vt:lpstr>
      <vt:lpstr>Retrospect</vt:lpstr>
      <vt:lpstr>CS3006 Parallel and Distributed Computing</vt:lpstr>
      <vt:lpstr>PowerPoint Presentation</vt:lpstr>
      <vt:lpstr>Marks Distribution and Deadlines</vt:lpstr>
      <vt:lpstr>Pre-Requisite</vt:lpstr>
      <vt:lpstr>Semester Plan</vt:lpstr>
      <vt:lpstr>Semester Plan</vt:lpstr>
      <vt:lpstr>Semester Plan</vt:lpstr>
      <vt:lpstr>LMS: Google Class Room</vt:lpstr>
      <vt:lpstr>Some Relevant Concepts</vt:lpstr>
      <vt:lpstr>PowerPoint Presentation</vt:lpstr>
      <vt:lpstr>PowerPoint Presentation</vt:lpstr>
      <vt:lpstr>PowerPoint Presentation</vt:lpstr>
      <vt:lpstr>PowerPoint Presentation</vt:lpstr>
      <vt:lpstr>Parallelism</vt:lpstr>
      <vt:lpstr>Concurrent Execution on a Single-core System</vt:lpstr>
      <vt:lpstr>Limitations of Serial Computing</vt:lpstr>
      <vt:lpstr>Parallel Computing</vt:lpstr>
      <vt:lpstr>Parallel Computing</vt:lpstr>
      <vt:lpstr>Parallel Computing: Resources</vt:lpstr>
      <vt:lpstr>Parallel Computing: The computational problem </vt:lpstr>
      <vt:lpstr>PowerPoint Presentation</vt:lpstr>
      <vt:lpstr>PowerPoint Presentation</vt:lpstr>
      <vt:lpstr>Parallel Computing: what for?</vt:lpstr>
      <vt:lpstr>Why Parallel Computing? </vt:lpstr>
      <vt:lpstr>Flynn Taxonomy</vt:lpstr>
      <vt:lpstr>Single Instruction, Single Data (SISD)</vt:lpstr>
      <vt:lpstr>Single Instruction, Multiple Data (SIMD)</vt:lpstr>
      <vt:lpstr>PowerPoint Presentation</vt:lpstr>
      <vt:lpstr>Multiple Instruction, Single Data (MISD)</vt:lpstr>
      <vt:lpstr>PowerPoint Presentation</vt:lpstr>
      <vt:lpstr>Multiple Instruction, Multiple Data (MIMD)</vt:lpstr>
      <vt:lpstr>Some General Parallel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Computer Memory Architectures</vt:lpstr>
      <vt:lpstr>Memory architectures</vt:lpstr>
      <vt:lpstr>Shared Memory</vt:lpstr>
      <vt:lpstr>Shared Memory : UMA vs. NUMA</vt:lpstr>
      <vt:lpstr>PowerPoint Presentation</vt:lpstr>
      <vt:lpstr>Shared Memory: Pro and Con</vt:lpstr>
      <vt:lpstr>Distributed Memory</vt:lpstr>
      <vt:lpstr>Distributed Memory: Pro and Con</vt:lpstr>
      <vt:lpstr>Hybrid Distributed-Shared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189</cp:revision>
  <dcterms:created xsi:type="dcterms:W3CDTF">2021-02-06T08:07:10Z</dcterms:created>
  <dcterms:modified xsi:type="dcterms:W3CDTF">2022-08-23T12:50:40Z</dcterms:modified>
</cp:coreProperties>
</file>