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8"/>
  </p:notes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89" r:id="rId15"/>
    <p:sldId id="375" r:id="rId16"/>
    <p:sldId id="388" r:id="rId17"/>
    <p:sldId id="376" r:id="rId18"/>
    <p:sldId id="377" r:id="rId19"/>
    <p:sldId id="391" r:id="rId20"/>
    <p:sldId id="378" r:id="rId21"/>
    <p:sldId id="379" r:id="rId22"/>
    <p:sldId id="386" r:id="rId23"/>
    <p:sldId id="380" r:id="rId24"/>
    <p:sldId id="381" r:id="rId25"/>
    <p:sldId id="383" r:id="rId26"/>
    <p:sldId id="384" r:id="rId27"/>
    <p:sldId id="393" r:id="rId28"/>
    <p:sldId id="392" r:id="rId29"/>
    <p:sldId id="319" r:id="rId30"/>
    <p:sldId id="320" r:id="rId31"/>
    <p:sldId id="394" r:id="rId32"/>
    <p:sldId id="361" r:id="rId33"/>
    <p:sldId id="362" r:id="rId34"/>
    <p:sldId id="321" r:id="rId35"/>
    <p:sldId id="324" r:id="rId36"/>
    <p:sldId id="322" r:id="rId37"/>
    <p:sldId id="326" r:id="rId38"/>
    <p:sldId id="325" r:id="rId39"/>
    <p:sldId id="323" r:id="rId40"/>
    <p:sldId id="327" r:id="rId41"/>
    <p:sldId id="328" r:id="rId42"/>
    <p:sldId id="330" r:id="rId43"/>
    <p:sldId id="329" r:id="rId44"/>
    <p:sldId id="331" r:id="rId45"/>
    <p:sldId id="332" r:id="rId46"/>
    <p:sldId id="333" r:id="rId47"/>
    <p:sldId id="334" r:id="rId48"/>
    <p:sldId id="337" r:id="rId49"/>
    <p:sldId id="341" r:id="rId50"/>
    <p:sldId id="338" r:id="rId51"/>
    <p:sldId id="340" r:id="rId52"/>
    <p:sldId id="339" r:id="rId53"/>
    <p:sldId id="342" r:id="rId54"/>
    <p:sldId id="343" r:id="rId55"/>
    <p:sldId id="344" r:id="rId56"/>
    <p:sldId id="38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117" autoAdjust="0"/>
  </p:normalViewPr>
  <p:slideViewPr>
    <p:cSldViewPr snapToGrid="0">
      <p:cViewPr varScale="1">
        <p:scale>
          <a:sx n="60" d="100"/>
          <a:sy n="60" d="100"/>
        </p:scale>
        <p:origin x="1014" y="60"/>
      </p:cViewPr>
      <p:guideLst/>
    </p:cSldViewPr>
  </p:slideViewPr>
  <p:outlineViewPr>
    <p:cViewPr>
      <p:scale>
        <a:sx n="33" d="100"/>
        <a:sy n="33" d="100"/>
      </p:scale>
      <p:origin x="0" y="-410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architecture" TargetMode="External"/><Relationship Id="rId7" Type="http://schemas.openxmlformats.org/officeDocument/2006/relationships/hyperlink" Target="https://en.wikipedia.org/wiki/Multiprocessing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entral_processing_unit" TargetMode="External"/><Relationship Id="rId5" Type="http://schemas.openxmlformats.org/officeDocument/2006/relationships/hyperlink" Target="https://en.wikipedia.org/wiki/CPU_cache" TargetMode="External"/><Relationship Id="rId4" Type="http://schemas.openxmlformats.org/officeDocument/2006/relationships/hyperlink" Target="https://en.wikipedia.org/wiki/Cache_(computing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structions_per_second" TargetMode="External"/><Relationship Id="rId5" Type="http://schemas.openxmlformats.org/officeDocument/2006/relationships/hyperlink" Target="https://en.wikipedia.org/wiki/Floating-point" TargetMode="External"/><Relationship Id="rId4" Type="http://schemas.openxmlformats.org/officeDocument/2006/relationships/hyperlink" Target="https://en.wikipedia.org/wiki/Computer_performan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 dirty="0" smtClean="0"/>
              <a:t> </a:t>
            </a:r>
            <a:r>
              <a:rPr lang="en-GB" altLang="en-US" sz="1200" b="1" dirty="0" smtClean="0"/>
              <a:t>Cache coherent</a:t>
            </a:r>
            <a:r>
              <a:rPr lang="en-GB" altLang="en-US" sz="1200" dirty="0" smtClean="0"/>
              <a:t> means if one processor updates a location in shared memory, all the other processors know about the update. </a:t>
            </a:r>
            <a:r>
              <a:rPr lang="fr-FR" altLang="en-US" sz="1200" dirty="0" smtClean="0"/>
              <a:t>Cache </a:t>
            </a:r>
            <a:r>
              <a:rPr lang="fr-FR" altLang="en-US" sz="1200" dirty="0" err="1" smtClean="0"/>
              <a:t>coherency</a:t>
            </a:r>
            <a:r>
              <a:rPr lang="fr-FR" altLang="en-US" sz="1200" dirty="0" smtClean="0"/>
              <a:t> </a:t>
            </a:r>
            <a:r>
              <a:rPr lang="fr-FR" altLang="en-US" sz="1200" dirty="0" err="1" smtClean="0"/>
              <a:t>is</a:t>
            </a:r>
            <a:r>
              <a:rPr lang="fr-FR" altLang="en-US" sz="1200" dirty="0" smtClean="0"/>
              <a:t> </a:t>
            </a:r>
            <a:r>
              <a:rPr lang="fr-FR" altLang="en-US" sz="1200" dirty="0" err="1" smtClean="0"/>
              <a:t>accomplished</a:t>
            </a:r>
            <a:r>
              <a:rPr lang="fr-FR" altLang="en-US" sz="1200" dirty="0" smtClean="0"/>
              <a:t> at the hardware </a:t>
            </a:r>
            <a:r>
              <a:rPr lang="fr-FR" altLang="en-US" sz="1200" dirty="0" err="1" smtClean="0"/>
              <a:t>level</a:t>
            </a:r>
            <a:r>
              <a:rPr lang="fr-FR" altLang="en-US" sz="120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architecture"/>
              </a:rPr>
              <a:t>computer architecture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coherence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uniformity of shared resource data that ends up stored in multiple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che (computing)"/>
              </a:rPr>
              <a:t>local caches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clients in a system maintain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PU cache"/>
              </a:rPr>
              <a:t>caches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common memory resource, problems may arise with incoherent data, which is particularly the case with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entral processing unit"/>
              </a:rPr>
              <a:t>CPUs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ultiprocessing"/>
              </a:rPr>
              <a:t>multiprocessing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b="1" dirty="0" smtClean="0"/>
              <a:t>bus </a:t>
            </a:r>
            <a:r>
              <a:rPr lang="en-US" dirty="0" smtClean="0"/>
              <a:t>is a collection of parallel communication wires together with some hardware that controls access to the bus.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crossbar network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non-blocking network in the sense that the connection of a processing node to a memory bank does not block the connection of any other processing nodes to other memory banks.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(b) A switching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Giga</a:t>
            </a:r>
            <a:r>
              <a:rPr lang="en-US" baseline="0" dirty="0" smtClean="0"/>
              <a:t> Floating Point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ing"/>
              </a:rPr>
              <a:t>computing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 point operations per second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flop/s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uter performance"/>
              </a:rPr>
              <a:t>computer performance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useful in fields of scientific computations that require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Floating-point"/>
              </a:rPr>
              <a:t>floating-point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calculations. For such cases, it is a more accurate measure than measuring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instructions per second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2: Elaborate with</a:t>
            </a:r>
            <a:r>
              <a:rPr lang="en-US" baseline="0" dirty="0" smtClean="0"/>
              <a:t> example, where a problem would have been better solved with multithreading.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2: Elaborate with</a:t>
            </a:r>
            <a:r>
              <a:rPr lang="en-US" baseline="0" dirty="0" smtClean="0"/>
              <a:t> example, where a problem would have been better solved with multithreading.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various iterations of the loop are independent of each other; i.e., c[0] = a[0] + b[0]; c[1] = a[1] + b[1];, etc., can all be executed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independently of each other. Consequently, if there is a mechanism for executing the same instruction, in this case add on all the processors with appropriate data, we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execute this loop much faster.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 stream, multiple data stream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NUMA and UMA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architectures only in terms of memory access times and not cache access times.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PU_cache#Cache_mi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Fall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Hybrid Distributed-Shared Memory</a:t>
            </a:r>
          </a:p>
        </p:txBody>
      </p:sp>
      <p:graphicFrame>
        <p:nvGraphicFramePr>
          <p:cNvPr id="67656" name="Group 72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794291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  <a:gridCol w="2514600"/>
              </a:tblGrid>
              <a:tr h="52690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 T3E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BlueGene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9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8685" y="2425243"/>
            <a:ext cx="10058400" cy="1450975"/>
          </a:xfrm>
        </p:spPr>
        <p:txBody>
          <a:bodyPr/>
          <a:lstStyle/>
          <a:p>
            <a:pPr algn="ctr"/>
            <a:r>
              <a:rPr lang="en-US" dirty="0" smtClean="0"/>
              <a:t>Chapter2: Parallel Computing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6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Parallelism: Trends in</a:t>
            </a:r>
            <a:br>
              <a:rPr lang="en-US" dirty="0"/>
            </a:br>
            <a:r>
              <a:rPr lang="en-US" dirty="0"/>
              <a:t>Microprocessor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 a sequential computer consists </a:t>
            </a:r>
            <a:r>
              <a:rPr lang="en-US" dirty="0" smtClean="0"/>
              <a:t>of:</a:t>
            </a:r>
            <a:endParaRPr lang="en-US" dirty="0"/>
          </a:p>
          <a:p>
            <a:pPr lvl="1"/>
            <a:r>
              <a:rPr lang="en-US" dirty="0" smtClean="0"/>
              <a:t>processor</a:t>
            </a:r>
            <a:r>
              <a:rPr lang="en-US" dirty="0"/>
              <a:t>, memory, and </a:t>
            </a:r>
            <a:r>
              <a:rPr lang="en-US" dirty="0" err="1" smtClean="0"/>
              <a:t>datapath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present bottleneck to the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Increments </a:t>
            </a:r>
            <a:r>
              <a:rPr lang="en-US" dirty="0"/>
              <a:t>in </a:t>
            </a:r>
            <a:r>
              <a:rPr lang="en-US" b="1" dirty="0"/>
              <a:t>clock speed </a:t>
            </a:r>
            <a:r>
              <a:rPr lang="en-US" dirty="0"/>
              <a:t>are severely diluted by the limitations of</a:t>
            </a:r>
            <a:br>
              <a:rPr lang="en-US" dirty="0"/>
            </a:br>
            <a:r>
              <a:rPr lang="en-US" b="1" dirty="0"/>
              <a:t>memory technology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8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Pipelining and Superscalar Execution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Pipelining</a:t>
            </a:r>
            <a:r>
              <a:rPr lang="en-US" dirty="0"/>
              <a:t>: overlapping various stages in instruction </a:t>
            </a:r>
            <a:r>
              <a:rPr lang="en-US" dirty="0" smtClean="0"/>
              <a:t>execution</a:t>
            </a:r>
            <a:endParaRPr lang="en-US" dirty="0"/>
          </a:p>
          <a:p>
            <a:pPr lvl="1"/>
            <a:r>
              <a:rPr lang="en-US" i="1" dirty="0" smtClean="0"/>
              <a:t>fetch</a:t>
            </a:r>
            <a:r>
              <a:rPr lang="en-US" i="1" dirty="0"/>
              <a:t>, schedule, decode, operand fetch, execute, store</a:t>
            </a:r>
            <a:r>
              <a:rPr lang="en-US" dirty="0"/>
              <a:t>, among </a:t>
            </a:r>
            <a:r>
              <a:rPr lang="en-US" dirty="0" smtClean="0"/>
              <a:t>others</a:t>
            </a:r>
            <a:endParaRPr lang="en-US" dirty="0"/>
          </a:p>
          <a:p>
            <a:pPr lvl="1"/>
            <a:r>
              <a:rPr lang="en-US" dirty="0" smtClean="0"/>
              <a:t>Pentium </a:t>
            </a:r>
            <a:r>
              <a:rPr lang="en-US" dirty="0"/>
              <a:t>4, which operates at 2.0 GHz, has a </a:t>
            </a:r>
            <a:r>
              <a:rPr lang="en-US" b="1" dirty="0"/>
              <a:t>20 stage </a:t>
            </a:r>
            <a:r>
              <a:rPr lang="en-US" dirty="0" smtClean="0"/>
              <a:t>pipeline.</a:t>
            </a:r>
            <a:endParaRPr lang="en-US" dirty="0"/>
          </a:p>
          <a:p>
            <a:pPr lvl="1"/>
            <a:r>
              <a:rPr lang="en-US" dirty="0" smtClean="0"/>
              <a:t>Speed </a:t>
            </a:r>
            <a:r>
              <a:rPr lang="en-US" dirty="0"/>
              <a:t>of a single pipeline is ultimately limited by the largest </a:t>
            </a:r>
            <a:r>
              <a:rPr lang="en-US" b="1" dirty="0"/>
              <a:t>atomic task </a:t>
            </a:r>
            <a:r>
              <a:rPr lang="en-US" dirty="0"/>
              <a:t>in </a:t>
            </a:r>
            <a:r>
              <a:rPr lang="en-US" dirty="0" smtClean="0"/>
              <a:t>the pipeline.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typical instruction traces, every fifth to sixth instruction is a </a:t>
            </a:r>
            <a:r>
              <a:rPr lang="en-US" b="1" dirty="0"/>
              <a:t>branch </a:t>
            </a:r>
            <a:r>
              <a:rPr lang="en-US" b="1" dirty="0" smtClean="0"/>
              <a:t>instruction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requires need effective techniques for </a:t>
            </a:r>
            <a:r>
              <a:rPr lang="en-US" b="1" dirty="0"/>
              <a:t>predicting branch </a:t>
            </a:r>
            <a:r>
              <a:rPr lang="en-US" dirty="0"/>
              <a:t>destinations so </a:t>
            </a:r>
            <a:r>
              <a:rPr lang="en-US" dirty="0" smtClean="0"/>
              <a:t>that pipelines </a:t>
            </a:r>
            <a:r>
              <a:rPr lang="en-US" dirty="0"/>
              <a:t>can be speculatively filled, a </a:t>
            </a:r>
            <a:r>
              <a:rPr lang="en-US" b="1" dirty="0" err="1" smtClean="0"/>
              <a:t>mis</a:t>
            </a:r>
            <a:r>
              <a:rPr lang="en-US" b="1" dirty="0" smtClean="0"/>
              <a:t>-prediction </a:t>
            </a:r>
            <a:r>
              <a:rPr lang="en-US" dirty="0"/>
              <a:t>will cost a </a:t>
            </a:r>
            <a:r>
              <a:rPr lang="en-US" dirty="0" smtClean="0"/>
              <a:t>lot.</a:t>
            </a:r>
          </a:p>
          <a:p>
            <a:r>
              <a:rPr lang="en-US" dirty="0" smtClean="0"/>
              <a:t>Use </a:t>
            </a:r>
            <a:r>
              <a:rPr lang="en-US" b="1" dirty="0"/>
              <a:t>multiple pipelines</a:t>
            </a:r>
            <a:r>
              <a:rPr lang="en-US" dirty="0"/>
              <a:t>. The ability of a processor to issue multiple</a:t>
            </a:r>
            <a:br>
              <a:rPr lang="en-US" dirty="0"/>
            </a:br>
            <a:r>
              <a:rPr lang="en-US" dirty="0"/>
              <a:t>instructions in the same cycle is referred to as </a:t>
            </a:r>
            <a:r>
              <a:rPr lang="en-US" b="1" dirty="0"/>
              <a:t>superscalar </a:t>
            </a:r>
            <a:r>
              <a:rPr lang="en-US" b="1" dirty="0" smtClean="0"/>
              <a:t>execution</a:t>
            </a:r>
            <a:endParaRPr lang="en-US" b="1" dirty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each clock cycle, multiple instructions are piped into the processor in</a:t>
            </a:r>
            <a:br>
              <a:rPr lang="en-US" dirty="0"/>
            </a:br>
            <a:r>
              <a:rPr lang="en-US" dirty="0" smtClean="0"/>
              <a:t>parallel.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instructions are executed on multiple </a:t>
            </a:r>
            <a:r>
              <a:rPr lang="en-US" b="1" dirty="0"/>
              <a:t>functional units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6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902466" cy="4023360"/>
          </a:xfrm>
        </p:spPr>
        <p:txBody>
          <a:bodyPr/>
          <a:lstStyle/>
          <a:p>
            <a:r>
              <a:rPr lang="en-US" dirty="0" smtClean="0"/>
              <a:t>A superscalar </a:t>
            </a:r>
            <a:r>
              <a:rPr lang="en-US" dirty="0"/>
              <a:t>processor can execute more than one instruction during a clock cycle by </a:t>
            </a:r>
            <a:r>
              <a:rPr lang="en-US" dirty="0" smtClean="0"/>
              <a:t>simultaneously dispatching multiple instructions to different</a:t>
            </a:r>
            <a:r>
              <a:rPr lang="en-US" dirty="0"/>
              <a:t> </a:t>
            </a:r>
            <a:r>
              <a:rPr lang="en-US" b="1" dirty="0"/>
              <a:t>execution units</a:t>
            </a:r>
            <a:r>
              <a:rPr lang="en-US" dirty="0"/>
              <a:t> </a:t>
            </a:r>
            <a:r>
              <a:rPr lang="en-US" dirty="0" smtClean="0"/>
              <a:t>on the </a:t>
            </a:r>
            <a:r>
              <a:rPr lang="en-US" dirty="0"/>
              <a:t>processor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08" y="1845734"/>
            <a:ext cx="5827362" cy="41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51" y="229752"/>
            <a:ext cx="7036230" cy="60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20" y="1769309"/>
            <a:ext cx="7873782" cy="2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number of issues needs to be resolved with superscalar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/>
              <a:t>Data Dependency</a:t>
            </a:r>
          </a:p>
          <a:p>
            <a:pPr lvl="1"/>
            <a:r>
              <a:rPr lang="en-US" b="1" dirty="0" smtClean="0"/>
              <a:t>Resource Dependency</a:t>
            </a:r>
            <a:endParaRPr lang="en-US" b="1" dirty="0"/>
          </a:p>
          <a:p>
            <a:pPr lvl="1"/>
            <a:r>
              <a:rPr lang="en-US" b="1" dirty="0" smtClean="0"/>
              <a:t>Branch/Procedural Dependency</a:t>
            </a:r>
          </a:p>
          <a:p>
            <a:r>
              <a:rPr lang="en-US" dirty="0" smtClean="0"/>
              <a:t>The </a:t>
            </a:r>
            <a:r>
              <a:rPr lang="en-US" dirty="0"/>
              <a:t>processor needs the ability to issue instructions </a:t>
            </a:r>
            <a:r>
              <a:rPr lang="en-US" b="1" i="1" dirty="0"/>
              <a:t>out-of-order </a:t>
            </a: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accomplish desired </a:t>
            </a:r>
            <a:r>
              <a:rPr lang="en-US" dirty="0" smtClean="0"/>
              <a:t>reordering.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parallelism available in </a:t>
            </a:r>
            <a:r>
              <a:rPr lang="en-US" b="1" i="1" dirty="0"/>
              <a:t>in-order </a:t>
            </a:r>
            <a:r>
              <a:rPr lang="en-US" dirty="0"/>
              <a:t>issue of instructions can be</a:t>
            </a:r>
            <a:br>
              <a:rPr lang="en-US" dirty="0"/>
            </a:br>
            <a:r>
              <a:rPr lang="en-US" dirty="0"/>
              <a:t>highly </a:t>
            </a:r>
            <a:r>
              <a:rPr lang="en-US" dirty="0" smtClean="0"/>
              <a:t>limited.</a:t>
            </a:r>
          </a:p>
          <a:p>
            <a:r>
              <a:rPr lang="en-US" dirty="0" smtClean="0"/>
              <a:t>Most </a:t>
            </a:r>
            <a:r>
              <a:rPr lang="en-US" dirty="0"/>
              <a:t>current microprocessors are capable of </a:t>
            </a:r>
            <a:r>
              <a:rPr lang="en-US" b="1" dirty="0"/>
              <a:t>out-of-order </a:t>
            </a:r>
            <a:r>
              <a:rPr lang="en-US" dirty="0"/>
              <a:t>issue and </a:t>
            </a:r>
            <a:r>
              <a:rPr lang="en-US" dirty="0" smtClean="0"/>
              <a:t>completion.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model, also referred to as </a:t>
            </a:r>
            <a:r>
              <a:rPr lang="en-US" b="1" i="1" dirty="0"/>
              <a:t>dynamic instruction issue</a:t>
            </a:r>
            <a:r>
              <a:rPr lang="en-US" dirty="0"/>
              <a:t>, exploits maximum instruction </a:t>
            </a:r>
            <a:r>
              <a:rPr lang="en-US" dirty="0" smtClean="0"/>
              <a:t>level parallelism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Long Instruction Word (VLIW)</a:t>
            </a:r>
            <a:br>
              <a:rPr lang="en-US" dirty="0"/>
            </a:br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parallelism extracted by superscalar processors is often limited by </a:t>
            </a:r>
            <a:r>
              <a:rPr lang="en-US" dirty="0" smtClean="0"/>
              <a:t>the instruction look-ahead.</a:t>
            </a:r>
          </a:p>
          <a:p>
            <a:endParaRPr lang="en-US" dirty="0"/>
          </a:p>
          <a:p>
            <a:r>
              <a:rPr lang="en-US" dirty="0" smtClean="0"/>
              <a:t>Instructions </a:t>
            </a:r>
            <a:r>
              <a:rPr lang="en-US" dirty="0"/>
              <a:t>that can be executed concurrently are </a:t>
            </a:r>
            <a:r>
              <a:rPr lang="en-US" b="1" dirty="0"/>
              <a:t>packed </a:t>
            </a:r>
            <a:r>
              <a:rPr lang="en-US" dirty="0"/>
              <a:t>into </a:t>
            </a:r>
            <a:r>
              <a:rPr lang="en-US" b="1" dirty="0" smtClean="0"/>
              <a:t>groups </a:t>
            </a:r>
            <a:r>
              <a:rPr lang="en-US" dirty="0" smtClean="0"/>
              <a:t>and </a:t>
            </a:r>
            <a:r>
              <a:rPr lang="en-US" b="1" dirty="0"/>
              <a:t>parceled </a:t>
            </a:r>
            <a:r>
              <a:rPr lang="en-US" dirty="0"/>
              <a:t>off to the processor as a single long instruction word to </a:t>
            </a:r>
            <a:r>
              <a:rPr lang="en-US" dirty="0" smtClean="0"/>
              <a:t>be executed </a:t>
            </a:r>
            <a:r>
              <a:rPr lang="en-US" dirty="0"/>
              <a:t>on multiple functional units at the same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compiler </a:t>
            </a:r>
            <a:r>
              <a:rPr lang="en-US" dirty="0"/>
              <a:t>has a larger context from which to select </a:t>
            </a:r>
            <a:r>
              <a:rPr lang="en-US" dirty="0" smtClean="0"/>
              <a:t>instructions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performance of VLIW processors is very sensitive to the </a:t>
            </a:r>
            <a:r>
              <a:rPr lang="en-US" dirty="0" smtClean="0"/>
              <a:t>compilers‘ ability </a:t>
            </a:r>
            <a:r>
              <a:rPr lang="en-US" dirty="0"/>
              <a:t>to detect data and resource dependencies and read and </a:t>
            </a:r>
            <a:r>
              <a:rPr lang="en-US" dirty="0" smtClean="0"/>
              <a:t>write hazards</a:t>
            </a:r>
            <a:r>
              <a:rPr lang="en-US" dirty="0"/>
              <a:t>, and to schedule instructions for maximum </a:t>
            </a:r>
            <a:r>
              <a:rPr lang="en-US" dirty="0" smtClean="0"/>
              <a:t>parallelism.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1232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The traditional means to improve performance in processors include dividing instructions into </a:t>
            </a:r>
            <a:r>
              <a:rPr lang="en-US" dirty="0" err="1"/>
              <a:t>substeps</a:t>
            </a:r>
            <a:r>
              <a:rPr lang="en-US" dirty="0"/>
              <a:t> so the instructions can be executed partly at the same time </a:t>
            </a:r>
            <a:r>
              <a:rPr lang="en-US" dirty="0" smtClean="0"/>
              <a:t>(</a:t>
            </a:r>
            <a:r>
              <a:rPr lang="en-US" b="1" i="1" dirty="0" smtClean="0"/>
              <a:t>pipelining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dispatching </a:t>
            </a:r>
            <a:r>
              <a:rPr lang="en-US" dirty="0"/>
              <a:t>individual instructions to be executed independently, in different parts of the processor (</a:t>
            </a:r>
            <a:r>
              <a:rPr lang="en-US" b="1" i="1" dirty="0"/>
              <a:t>superscalar architectures</a:t>
            </a:r>
            <a:r>
              <a:rPr lang="en-US" dirty="0"/>
              <a:t>), and even executing instructions in an order different from the program (</a:t>
            </a:r>
            <a:r>
              <a:rPr lang="en-US" b="1" i="1" dirty="0"/>
              <a:t>out-of-order execution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methods all complicate hardware (larger circuits, higher cost and energy use) because the processor must make all of the decisions internally for these methods to work.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contrast, the VLIW method depends on the programs providing all the decisions regarding which instructions to execute simultaneously and how to resolve conflicts. As a practical matter, this means that the</a:t>
            </a:r>
            <a:r>
              <a:rPr lang="en-US"/>
              <a:t> </a:t>
            </a:r>
            <a:r>
              <a:rPr lang="en-US" b="1" smtClean="0"/>
              <a:t>compiler </a:t>
            </a:r>
            <a:r>
              <a:rPr lang="en-US" smtClean="0"/>
              <a:t>becomes </a:t>
            </a:r>
            <a:r>
              <a:rPr lang="en-US" dirty="0"/>
              <a:t>far more complex, but the hardware is simpler than in many other means of parallelism.</a:t>
            </a:r>
          </a:p>
        </p:txBody>
      </p:sp>
    </p:spTree>
    <p:extLst>
      <p:ext uri="{BB962C8B-B14F-4D97-AF65-F5344CB8AC3E}">
        <p14:creationId xmlns:p14="http://schemas.microsoft.com/office/powerpoint/2010/main" val="23757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9273" y="2735335"/>
            <a:ext cx="10058400" cy="1450757"/>
          </a:xfrm>
        </p:spPr>
        <p:txBody>
          <a:bodyPr/>
          <a:lstStyle/>
          <a:p>
            <a:pPr eaLnBrk="1" hangingPunct="1"/>
            <a:r>
              <a:rPr lang="fr-FR" altLang="ja-JP" dirty="0" err="1" smtClean="0"/>
              <a:t>Parallel</a:t>
            </a:r>
            <a:r>
              <a:rPr lang="fr-FR" altLang="ja-JP" dirty="0" smtClean="0"/>
              <a:t> Computer Memory Architectures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Memory System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effective performance of a program on a computer relies not</a:t>
            </a:r>
            <a:br>
              <a:rPr lang="en-US" dirty="0"/>
            </a:br>
            <a:r>
              <a:rPr lang="en-US" dirty="0"/>
              <a:t>just on the speed of the processor but also on the ability of the</a:t>
            </a:r>
            <a:br>
              <a:rPr lang="en-US" dirty="0"/>
            </a:br>
            <a:r>
              <a:rPr lang="en-US" dirty="0"/>
              <a:t>memory system to feed data to the processor.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Latency</a:t>
            </a:r>
            <a:r>
              <a:rPr lang="en-US" dirty="0"/>
              <a:t>: request to receiving time for a memory </a:t>
            </a:r>
            <a:r>
              <a:rPr lang="en-US" dirty="0" smtClean="0"/>
              <a:t>word.</a:t>
            </a:r>
            <a:endParaRPr lang="en-US" dirty="0"/>
          </a:p>
          <a:p>
            <a:pPr lvl="1"/>
            <a:r>
              <a:rPr lang="en-US" dirty="0" smtClean="0"/>
              <a:t>Rate </a:t>
            </a:r>
            <a:r>
              <a:rPr lang="en-US" dirty="0"/>
              <a:t>at which data can be pumped from the memory to the processor</a:t>
            </a:r>
            <a:br>
              <a:rPr lang="en-US" dirty="0"/>
            </a:br>
            <a:r>
              <a:rPr lang="en-US" dirty="0"/>
              <a:t>determines the </a:t>
            </a:r>
            <a:r>
              <a:rPr lang="en-US" b="1" i="1" dirty="0"/>
              <a:t>bandwidth </a:t>
            </a:r>
            <a:r>
              <a:rPr lang="en-US" dirty="0"/>
              <a:t>of the memory system. </a:t>
            </a:r>
          </a:p>
        </p:txBody>
      </p:sp>
    </p:spTree>
    <p:extLst>
      <p:ext uri="{BB962C8B-B14F-4D97-AF65-F5344CB8AC3E}">
        <p14:creationId xmlns:p14="http://schemas.microsoft.com/office/powerpoint/2010/main" val="16382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processor operating at </a:t>
            </a:r>
            <a:r>
              <a:rPr lang="en-US" b="1" dirty="0"/>
              <a:t>1 GHz </a:t>
            </a:r>
            <a:r>
              <a:rPr lang="en-US" dirty="0"/>
              <a:t>(1 ns clock) connected to a DRAM</a:t>
            </a:r>
            <a:br>
              <a:rPr lang="en-US" dirty="0"/>
            </a:br>
            <a:r>
              <a:rPr lang="en-US" dirty="0"/>
              <a:t>with a latency of </a:t>
            </a:r>
            <a:r>
              <a:rPr lang="en-US" b="1" dirty="0"/>
              <a:t>100 </a:t>
            </a:r>
            <a:r>
              <a:rPr lang="en-US" dirty="0"/>
              <a:t>ns (no caches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processor is capable of executing </a:t>
            </a:r>
            <a:r>
              <a:rPr lang="en-US" b="1" dirty="0"/>
              <a:t>four instructions </a:t>
            </a:r>
            <a:r>
              <a:rPr lang="en-US" dirty="0"/>
              <a:t>in each cycle</a:t>
            </a:r>
            <a:br>
              <a:rPr lang="en-US" dirty="0"/>
            </a:br>
            <a:r>
              <a:rPr lang="en-US" dirty="0"/>
              <a:t>of 1 ns (</a:t>
            </a:r>
            <a:r>
              <a:rPr lang="en-US" b="1" dirty="0"/>
              <a:t>4 GFLOPS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Assuming, the </a:t>
            </a:r>
            <a:r>
              <a:rPr lang="en-US" dirty="0"/>
              <a:t>processor has two multiply-add units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memory latency is equal to </a:t>
            </a:r>
            <a:r>
              <a:rPr lang="en-US" b="1" dirty="0"/>
              <a:t>100 cycles </a:t>
            </a:r>
            <a:r>
              <a:rPr lang="en-US" dirty="0" smtClean="0"/>
              <a:t>and block </a:t>
            </a:r>
            <a:r>
              <a:rPr lang="en-US" dirty="0"/>
              <a:t>size is one </a:t>
            </a:r>
            <a:r>
              <a:rPr lang="en-US" dirty="0" smtClean="0"/>
              <a:t>word (4-Bytes), </a:t>
            </a:r>
            <a:r>
              <a:rPr lang="en-US" dirty="0"/>
              <a:t>every time a memory request is made, </a:t>
            </a:r>
            <a:r>
              <a:rPr lang="en-US" dirty="0" smtClean="0"/>
              <a:t>the processor </a:t>
            </a:r>
            <a:r>
              <a:rPr lang="en-US" dirty="0"/>
              <a:t>must wait </a:t>
            </a:r>
            <a:r>
              <a:rPr lang="en-US" b="1" dirty="0"/>
              <a:t>100 cycles </a:t>
            </a:r>
            <a:r>
              <a:rPr lang="en-US" dirty="0"/>
              <a:t>before it can process the data </a:t>
            </a:r>
          </a:p>
        </p:txBody>
      </p:sp>
    </p:spTree>
    <p:extLst>
      <p:ext uri="{BB962C8B-B14F-4D97-AF65-F5344CB8AC3E}">
        <p14:creationId xmlns:p14="http://schemas.microsoft.com/office/powerpoint/2010/main" val="17392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problem of computing the </a:t>
            </a:r>
            <a:r>
              <a:rPr lang="en-US" dirty="0" err="1"/>
              <a:t>dotproduct</a:t>
            </a:r>
            <a:r>
              <a:rPr lang="en-US" dirty="0"/>
              <a:t> of two vectors on such a platform.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dot-product computation performs </a:t>
            </a:r>
            <a:r>
              <a:rPr lang="en-US" dirty="0" smtClean="0"/>
              <a:t>one multiply-add </a:t>
            </a:r>
            <a:r>
              <a:rPr lang="en-US" dirty="0"/>
              <a:t>on a single pair of vector elements, i.e., each floating point </a:t>
            </a:r>
            <a:r>
              <a:rPr lang="en-US" dirty="0" smtClean="0"/>
              <a:t>operation requires </a:t>
            </a:r>
            <a:r>
              <a:rPr lang="en-US" dirty="0"/>
              <a:t>one data fetch.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easy to see that the peak speed of this computation is</a:t>
            </a:r>
            <a:br>
              <a:rPr lang="en-US" dirty="0"/>
            </a:br>
            <a:r>
              <a:rPr lang="en-US" dirty="0"/>
              <a:t>limited to one floating point operation every 100 </a:t>
            </a:r>
            <a:r>
              <a:rPr lang="en-US" dirty="0" smtClean="0"/>
              <a:t>ns (or </a:t>
            </a:r>
            <a:r>
              <a:rPr lang="en-US" dirty="0"/>
              <a:t>a speed of 10 </a:t>
            </a:r>
            <a:r>
              <a:rPr lang="en-US" dirty="0" smtClean="0"/>
              <a:t>MFLOPS) </a:t>
            </a:r>
            <a:r>
              <a:rPr lang="en-US" dirty="0"/>
              <a:t>a </a:t>
            </a:r>
            <a:r>
              <a:rPr lang="en-US" dirty="0" smtClean="0"/>
              <a:t>very small </a:t>
            </a:r>
            <a:r>
              <a:rPr lang="en-US" dirty="0"/>
              <a:t>fraction of the peak processor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 </a:t>
            </a:r>
            <a:r>
              <a:rPr lang="en-US" dirty="0"/>
              <a:t>This example highlights </a:t>
            </a:r>
            <a:r>
              <a:rPr lang="en-US" dirty="0" smtClean="0"/>
              <a:t>the need for</a:t>
            </a:r>
            <a:r>
              <a:rPr lang="en-US" dirty="0"/>
              <a:t> </a:t>
            </a:r>
            <a:r>
              <a:rPr lang="en-US" dirty="0" smtClean="0"/>
              <a:t>effective </a:t>
            </a:r>
            <a:r>
              <a:rPr lang="en-US" dirty="0"/>
              <a:t>memory system performance in achieving </a:t>
            </a:r>
            <a:r>
              <a:rPr lang="en-US" dirty="0" smtClean="0"/>
              <a:t>high computation </a:t>
            </a:r>
            <a:r>
              <a:rPr lang="en-US" dirty="0"/>
              <a:t>rates. </a:t>
            </a:r>
          </a:p>
        </p:txBody>
      </p:sp>
    </p:spTree>
    <p:extLst>
      <p:ext uri="{BB962C8B-B14F-4D97-AF65-F5344CB8AC3E}">
        <p14:creationId xmlns:p14="http://schemas.microsoft.com/office/powerpoint/2010/main" val="41087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Effective Memory Latency Using </a:t>
            </a:r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Cache</a:t>
            </a:r>
            <a:r>
              <a:rPr lang="en-US" dirty="0"/>
              <a:t>: a </a:t>
            </a:r>
            <a:r>
              <a:rPr lang="en-US" i="1" dirty="0"/>
              <a:t>low-latency high-bandwidth </a:t>
            </a:r>
            <a:r>
              <a:rPr lang="en-US" dirty="0"/>
              <a:t>storage between the processor and </a:t>
            </a:r>
            <a:r>
              <a:rPr lang="en-US" dirty="0" smtClean="0"/>
              <a:t>the DRAM.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needed by the processor is first fetched into the cache. All subsequent accesses </a:t>
            </a:r>
            <a:r>
              <a:rPr lang="en-US" dirty="0" smtClean="0"/>
              <a:t>to data </a:t>
            </a:r>
            <a:r>
              <a:rPr lang="en-US" dirty="0"/>
              <a:t>items residing in the cache are serviced by the </a:t>
            </a:r>
            <a:r>
              <a:rPr lang="en-US" dirty="0" smtClean="0"/>
              <a:t>cache.</a:t>
            </a:r>
            <a:endParaRPr lang="en-US" dirty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in principle, if a piece of data is repeatedly used, the effective latency of this </a:t>
            </a:r>
            <a:r>
              <a:rPr lang="en-US" dirty="0" smtClean="0"/>
              <a:t>memory system </a:t>
            </a:r>
            <a:r>
              <a:rPr lang="en-US" dirty="0"/>
              <a:t>can be reduced by the </a:t>
            </a:r>
            <a:r>
              <a:rPr lang="en-US" dirty="0" smtClean="0"/>
              <a:t>cache.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fraction of data references satisfied by the cache is called the cache </a:t>
            </a:r>
            <a:r>
              <a:rPr lang="en-US" b="1" i="1" dirty="0"/>
              <a:t>hit ratio </a:t>
            </a:r>
            <a:r>
              <a:rPr lang="en-US" dirty="0"/>
              <a:t>of </a:t>
            </a:r>
            <a:r>
              <a:rPr lang="en-US" dirty="0" smtClean="0"/>
              <a:t>the computation </a:t>
            </a:r>
            <a:r>
              <a:rPr lang="en-US" dirty="0"/>
              <a:t>on the </a:t>
            </a:r>
            <a:r>
              <a:rPr lang="en-US" dirty="0" smtClean="0"/>
              <a:t>system.</a:t>
            </a:r>
            <a:endParaRPr lang="en-US" dirty="0"/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reuse </a:t>
            </a:r>
            <a:r>
              <a:rPr lang="en-US" dirty="0"/>
              <a:t>is critical for cache performance because if each data item is used only once, </a:t>
            </a:r>
            <a:r>
              <a:rPr lang="en-US" dirty="0" smtClean="0"/>
              <a:t>it would </a:t>
            </a:r>
            <a:r>
              <a:rPr lang="en-US" dirty="0"/>
              <a:t>still have to be fetched once per use from the DRAM </a:t>
            </a:r>
          </a:p>
        </p:txBody>
      </p:sp>
    </p:spTree>
    <p:extLst>
      <p:ext uri="{BB962C8B-B14F-4D97-AF65-F5344CB8AC3E}">
        <p14:creationId xmlns:p14="http://schemas.microsoft.com/office/powerpoint/2010/main" val="1450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78" y="401335"/>
            <a:ext cx="8028122" cy="59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5" y="1084881"/>
            <a:ext cx="11465647" cy="46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46" y="335684"/>
            <a:ext cx="8927023" cy="58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Example 2.3 Impact of caches on memory 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rgbClr val="333333"/>
                </a:solidFill>
              </a:rPr>
              <a:t>As in the previous example, consider a </a:t>
            </a:r>
            <a:r>
              <a:rPr lang="en-US" b="1" dirty="0">
                <a:solidFill>
                  <a:srgbClr val="333333"/>
                </a:solidFill>
              </a:rPr>
              <a:t>1 GHz</a:t>
            </a:r>
            <a:r>
              <a:rPr lang="en-US" dirty="0">
                <a:solidFill>
                  <a:srgbClr val="333333"/>
                </a:solidFill>
              </a:rPr>
              <a:t> processor with a 100 ns latency DRAM</a:t>
            </a:r>
            <a:r>
              <a:rPr lang="en-US" dirty="0" smtClean="0">
                <a:solidFill>
                  <a:srgbClr val="333333"/>
                </a:solidFill>
              </a:rPr>
              <a:t>.</a:t>
            </a:r>
          </a:p>
          <a:p>
            <a:pPr lvl="1"/>
            <a:endParaRPr lang="en-US" dirty="0">
              <a:solidFill>
                <a:srgbClr val="333333"/>
              </a:solidFill>
            </a:endParaRPr>
          </a:p>
          <a:p>
            <a:pPr lvl="1"/>
            <a:r>
              <a:rPr lang="en-US" dirty="0">
                <a:solidFill>
                  <a:srgbClr val="333333"/>
                </a:solidFill>
              </a:rPr>
              <a:t>In this case, we introduce a cache of size </a:t>
            </a:r>
            <a:r>
              <a:rPr lang="en-US" b="1" dirty="0">
                <a:solidFill>
                  <a:srgbClr val="333333"/>
                </a:solidFill>
              </a:rPr>
              <a:t>32 KB</a:t>
            </a:r>
            <a:r>
              <a:rPr lang="en-US" dirty="0">
                <a:solidFill>
                  <a:srgbClr val="333333"/>
                </a:solidFill>
              </a:rPr>
              <a:t> with a latency of 1 ns or one cycle (typically on the processor itself). 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We </a:t>
            </a:r>
            <a:r>
              <a:rPr lang="en-US" dirty="0">
                <a:solidFill>
                  <a:srgbClr val="333333"/>
                </a:solidFill>
              </a:rPr>
              <a:t>use this setup to multiply two matrices </a:t>
            </a:r>
            <a:r>
              <a:rPr lang="en-US" i="1" dirty="0">
                <a:solidFill>
                  <a:srgbClr val="333333"/>
                </a:solidFill>
              </a:rPr>
              <a:t>A </a:t>
            </a:r>
            <a:r>
              <a:rPr lang="en-US" dirty="0">
                <a:solidFill>
                  <a:srgbClr val="333333"/>
                </a:solidFill>
              </a:rPr>
              <a:t>and </a:t>
            </a:r>
            <a:r>
              <a:rPr lang="en-US" i="1" dirty="0">
                <a:solidFill>
                  <a:srgbClr val="333333"/>
                </a:solidFill>
              </a:rPr>
              <a:t>B </a:t>
            </a:r>
            <a:r>
              <a:rPr lang="en-US" dirty="0">
                <a:solidFill>
                  <a:srgbClr val="333333"/>
                </a:solidFill>
              </a:rPr>
              <a:t>of dimensions 32 x 32. </a:t>
            </a:r>
          </a:p>
          <a:p>
            <a:pPr lvl="2"/>
            <a:r>
              <a:rPr lang="en-US" dirty="0">
                <a:solidFill>
                  <a:srgbClr val="333333"/>
                </a:solidFill>
              </a:rPr>
              <a:t>We have carefully chosen these numbers so that the cache is large enough to store matrices </a:t>
            </a:r>
            <a:r>
              <a:rPr lang="en-US" i="1" dirty="0">
                <a:solidFill>
                  <a:srgbClr val="333333"/>
                </a:solidFill>
              </a:rPr>
              <a:t>A </a:t>
            </a:r>
            <a:r>
              <a:rPr lang="en-US" dirty="0">
                <a:solidFill>
                  <a:srgbClr val="333333"/>
                </a:solidFill>
              </a:rPr>
              <a:t>and </a:t>
            </a:r>
            <a:r>
              <a:rPr lang="en-US" i="1" dirty="0">
                <a:solidFill>
                  <a:srgbClr val="333333"/>
                </a:solidFill>
              </a:rPr>
              <a:t>B</a:t>
            </a:r>
            <a:r>
              <a:rPr lang="en-US" dirty="0">
                <a:solidFill>
                  <a:srgbClr val="333333"/>
                </a:solidFill>
              </a:rPr>
              <a:t>, as well as the result matrix </a:t>
            </a:r>
            <a:r>
              <a:rPr lang="en-US" i="1" dirty="0">
                <a:solidFill>
                  <a:srgbClr val="333333"/>
                </a:solidFill>
              </a:rPr>
              <a:t>C</a:t>
            </a:r>
            <a:r>
              <a:rPr lang="en-US" dirty="0">
                <a:solidFill>
                  <a:srgbClr val="333333"/>
                </a:solidFill>
              </a:rPr>
              <a:t>. </a:t>
            </a: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Fetching </a:t>
            </a:r>
            <a:r>
              <a:rPr lang="en-US" dirty="0">
                <a:solidFill>
                  <a:srgbClr val="333333"/>
                </a:solidFill>
              </a:rPr>
              <a:t>the two matrices into the cache corresponds </a:t>
            </a:r>
            <a:r>
              <a:rPr lang="en-US" dirty="0" smtClean="0">
                <a:solidFill>
                  <a:srgbClr val="333333"/>
                </a:solidFill>
              </a:rPr>
              <a:t>to fetching </a:t>
            </a:r>
            <a:r>
              <a:rPr lang="en-US" dirty="0">
                <a:solidFill>
                  <a:srgbClr val="333333"/>
                </a:solidFill>
              </a:rPr>
              <a:t>2K words, which takes approximately </a:t>
            </a:r>
            <a:r>
              <a:rPr lang="en-US" b="1" dirty="0">
                <a:solidFill>
                  <a:srgbClr val="333333"/>
                </a:solidFill>
              </a:rPr>
              <a:t>200 µs</a:t>
            </a:r>
            <a:r>
              <a:rPr lang="en-US" dirty="0">
                <a:solidFill>
                  <a:srgbClr val="333333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4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878" y="-1972478"/>
            <a:ext cx="10259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2.3 Impact of caches on memory </a:t>
            </a:r>
            <a:r>
              <a:rPr lang="en-US" sz="2800" dirty="0" smtClean="0"/>
              <a:t>system performance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solidFill>
                  <a:srgbClr val="333333"/>
                </a:solidFill>
              </a:rPr>
              <a:t>We </a:t>
            </a:r>
            <a:r>
              <a:rPr lang="en-US" dirty="0">
                <a:solidFill>
                  <a:srgbClr val="333333"/>
                </a:solidFill>
              </a:rPr>
              <a:t>know from </a:t>
            </a:r>
            <a:r>
              <a:rPr lang="en-US" dirty="0" smtClean="0">
                <a:solidFill>
                  <a:srgbClr val="333333"/>
                </a:solidFill>
              </a:rPr>
              <a:t>elementary algorithms </a:t>
            </a:r>
            <a:r>
              <a:rPr lang="en-US" dirty="0">
                <a:solidFill>
                  <a:srgbClr val="333333"/>
                </a:solidFill>
              </a:rPr>
              <a:t>that multiplying two </a:t>
            </a:r>
            <a:r>
              <a:rPr lang="en-US" i="1" dirty="0">
                <a:solidFill>
                  <a:srgbClr val="333333"/>
                </a:solidFill>
              </a:rPr>
              <a:t>n </a:t>
            </a:r>
            <a:r>
              <a:rPr lang="en-US" dirty="0">
                <a:solidFill>
                  <a:srgbClr val="333333"/>
                </a:solidFill>
              </a:rPr>
              <a:t>x </a:t>
            </a:r>
            <a:r>
              <a:rPr lang="en-US" i="1" dirty="0">
                <a:solidFill>
                  <a:srgbClr val="333333"/>
                </a:solidFill>
              </a:rPr>
              <a:t>n </a:t>
            </a:r>
            <a:r>
              <a:rPr lang="en-US" dirty="0">
                <a:solidFill>
                  <a:srgbClr val="333333"/>
                </a:solidFill>
              </a:rPr>
              <a:t>matrices takes </a:t>
            </a:r>
            <a:r>
              <a:rPr lang="en-US" sz="3000" b="1" dirty="0">
                <a:solidFill>
                  <a:srgbClr val="333333"/>
                </a:solidFill>
              </a:rPr>
              <a:t>2</a:t>
            </a:r>
            <a:r>
              <a:rPr lang="en-US" sz="3000" b="1" i="1" dirty="0">
                <a:solidFill>
                  <a:srgbClr val="333333"/>
                </a:solidFill>
              </a:rPr>
              <a:t>n</a:t>
            </a:r>
            <a:r>
              <a:rPr lang="en-US" sz="3500" b="1" baseline="30000" dirty="0">
                <a:solidFill>
                  <a:srgbClr val="333333"/>
                </a:solidFill>
              </a:rPr>
              <a:t>3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operations. </a:t>
            </a: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For our problem</a:t>
            </a:r>
            <a:r>
              <a:rPr lang="en-US" dirty="0">
                <a:solidFill>
                  <a:srgbClr val="333333"/>
                </a:solidFill>
              </a:rPr>
              <a:t>, this corresponds to </a:t>
            </a:r>
            <a:r>
              <a:rPr lang="en-US" b="1" dirty="0">
                <a:solidFill>
                  <a:srgbClr val="333333"/>
                </a:solidFill>
              </a:rPr>
              <a:t>64K</a:t>
            </a:r>
            <a:r>
              <a:rPr lang="en-US" dirty="0">
                <a:solidFill>
                  <a:srgbClr val="333333"/>
                </a:solidFill>
              </a:rPr>
              <a:t> operations, which can be performed in 16K </a:t>
            </a:r>
            <a:r>
              <a:rPr lang="en-US" dirty="0" smtClean="0">
                <a:solidFill>
                  <a:srgbClr val="333333"/>
                </a:solidFill>
              </a:rPr>
              <a:t>cycles (or </a:t>
            </a:r>
            <a:r>
              <a:rPr lang="en-US" dirty="0">
                <a:solidFill>
                  <a:srgbClr val="333333"/>
                </a:solidFill>
              </a:rPr>
              <a:t>16 µs) at four instructions per cycle. </a:t>
            </a: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total time for the computation </a:t>
            </a:r>
            <a:r>
              <a:rPr lang="en-US" dirty="0" smtClean="0">
                <a:solidFill>
                  <a:srgbClr val="333333"/>
                </a:solidFill>
              </a:rPr>
              <a:t>is therefore </a:t>
            </a:r>
            <a:r>
              <a:rPr lang="en-US" dirty="0">
                <a:solidFill>
                  <a:srgbClr val="333333"/>
                </a:solidFill>
              </a:rPr>
              <a:t>approximately the sum of time for load/store operations and the time for </a:t>
            </a:r>
            <a:r>
              <a:rPr lang="en-US" dirty="0" smtClean="0">
                <a:solidFill>
                  <a:srgbClr val="333333"/>
                </a:solidFill>
              </a:rPr>
              <a:t>the computation </a:t>
            </a:r>
            <a:r>
              <a:rPr lang="en-US" dirty="0">
                <a:solidFill>
                  <a:srgbClr val="333333"/>
                </a:solidFill>
              </a:rPr>
              <a:t>itself, i.e., </a:t>
            </a:r>
            <a:r>
              <a:rPr lang="en-US" b="1" dirty="0">
                <a:solidFill>
                  <a:srgbClr val="333333"/>
                </a:solidFill>
              </a:rPr>
              <a:t>200+16 µs</a:t>
            </a:r>
            <a:r>
              <a:rPr lang="en-US" dirty="0">
                <a:solidFill>
                  <a:srgbClr val="333333"/>
                </a:solidFill>
              </a:rPr>
              <a:t>. This corresponds to a peak computation rate </a:t>
            </a:r>
            <a:r>
              <a:rPr lang="en-US" dirty="0" smtClean="0">
                <a:solidFill>
                  <a:srgbClr val="333333"/>
                </a:solidFill>
              </a:rPr>
              <a:t>of </a:t>
            </a:r>
            <a:r>
              <a:rPr lang="en-US" b="1" dirty="0" smtClean="0">
                <a:solidFill>
                  <a:srgbClr val="333333"/>
                </a:solidFill>
              </a:rPr>
              <a:t>64K/216</a:t>
            </a:r>
            <a:r>
              <a:rPr lang="en-US" dirty="0" smtClean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or </a:t>
            </a:r>
            <a:r>
              <a:rPr lang="en-US" b="1" dirty="0">
                <a:solidFill>
                  <a:srgbClr val="333333"/>
                </a:solidFill>
              </a:rPr>
              <a:t>303 MFLOPS</a:t>
            </a:r>
            <a:r>
              <a:rPr lang="en-US" dirty="0">
                <a:solidFill>
                  <a:srgbClr val="333333"/>
                </a:solidFill>
              </a:rPr>
              <a:t>. </a:t>
            </a: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Note </a:t>
            </a:r>
            <a:r>
              <a:rPr lang="en-US" dirty="0">
                <a:solidFill>
                  <a:srgbClr val="333333"/>
                </a:solidFill>
              </a:rPr>
              <a:t>that this is a thirty-fold improvement over the </a:t>
            </a:r>
            <a:r>
              <a:rPr lang="en-US" dirty="0" smtClean="0">
                <a:solidFill>
                  <a:srgbClr val="333333"/>
                </a:solidFill>
              </a:rPr>
              <a:t>previous example</a:t>
            </a:r>
            <a:r>
              <a:rPr lang="en-US" dirty="0">
                <a:solidFill>
                  <a:srgbClr val="333333"/>
                </a:solidFill>
              </a:rPr>
              <a:t>, although it is still less than 10% of the peak processor performance. We </a:t>
            </a:r>
            <a:r>
              <a:rPr lang="en-US" dirty="0" smtClean="0">
                <a:solidFill>
                  <a:srgbClr val="333333"/>
                </a:solidFill>
              </a:rPr>
              <a:t>see in </a:t>
            </a:r>
            <a:r>
              <a:rPr lang="en-US" dirty="0">
                <a:solidFill>
                  <a:srgbClr val="333333"/>
                </a:solidFill>
              </a:rPr>
              <a:t>this example that by placing a small cache memory, we are able to </a:t>
            </a:r>
            <a:r>
              <a:rPr lang="en-US" dirty="0" smtClean="0">
                <a:solidFill>
                  <a:srgbClr val="333333"/>
                </a:solidFill>
              </a:rPr>
              <a:t>improve processor </a:t>
            </a:r>
            <a:r>
              <a:rPr lang="en-US" dirty="0">
                <a:solidFill>
                  <a:srgbClr val="333333"/>
                </a:solidFill>
              </a:rPr>
              <a:t>utilization considerably.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9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Memory Bandwidth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One commonly used technique to improve memory bandwidth is to increase the size of </a:t>
            </a:r>
            <a:r>
              <a:rPr lang="en-US" dirty="0" smtClean="0"/>
              <a:t>the memory blocks.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Consider again a memory system with a </a:t>
            </a:r>
            <a:r>
              <a:rPr lang="en-US" b="1" dirty="0" smtClean="0"/>
              <a:t>single cycle cache</a:t>
            </a:r>
            <a:r>
              <a:rPr lang="en-US" dirty="0" smtClean="0"/>
              <a:t> and 100 cycle latency DRAM with the processor operating at 1 GHz 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If the block size is one word, the processor takes </a:t>
            </a:r>
            <a:r>
              <a:rPr lang="en-US" b="1" dirty="0" smtClean="0"/>
              <a:t>100 cycles</a:t>
            </a:r>
            <a:r>
              <a:rPr lang="en-US" dirty="0" smtClean="0"/>
              <a:t> to fetch each word.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 block size is </a:t>
            </a:r>
            <a:r>
              <a:rPr lang="en-US" b="1" dirty="0"/>
              <a:t>increased to four words</a:t>
            </a:r>
            <a:r>
              <a:rPr lang="en-US" dirty="0"/>
              <a:t>, i.e., </a:t>
            </a:r>
            <a:r>
              <a:rPr lang="en-US" dirty="0" smtClean="0"/>
              <a:t>the processor </a:t>
            </a:r>
            <a:r>
              <a:rPr lang="en-US" dirty="0"/>
              <a:t>can fetch a </a:t>
            </a:r>
            <a:r>
              <a:rPr lang="en-US" b="1" dirty="0"/>
              <a:t>four-word</a:t>
            </a:r>
            <a:r>
              <a:rPr lang="en-US" dirty="0"/>
              <a:t> cache line every 100 </a:t>
            </a:r>
            <a:r>
              <a:rPr lang="en-US" dirty="0" smtClean="0"/>
              <a:t>cycles.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/>
              <a:t>increasing the block size from one to four words did not change </a:t>
            </a:r>
            <a:r>
              <a:rPr lang="en-US" dirty="0" smtClean="0"/>
              <a:t>the latency </a:t>
            </a:r>
            <a:r>
              <a:rPr lang="en-US" dirty="0"/>
              <a:t>of </a:t>
            </a:r>
            <a:r>
              <a:rPr lang="en-US" dirty="0" smtClean="0"/>
              <a:t>the memory </a:t>
            </a:r>
            <a:r>
              <a:rPr lang="en-US" dirty="0"/>
              <a:t>system. However, it increased the </a:t>
            </a:r>
            <a:r>
              <a:rPr lang="en-US" b="1" dirty="0"/>
              <a:t>bandwidth</a:t>
            </a:r>
            <a:r>
              <a:rPr lang="en-US" dirty="0"/>
              <a:t> </a:t>
            </a:r>
            <a:r>
              <a:rPr lang="en-US" b="1" dirty="0" smtClean="0"/>
              <a:t>four-fold.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Memory architectures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  <a:p>
            <a:pPr eaLnBrk="1" hangingPunct="1"/>
            <a:r>
              <a:rPr lang="fr-FR" altLang="en-US" smtClean="0"/>
              <a:t>Distributed Memory</a:t>
            </a:r>
          </a:p>
          <a:p>
            <a:pPr eaLnBrk="1" hangingPunct="1"/>
            <a:r>
              <a:rPr lang="fr-FR" altLang="en-US" smtClean="0"/>
              <a:t>Hybrid Distributed-Shared Memory</a:t>
            </a:r>
          </a:p>
          <a:p>
            <a:pPr eaLnBrk="1" hangingPunct="1"/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2580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Increased </a:t>
            </a:r>
            <a:r>
              <a:rPr lang="en-US" dirty="0"/>
              <a:t>bandwidth results in higher </a:t>
            </a:r>
            <a:r>
              <a:rPr lang="en-US" dirty="0" smtClean="0"/>
              <a:t>peak computation </a:t>
            </a:r>
            <a:r>
              <a:rPr lang="en-US" dirty="0"/>
              <a:t>rates. </a:t>
            </a:r>
            <a:r>
              <a:rPr lang="en-US" dirty="0" smtClean="0"/>
              <a:t>The </a:t>
            </a:r>
            <a:r>
              <a:rPr lang="en-US" dirty="0"/>
              <a:t>data layouts </a:t>
            </a:r>
            <a:r>
              <a:rPr lang="en-US" dirty="0" smtClean="0"/>
              <a:t>are </a:t>
            </a:r>
            <a:r>
              <a:rPr lang="en-US" dirty="0"/>
              <a:t>assumed to be such that consecutive data words </a:t>
            </a:r>
            <a:r>
              <a:rPr lang="en-US" dirty="0" smtClean="0"/>
              <a:t>in memory </a:t>
            </a:r>
            <a:r>
              <a:rPr lang="en-US" dirty="0"/>
              <a:t>were used by successive instructions.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other words, if we take a </a:t>
            </a:r>
            <a:r>
              <a:rPr lang="en-US" dirty="0" smtClean="0"/>
              <a:t>computation-centric view</a:t>
            </a:r>
            <a:r>
              <a:rPr lang="en-US" dirty="0"/>
              <a:t>, there is a </a:t>
            </a:r>
            <a:r>
              <a:rPr lang="en-US" b="1" i="1" dirty="0"/>
              <a:t>spatial locality </a:t>
            </a:r>
            <a:r>
              <a:rPr lang="en-US" dirty="0"/>
              <a:t>of memory </a:t>
            </a:r>
            <a:r>
              <a:rPr lang="en-US" dirty="0" smtClean="0"/>
              <a:t>access.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example of such an access pattern is in reading a dense matrix column-wise when the </a:t>
            </a:r>
            <a:r>
              <a:rPr lang="en-US" dirty="0" smtClean="0"/>
              <a:t>matrix has </a:t>
            </a:r>
            <a:r>
              <a:rPr lang="en-US" dirty="0"/>
              <a:t>been stored in a row-major fashion in memory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nn-N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for (i = 0; i &lt; 1000; i</a:t>
            </a: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column_sum[i</a:t>
            </a:r>
            <a:r>
              <a:rPr lang="nn-N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0.0;</a:t>
            </a:r>
          </a:p>
          <a:p>
            <a:pPr marL="201168" lvl="1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for </a:t>
            </a:r>
            <a:r>
              <a:rPr lang="nn-N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= 0; j &lt; 1000; j</a:t>
            </a: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nn-NO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 column_sum[i</a:t>
            </a:r>
            <a:r>
              <a:rPr lang="nn-NO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b[j][i];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Temporal</a:t>
            </a:r>
            <a:r>
              <a:rPr lang="en-US" dirty="0"/>
              <a:t> and </a:t>
            </a:r>
            <a:r>
              <a:rPr lang="en-US" b="1" dirty="0"/>
              <a:t>Spatial Locality</a:t>
            </a:r>
            <a:r>
              <a:rPr lang="en-US" dirty="0"/>
              <a:t> of Data:</a:t>
            </a:r>
          </a:p>
          <a:p>
            <a:pPr lvl="1"/>
            <a:r>
              <a:rPr lang="en-US" b="1" dirty="0"/>
              <a:t>Temporal locality</a:t>
            </a:r>
            <a:r>
              <a:rPr lang="en-US" dirty="0"/>
              <a:t> refers to the reuse of specific data, and/or resources, within a relatively small time duration.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Spatial locality</a:t>
            </a:r>
            <a:r>
              <a:rPr lang="en-US" dirty="0"/>
              <a:t> (also termed </a:t>
            </a:r>
            <a:r>
              <a:rPr lang="en-US" i="1" dirty="0"/>
              <a:t>data locality</a:t>
            </a:r>
            <a:r>
              <a:rPr lang="en-US" dirty="0"/>
              <a:t>) refers to the use of data elements within relatively close storage locations. Sequential locality.</a:t>
            </a:r>
          </a:p>
          <a:p>
            <a:pPr lvl="2"/>
            <a:r>
              <a:rPr lang="en-US" dirty="0"/>
              <a:t>a special case of spatial locality, occurs when data elements are arranged and accessed linearly, such as, traversing the elements in a one-dimensional 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presence of caches on processors also raises the issue of multiple copies of a single </a:t>
            </a:r>
            <a:r>
              <a:rPr lang="en-US" dirty="0" smtClean="0"/>
              <a:t>memory word </a:t>
            </a:r>
            <a:r>
              <a:rPr lang="en-US" dirty="0"/>
              <a:t>being manipulated by two or more processors at the same </a:t>
            </a:r>
            <a:r>
              <a:rPr lang="en-US" dirty="0" smtClean="0"/>
              <a:t>time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Cache </a:t>
            </a:r>
            <a:r>
              <a:rPr lang="en-US" dirty="0"/>
              <a:t>coherence is intended to manage such conflicts by maintaining a coherent view of the data values in multiple </a:t>
            </a:r>
            <a:r>
              <a:rPr lang="en-US" dirty="0" smtClean="0"/>
              <a:t>caches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Write </a:t>
            </a:r>
            <a:r>
              <a:rPr lang="en-US" b="1" dirty="0"/>
              <a:t>Propagation</a:t>
            </a:r>
          </a:p>
          <a:p>
            <a:pPr lvl="1" algn="just"/>
            <a:r>
              <a:rPr lang="en-US" dirty="0"/>
              <a:t>Changes to the data in any cache must be propagated to other copies (of that cache line) in the peer </a:t>
            </a:r>
            <a:r>
              <a:rPr lang="en-US" dirty="0" smtClean="0"/>
              <a:t>caches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Transaction </a:t>
            </a:r>
            <a:r>
              <a:rPr lang="en-US" b="1" dirty="0"/>
              <a:t>Serialization</a:t>
            </a:r>
          </a:p>
          <a:p>
            <a:pPr lvl="1" algn="just"/>
            <a:r>
              <a:rPr lang="en-US" dirty="0"/>
              <a:t>Reads/Writes to a single memory location must be seen by all processors in the same order.</a:t>
            </a:r>
          </a:p>
        </p:txBody>
      </p:sp>
    </p:spTree>
    <p:extLst>
      <p:ext uri="{BB962C8B-B14F-4D97-AF65-F5344CB8AC3E}">
        <p14:creationId xmlns:p14="http://schemas.microsoft.com/office/powerpoint/2010/main" val="3667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Alternate Approaches for Hiding Memory Latency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Imagine sitting at your computer browsing the web during peak network traffic hours.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lack of </a:t>
            </a:r>
            <a:r>
              <a:rPr lang="en-US" dirty="0"/>
              <a:t>response from your browser can be alleviated using one of three simple approaches</a:t>
            </a:r>
            <a:r>
              <a:rPr lang="en-US" dirty="0" smtClean="0"/>
              <a:t>: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Anticipate</a:t>
            </a:r>
            <a:r>
              <a:rPr lang="en-US" dirty="0" smtClean="0"/>
              <a:t> </a:t>
            </a:r>
            <a:r>
              <a:rPr lang="en-US" dirty="0"/>
              <a:t>which pages we are going to browse ahead of time and issue requests for </a:t>
            </a:r>
            <a:r>
              <a:rPr lang="en-US" dirty="0" smtClean="0"/>
              <a:t>them in advance:   </a:t>
            </a:r>
            <a:r>
              <a:rPr lang="en-US" b="1" dirty="0" smtClean="0">
                <a:solidFill>
                  <a:srgbClr val="FF0000"/>
                </a:solidFill>
              </a:rPr>
              <a:t>Prefetching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open multiple browsers and access different pages in each browser, thus</a:t>
            </a:r>
            <a:br>
              <a:rPr lang="en-US" dirty="0"/>
            </a:br>
            <a:r>
              <a:rPr lang="en-US" dirty="0"/>
              <a:t>while we are waiting for one page to load, we could be reading </a:t>
            </a:r>
            <a:r>
              <a:rPr lang="en-US" dirty="0" smtClean="0"/>
              <a:t>others:  </a:t>
            </a:r>
            <a:r>
              <a:rPr lang="en-US" b="1" dirty="0" smtClean="0">
                <a:solidFill>
                  <a:srgbClr val="FF0000"/>
                </a:solidFill>
              </a:rPr>
              <a:t>multi-threading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we </a:t>
            </a:r>
            <a:r>
              <a:rPr lang="en-US" dirty="0"/>
              <a:t>access </a:t>
            </a:r>
            <a:r>
              <a:rPr lang="en-US" dirty="0" smtClean="0"/>
              <a:t>a whole </a:t>
            </a:r>
            <a:r>
              <a:rPr lang="en-US" dirty="0"/>
              <a:t>bunch of pages in one go – </a:t>
            </a:r>
            <a:r>
              <a:rPr lang="en-US" dirty="0" smtClean="0"/>
              <a:t>remunerating </a:t>
            </a:r>
            <a:r>
              <a:rPr lang="en-US" dirty="0"/>
              <a:t>the </a:t>
            </a:r>
            <a:r>
              <a:rPr lang="en-US" dirty="0" smtClean="0"/>
              <a:t>latency across </a:t>
            </a:r>
            <a:r>
              <a:rPr lang="en-US" dirty="0"/>
              <a:t>various </a:t>
            </a:r>
            <a:r>
              <a:rPr lang="en-US" dirty="0" smtClean="0"/>
              <a:t>accesses: </a:t>
            </a:r>
            <a:r>
              <a:rPr lang="en-US" b="1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 for Latency Hiding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Prefetching</a:t>
            </a:r>
            <a:r>
              <a:rPr lang="en-US" dirty="0"/>
              <a:t> is a technique used by computer processors to boost execution performance by fetching instructions or data from their original storage in slower memory to a faster local memory </a:t>
            </a:r>
            <a:r>
              <a:rPr lang="en-US" b="1" dirty="0"/>
              <a:t>before it is actually needed</a:t>
            </a:r>
            <a:r>
              <a:rPr lang="en-US" dirty="0"/>
              <a:t> (hence the term '</a:t>
            </a:r>
            <a:r>
              <a:rPr lang="en-US" dirty="0" err="1"/>
              <a:t>prefetch</a:t>
            </a:r>
            <a:r>
              <a:rPr lang="en-US" dirty="0"/>
              <a:t>')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 typical program, a data item is loaded and used by a processor in a small time window. If the </a:t>
            </a:r>
            <a:r>
              <a:rPr lang="en-US" dirty="0"/>
              <a:t>load results in a </a:t>
            </a:r>
            <a:r>
              <a:rPr lang="en-US" b="1" dirty="0"/>
              <a:t>cache miss</a:t>
            </a:r>
            <a:r>
              <a:rPr lang="en-US" dirty="0"/>
              <a:t>, then the use </a:t>
            </a:r>
            <a:r>
              <a:rPr lang="en-US" b="1" dirty="0"/>
              <a:t>stalls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simple solution to this problem is </a:t>
            </a:r>
            <a:r>
              <a:rPr lang="en-US" dirty="0" smtClean="0"/>
              <a:t>to </a:t>
            </a:r>
            <a:r>
              <a:rPr lang="en-US" b="1" dirty="0" smtClean="0"/>
              <a:t>advance </a:t>
            </a:r>
            <a:r>
              <a:rPr lang="en-US" b="1" dirty="0"/>
              <a:t>the load operation</a:t>
            </a:r>
            <a:r>
              <a:rPr lang="en-US" dirty="0"/>
              <a:t> so that even if there is a cache miss, the data is likely to </a:t>
            </a:r>
            <a:r>
              <a:rPr lang="en-US" dirty="0" smtClean="0"/>
              <a:t>have arrived </a:t>
            </a:r>
            <a:r>
              <a:rPr lang="en-US" dirty="0"/>
              <a:t>by the time it is used.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if the data item has been overwritten between </a:t>
            </a:r>
            <a:r>
              <a:rPr lang="en-US" i="1" dirty="0"/>
              <a:t>load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use</a:t>
            </a:r>
            <a:r>
              <a:rPr lang="en-US" dirty="0"/>
              <a:t>, a </a:t>
            </a:r>
            <a:r>
              <a:rPr lang="en-US" b="1" dirty="0"/>
              <a:t>fresh load</a:t>
            </a:r>
            <a:r>
              <a:rPr lang="en-US" dirty="0"/>
              <a:t> is issued. </a:t>
            </a:r>
          </a:p>
        </p:txBody>
      </p:sp>
    </p:spTree>
    <p:extLst>
      <p:ext uri="{BB962C8B-B14F-4D97-AF65-F5344CB8AC3E}">
        <p14:creationId xmlns:p14="http://schemas.microsoft.com/office/powerpoint/2010/main" val="20884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for Latency Hiding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a thread gets a lot of </a:t>
            </a:r>
            <a:r>
              <a:rPr lang="en-US" dirty="0">
                <a:hlinkClick r:id="rId3" tooltip="CPU cache"/>
              </a:rPr>
              <a:t>cache misses</a:t>
            </a:r>
            <a:r>
              <a:rPr lang="en-US" dirty="0"/>
              <a:t>, the other threads can continue taking advantage of the unused computing resources, which may lead to faster overall execution, as these resources would have been idle if only a single thread were executed.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/>
              <a:t>, if a thread cannot use all the computing resources of the CPU (because instructions depend on each other's result), running another </a:t>
            </a:r>
            <a:r>
              <a:rPr lang="en-US" dirty="0" smtClean="0"/>
              <a:t>thread </a:t>
            </a:r>
            <a:r>
              <a:rPr lang="en-US" dirty="0"/>
              <a:t>may prevent those resources from becoming idle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for Latency Hiding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Multiple </a:t>
            </a:r>
            <a:r>
              <a:rPr lang="en-US" dirty="0" smtClean="0"/>
              <a:t>threads, however </a:t>
            </a:r>
            <a:r>
              <a:rPr lang="en-US" dirty="0"/>
              <a:t>can interfere with each other when sharing hardware resources such as </a:t>
            </a:r>
            <a:r>
              <a:rPr lang="en-US" dirty="0" smtClean="0"/>
              <a:t>caches.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a result, execution times of a single thread are not improved and </a:t>
            </a:r>
            <a:r>
              <a:rPr lang="en-US" dirty="0" smtClean="0"/>
              <a:t>can </a:t>
            </a:r>
            <a:r>
              <a:rPr lang="en-US" dirty="0"/>
              <a:t>be degraded, even when only one thread is executing, due to lower frequencies or additional pipeline stages that are necessary to accommodate thread-switching hardware.</a:t>
            </a:r>
          </a:p>
        </p:txBody>
      </p:sp>
    </p:spTree>
    <p:extLst>
      <p:ext uri="{BB962C8B-B14F-4D97-AF65-F5344CB8AC3E}">
        <p14:creationId xmlns:p14="http://schemas.microsoft.com/office/powerpoint/2010/main" val="15317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for Latency Hiding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 algn="just"/>
            <a:r>
              <a:rPr lang="en-US" dirty="0" smtClean="0"/>
              <a:t>Because each </a:t>
            </a:r>
            <a:r>
              <a:rPr lang="en-US" dirty="0"/>
              <a:t>dot-product is independent of the other, and</a:t>
            </a:r>
            <a:br>
              <a:rPr lang="en-US" dirty="0"/>
            </a:br>
            <a:r>
              <a:rPr lang="en-US" dirty="0"/>
              <a:t>therefore represents a concurrent unit of </a:t>
            </a:r>
            <a:r>
              <a:rPr lang="en-US" dirty="0" smtClean="0"/>
              <a:t>execution, we may rewrite the above code as: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85" y="2021928"/>
            <a:ext cx="748665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85" y="4655571"/>
            <a:ext cx="9877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Multithreaded processors are capable </a:t>
            </a:r>
            <a:r>
              <a:rPr lang="en-US" dirty="0" smtClean="0"/>
              <a:t>of maintaining </a:t>
            </a:r>
            <a:r>
              <a:rPr lang="en-US" dirty="0"/>
              <a:t>the context of a number of threads of computation with outstanding </a:t>
            </a:r>
            <a:r>
              <a:rPr lang="en-US" dirty="0" smtClean="0"/>
              <a:t>requests (memory </a:t>
            </a:r>
            <a:r>
              <a:rPr lang="en-US" dirty="0"/>
              <a:t>accesses, I/O, or communication requests) and execute them as the requests </a:t>
            </a:r>
            <a:r>
              <a:rPr lang="en-US" dirty="0" smtClean="0"/>
              <a:t>are satisfied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lvl="1" algn="just"/>
            <a:r>
              <a:rPr lang="en-US" dirty="0" smtClean="0"/>
              <a:t>Machines </a:t>
            </a:r>
            <a:r>
              <a:rPr lang="en-US" dirty="0"/>
              <a:t>such </a:t>
            </a:r>
            <a:r>
              <a:rPr lang="en-US" dirty="0" smtClean="0"/>
              <a:t>relying </a:t>
            </a:r>
            <a:r>
              <a:rPr lang="en-US" dirty="0"/>
              <a:t>on </a:t>
            </a:r>
            <a:r>
              <a:rPr lang="en-US" dirty="0" smtClean="0"/>
              <a:t>multithreaded processors </a:t>
            </a:r>
            <a:r>
              <a:rPr lang="en-US" dirty="0"/>
              <a:t>that can </a:t>
            </a:r>
            <a:r>
              <a:rPr lang="en-US" dirty="0" smtClean="0"/>
              <a:t>switch the </a:t>
            </a:r>
            <a:r>
              <a:rPr lang="en-US" dirty="0"/>
              <a:t>context of execution in every cycle 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/>
              <a:t>they are able to hide latency </a:t>
            </a:r>
            <a:r>
              <a:rPr lang="en-US" dirty="0" smtClean="0"/>
              <a:t>effectively, provided </a:t>
            </a:r>
            <a:r>
              <a:rPr lang="en-US" dirty="0"/>
              <a:t>there is enough concurrency (threads) to keep the processor from idling. </a:t>
            </a:r>
          </a:p>
        </p:txBody>
      </p:sp>
    </p:spTree>
    <p:extLst>
      <p:ext uri="{BB962C8B-B14F-4D97-AF65-F5344CB8AC3E}">
        <p14:creationId xmlns:p14="http://schemas.microsoft.com/office/powerpoint/2010/main" val="373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2000"/>
              <a:t>Shared memory parallel computers vary widely, but generally have in common the ability for all processors to access all memory as global address space. </a:t>
            </a:r>
            <a:endParaRPr lang="fr-FR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/>
              <a:t>Multiple processors can operate independently but share the same memory resources. </a:t>
            </a:r>
            <a:endParaRPr lang="fr-FR" altLang="en-US" sz="2000"/>
          </a:p>
          <a:p>
            <a:pPr eaLnBrk="1" hangingPunct="1"/>
            <a:r>
              <a:rPr lang="en-GB" altLang="en-US" sz="2000"/>
              <a:t>Changes in a memory location effected by one processor are visible to all other processors. </a:t>
            </a:r>
            <a:endParaRPr lang="fr-FR" altLang="en-US" sz="2000"/>
          </a:p>
          <a:p>
            <a:pPr eaLnBrk="1" hangingPunct="1"/>
            <a:r>
              <a:rPr lang="en-GB" altLang="ja-JP" sz="2000"/>
              <a:t>Shared memory machines can be divided into two main classes based upon memory access times: </a:t>
            </a:r>
            <a:r>
              <a:rPr lang="en-GB" altLang="ja-JP" sz="2000" b="1" i="1"/>
              <a:t>UMA</a:t>
            </a:r>
            <a:r>
              <a:rPr lang="en-GB" altLang="ja-JP" sz="2000"/>
              <a:t> and </a:t>
            </a:r>
            <a:r>
              <a:rPr lang="en-GB" altLang="ja-JP" sz="2000" b="1" i="1"/>
              <a:t>NUMA</a:t>
            </a:r>
            <a:r>
              <a:rPr lang="en-GB" altLang="ja-JP" sz="2000"/>
              <a:t>. </a:t>
            </a:r>
            <a:endParaRPr lang="fr-FR" altLang="en-US" sz="2000"/>
          </a:p>
        </p:txBody>
      </p:sp>
      <p:pic>
        <p:nvPicPr>
          <p:cNvPr id="1536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232787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8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 Dichotomy of Parallel Computing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Control Structure of Parallel Platforms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/>
              <a:t>Parallel tasks can be specified at various levels of </a:t>
            </a:r>
            <a:r>
              <a:rPr lang="en-US" b="1" dirty="0"/>
              <a:t>granularity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At one extreme, each program </a:t>
            </a:r>
            <a:r>
              <a:rPr lang="en-US" dirty="0" smtClean="0"/>
              <a:t>in a </a:t>
            </a:r>
            <a:r>
              <a:rPr lang="en-US" dirty="0"/>
              <a:t>set of programs can be viewed as one parallel task. </a:t>
            </a:r>
            <a:endParaRPr lang="en-US" dirty="0" smtClean="0"/>
          </a:p>
          <a:p>
            <a:pPr lvl="1" algn="just"/>
            <a:r>
              <a:rPr lang="en-US" dirty="0" smtClean="0"/>
              <a:t>At </a:t>
            </a:r>
            <a:r>
              <a:rPr lang="en-US" dirty="0"/>
              <a:t>the other extreme, </a:t>
            </a:r>
            <a:r>
              <a:rPr lang="en-US" dirty="0" smtClean="0"/>
              <a:t>individual instructions </a:t>
            </a:r>
            <a:r>
              <a:rPr lang="en-US" dirty="0"/>
              <a:t>within a program can be viewed as parallel tasks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E.g. Parallelism for single instruction:</a:t>
            </a:r>
          </a:p>
          <a:p>
            <a:pPr lvl="1" algn="just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66" y="4989534"/>
            <a:ext cx="5324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69273" cy="40233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Processing units in parallel computers either operate under the </a:t>
            </a:r>
            <a:r>
              <a:rPr lang="en-US" b="1" dirty="0"/>
              <a:t>centralized control </a:t>
            </a:r>
            <a:r>
              <a:rPr lang="en-US" dirty="0"/>
              <a:t>of a </a:t>
            </a:r>
            <a:r>
              <a:rPr lang="en-US" b="1" dirty="0" smtClean="0"/>
              <a:t>single control </a:t>
            </a:r>
            <a:r>
              <a:rPr lang="en-US" b="1" dirty="0"/>
              <a:t>unit</a:t>
            </a:r>
            <a:r>
              <a:rPr lang="en-US" dirty="0"/>
              <a:t> or work </a:t>
            </a:r>
            <a:r>
              <a:rPr lang="en-US" dirty="0" smtClean="0"/>
              <a:t>independently.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b="1" dirty="0" smtClean="0"/>
              <a:t>SIMD</a:t>
            </a:r>
            <a:r>
              <a:rPr lang="en-US" dirty="0" smtClean="0"/>
              <a:t>, </a:t>
            </a:r>
            <a:r>
              <a:rPr lang="en-US" dirty="0"/>
              <a:t>a single control unit dispatches instructions to each </a:t>
            </a:r>
            <a:r>
              <a:rPr lang="en-US" dirty="0" smtClean="0"/>
              <a:t>processing unit.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an SIMD parallel computer, </a:t>
            </a:r>
            <a:r>
              <a:rPr lang="en-US" dirty="0" smtClean="0"/>
              <a:t>the same </a:t>
            </a:r>
            <a:r>
              <a:rPr lang="en-US" dirty="0"/>
              <a:t>instruction is executed synchronously by all processing </a:t>
            </a:r>
            <a:r>
              <a:rPr lang="en-US" dirty="0" smtClean="0"/>
              <a:t>units.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While </a:t>
            </a:r>
            <a:r>
              <a:rPr lang="en-US" dirty="0"/>
              <a:t>the SIMD concept works well for </a:t>
            </a:r>
            <a:r>
              <a:rPr lang="en-US" dirty="0" smtClean="0"/>
              <a:t>structured computations </a:t>
            </a:r>
            <a:r>
              <a:rPr lang="en-US" dirty="0"/>
              <a:t>on </a:t>
            </a:r>
            <a:r>
              <a:rPr lang="en-US" b="1" dirty="0"/>
              <a:t>parallel data structures</a:t>
            </a:r>
            <a:r>
              <a:rPr lang="en-US" dirty="0"/>
              <a:t> </a:t>
            </a:r>
            <a:r>
              <a:rPr lang="en-US" dirty="0" smtClean="0"/>
              <a:t>such as </a:t>
            </a:r>
            <a:r>
              <a:rPr lang="en-US" dirty="0"/>
              <a:t>arrays, </a:t>
            </a:r>
            <a:r>
              <a:rPr lang="en-US" dirty="0" smtClean="0"/>
              <a:t>often it </a:t>
            </a:r>
            <a:r>
              <a:rPr lang="en-US" dirty="0"/>
              <a:t>is necessary to selectively turn off operations on certain </a:t>
            </a:r>
            <a:r>
              <a:rPr lang="en-US" dirty="0" smtClean="0"/>
              <a:t>data items, this may limit the utilization of processing elements.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8" y="1607740"/>
            <a:ext cx="3939519" cy="46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886"/>
          <a:stretch/>
        </p:blipFill>
        <p:spPr>
          <a:xfrm>
            <a:off x="5223353" y="60607"/>
            <a:ext cx="5910301" cy="627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0" y="2116899"/>
            <a:ext cx="2806381" cy="15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982008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contrast to SIMD architectures, </a:t>
            </a:r>
            <a:r>
              <a:rPr lang="en-US" b="1" dirty="0" smtClean="0"/>
              <a:t>MIMD</a:t>
            </a:r>
            <a:r>
              <a:rPr lang="en-US" dirty="0" smtClean="0"/>
              <a:t> are the computers </a:t>
            </a:r>
            <a:r>
              <a:rPr lang="en-US" dirty="0"/>
              <a:t>in which each </a:t>
            </a:r>
            <a:r>
              <a:rPr lang="en-US" dirty="0" smtClean="0"/>
              <a:t>processing element </a:t>
            </a:r>
            <a:r>
              <a:rPr lang="en-US" dirty="0"/>
              <a:t>is capable </a:t>
            </a:r>
            <a:r>
              <a:rPr lang="en-US" dirty="0" smtClean="0"/>
              <a:t>of executing </a:t>
            </a:r>
            <a:r>
              <a:rPr lang="en-US" dirty="0"/>
              <a:t>a </a:t>
            </a:r>
            <a:r>
              <a:rPr lang="en-US" b="1" dirty="0" smtClean="0"/>
              <a:t>different program</a:t>
            </a:r>
            <a:r>
              <a:rPr lang="en-US" dirty="0" smtClean="0"/>
              <a:t> </a:t>
            </a:r>
            <a:r>
              <a:rPr lang="en-US" dirty="0"/>
              <a:t>independent of the other </a:t>
            </a:r>
            <a:r>
              <a:rPr lang="en-US" dirty="0" smtClean="0"/>
              <a:t>processing elements.</a:t>
            </a:r>
          </a:p>
          <a:p>
            <a:pPr lvl="1" algn="just"/>
            <a:r>
              <a:rPr lang="en-US" b="1" dirty="0"/>
              <a:t>SIMD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less hardware than MIMD computers </a:t>
            </a:r>
            <a:r>
              <a:rPr lang="en-US" dirty="0" smtClean="0"/>
              <a:t>because they have only one global control unit, and less </a:t>
            </a:r>
            <a:r>
              <a:rPr lang="en-US" dirty="0"/>
              <a:t>memory because only one </a:t>
            </a:r>
            <a:r>
              <a:rPr lang="en-US" dirty="0" smtClean="0"/>
              <a:t>copy of </a:t>
            </a:r>
            <a:r>
              <a:rPr lang="en-US" dirty="0"/>
              <a:t>the program needs to be </a:t>
            </a:r>
            <a:r>
              <a:rPr lang="en-US" dirty="0" smtClean="0"/>
              <a:t>stored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303" y="286603"/>
            <a:ext cx="31337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Communication Model of Parallel </a:t>
            </a:r>
            <a:r>
              <a:rPr lang="en-US" sz="4400" dirty="0" smtClean="0"/>
              <a:t>Platforms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two primary forms of data exchange between </a:t>
            </a:r>
            <a:r>
              <a:rPr lang="en-US" dirty="0" smtClean="0"/>
              <a:t>parallel tasks:</a:t>
            </a:r>
          </a:p>
          <a:p>
            <a:pPr algn="just"/>
            <a:endParaRPr lang="en-US" dirty="0" smtClean="0"/>
          </a:p>
          <a:p>
            <a:pPr marL="658368" lvl="1" indent="-457200" algn="just">
              <a:buFont typeface="+mj-lt"/>
              <a:buAutoNum type="arabicPeriod"/>
            </a:pPr>
            <a:r>
              <a:rPr lang="en-US" b="1" dirty="0"/>
              <a:t>Shared-Address-Space </a:t>
            </a:r>
            <a:r>
              <a:rPr lang="en-US" b="1" dirty="0" smtClean="0"/>
              <a:t>Platforms</a:t>
            </a:r>
            <a:endParaRPr lang="en-US" dirty="0" smtClean="0"/>
          </a:p>
          <a:p>
            <a:pPr marL="658368" lvl="1" indent="-457200" algn="just">
              <a:buFont typeface="+mj-lt"/>
              <a:buAutoNum type="arabicPeriod"/>
            </a:pPr>
            <a:r>
              <a:rPr lang="en-US" b="1" dirty="0" smtClean="0"/>
              <a:t>Message-Passing Platforms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6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Shared-Address-Space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common data space is accessible to all processors .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 time taken by a processor to access any memory word in the system (global or local) is identical, the platform is classified as a </a:t>
            </a:r>
            <a:r>
              <a:rPr lang="en-US" b="1" i="1" dirty="0"/>
              <a:t>uniform memory access </a:t>
            </a:r>
            <a:r>
              <a:rPr lang="en-US" dirty="0"/>
              <a:t>(UMA) multicomputer. </a:t>
            </a:r>
          </a:p>
          <a:p>
            <a:pPr lvl="1" algn="just"/>
            <a:r>
              <a:rPr lang="en-US" dirty="0" smtClean="0"/>
              <a:t>On </a:t>
            </a:r>
            <a:r>
              <a:rPr lang="en-US" dirty="0"/>
              <a:t>the other hand, if the time taken to access certain memory words is longer than others, the platform is called a </a:t>
            </a:r>
            <a:r>
              <a:rPr lang="en-US" b="1" i="1" dirty="0"/>
              <a:t>non-uniform memory access </a:t>
            </a:r>
            <a:r>
              <a:rPr lang="en-US" dirty="0"/>
              <a:t>(NUMA) multicomputer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presence of a global memory space makes programming such platforms much easier. </a:t>
            </a:r>
            <a:endParaRPr lang="en-US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read-only </a:t>
            </a:r>
            <a:r>
              <a:rPr lang="en-US" dirty="0"/>
              <a:t>interactions are invisible to the programmer, as they are coded no differently than in</a:t>
            </a:r>
            <a:br>
              <a:rPr lang="en-US" dirty="0"/>
            </a:br>
            <a:r>
              <a:rPr lang="en-US" dirty="0"/>
              <a:t>a serial program. This greatly eases the burden of writing parallel programs. Read/write</a:t>
            </a:r>
            <a:br>
              <a:rPr lang="en-US" dirty="0"/>
            </a:br>
            <a:r>
              <a:rPr lang="en-US" dirty="0"/>
              <a:t>interactions are, however, harder to program than the read-only interactions, as these</a:t>
            </a:r>
            <a:br>
              <a:rPr lang="en-US" dirty="0"/>
            </a:br>
            <a:r>
              <a:rPr lang="en-US" dirty="0"/>
              <a:t>operations require mutual exclusion for concurrent accesses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presence of caches on processors also raises the issue of </a:t>
            </a:r>
            <a:r>
              <a:rPr lang="en-US" b="1" dirty="0"/>
              <a:t>multiple copies of a single </a:t>
            </a:r>
            <a:r>
              <a:rPr lang="en-US" b="1" dirty="0" smtClean="0"/>
              <a:t>memory</a:t>
            </a:r>
            <a:r>
              <a:rPr lang="en-US" dirty="0" smtClean="0"/>
              <a:t> word </a:t>
            </a:r>
            <a:r>
              <a:rPr lang="en-US" dirty="0"/>
              <a:t>being manipulated by two or more processors at the same time. </a:t>
            </a:r>
            <a:endParaRPr lang="en-US" dirty="0" smtClean="0"/>
          </a:p>
          <a:p>
            <a:pPr algn="just"/>
            <a:r>
              <a:rPr lang="en-US" dirty="0" smtClean="0"/>
              <a:t>Supporting </a:t>
            </a:r>
            <a:r>
              <a:rPr lang="en-US" dirty="0"/>
              <a:t>a </a:t>
            </a:r>
            <a:r>
              <a:rPr lang="en-US" dirty="0" smtClean="0"/>
              <a:t>shared address-space </a:t>
            </a:r>
            <a:r>
              <a:rPr lang="en-US" dirty="0"/>
              <a:t>in this context involves </a:t>
            </a:r>
            <a:r>
              <a:rPr lang="en-US" dirty="0" smtClean="0"/>
              <a:t>two major </a:t>
            </a:r>
            <a:r>
              <a:rPr lang="en-US" dirty="0"/>
              <a:t>tasks: </a:t>
            </a:r>
            <a:endParaRPr lang="en-US" dirty="0" smtClean="0"/>
          </a:p>
          <a:p>
            <a:pPr lvl="1" algn="just"/>
            <a:r>
              <a:rPr lang="en-US" dirty="0" smtClean="0"/>
              <a:t>providing </a:t>
            </a:r>
            <a:r>
              <a:rPr lang="en-US" dirty="0"/>
              <a:t>an </a:t>
            </a:r>
            <a:r>
              <a:rPr lang="en-US" b="1" dirty="0"/>
              <a:t>address </a:t>
            </a:r>
            <a:r>
              <a:rPr lang="en-US" b="1" dirty="0" smtClean="0"/>
              <a:t>translation </a:t>
            </a:r>
            <a:r>
              <a:rPr lang="en-US" dirty="0" smtClean="0"/>
              <a:t>mechanism </a:t>
            </a:r>
            <a:r>
              <a:rPr lang="en-US" dirty="0"/>
              <a:t>that locates a memory word in the system, </a:t>
            </a:r>
            <a:endParaRPr lang="en-US" dirty="0" smtClean="0"/>
          </a:p>
          <a:p>
            <a:pPr lvl="1" algn="just"/>
            <a:r>
              <a:rPr lang="en-US" dirty="0" smtClean="0"/>
              <a:t>ensuring </a:t>
            </a:r>
            <a:r>
              <a:rPr lang="en-US" dirty="0"/>
              <a:t>that concurrent </a:t>
            </a:r>
            <a:r>
              <a:rPr lang="en-US" dirty="0" smtClean="0"/>
              <a:t>operations on </a:t>
            </a:r>
            <a:r>
              <a:rPr lang="en-US" dirty="0"/>
              <a:t>multiple copies of the same memory word have well-defined semantics. </a:t>
            </a:r>
            <a:r>
              <a:rPr lang="en-US" b="1" dirty="0" smtClean="0"/>
              <a:t>C</a:t>
            </a:r>
            <a:r>
              <a:rPr lang="en-US" b="1" i="1" dirty="0" smtClean="0"/>
              <a:t>ache </a:t>
            </a:r>
            <a:r>
              <a:rPr lang="en-US" b="1" i="1" dirty="0"/>
              <a:t>coherence </a:t>
            </a:r>
            <a:r>
              <a:rPr lang="en-US" dirty="0"/>
              <a:t>mechanism.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Message-Passing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Logically, a </a:t>
            </a:r>
            <a:r>
              <a:rPr lang="en-US" dirty="0"/>
              <a:t>message-passing platform consists of </a:t>
            </a:r>
            <a:r>
              <a:rPr lang="en-US" i="1" dirty="0"/>
              <a:t>p </a:t>
            </a:r>
            <a:r>
              <a:rPr lang="en-US" dirty="0" smtClean="0"/>
              <a:t>processing nodes</a:t>
            </a:r>
            <a:r>
              <a:rPr lang="en-US" dirty="0"/>
              <a:t>, </a:t>
            </a:r>
            <a:r>
              <a:rPr lang="en-US" dirty="0" smtClean="0"/>
              <a:t>each with </a:t>
            </a:r>
            <a:r>
              <a:rPr lang="en-US" dirty="0"/>
              <a:t>its own exclusive address </a:t>
            </a:r>
            <a:r>
              <a:rPr lang="en-US" dirty="0" smtClean="0"/>
              <a:t>space.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Interactions </a:t>
            </a:r>
            <a:r>
              <a:rPr lang="en-US" dirty="0"/>
              <a:t>between processes running on different nodes must </a:t>
            </a:r>
            <a:r>
              <a:rPr lang="en-US" dirty="0" smtClean="0"/>
              <a:t>be accomplished using messages (</a:t>
            </a:r>
            <a:r>
              <a:rPr lang="en-US" dirty="0"/>
              <a:t>data, work, and to synchronize actions among the </a:t>
            </a:r>
            <a:r>
              <a:rPr lang="en-US" dirty="0" smtClean="0"/>
              <a:t>processes), </a:t>
            </a:r>
            <a:r>
              <a:rPr lang="en-US" dirty="0"/>
              <a:t>hence the name </a:t>
            </a:r>
            <a:r>
              <a:rPr lang="en-US" b="1" i="1" dirty="0"/>
              <a:t>message passing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basic operations </a:t>
            </a:r>
            <a:r>
              <a:rPr lang="en-US" dirty="0" smtClean="0"/>
              <a:t>in this </a:t>
            </a:r>
            <a:r>
              <a:rPr lang="en-US" dirty="0"/>
              <a:t>programming paradigm are </a:t>
            </a:r>
            <a:r>
              <a:rPr lang="en-US" b="1" i="1" dirty="0">
                <a:solidFill>
                  <a:srgbClr val="FF0000"/>
                </a:solidFill>
              </a:rPr>
              <a:t>send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receive</a:t>
            </a:r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2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</a:t>
            </a:r>
            <a:r>
              <a:rPr lang="en-US" sz="4000" b="1" dirty="0"/>
              <a:t>nterconnection Networks for Parallel Computers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Interconnection </a:t>
            </a:r>
            <a:r>
              <a:rPr lang="en-US" dirty="0"/>
              <a:t>networks provide mechanisms for data transfer between processing nodes </a:t>
            </a:r>
            <a:r>
              <a:rPr lang="en-US" dirty="0" smtClean="0"/>
              <a:t>or between </a:t>
            </a:r>
            <a:r>
              <a:rPr lang="en-US" dirty="0"/>
              <a:t>processors and memory </a:t>
            </a:r>
            <a:r>
              <a:rPr lang="en-US" dirty="0" smtClean="0"/>
              <a:t>modules.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interconnect plays a decisive role in the performance of </a:t>
            </a:r>
            <a:r>
              <a:rPr lang="en-US" dirty="0" smtClean="0"/>
              <a:t>both distributed and shared-memory </a:t>
            </a:r>
            <a:r>
              <a:rPr lang="en-US" dirty="0"/>
              <a:t>systems: even if the processors </a:t>
            </a:r>
            <a:r>
              <a:rPr lang="en-US" dirty="0" smtClean="0"/>
              <a:t>and memory </a:t>
            </a:r>
            <a:r>
              <a:rPr lang="en-US" dirty="0"/>
              <a:t>have virtually </a:t>
            </a:r>
            <a:r>
              <a:rPr lang="en-US" dirty="0" smtClean="0"/>
              <a:t>unlimited performance</a:t>
            </a:r>
            <a:r>
              <a:rPr lang="en-US" dirty="0"/>
              <a:t>, a slow interconnect will seriously degrade the overall </a:t>
            </a:r>
            <a:r>
              <a:rPr lang="en-US" dirty="0" smtClean="0"/>
              <a:t>performance.</a:t>
            </a:r>
          </a:p>
          <a:p>
            <a:pPr lvl="1" algn="just"/>
            <a:r>
              <a:rPr lang="en-US" dirty="0" smtClean="0"/>
              <a:t>Typical interconnection networks are built using </a:t>
            </a:r>
            <a:r>
              <a:rPr lang="en-US" b="1" dirty="0" smtClean="0"/>
              <a:t>links</a:t>
            </a:r>
            <a:r>
              <a:rPr lang="en-US" dirty="0" smtClean="0"/>
              <a:t> and switches.</a:t>
            </a:r>
          </a:p>
          <a:p>
            <a:pPr lvl="1" algn="just"/>
            <a:r>
              <a:rPr lang="en-US" dirty="0" smtClean="0"/>
              <a:t>A link corresponds to </a:t>
            </a:r>
            <a:r>
              <a:rPr lang="en-US" b="1" dirty="0" smtClean="0"/>
              <a:t>physical media</a:t>
            </a:r>
            <a:r>
              <a:rPr lang="en-US" dirty="0" smtClean="0"/>
              <a:t> such as a set of wires or fibers capable of carrying information.</a:t>
            </a:r>
          </a:p>
          <a:p>
            <a:pPr lvl="1" algn="just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86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</a:t>
            </a:r>
            <a:r>
              <a:rPr lang="en-US" sz="4000" b="1" dirty="0"/>
              <a:t>nterconnection Networks for Parallel Computers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 smtClean="0"/>
              <a:t>Static Interconnection Networks</a:t>
            </a:r>
            <a:r>
              <a:rPr lang="en-US" dirty="0" smtClean="0"/>
              <a:t> </a:t>
            </a:r>
            <a:r>
              <a:rPr lang="en-US" dirty="0"/>
              <a:t>consist </a:t>
            </a:r>
            <a:r>
              <a:rPr lang="en-US" dirty="0" smtClean="0"/>
              <a:t>of point-to-point </a:t>
            </a:r>
            <a:r>
              <a:rPr lang="en-US" dirty="0"/>
              <a:t>communication links among processing nodes and are also referred to as </a:t>
            </a:r>
            <a:r>
              <a:rPr lang="en-US" b="1" i="1" dirty="0" smtClean="0"/>
              <a:t>direct </a:t>
            </a:r>
            <a:r>
              <a:rPr lang="en-US" dirty="0" smtClean="0"/>
              <a:t>networks.</a:t>
            </a:r>
          </a:p>
          <a:p>
            <a:pPr lvl="1" algn="just"/>
            <a:endParaRPr lang="en-US" b="1" dirty="0" smtClean="0"/>
          </a:p>
          <a:p>
            <a:pPr lvl="1" algn="just"/>
            <a:r>
              <a:rPr lang="en-US" b="1" dirty="0" smtClean="0"/>
              <a:t>Dynamic Interconnection Networks</a:t>
            </a:r>
            <a:r>
              <a:rPr lang="en-US" dirty="0"/>
              <a:t>, on the other hand, are built using </a:t>
            </a:r>
            <a:r>
              <a:rPr lang="en-US" b="1" dirty="0"/>
              <a:t>switches</a:t>
            </a:r>
            <a:r>
              <a:rPr lang="en-US" dirty="0"/>
              <a:t> </a:t>
            </a:r>
            <a:r>
              <a:rPr lang="en-US" dirty="0" smtClean="0"/>
              <a:t>and communication links</a:t>
            </a:r>
            <a:r>
              <a:rPr lang="en-US" dirty="0"/>
              <a:t>. Communication links are connected to one another dynamically by the </a:t>
            </a:r>
            <a:r>
              <a:rPr lang="en-US" dirty="0" smtClean="0"/>
              <a:t>switches. </a:t>
            </a:r>
            <a:r>
              <a:rPr lang="en-US" dirty="0"/>
              <a:t>Dynamic networks are </a:t>
            </a:r>
            <a:r>
              <a:rPr lang="en-US" dirty="0" smtClean="0"/>
              <a:t>also referred </a:t>
            </a:r>
            <a:r>
              <a:rPr lang="en-US" dirty="0"/>
              <a:t>to as </a:t>
            </a:r>
            <a:r>
              <a:rPr lang="en-US" b="1" i="1" dirty="0"/>
              <a:t>indirect </a:t>
            </a:r>
            <a:r>
              <a:rPr lang="en-US" dirty="0" smtClean="0"/>
              <a:t>networks.</a:t>
            </a:r>
          </a:p>
          <a:p>
            <a:pPr lvl="2" algn="just"/>
            <a:r>
              <a:rPr lang="en-US" dirty="0"/>
              <a:t>A single switch in an interconnection network consists of a set of input ports and a set of output</a:t>
            </a:r>
            <a:br>
              <a:rPr lang="en-US" dirty="0"/>
            </a:br>
            <a:r>
              <a:rPr lang="en-US" dirty="0" smtClean="0"/>
              <a:t>ports. </a:t>
            </a:r>
            <a:r>
              <a:rPr lang="en-US" dirty="0"/>
              <a:t>The total number of ports on a switch is </a:t>
            </a:r>
            <a:r>
              <a:rPr lang="en-US" dirty="0" smtClean="0"/>
              <a:t>also called </a:t>
            </a:r>
            <a:r>
              <a:rPr lang="en-US" dirty="0"/>
              <a:t>the </a:t>
            </a:r>
            <a:r>
              <a:rPr lang="en-US" b="1" i="1" dirty="0"/>
              <a:t>degree </a:t>
            </a:r>
            <a:r>
              <a:rPr lang="en-US" dirty="0"/>
              <a:t>of the switch. </a:t>
            </a:r>
            <a:endParaRPr lang="en-US" dirty="0" smtClean="0"/>
          </a:p>
          <a:p>
            <a:pPr lvl="2" algn="just"/>
            <a:r>
              <a:rPr lang="en-US" dirty="0"/>
              <a:t>Switches may also provide support for internal </a:t>
            </a:r>
            <a:r>
              <a:rPr lang="en-US" b="1" dirty="0"/>
              <a:t>buffering</a:t>
            </a:r>
            <a:r>
              <a:rPr lang="en-US" dirty="0"/>
              <a:t> (</a:t>
            </a:r>
            <a:r>
              <a:rPr lang="en-US" dirty="0" smtClean="0"/>
              <a:t>when the </a:t>
            </a:r>
            <a:r>
              <a:rPr lang="en-US" dirty="0"/>
              <a:t>requested output port is busy), </a:t>
            </a:r>
            <a:r>
              <a:rPr lang="en-US" b="1" dirty="0"/>
              <a:t>routing </a:t>
            </a:r>
            <a:r>
              <a:rPr lang="en-US" dirty="0"/>
              <a:t>(to alleviate congestion on the network), </a:t>
            </a:r>
            <a:r>
              <a:rPr lang="en-US" dirty="0" smtClean="0"/>
              <a:t>and </a:t>
            </a:r>
            <a:r>
              <a:rPr lang="en-US" b="1" dirty="0" smtClean="0"/>
              <a:t>multicast</a:t>
            </a:r>
            <a:r>
              <a:rPr lang="en-US" dirty="0" smtClean="0"/>
              <a:t> </a:t>
            </a:r>
            <a:r>
              <a:rPr lang="en-US" dirty="0"/>
              <a:t>(same output on multiple ports) </a:t>
            </a:r>
          </a:p>
        </p:txBody>
      </p:sp>
    </p:spTree>
    <p:extLst>
      <p:ext uri="{BB962C8B-B14F-4D97-AF65-F5344CB8AC3E}">
        <p14:creationId xmlns:p14="http://schemas.microsoft.com/office/powerpoint/2010/main" val="32332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 : UMA vs. NUMA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altLang="en-US" sz="2400" dirty="0"/>
              <a:t>Uniform Memory Access (UMA):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Most commonly represented today by Symmetric Multiprocessor (SMP) machines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fr-FR" altLang="en-US" sz="2000" dirty="0" err="1"/>
              <a:t>Identical</a:t>
            </a:r>
            <a:r>
              <a:rPr lang="fr-FR" altLang="en-US" sz="2000" dirty="0"/>
              <a:t> processors </a:t>
            </a:r>
            <a:r>
              <a:rPr lang="fr-FR" altLang="en-US" sz="2000" dirty="0" err="1" smtClean="0"/>
              <a:t>with</a:t>
            </a:r>
            <a:r>
              <a:rPr lang="fr-FR" altLang="en-US" sz="2000" dirty="0"/>
              <a:t> </a:t>
            </a:r>
            <a:r>
              <a:rPr lang="fr-FR" altLang="en-US" sz="2000" dirty="0" err="1" smtClean="0"/>
              <a:t>eq</a:t>
            </a:r>
            <a:r>
              <a:rPr lang="en-GB" altLang="en-US" sz="2000" dirty="0" err="1" smtClean="0"/>
              <a:t>ua</a:t>
            </a:r>
            <a:r>
              <a:rPr lang="en-GB" altLang="en-US" sz="2000" dirty="0" err="1"/>
              <a:t>l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access and access times to memory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Sometimes called CC-UMA </a:t>
            </a:r>
            <a:r>
              <a:rPr lang="en-GB" altLang="en-US" sz="2000" dirty="0" smtClean="0"/>
              <a:t>- Cache Coherent UMA.</a:t>
            </a:r>
          </a:p>
          <a:p>
            <a:pPr lvl="1" eaLnBrk="1" hangingPunct="1">
              <a:lnSpc>
                <a:spcPct val="80000"/>
              </a:lnSpc>
            </a:pPr>
            <a:endParaRPr lang="fr-FR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Non-Uniform Memory Access (NUMA): </a:t>
            </a:r>
            <a:endParaRPr lang="fr-FR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Often made by physically linking two or more SMPs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One SMP can directly access memory of another SMP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Not all processors have equal access time to all memories </a:t>
            </a: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0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504825"/>
            <a:ext cx="95916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Bus-Based Networks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/>
              <a:t>A bus-based network is perhaps the simplest network consisting of a </a:t>
            </a:r>
            <a:r>
              <a:rPr lang="en-US" b="1" dirty="0"/>
              <a:t>shared medium </a:t>
            </a:r>
            <a:r>
              <a:rPr lang="en-US" dirty="0"/>
              <a:t>that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common </a:t>
            </a:r>
            <a:r>
              <a:rPr lang="en-US" dirty="0"/>
              <a:t>to all the </a:t>
            </a:r>
            <a:r>
              <a:rPr lang="en-US" dirty="0" smtClean="0"/>
              <a:t>nodes.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since </a:t>
            </a:r>
            <a:r>
              <a:rPr lang="en-US" dirty="0"/>
              <a:t>the communication </a:t>
            </a:r>
            <a:r>
              <a:rPr lang="en-US" dirty="0" smtClean="0"/>
              <a:t>wires are </a:t>
            </a:r>
            <a:r>
              <a:rPr lang="en-US" dirty="0"/>
              <a:t>shared, as the number of devices connected to the bus increases, the </a:t>
            </a:r>
            <a:r>
              <a:rPr lang="en-US" dirty="0" smtClean="0"/>
              <a:t>likelihood that </a:t>
            </a:r>
            <a:r>
              <a:rPr lang="en-US" dirty="0"/>
              <a:t>there will be </a:t>
            </a:r>
            <a:r>
              <a:rPr lang="en-US" b="1" dirty="0"/>
              <a:t>contention</a:t>
            </a:r>
            <a:r>
              <a:rPr lang="en-US" dirty="0"/>
              <a:t> for use of the bus </a:t>
            </a:r>
            <a:r>
              <a:rPr lang="en-US" dirty="0" smtClean="0"/>
              <a:t>increases.</a:t>
            </a:r>
          </a:p>
        </p:txBody>
      </p:sp>
    </p:spTree>
    <p:extLst>
      <p:ext uri="{BB962C8B-B14F-4D97-AF65-F5344CB8AC3E}">
        <p14:creationId xmlns:p14="http://schemas.microsoft.com/office/powerpoint/2010/main" val="40006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/>
            <a:r>
              <a:rPr lang="en-US" dirty="0" smtClean="0"/>
              <a:t>The </a:t>
            </a:r>
            <a:r>
              <a:rPr lang="en-US" dirty="0"/>
              <a:t>distance between any two nodes in the network is </a:t>
            </a:r>
            <a:r>
              <a:rPr lang="en-US" dirty="0" smtClean="0"/>
              <a:t>constant.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Buses are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/>
              <a:t>ideal for </a:t>
            </a:r>
            <a:r>
              <a:rPr lang="en-US" b="1" dirty="0"/>
              <a:t>broadcasting</a:t>
            </a:r>
            <a:r>
              <a:rPr lang="en-US" dirty="0"/>
              <a:t> information among nodes. </a:t>
            </a:r>
            <a:endParaRPr lang="en-US" dirty="0" smtClean="0"/>
          </a:p>
          <a:p>
            <a:pPr lvl="2" algn="just"/>
            <a:r>
              <a:rPr lang="en-US" dirty="0" smtClean="0"/>
              <a:t>Since </a:t>
            </a:r>
            <a:r>
              <a:rPr lang="en-US" dirty="0"/>
              <a:t>the transmission medium is </a:t>
            </a:r>
            <a:r>
              <a:rPr lang="en-US" dirty="0" smtClean="0"/>
              <a:t>shared, there </a:t>
            </a:r>
            <a:r>
              <a:rPr lang="en-US" dirty="0"/>
              <a:t>is little overhead associated with broadcast compared to point-to-point message </a:t>
            </a:r>
            <a:r>
              <a:rPr lang="en-US" dirty="0" smtClean="0"/>
              <a:t>transfer.</a:t>
            </a:r>
          </a:p>
          <a:p>
            <a:pPr lvl="2" algn="just"/>
            <a:endParaRPr lang="en-US" dirty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bounded bandwidth of a bus places limitations on the overall performance of </a:t>
            </a:r>
            <a:r>
              <a:rPr lang="en-US" dirty="0" smtClean="0"/>
              <a:t>the network </a:t>
            </a:r>
            <a:r>
              <a:rPr lang="en-US" dirty="0"/>
              <a:t>as the number of nodes increases. Typical bus based machines are limited to </a:t>
            </a:r>
            <a:r>
              <a:rPr lang="en-US" i="1" dirty="0"/>
              <a:t>dozens </a:t>
            </a:r>
            <a:r>
              <a:rPr lang="en-US" i="1" dirty="0" smtClean="0"/>
              <a:t>of nodes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demands on bus bandwidth can be reduced by making use of the property that in </a:t>
            </a:r>
            <a:r>
              <a:rPr lang="en-US" dirty="0" smtClean="0"/>
              <a:t>typical programs</a:t>
            </a:r>
            <a:r>
              <a:rPr lang="en-US" dirty="0"/>
              <a:t>, a majority of the data accessed is </a:t>
            </a:r>
            <a:r>
              <a:rPr lang="en-US" i="1" dirty="0"/>
              <a:t>local</a:t>
            </a:r>
            <a:r>
              <a:rPr lang="en-US" dirty="0"/>
              <a:t> to the node. For such programs, it </a:t>
            </a:r>
            <a:r>
              <a:rPr lang="en-US" dirty="0" smtClean="0"/>
              <a:t>is possible to </a:t>
            </a:r>
            <a:r>
              <a:rPr lang="en-US" dirty="0"/>
              <a:t>provide a </a:t>
            </a:r>
            <a:r>
              <a:rPr lang="en-US" b="1" dirty="0"/>
              <a:t>cache</a:t>
            </a:r>
            <a:r>
              <a:rPr lang="en-US" dirty="0"/>
              <a:t> for each node. </a:t>
            </a:r>
            <a:r>
              <a:rPr lang="en-US" b="1" dirty="0"/>
              <a:t>Private data</a:t>
            </a:r>
            <a:r>
              <a:rPr lang="en-US" dirty="0"/>
              <a:t> is </a:t>
            </a:r>
            <a:r>
              <a:rPr lang="en-US" b="1" dirty="0"/>
              <a:t>cached</a:t>
            </a:r>
            <a:r>
              <a:rPr lang="en-US" dirty="0"/>
              <a:t> at the node and only remote data </a:t>
            </a:r>
            <a:r>
              <a:rPr lang="en-US" dirty="0" smtClean="0"/>
              <a:t>is accessed </a:t>
            </a:r>
            <a:r>
              <a:rPr lang="en-US" dirty="0"/>
              <a:t>through the bus. </a:t>
            </a:r>
          </a:p>
        </p:txBody>
      </p:sp>
    </p:spTree>
    <p:extLst>
      <p:ext uri="{BB962C8B-B14F-4D97-AF65-F5344CB8AC3E}">
        <p14:creationId xmlns:p14="http://schemas.microsoft.com/office/powerpoint/2010/main" val="1004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881"/>
          <a:stretch/>
        </p:blipFill>
        <p:spPr>
          <a:xfrm>
            <a:off x="12528" y="0"/>
            <a:ext cx="5470965" cy="6833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32" y="5627180"/>
            <a:ext cx="6538586" cy="698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3493" y="2592886"/>
            <a:ext cx="627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Crossbar Network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The crossbar interconnection network is scalable in terms </a:t>
            </a:r>
            <a:r>
              <a:rPr lang="en-US" dirty="0" smtClean="0"/>
              <a:t>of performance </a:t>
            </a:r>
            <a:r>
              <a:rPr lang="en-US" dirty="0"/>
              <a:t>but </a:t>
            </a:r>
            <a:r>
              <a:rPr lang="en-US" dirty="0" err="1"/>
              <a:t>unscalable</a:t>
            </a:r>
            <a:r>
              <a:rPr lang="en-US" dirty="0"/>
              <a:t> </a:t>
            </a:r>
            <a:r>
              <a:rPr lang="en-US" dirty="0" smtClean="0"/>
              <a:t>in terms </a:t>
            </a:r>
            <a:r>
              <a:rPr lang="en-US" dirty="0"/>
              <a:t>of </a:t>
            </a:r>
            <a:r>
              <a:rPr lang="en-US" b="1" dirty="0"/>
              <a:t>cost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Conversely</a:t>
            </a:r>
            <a:r>
              <a:rPr lang="en-US" dirty="0"/>
              <a:t>, the shared bus network is scalable in terms of cost but </a:t>
            </a:r>
            <a:r>
              <a:rPr lang="en-US" dirty="0" err="1"/>
              <a:t>unscalable</a:t>
            </a:r>
            <a:r>
              <a:rPr lang="en-US" dirty="0"/>
              <a:t> </a:t>
            </a:r>
            <a:r>
              <a:rPr lang="en-US" dirty="0" smtClean="0"/>
              <a:t>in terms </a:t>
            </a:r>
            <a:r>
              <a:rPr lang="en-US" dirty="0"/>
              <a:t>of </a:t>
            </a:r>
            <a:r>
              <a:rPr lang="en-US" b="1" dirty="0"/>
              <a:t>performance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intermediate class of networks called </a:t>
            </a:r>
            <a:r>
              <a:rPr lang="en-US" b="1" i="1" dirty="0"/>
              <a:t>multistage </a:t>
            </a:r>
            <a:r>
              <a:rPr lang="en-US" b="1" i="1" dirty="0" smtClean="0"/>
              <a:t>interconnection networks </a:t>
            </a:r>
            <a:r>
              <a:rPr lang="en-US" dirty="0"/>
              <a:t>lies between these two extremes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898279"/>
            <a:ext cx="10633165" cy="52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Message Passing Costs in Parallel Computers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total time to transfer a message over a network comprises of the following:</a:t>
            </a:r>
          </a:p>
          <a:p>
            <a:pPr lvl="1" eaLnBrk="1" hangingPunct="1"/>
            <a:r>
              <a:rPr lang="en-US" altLang="en-US" b="1" i="1" dirty="0" smtClean="0"/>
              <a:t>Startup time </a:t>
            </a:r>
            <a:r>
              <a:rPr lang="en-US" altLang="en-US" b="1" dirty="0" smtClean="0"/>
              <a:t>(</a:t>
            </a:r>
            <a:r>
              <a:rPr lang="en-US" altLang="en-US" b="1" i="1" dirty="0" err="1" smtClean="0"/>
              <a:t>t</a:t>
            </a:r>
            <a:r>
              <a:rPr lang="en-US" altLang="en-US" b="1" i="1" baseline="-25000" dirty="0" err="1" smtClean="0"/>
              <a:t>s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: Time spent at sending and receiving nodes (executing the routing algorithm, programming routers, etc.).</a:t>
            </a:r>
          </a:p>
          <a:p>
            <a:pPr lvl="1" eaLnBrk="1" hangingPunct="1"/>
            <a:endParaRPr lang="en-US" altLang="en-US" b="1" i="1" dirty="0" smtClean="0"/>
          </a:p>
          <a:p>
            <a:pPr lvl="1" eaLnBrk="1" hangingPunct="1"/>
            <a:r>
              <a:rPr lang="en-US" altLang="en-US" b="1" i="1" dirty="0" smtClean="0"/>
              <a:t>Per-hop time </a:t>
            </a:r>
            <a:r>
              <a:rPr lang="en-US" altLang="en-US" b="1" dirty="0" smtClean="0"/>
              <a:t>(</a:t>
            </a:r>
            <a:r>
              <a:rPr lang="en-US" altLang="en-US" b="1" i="1" dirty="0" err="1" smtClean="0"/>
              <a:t>t</a:t>
            </a:r>
            <a:r>
              <a:rPr lang="en-US" altLang="en-US" b="1" i="1" baseline="-25000" dirty="0" err="1" smtClean="0"/>
              <a:t>h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: This time is a function of number of hops and includes factors such as switch latencies, network delays, etc.</a:t>
            </a:r>
          </a:p>
          <a:p>
            <a:pPr lvl="1" eaLnBrk="1" hangingPunct="1"/>
            <a:endParaRPr lang="en-US" altLang="en-US" b="1" i="1" dirty="0" smtClean="0"/>
          </a:p>
          <a:p>
            <a:pPr lvl="1" eaLnBrk="1" hangingPunct="1"/>
            <a:r>
              <a:rPr lang="en-US" altLang="en-US" b="1" i="1" dirty="0" smtClean="0"/>
              <a:t>Per-word transfer time </a:t>
            </a:r>
            <a:r>
              <a:rPr lang="en-US" altLang="en-US" b="1" dirty="0" smtClean="0"/>
              <a:t>(</a:t>
            </a:r>
            <a:r>
              <a:rPr lang="en-US" altLang="en-US" b="1" i="1" dirty="0" err="1" smtClean="0"/>
              <a:t>t</a:t>
            </a:r>
            <a:r>
              <a:rPr lang="en-US" altLang="en-US" b="1" i="1" baseline="-25000" dirty="0" err="1" smtClean="0"/>
              <a:t>w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: This time includes all overheads that are determined by the length of the message. This includes bandwidth of links, error checking and correction, etc.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2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79" y="394660"/>
            <a:ext cx="9395238" cy="55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Memory: Pro and Con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Advantages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Global address space provides a user-friendly programming perspective to memory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Data sharing between tasks is both fast and uniform due to the proximity of memory to CPUs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Disadvantages</a:t>
            </a:r>
            <a:r>
              <a:rPr lang="fr-FR" altLang="en-US" sz="20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Programmer responsibility for synchronization constructs that insure "correct" access of global memory.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Expense: it becomes increasingly difficult and expensive to design and produce shared memory machines with ever increasing numbers of processors.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62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Processors have their own local memory. Memory addresses in one processor do not map to another processor, so there is no concept of global address space across all processors.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Because each processor has its own local memory, it operates independently. Changes it makes to its local memory have no effect on the memory of other processors. </a:t>
            </a:r>
            <a:r>
              <a:rPr lang="fr-FR" altLang="en-US" sz="1600" dirty="0" err="1"/>
              <a:t>Hence</a:t>
            </a:r>
            <a:r>
              <a:rPr lang="fr-FR" altLang="en-US" sz="1600" dirty="0"/>
              <a:t>, the concept of cache </a:t>
            </a:r>
            <a:r>
              <a:rPr lang="fr-FR" altLang="en-US" sz="1600" dirty="0" err="1"/>
              <a:t>coherency</a:t>
            </a:r>
            <a:r>
              <a:rPr lang="fr-FR" altLang="en-US" sz="1600" dirty="0"/>
              <a:t> </a:t>
            </a:r>
            <a:r>
              <a:rPr lang="fr-FR" altLang="en-US" sz="1600" dirty="0" err="1"/>
              <a:t>does</a:t>
            </a:r>
            <a:r>
              <a:rPr lang="fr-FR" altLang="en-US" sz="1600" dirty="0"/>
              <a:t> not </a:t>
            </a:r>
            <a:r>
              <a:rPr lang="fr-FR" altLang="en-US" sz="1600" dirty="0" err="1"/>
              <a:t>apply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When a processor needs access to data in another processor, it is usually the task of the programmer to explicitly define how and when data is communicated. </a:t>
            </a:r>
            <a:r>
              <a:rPr lang="fr-FR" altLang="en-US" sz="1600" dirty="0" err="1"/>
              <a:t>Synchronization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between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tasks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likewise</a:t>
            </a:r>
            <a:r>
              <a:rPr lang="fr-FR" altLang="en-US" sz="1600" dirty="0"/>
              <a:t> the </a:t>
            </a:r>
            <a:r>
              <a:rPr lang="fr-FR" altLang="en-US" sz="1600" dirty="0" err="1"/>
              <a:t>programmer's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responsibility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The network "fabric" used for data transfer varies widely, though it can </a:t>
            </a:r>
            <a:r>
              <a:rPr lang="en-GB" altLang="en-US" sz="1600" dirty="0" err="1"/>
              <a:t>can</a:t>
            </a:r>
            <a:r>
              <a:rPr lang="en-GB" altLang="en-US" sz="1600" dirty="0"/>
              <a:t> be as simple as Ethernet.</a:t>
            </a:r>
            <a:endParaRPr lang="fr-FR" altLang="en-US" sz="1600" dirty="0"/>
          </a:p>
        </p:txBody>
      </p:sp>
      <p:pic>
        <p:nvPicPr>
          <p:cNvPr id="18436" name="Picture 4" descr="Distribute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834176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8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Memory: Pro and Con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00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Memory is scalable with number of processors. Increase the number of processors and the size of memory increases proportionately.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Each processor can rapidly access its own memory without interference and without the overhead incurred with trying to maintain cache coherency.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Cost effectiveness: can use commodity, off-the-shelf processors and networking. </a:t>
            </a:r>
            <a:endParaRPr lang="fr-FR" altLang="en-US" sz="1800"/>
          </a:p>
          <a:p>
            <a:pPr eaLnBrk="1" hangingPunct="1">
              <a:lnSpc>
                <a:spcPct val="90000"/>
              </a:lnSpc>
            </a:pPr>
            <a:r>
              <a:rPr lang="fr-FR" altLang="en-US" sz="200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The programmer is responsible for many of the details associated with data communication between processors.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It may be difficult to map existing data structures, based on global memory, to this memory organization.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/>
              <a:t>Non-uniform memory access (NUMA) times</a:t>
            </a:r>
            <a:r>
              <a:rPr lang="fr-FR" altLang="ja-JP" sz="1800"/>
              <a:t> </a:t>
            </a:r>
            <a:endParaRPr lang="fr-FR" altLang="en-US" sz="1800"/>
          </a:p>
        </p:txBody>
      </p:sp>
    </p:spTree>
    <p:extLst>
      <p:ext uri="{BB962C8B-B14F-4D97-AF65-F5344CB8AC3E}">
        <p14:creationId xmlns:p14="http://schemas.microsoft.com/office/powerpoint/2010/main" val="2237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17463</TotalTime>
  <Words>3288</Words>
  <Application>Microsoft Office PowerPoint</Application>
  <PresentationFormat>Widescreen</PresentationFormat>
  <Paragraphs>325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ＭＳ Ｐゴシック</vt:lpstr>
      <vt:lpstr>Arial</vt:lpstr>
      <vt:lpstr>Calibri</vt:lpstr>
      <vt:lpstr>Calibri Light</vt:lpstr>
      <vt:lpstr>Courier New</vt:lpstr>
      <vt:lpstr>Webdings</vt:lpstr>
      <vt:lpstr>Wingdings</vt:lpstr>
      <vt:lpstr>ヒラギノ角ゴ Pro W3</vt:lpstr>
      <vt:lpstr>Retrospect</vt:lpstr>
      <vt:lpstr>CS3006 Parallel and Distributed Computing</vt:lpstr>
      <vt:lpstr>Parallel Computer Memory Architectures</vt:lpstr>
      <vt:lpstr>Memory architectures</vt:lpstr>
      <vt:lpstr>Shared Memory</vt:lpstr>
      <vt:lpstr>Shared Memory : UMA vs. NUMA</vt:lpstr>
      <vt:lpstr>PowerPoint Presentation</vt:lpstr>
      <vt:lpstr>Shared Memory: Pro and Con</vt:lpstr>
      <vt:lpstr>Distributed Memory</vt:lpstr>
      <vt:lpstr>Distributed Memory: Pro and Con</vt:lpstr>
      <vt:lpstr>Hybrid Distributed-Shared Memory</vt:lpstr>
      <vt:lpstr>Chapter2: Parallel Computing Platforms</vt:lpstr>
      <vt:lpstr>Implicit Parallelism: Trends in Microprocessor Architectures </vt:lpstr>
      <vt:lpstr>Pipelining and Superscalar Execution </vt:lpstr>
      <vt:lpstr>PowerPoint Presentation</vt:lpstr>
      <vt:lpstr>PowerPoint Presentation</vt:lpstr>
      <vt:lpstr>PowerPoint Presentation</vt:lpstr>
      <vt:lpstr>PowerPoint Presentation</vt:lpstr>
      <vt:lpstr>Very Long Instruction Word (VLIW) Processors</vt:lpstr>
      <vt:lpstr>PowerPoint Presentation</vt:lpstr>
      <vt:lpstr>Limitation of Memory System Performance </vt:lpstr>
      <vt:lpstr>Example</vt:lpstr>
      <vt:lpstr>Example 2.2 (Cont’d)</vt:lpstr>
      <vt:lpstr>Improving Effective Memory Latency Using Caches</vt:lpstr>
      <vt:lpstr>PowerPoint Presentation</vt:lpstr>
      <vt:lpstr>PowerPoint Presentation</vt:lpstr>
      <vt:lpstr>PowerPoint Presentation</vt:lpstr>
      <vt:lpstr>Example 2.3 Impact of caches on memory system performance</vt:lpstr>
      <vt:lpstr>Example 2.3 Impact of caches on memory system performance</vt:lpstr>
      <vt:lpstr>Impact of Memory Bandwidth </vt:lpstr>
      <vt:lpstr>PowerPoint Presentation</vt:lpstr>
      <vt:lpstr>PowerPoint Presentation</vt:lpstr>
      <vt:lpstr>Cache Coherence</vt:lpstr>
      <vt:lpstr>Cache Coherence (Cont’d)</vt:lpstr>
      <vt:lpstr>Alternate Approaches for Hiding Memory Latency </vt:lpstr>
      <vt:lpstr>Prefetching for Latency Hiding </vt:lpstr>
      <vt:lpstr>Multithreading for Latency Hiding</vt:lpstr>
      <vt:lpstr>Multithreading for Latency Hiding</vt:lpstr>
      <vt:lpstr>Multithreading for Latency Hiding</vt:lpstr>
      <vt:lpstr>PowerPoint Presentation</vt:lpstr>
      <vt:lpstr>2.3 Dichotomy of Parallel Computing Platforms </vt:lpstr>
      <vt:lpstr>PowerPoint Presentation</vt:lpstr>
      <vt:lpstr>PowerPoint Presentation</vt:lpstr>
      <vt:lpstr>PowerPoint Presentation</vt:lpstr>
      <vt:lpstr>Communication Model of Parallel Platforms</vt:lpstr>
      <vt:lpstr>Shared-Address-Space Platforms</vt:lpstr>
      <vt:lpstr>PowerPoint Presentation</vt:lpstr>
      <vt:lpstr>Message-Passing Platforms</vt:lpstr>
      <vt:lpstr>Interconnection Networks for Parallel Computers </vt:lpstr>
      <vt:lpstr>Interconnection Networks for Parallel Computers </vt:lpstr>
      <vt:lpstr>PowerPoint Presentation</vt:lpstr>
      <vt:lpstr>Network Topologies </vt:lpstr>
      <vt:lpstr>PowerPoint Presentation</vt:lpstr>
      <vt:lpstr>PowerPoint Presentation</vt:lpstr>
      <vt:lpstr>PowerPoint Presentation</vt:lpstr>
      <vt:lpstr>PowerPoint Presentation</vt:lpstr>
      <vt:lpstr>Message Passing Costs in Parallel Computers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556</cp:revision>
  <dcterms:created xsi:type="dcterms:W3CDTF">2021-02-06T08:07:10Z</dcterms:created>
  <dcterms:modified xsi:type="dcterms:W3CDTF">2022-09-03T05:41:42Z</dcterms:modified>
</cp:coreProperties>
</file>