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80"/>
  </p:notesMasterIdLst>
  <p:sldIdLst>
    <p:sldId id="256" r:id="rId2"/>
    <p:sldId id="319" r:id="rId3"/>
    <p:sldId id="359" r:id="rId4"/>
    <p:sldId id="360" r:id="rId5"/>
    <p:sldId id="361" r:id="rId6"/>
    <p:sldId id="362" r:id="rId7"/>
    <p:sldId id="363" r:id="rId8"/>
    <p:sldId id="364" r:id="rId9"/>
    <p:sldId id="365" r:id="rId10"/>
    <p:sldId id="366" r:id="rId11"/>
    <p:sldId id="367" r:id="rId12"/>
    <p:sldId id="417" r:id="rId13"/>
    <p:sldId id="372" r:id="rId14"/>
    <p:sldId id="373" r:id="rId15"/>
    <p:sldId id="368" r:id="rId16"/>
    <p:sldId id="369" r:id="rId17"/>
    <p:sldId id="370" r:id="rId18"/>
    <p:sldId id="374" r:id="rId19"/>
    <p:sldId id="371" r:id="rId20"/>
    <p:sldId id="375" r:id="rId21"/>
    <p:sldId id="376" r:id="rId22"/>
    <p:sldId id="377" r:id="rId23"/>
    <p:sldId id="378" r:id="rId24"/>
    <p:sldId id="379" r:id="rId25"/>
    <p:sldId id="380" r:id="rId26"/>
    <p:sldId id="416" r:id="rId27"/>
    <p:sldId id="418" r:id="rId28"/>
    <p:sldId id="419" r:id="rId29"/>
    <p:sldId id="381" r:id="rId30"/>
    <p:sldId id="382" r:id="rId31"/>
    <p:sldId id="383" r:id="rId32"/>
    <p:sldId id="384" r:id="rId33"/>
    <p:sldId id="385" r:id="rId34"/>
    <p:sldId id="395" r:id="rId35"/>
    <p:sldId id="396" r:id="rId36"/>
    <p:sldId id="397" r:id="rId37"/>
    <p:sldId id="398" r:id="rId38"/>
    <p:sldId id="399" r:id="rId39"/>
    <p:sldId id="400" r:id="rId40"/>
    <p:sldId id="401" r:id="rId41"/>
    <p:sldId id="402" r:id="rId42"/>
    <p:sldId id="403" r:id="rId43"/>
    <p:sldId id="404" r:id="rId44"/>
    <p:sldId id="445" r:id="rId45"/>
    <p:sldId id="446" r:id="rId46"/>
    <p:sldId id="447" r:id="rId47"/>
    <p:sldId id="448" r:id="rId48"/>
    <p:sldId id="405" r:id="rId49"/>
    <p:sldId id="406" r:id="rId50"/>
    <p:sldId id="407" r:id="rId51"/>
    <p:sldId id="408" r:id="rId52"/>
    <p:sldId id="409" r:id="rId53"/>
    <p:sldId id="410" r:id="rId54"/>
    <p:sldId id="411" r:id="rId55"/>
    <p:sldId id="412" r:id="rId56"/>
    <p:sldId id="413" r:id="rId57"/>
    <p:sldId id="414" r:id="rId58"/>
    <p:sldId id="415" r:id="rId59"/>
    <p:sldId id="430" r:id="rId60"/>
    <p:sldId id="431" r:id="rId61"/>
    <p:sldId id="432" r:id="rId62"/>
    <p:sldId id="433" r:id="rId63"/>
    <p:sldId id="434" r:id="rId64"/>
    <p:sldId id="435" r:id="rId65"/>
    <p:sldId id="436" r:id="rId66"/>
    <p:sldId id="438" r:id="rId67"/>
    <p:sldId id="439" r:id="rId68"/>
    <p:sldId id="440" r:id="rId69"/>
    <p:sldId id="449" r:id="rId70"/>
    <p:sldId id="450" r:id="rId71"/>
    <p:sldId id="451" r:id="rId72"/>
    <p:sldId id="452" r:id="rId73"/>
    <p:sldId id="453" r:id="rId74"/>
    <p:sldId id="454" r:id="rId75"/>
    <p:sldId id="455" r:id="rId76"/>
    <p:sldId id="456" r:id="rId77"/>
    <p:sldId id="457" r:id="rId78"/>
    <p:sldId id="458"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8117" autoAdjust="0"/>
  </p:normalViewPr>
  <p:slideViewPr>
    <p:cSldViewPr snapToGrid="0">
      <p:cViewPr varScale="1">
        <p:scale>
          <a:sx n="62" d="100"/>
          <a:sy n="62" d="100"/>
        </p:scale>
        <p:origin x="978" y="66"/>
      </p:cViewPr>
      <p:guideLst/>
    </p:cSldViewPr>
  </p:slideViewPr>
  <p:outlineViewPr>
    <p:cViewPr>
      <p:scale>
        <a:sx n="33" d="100"/>
        <a:sy n="33" d="100"/>
      </p:scale>
      <p:origin x="0" y="-410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ATOMIC block</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4</a:t>
            </a:fld>
            <a:endParaRPr lang="en-US"/>
          </a:p>
        </p:txBody>
      </p:sp>
    </p:spTree>
    <p:extLst>
      <p:ext uri="{BB962C8B-B14F-4D97-AF65-F5344CB8AC3E}">
        <p14:creationId xmlns:p14="http://schemas.microsoft.com/office/powerpoint/2010/main" val="253825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such a formulation, the matrix is viewed as composed of blocks or sub-matrices and the scalar arithmetic operations on its elements are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replaced by the equivalent matrix operations on the blocks</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36</a:t>
            </a:fld>
            <a:endParaRPr lang="en-US"/>
          </a:p>
        </p:txBody>
      </p:sp>
    </p:spTree>
    <p:extLst>
      <p:ext uri="{BB962C8B-B14F-4D97-AF65-F5344CB8AC3E}">
        <p14:creationId xmlns:p14="http://schemas.microsoft.com/office/powerpoint/2010/main" val="991824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Figure (b) shows how the computation of frequencies of the </a:t>
            </a:r>
            <a:r>
              <a:rPr lang="en-US" sz="1200" b="0" i="0" kern="1200" dirty="0" err="1" smtClean="0">
                <a:solidFill>
                  <a:schemeClr val="tx1"/>
                </a:solidFill>
                <a:effectLst/>
                <a:latin typeface="+mn-lt"/>
                <a:ea typeface="+mn-ea"/>
                <a:cs typeface="+mn-cs"/>
              </a:rPr>
              <a:t>itemsets</a:t>
            </a:r>
            <a:r>
              <a:rPr lang="en-US" sz="1200" b="0" i="0" kern="1200" dirty="0" smtClean="0">
                <a:solidFill>
                  <a:schemeClr val="tx1"/>
                </a:solidFill>
                <a:effectLst/>
                <a:latin typeface="+mn-lt"/>
                <a:ea typeface="+mn-ea"/>
                <a:cs typeface="+mn-cs"/>
              </a:rPr>
              <a:t> can be decomposed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into two tasks by partitioning the output into two parts and having each task compute its half of the frequencies. Note that, in the process, the </a:t>
            </a:r>
            <a:r>
              <a:rPr lang="en-US" sz="1200" b="0" i="0" kern="1200" dirty="0" err="1" smtClean="0">
                <a:solidFill>
                  <a:schemeClr val="tx1"/>
                </a:solidFill>
                <a:effectLst/>
                <a:latin typeface="+mn-lt"/>
                <a:ea typeface="+mn-ea"/>
                <a:cs typeface="+mn-cs"/>
              </a:rPr>
              <a:t>itemsets</a:t>
            </a:r>
            <a:r>
              <a:rPr lang="en-US" sz="1200" b="0" i="0" kern="1200" dirty="0" smtClean="0">
                <a:solidFill>
                  <a:schemeClr val="tx1"/>
                </a:solidFill>
                <a:effectLst/>
                <a:latin typeface="+mn-lt"/>
                <a:ea typeface="+mn-ea"/>
                <a:cs typeface="+mn-cs"/>
              </a:rPr>
              <a:t> input has also been partitioned, but the primary motivation for the decomposition of Figure 3.12(b) is to have each task independently compute the subset of frequencies assigned to it.</a:t>
            </a:r>
            <a:r>
              <a:rPr lang="en-US" dirty="0" smtClean="0"/>
              <a:t> </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38</a:t>
            </a:fld>
            <a:endParaRPr lang="en-US"/>
          </a:p>
        </p:txBody>
      </p:sp>
    </p:spTree>
    <p:extLst>
      <p:ext uri="{BB962C8B-B14F-4D97-AF65-F5344CB8AC3E}">
        <p14:creationId xmlns:p14="http://schemas.microsoft.com/office/powerpoint/2010/main" val="15183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such a formulation, the matrix is viewed as composed of blocks or sub-matrices and the scalar arithmetic operations on its elements are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replaced by the equivalent matrix operations on the blocks</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44</a:t>
            </a:fld>
            <a:endParaRPr lang="en-US"/>
          </a:p>
        </p:txBody>
      </p:sp>
    </p:spTree>
    <p:extLst>
      <p:ext uri="{BB962C8B-B14F-4D97-AF65-F5344CB8AC3E}">
        <p14:creationId xmlns:p14="http://schemas.microsoft.com/office/powerpoint/2010/main" val="2846368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which successive </a:t>
            </a:r>
            <a:r>
              <a:rPr lang="en-US" sz="1200" b="0" i="0" u="none" strike="noStrike" kern="1200" dirty="0" smtClean="0">
                <a:solidFill>
                  <a:schemeClr val="tx1"/>
                </a:solidFill>
                <a:effectLst/>
                <a:latin typeface="+mn-lt"/>
                <a:ea typeface="+mn-ea"/>
                <a:cs typeface="+mn-cs"/>
              </a:rPr>
              <a:t>configurations</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states</a:t>
            </a:r>
            <a:r>
              <a:rPr lang="en-US" sz="1200" b="0" i="0" kern="1200" dirty="0" smtClean="0">
                <a:solidFill>
                  <a:schemeClr val="tx1"/>
                </a:solidFill>
                <a:effectLst/>
                <a:latin typeface="+mn-lt"/>
                <a:ea typeface="+mn-ea"/>
                <a:cs typeface="+mn-cs"/>
              </a:rPr>
              <a:t> of an instance are considered, with the intention of finding a </a:t>
            </a:r>
            <a:r>
              <a:rPr lang="en-US" sz="1200" b="0" i="1" kern="1200" dirty="0" smtClean="0">
                <a:solidFill>
                  <a:schemeClr val="tx1"/>
                </a:solidFill>
                <a:effectLst/>
                <a:latin typeface="+mn-lt"/>
                <a:ea typeface="+mn-ea"/>
                <a:cs typeface="+mn-cs"/>
              </a:rPr>
              <a:t>goal state</a:t>
            </a:r>
            <a:r>
              <a:rPr lang="en-US" sz="1200" b="0" i="0" kern="1200" dirty="0" smtClean="0">
                <a:solidFill>
                  <a:schemeClr val="tx1"/>
                </a:solidFill>
                <a:effectLst/>
                <a:latin typeface="+mn-lt"/>
                <a:ea typeface="+mn-ea"/>
                <a:cs typeface="+mn-cs"/>
              </a:rPr>
              <a:t> with a desired property.</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48</a:t>
            </a:fld>
            <a:endParaRPr lang="en-US"/>
          </a:p>
        </p:txBody>
      </p:sp>
    </p:spTree>
    <p:extLst>
      <p:ext uri="{BB962C8B-B14F-4D97-AF65-F5344CB8AC3E}">
        <p14:creationId xmlns:p14="http://schemas.microsoft.com/office/powerpoint/2010/main" val="329370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15-puzzle is typically solved using tree-search techniques. Starting from the initial</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configuration, all possible successor configurations are generated. A configuration may have 2, 3, or 4 possible successor configurations, each corresponding to the occupation of the empty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slot by one of its neighbors.</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49</a:t>
            </a:fld>
            <a:endParaRPr lang="en-US"/>
          </a:p>
        </p:txBody>
      </p:sp>
    </p:spTree>
    <p:extLst>
      <p:ext uri="{BB962C8B-B14F-4D97-AF65-F5344CB8AC3E}">
        <p14:creationId xmlns:p14="http://schemas.microsoft.com/office/powerpoint/2010/main" val="2063354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soon as one of the concurrent tasks finds a solution it can inform the others to terminate their searches.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50</a:t>
            </a:fld>
            <a:endParaRPr lang="en-US"/>
          </a:p>
        </p:txBody>
      </p:sp>
    </p:spTree>
    <p:extLst>
      <p:ext uri="{BB962C8B-B14F-4D97-AF65-F5344CB8AC3E}">
        <p14:creationId xmlns:p14="http://schemas.microsoft.com/office/powerpoint/2010/main" val="569871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Figure 3.23 shows two mappings of 12-task decomposition in which the last four tasks can be started only after the first eight are finished due to dependencies among tasks. As the figure shows, two mappings, each with an overall balanced workload, can result in different completion times</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62</a:t>
            </a:fld>
            <a:endParaRPr lang="en-US"/>
          </a:p>
        </p:txBody>
      </p:sp>
    </p:spTree>
    <p:extLst>
      <p:ext uri="{BB962C8B-B14F-4D97-AF65-F5344CB8AC3E}">
        <p14:creationId xmlns:p14="http://schemas.microsoft.com/office/powerpoint/2010/main" val="4025586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list C</a:t>
            </a:r>
            <a:r>
              <a:rPr lang="en-US" sz="1200" b="1" i="1" kern="1200" dirty="0" smtClean="0">
                <a:solidFill>
                  <a:schemeClr val="tx1"/>
                </a:solidFill>
                <a:effectLst/>
                <a:latin typeface="+mn-lt"/>
                <a:ea typeface="+mn-ea"/>
                <a:cs typeface="+mn-cs"/>
              </a:rPr>
              <a:t>i </a:t>
            </a:r>
            <a:r>
              <a:rPr lang="en-US" sz="1200" b="1" i="0" kern="1200" dirty="0" smtClean="0">
                <a:solidFill>
                  <a:schemeClr val="tx1"/>
                </a:solidFill>
                <a:effectLst/>
                <a:latin typeface="+mn-lt"/>
                <a:ea typeface="+mn-ea"/>
                <a:cs typeface="+mn-cs"/>
              </a:rPr>
              <a:t>contains the indices of </a:t>
            </a:r>
            <a:r>
              <a:rPr lang="en-US" sz="1200" b="1" i="1" kern="1200" dirty="0" smtClean="0">
                <a:solidFill>
                  <a:schemeClr val="tx1"/>
                </a:solidFill>
                <a:effectLst/>
                <a:latin typeface="+mn-lt"/>
                <a:ea typeface="+mn-ea"/>
                <a:cs typeface="+mn-cs"/>
              </a:rPr>
              <a:t>b </a:t>
            </a:r>
            <a:r>
              <a:rPr lang="en-US" sz="1200" b="1" i="0" kern="1200" dirty="0" smtClean="0">
                <a:solidFill>
                  <a:schemeClr val="tx1"/>
                </a:solidFill>
                <a:effectLst/>
                <a:latin typeface="+mn-lt"/>
                <a:ea typeface="+mn-ea"/>
                <a:cs typeface="+mn-cs"/>
              </a:rPr>
              <a:t>that Process </a:t>
            </a:r>
            <a:r>
              <a:rPr lang="en-US" sz="1200" b="1" i="1" kern="1200" dirty="0" err="1" smtClean="0">
                <a:solidFill>
                  <a:schemeClr val="tx1"/>
                </a:solidFill>
                <a:effectLst/>
                <a:latin typeface="+mn-lt"/>
                <a:ea typeface="+mn-ea"/>
                <a:cs typeface="+mn-cs"/>
              </a:rPr>
              <a:t>i</a:t>
            </a:r>
            <a:r>
              <a:rPr lang="en-US" sz="1200" b="1" i="1"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needs to access from other processes.</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67</a:t>
            </a:fld>
            <a:endParaRPr lang="en-US"/>
          </a:p>
        </p:txBody>
      </p:sp>
    </p:spTree>
    <p:extLst>
      <p:ext uri="{BB962C8B-B14F-4D97-AF65-F5344CB8AC3E}">
        <p14:creationId xmlns:p14="http://schemas.microsoft.com/office/powerpoint/2010/main" val="3086864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Assignment: How does this mapping is better than</a:t>
            </a:r>
            <a:r>
              <a:rPr lang="en-US" baseline="0" dirty="0" smtClean="0"/>
              <a:t> </a:t>
            </a:r>
            <a:r>
              <a:rPr lang="en-US" baseline="0" dirty="0" err="1" smtClean="0"/>
              <a:t>prvious</a:t>
            </a:r>
            <a:r>
              <a:rPr lang="en-US" baseline="0" dirty="0" smtClean="0"/>
              <a:t> one?</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68</a:t>
            </a:fld>
            <a:endParaRPr lang="en-US"/>
          </a:p>
        </p:txBody>
      </p:sp>
    </p:spTree>
    <p:extLst>
      <p:ext uri="{BB962C8B-B14F-4D97-AF65-F5344CB8AC3E}">
        <p14:creationId xmlns:p14="http://schemas.microsoft.com/office/powerpoint/2010/main" val="291085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8</a:t>
            </a:fld>
            <a:endParaRPr lang="en-US"/>
          </a:p>
        </p:txBody>
      </p:sp>
    </p:spTree>
    <p:extLst>
      <p:ext uri="{BB962C8B-B14F-4D97-AF65-F5344CB8AC3E}">
        <p14:creationId xmlns:p14="http://schemas.microsoft.com/office/powerpoint/2010/main" val="283264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query is processed by creating a number of intermediate tables. </a:t>
            </a:r>
          </a:p>
          <a:p>
            <a:r>
              <a:rPr lang="en-US" sz="1200" b="0" i="0" kern="1200" dirty="0" smtClean="0">
                <a:solidFill>
                  <a:schemeClr val="tx1"/>
                </a:solidFill>
                <a:effectLst/>
                <a:latin typeface="+mn-lt"/>
                <a:ea typeface="+mn-ea"/>
                <a:cs typeface="+mn-cs"/>
              </a:rPr>
              <a:t>One possible way is to first create the following four tables: a table containing all Civics, a table containing all 2001-model cars, a table containing all green-colored cars, and a table containing all white-colored cars. Next, the computation proceeds by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combining these tables by computing their pairwise intersections or unions.</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9</a:t>
            </a:fld>
            <a:endParaRPr lang="en-US"/>
          </a:p>
        </p:txBody>
      </p:sp>
    </p:spTree>
    <p:extLst>
      <p:ext uri="{BB962C8B-B14F-4D97-AF65-F5344CB8AC3E}">
        <p14:creationId xmlns:p14="http://schemas.microsoft.com/office/powerpoint/2010/main" val="26058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Mapping</a:t>
            </a:r>
            <a:r>
              <a:rPr lang="en-US" dirty="0" smtClean="0"/>
              <a:t>: The mechanism by which tasks are assigned to processes.</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14</a:t>
            </a:fld>
            <a:endParaRPr lang="en-US"/>
          </a:p>
        </p:txBody>
      </p:sp>
    </p:spTree>
    <p:extLst>
      <p:ext uri="{BB962C8B-B14F-4D97-AF65-F5344CB8AC3E}">
        <p14:creationId xmlns:p14="http://schemas.microsoft.com/office/powerpoint/2010/main" val="265189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Operations</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20</a:t>
            </a:fld>
            <a:endParaRPr lang="en-US"/>
          </a:p>
        </p:txBody>
      </p:sp>
    </p:spTree>
    <p:extLst>
      <p:ext uri="{BB962C8B-B14F-4D97-AF65-F5344CB8AC3E}">
        <p14:creationId xmlns:p14="http://schemas.microsoft.com/office/powerpoint/2010/main" val="55903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matrix is considered sparse when a significant number of</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entries in it are zero and the locations of the non-zero entries do not conform to a predefined structure or pattern. Arithmetic operations involving sparse matrices can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often be optimized significantly by avoiding computations involving the </a:t>
            </a:r>
            <a:r>
              <a:rPr lang="en-US" sz="1200" b="0" i="0" kern="1200" dirty="0" err="1" smtClean="0">
                <a:solidFill>
                  <a:schemeClr val="tx1"/>
                </a:solidFill>
                <a:effectLst/>
                <a:latin typeface="+mn-lt"/>
                <a:ea typeface="+mn-ea"/>
                <a:cs typeface="+mn-cs"/>
              </a:rPr>
              <a:t>zeros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22</a:t>
            </a:fld>
            <a:endParaRPr lang="en-US"/>
          </a:p>
        </p:txBody>
      </p:sp>
    </p:spTree>
    <p:extLst>
      <p:ext uri="{BB962C8B-B14F-4D97-AF65-F5344CB8AC3E}">
        <p14:creationId xmlns:p14="http://schemas.microsoft.com/office/powerpoint/2010/main" val="315589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 COMPUTE rule in Sparse Matrix Multiplication</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23</a:t>
            </a:fld>
            <a:endParaRPr lang="en-US"/>
          </a:p>
        </p:txBody>
      </p:sp>
    </p:spTree>
    <p:extLst>
      <p:ext uri="{BB962C8B-B14F-4D97-AF65-F5344CB8AC3E}">
        <p14:creationId xmlns:p14="http://schemas.microsoft.com/office/powerpoint/2010/main" val="2934000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 identify a problem</a:t>
            </a:r>
            <a:r>
              <a:rPr lang="en-US" baseline="0" dirty="0" smtClean="0"/>
              <a:t> which can be solved by recursive decomposition.</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30</a:t>
            </a:fld>
            <a:endParaRPr lang="en-US"/>
          </a:p>
        </p:txBody>
      </p:sp>
    </p:spTree>
    <p:extLst>
      <p:ext uri="{BB962C8B-B14F-4D97-AF65-F5344CB8AC3E}">
        <p14:creationId xmlns:p14="http://schemas.microsoft.com/office/powerpoint/2010/main" val="3869496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 How does</a:t>
            </a:r>
            <a:r>
              <a:rPr lang="en-US" baseline="0" dirty="0" smtClean="0"/>
              <a:t> it support parallel execution?</a:t>
            </a:r>
          </a:p>
          <a:p>
            <a:r>
              <a:rPr lang="en-US" baseline="0" dirty="0" smtClean="0"/>
              <a:t>Q: Does the diagram show task graph?</a:t>
            </a:r>
          </a:p>
          <a:p>
            <a:r>
              <a:rPr lang="en-US" sz="1200" b="0" i="0" kern="1200" dirty="0" smtClean="0">
                <a:solidFill>
                  <a:schemeClr val="tx1"/>
                </a:solidFill>
                <a:effectLst/>
                <a:latin typeface="+mn-lt"/>
                <a:ea typeface="+mn-ea"/>
                <a:cs typeface="+mn-cs"/>
              </a:rPr>
              <a:t>-concurrency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continues to increase as we move down the tree.</a:t>
            </a:r>
            <a:r>
              <a:rPr lang="en-US" dirty="0" smtClean="0"/>
              <a:t> </a:t>
            </a:r>
          </a:p>
          <a:p>
            <a:r>
              <a:rPr lang="en-US" dirty="0" smtClean="0"/>
              <a:t>-Given a scenario, ask for recursive decomposition of the task.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31</a:t>
            </a:fld>
            <a:endParaRPr lang="en-US"/>
          </a:p>
        </p:txBody>
      </p:sp>
    </p:spTree>
    <p:extLst>
      <p:ext uri="{BB962C8B-B14F-4D97-AF65-F5344CB8AC3E}">
        <p14:creationId xmlns:p14="http://schemas.microsoft.com/office/powerpoint/2010/main" val="3752276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91440" indent="-91440">
              <a:buFont typeface="Wingdings" panose="05000000000000000000" pitchFamily="2" charset="2"/>
              <a:buChar char="Ø"/>
              <a:defRPr sz="2800"/>
            </a:lvl1pPr>
            <a:lvl2pPr>
              <a:defRPr sz="2400">
                <a:solidFill>
                  <a:srgbClr val="002060"/>
                </a:solidFill>
              </a:defRPr>
            </a:lvl2pPr>
            <a:lvl3pPr>
              <a:defRPr sz="1800">
                <a:solidFill>
                  <a:srgbClr val="0070C0"/>
                </a:solidFill>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190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9/15/2022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9/15/2022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9/15/2022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CS3006 Parallel and Distributed Computing</a:t>
            </a:r>
            <a:endParaRPr lang="en-US" dirty="0"/>
          </a:p>
        </p:txBody>
      </p:sp>
      <p:sp>
        <p:nvSpPr>
          <p:cNvPr id="3" name="Subtitle 2"/>
          <p:cNvSpPr>
            <a:spLocks noGrp="1"/>
          </p:cNvSpPr>
          <p:nvPr>
            <p:ph type="subTitle" idx="1"/>
          </p:nvPr>
        </p:nvSpPr>
        <p:spPr/>
        <p:txBody>
          <a:bodyPr>
            <a:normAutofit/>
          </a:bodyPr>
          <a:lstStyle/>
          <a:p>
            <a:r>
              <a:rPr lang="en-US" smtClean="0"/>
              <a:t>FALL </a:t>
            </a:r>
            <a:r>
              <a:rPr lang="en-US" dirty="0" smtClean="0"/>
              <a:t>2022</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US" dirty="0" smtClean="0"/>
              <a:t>Often </a:t>
            </a:r>
            <a:r>
              <a:rPr lang="en-US" dirty="0"/>
              <a:t>there are multiple ways of expressing certain computations, especially </a:t>
            </a:r>
            <a:r>
              <a:rPr lang="en-US" dirty="0" smtClean="0"/>
              <a:t>those involving </a:t>
            </a:r>
            <a:r>
              <a:rPr lang="en-US" dirty="0"/>
              <a:t>associative operators such as addition, multiplication, and logical AND or </a:t>
            </a:r>
            <a:r>
              <a:rPr lang="en-US" dirty="0" err="1"/>
              <a:t>OR</a:t>
            </a:r>
            <a:r>
              <a:rPr lang="en-US"/>
              <a:t>. </a:t>
            </a:r>
            <a:endParaRPr lang="en-US" smtClean="0"/>
          </a:p>
          <a:p>
            <a:pPr lvl="1" algn="just"/>
            <a:endParaRPr lang="en-US" dirty="0"/>
          </a:p>
          <a:p>
            <a:pPr lvl="1" algn="just"/>
            <a:r>
              <a:rPr lang="en-US" dirty="0" smtClean="0"/>
              <a:t>Different ways </a:t>
            </a:r>
            <a:r>
              <a:rPr lang="en-US" dirty="0"/>
              <a:t>of arranging computations can lead to different task-dependency graphs with </a:t>
            </a:r>
            <a:r>
              <a:rPr lang="en-US" dirty="0" smtClean="0"/>
              <a:t>different characteristics</a:t>
            </a:r>
            <a:r>
              <a:rPr lang="en-US" dirty="0"/>
              <a:t>. </a:t>
            </a:r>
          </a:p>
        </p:txBody>
      </p:sp>
    </p:spTree>
    <p:extLst>
      <p:ext uri="{BB962C8B-B14F-4D97-AF65-F5344CB8AC3E}">
        <p14:creationId xmlns:p14="http://schemas.microsoft.com/office/powerpoint/2010/main" val="100519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0494" y="95035"/>
            <a:ext cx="7803715" cy="6116851"/>
          </a:xfrm>
          <a:prstGeom prst="rect">
            <a:avLst/>
          </a:prstGeom>
        </p:spPr>
      </p:pic>
      <p:sp>
        <p:nvSpPr>
          <p:cNvPr id="5" name="TextBox 4"/>
          <p:cNvSpPr txBox="1"/>
          <p:nvPr/>
        </p:nvSpPr>
        <p:spPr>
          <a:xfrm>
            <a:off x="7045500" y="5699766"/>
            <a:ext cx="5146500" cy="400110"/>
          </a:xfrm>
          <a:prstGeom prst="rect">
            <a:avLst/>
          </a:prstGeom>
          <a:noFill/>
        </p:spPr>
        <p:txBody>
          <a:bodyPr wrap="square" rtlCol="0">
            <a:spAutoFit/>
          </a:bodyPr>
          <a:lstStyle/>
          <a:p>
            <a:r>
              <a:rPr lang="en-US" sz="2000" b="1" dirty="0" smtClean="0">
                <a:solidFill>
                  <a:srgbClr val="FF0000"/>
                </a:solidFill>
              </a:rPr>
              <a:t>3.3 An </a:t>
            </a:r>
            <a:r>
              <a:rPr lang="en-US" sz="2000" b="1" dirty="0">
                <a:solidFill>
                  <a:srgbClr val="FF0000"/>
                </a:solidFill>
              </a:rPr>
              <a:t>alternate </a:t>
            </a:r>
            <a:r>
              <a:rPr lang="en-US" sz="2000" b="1" dirty="0" smtClean="0">
                <a:solidFill>
                  <a:srgbClr val="FF0000"/>
                </a:solidFill>
              </a:rPr>
              <a:t>Data-Dependency Graph</a:t>
            </a:r>
            <a:r>
              <a:rPr lang="en-US" sz="2000" dirty="0" smtClean="0">
                <a:solidFill>
                  <a:srgbClr val="FF0000"/>
                </a:solidFill>
              </a:rPr>
              <a:t> </a:t>
            </a:r>
            <a:endParaRPr lang="en-US" sz="2000" dirty="0">
              <a:solidFill>
                <a:srgbClr val="FF0000"/>
              </a:solidFill>
            </a:endParaRPr>
          </a:p>
        </p:txBody>
      </p:sp>
    </p:spTree>
    <p:extLst>
      <p:ext uri="{BB962C8B-B14F-4D97-AF65-F5344CB8AC3E}">
        <p14:creationId xmlns:p14="http://schemas.microsoft.com/office/powerpoint/2010/main" val="2520993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8486" y="2138766"/>
            <a:ext cx="8160396" cy="3552173"/>
          </a:xfrm>
          <a:prstGeom prst="rect">
            <a:avLst/>
          </a:prstGeom>
        </p:spPr>
      </p:pic>
      <p:sp>
        <p:nvSpPr>
          <p:cNvPr id="3" name="Rectangle 2"/>
          <p:cNvSpPr/>
          <p:nvPr/>
        </p:nvSpPr>
        <p:spPr>
          <a:xfrm>
            <a:off x="1328711" y="922545"/>
            <a:ext cx="9639946" cy="923330"/>
          </a:xfrm>
          <a:prstGeom prst="rect">
            <a:avLst/>
          </a:prstGeom>
        </p:spPr>
        <p:txBody>
          <a:bodyPr wrap="square">
            <a:spAutoFit/>
          </a:bodyPr>
          <a:lstStyle/>
          <a:p>
            <a:r>
              <a:rPr lang="en-US" b="1" dirty="0" smtClean="0">
                <a:solidFill>
                  <a:srgbClr val="000000"/>
                </a:solidFill>
                <a:latin typeface="Verdana" panose="020B0604030504040204" pitchFamily="34" charset="0"/>
              </a:rPr>
              <a:t>Figure </a:t>
            </a:r>
            <a:r>
              <a:rPr lang="en-US" b="1" dirty="0" smtClean="0">
                <a:solidFill>
                  <a:srgbClr val="0070C0"/>
                </a:solidFill>
                <a:latin typeface="Verdana" panose="020B0604030504040204" pitchFamily="34" charset="0"/>
              </a:rPr>
              <a:t>3.5</a:t>
            </a:r>
            <a:r>
              <a:rPr lang="en-US" b="1" dirty="0" smtClean="0">
                <a:solidFill>
                  <a:srgbClr val="000000"/>
                </a:solidFill>
                <a:latin typeface="Verdana" panose="020B0604030504040204" pitchFamily="34" charset="0"/>
              </a:rPr>
              <a:t> Abstractions </a:t>
            </a:r>
            <a:r>
              <a:rPr lang="en-US" b="1" dirty="0">
                <a:solidFill>
                  <a:srgbClr val="000000"/>
                </a:solidFill>
                <a:latin typeface="Verdana" panose="020B0604030504040204" pitchFamily="34" charset="0"/>
              </a:rPr>
              <a:t>of the task graphs of Figures </a:t>
            </a:r>
            <a:r>
              <a:rPr lang="en-US" b="1" dirty="0">
                <a:solidFill>
                  <a:srgbClr val="003399"/>
                </a:solidFill>
                <a:latin typeface="Verdana" panose="020B0604030504040204" pitchFamily="34" charset="0"/>
              </a:rPr>
              <a:t>3.2 </a:t>
            </a:r>
            <a:r>
              <a:rPr lang="en-US" b="1" dirty="0">
                <a:solidFill>
                  <a:srgbClr val="000000"/>
                </a:solidFill>
                <a:latin typeface="Verdana" panose="020B0604030504040204" pitchFamily="34" charset="0"/>
              </a:rPr>
              <a:t>and </a:t>
            </a:r>
            <a:r>
              <a:rPr lang="en-US" b="1" dirty="0">
                <a:solidFill>
                  <a:srgbClr val="003399"/>
                </a:solidFill>
                <a:latin typeface="Verdana" panose="020B0604030504040204" pitchFamily="34" charset="0"/>
              </a:rPr>
              <a:t>3.3</a:t>
            </a:r>
            <a:r>
              <a:rPr lang="en-US" b="1" dirty="0">
                <a:solidFill>
                  <a:srgbClr val="000000"/>
                </a:solidFill>
                <a:latin typeface="Verdana" panose="020B0604030504040204" pitchFamily="34" charset="0"/>
              </a:rPr>
              <a:t>,</a:t>
            </a:r>
            <a:br>
              <a:rPr lang="en-US" b="1" dirty="0">
                <a:solidFill>
                  <a:srgbClr val="000000"/>
                </a:solidFill>
                <a:latin typeface="Verdana" panose="020B0604030504040204" pitchFamily="34" charset="0"/>
              </a:rPr>
            </a:br>
            <a:r>
              <a:rPr lang="en-US" b="1" dirty="0">
                <a:solidFill>
                  <a:srgbClr val="000000"/>
                </a:solidFill>
                <a:latin typeface="Verdana" panose="020B0604030504040204" pitchFamily="34" charset="0"/>
              </a:rPr>
              <a:t>respectively.</a:t>
            </a:r>
            <a:r>
              <a:rPr lang="en-US" dirty="0"/>
              <a:t> </a:t>
            </a:r>
            <a:br>
              <a:rPr lang="en-US" dirty="0"/>
            </a:br>
            <a:endParaRPr lang="en-US" dirty="0"/>
          </a:p>
        </p:txBody>
      </p:sp>
    </p:spTree>
    <p:extLst>
      <p:ext uri="{BB962C8B-B14F-4D97-AF65-F5344CB8AC3E}">
        <p14:creationId xmlns:p14="http://schemas.microsoft.com/office/powerpoint/2010/main" val="357944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Agglomeration</a:t>
            </a:r>
            <a:endParaRPr lang="en-US" dirty="0"/>
          </a:p>
        </p:txBody>
      </p:sp>
      <p:sp>
        <p:nvSpPr>
          <p:cNvPr id="3" name="Content Placeholder 2"/>
          <p:cNvSpPr>
            <a:spLocks noGrp="1"/>
          </p:cNvSpPr>
          <p:nvPr>
            <p:ph idx="1"/>
          </p:nvPr>
        </p:nvSpPr>
        <p:spPr/>
        <p:txBody>
          <a:bodyPr>
            <a:normAutofit/>
          </a:bodyPr>
          <a:lstStyle/>
          <a:p>
            <a:pPr algn="just"/>
            <a:r>
              <a:rPr lang="en-US" b="1" dirty="0"/>
              <a:t>Agglomeration</a:t>
            </a:r>
            <a:r>
              <a:rPr lang="en-US" dirty="0"/>
              <a:t>. The task </a:t>
            </a:r>
            <a:r>
              <a:rPr lang="en-US" dirty="0" smtClean="0"/>
              <a:t>and communication </a:t>
            </a:r>
            <a:r>
              <a:rPr lang="en-US" dirty="0"/>
              <a:t>structures defined in </a:t>
            </a:r>
            <a:r>
              <a:rPr lang="en-US" dirty="0" smtClean="0"/>
              <a:t>the first </a:t>
            </a:r>
            <a:r>
              <a:rPr lang="en-US" dirty="0"/>
              <a:t>two stages of a design </a:t>
            </a:r>
            <a:r>
              <a:rPr lang="en-US" dirty="0" smtClean="0"/>
              <a:t>are evaluated </a:t>
            </a:r>
            <a:r>
              <a:rPr lang="en-US" dirty="0"/>
              <a:t>with respect </a:t>
            </a:r>
            <a:r>
              <a:rPr lang="en-US" dirty="0" smtClean="0"/>
              <a:t>to performance requirements </a:t>
            </a:r>
            <a:r>
              <a:rPr lang="en-US" dirty="0"/>
              <a:t>and implementation </a:t>
            </a:r>
            <a:r>
              <a:rPr lang="en-US" dirty="0" smtClean="0"/>
              <a:t>costs. If </a:t>
            </a:r>
            <a:r>
              <a:rPr lang="en-US" dirty="0"/>
              <a:t>necessary, </a:t>
            </a:r>
            <a:r>
              <a:rPr lang="en-US" b="1" dirty="0"/>
              <a:t>tasks are combined</a:t>
            </a:r>
            <a:r>
              <a:rPr lang="en-US" dirty="0"/>
              <a:t> </a:t>
            </a:r>
            <a:r>
              <a:rPr lang="en-US" dirty="0" smtClean="0"/>
              <a:t>into larger </a:t>
            </a:r>
            <a:r>
              <a:rPr lang="en-US" dirty="0"/>
              <a:t>tasks to improve performance </a:t>
            </a:r>
            <a:r>
              <a:rPr lang="en-US" dirty="0" smtClean="0"/>
              <a:t>or to </a:t>
            </a:r>
            <a:r>
              <a:rPr lang="en-US" dirty="0"/>
              <a:t>reduce development costs. </a:t>
            </a:r>
            <a:endParaRPr lang="en-US" dirty="0" smtClean="0"/>
          </a:p>
          <a:p>
            <a:pPr algn="just"/>
            <a:endParaRPr lang="en-US" dirty="0"/>
          </a:p>
          <a:p>
            <a:pPr algn="just"/>
            <a:r>
              <a:rPr lang="en-US" dirty="0"/>
              <a:t>Agglomeration is almost always beneficial if analysis </a:t>
            </a:r>
            <a:r>
              <a:rPr lang="en-US" dirty="0" smtClean="0"/>
              <a:t>of communication requirements </a:t>
            </a:r>
            <a:r>
              <a:rPr lang="en-US" dirty="0"/>
              <a:t>reveals that a set of tasks cannot execute concurrently. </a:t>
            </a:r>
          </a:p>
        </p:txBody>
      </p:sp>
    </p:spTree>
    <p:extLst>
      <p:ext uri="{BB962C8B-B14F-4D97-AF65-F5344CB8AC3E}">
        <p14:creationId xmlns:p14="http://schemas.microsoft.com/office/powerpoint/2010/main" val="3943201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462337" y="61912"/>
            <a:ext cx="5267325" cy="6734175"/>
          </a:xfrm>
          <a:prstGeom prst="rect">
            <a:avLst/>
          </a:prstGeom>
        </p:spPr>
      </p:pic>
    </p:spTree>
    <p:extLst>
      <p:ext uri="{BB962C8B-B14F-4D97-AF65-F5344CB8AC3E}">
        <p14:creationId xmlns:p14="http://schemas.microsoft.com/office/powerpoint/2010/main" val="1613372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Granularity, Concurrency, and Task-Interaction </a:t>
            </a:r>
          </a:p>
        </p:txBody>
      </p:sp>
      <p:sp>
        <p:nvSpPr>
          <p:cNvPr id="3" name="Content Placeholder 2"/>
          <p:cNvSpPr>
            <a:spLocks noGrp="1"/>
          </p:cNvSpPr>
          <p:nvPr>
            <p:ph idx="1"/>
          </p:nvPr>
        </p:nvSpPr>
        <p:spPr/>
        <p:txBody>
          <a:bodyPr/>
          <a:lstStyle/>
          <a:p>
            <a:pPr algn="just"/>
            <a:r>
              <a:rPr lang="en-US" dirty="0"/>
              <a:t>The number and size of tasks into which a problem is decomposed determines the </a:t>
            </a:r>
            <a:r>
              <a:rPr lang="en-US" b="1" i="1" dirty="0" smtClean="0"/>
              <a:t>granularity </a:t>
            </a:r>
            <a:r>
              <a:rPr lang="en-US" dirty="0" smtClean="0"/>
              <a:t>of </a:t>
            </a:r>
            <a:r>
              <a:rPr lang="en-US" dirty="0"/>
              <a:t>the decomposition. </a:t>
            </a:r>
            <a:endParaRPr lang="en-US" dirty="0" smtClean="0"/>
          </a:p>
          <a:p>
            <a:pPr lvl="1" algn="just"/>
            <a:r>
              <a:rPr lang="en-US" dirty="0" smtClean="0"/>
              <a:t>A </a:t>
            </a:r>
            <a:r>
              <a:rPr lang="en-US" dirty="0"/>
              <a:t>decomposition into a large number of small tasks is called </a:t>
            </a:r>
            <a:r>
              <a:rPr lang="en-US" b="1" i="1" dirty="0"/>
              <a:t>fine-grained</a:t>
            </a:r>
            <a:br>
              <a:rPr lang="en-US" b="1" i="1" dirty="0"/>
            </a:br>
            <a:r>
              <a:rPr lang="en-US" dirty="0"/>
              <a:t>and a decomposition into a small number of large tasks is called </a:t>
            </a:r>
            <a:r>
              <a:rPr lang="en-US" b="1" i="1" dirty="0"/>
              <a:t>coarse-grained</a:t>
            </a:r>
            <a:r>
              <a:rPr lang="en-US" dirty="0" smtClean="0"/>
              <a:t>.</a:t>
            </a:r>
            <a:endParaRPr lang="en-US" dirty="0"/>
          </a:p>
        </p:txBody>
      </p:sp>
    </p:spTree>
    <p:extLst>
      <p:ext uri="{BB962C8B-B14F-4D97-AF65-F5344CB8AC3E}">
        <p14:creationId xmlns:p14="http://schemas.microsoft.com/office/powerpoint/2010/main" val="220215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Matrix-vector multiplication example </a:t>
            </a:r>
            <a:r>
              <a:rPr lang="en-US" dirty="0" smtClean="0"/>
              <a:t>– </a:t>
            </a:r>
          </a:p>
          <a:p>
            <a:pPr lvl="1"/>
            <a:r>
              <a:rPr lang="en-US" b="1" dirty="0" smtClean="0"/>
              <a:t>coarse-grain</a:t>
            </a:r>
            <a:r>
              <a:rPr lang="en-US" dirty="0"/>
              <a:t>: each task computes 3 elements of y[]</a:t>
            </a:r>
          </a:p>
        </p:txBody>
      </p:sp>
      <p:pic>
        <p:nvPicPr>
          <p:cNvPr id="4" name="Picture 3"/>
          <p:cNvPicPr>
            <a:picLocks noChangeAspect="1"/>
          </p:cNvPicPr>
          <p:nvPr/>
        </p:nvPicPr>
        <p:blipFill>
          <a:blip r:embed="rId2"/>
          <a:stretch>
            <a:fillRect/>
          </a:stretch>
        </p:blipFill>
        <p:spPr>
          <a:xfrm>
            <a:off x="3557391" y="2774840"/>
            <a:ext cx="5398717" cy="3515831"/>
          </a:xfrm>
          <a:prstGeom prst="rect">
            <a:avLst/>
          </a:prstGeom>
        </p:spPr>
      </p:pic>
    </p:spTree>
    <p:extLst>
      <p:ext uri="{BB962C8B-B14F-4D97-AF65-F5344CB8AC3E}">
        <p14:creationId xmlns:p14="http://schemas.microsoft.com/office/powerpoint/2010/main" val="2606054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Degree of Concurrency</a:t>
            </a:r>
            <a:r>
              <a:rPr lang="en-US" dirty="0"/>
              <a:t>: # of tasks that can execute in </a:t>
            </a:r>
            <a:r>
              <a:rPr lang="en-US" dirty="0" smtClean="0"/>
              <a:t>parallel</a:t>
            </a:r>
          </a:p>
          <a:p>
            <a:pPr lvl="1"/>
            <a:r>
              <a:rPr lang="en-US" b="1" dirty="0" smtClean="0"/>
              <a:t>maximum </a:t>
            </a:r>
            <a:r>
              <a:rPr lang="en-US" b="1" dirty="0"/>
              <a:t>degree of concurrency</a:t>
            </a:r>
            <a:r>
              <a:rPr lang="en-US" dirty="0"/>
              <a:t>: largest # of concurrent tasks at any point of the </a:t>
            </a:r>
            <a:r>
              <a:rPr lang="en-US" dirty="0" smtClean="0"/>
              <a:t>execution</a:t>
            </a:r>
          </a:p>
          <a:p>
            <a:pPr lvl="1"/>
            <a:r>
              <a:rPr lang="en-US" b="1" dirty="0" smtClean="0"/>
              <a:t>average </a:t>
            </a:r>
            <a:r>
              <a:rPr lang="en-US" b="1" dirty="0"/>
              <a:t>degree of concurrency</a:t>
            </a:r>
            <a:r>
              <a:rPr lang="en-US" dirty="0"/>
              <a:t>: average # of tasks that can be executed </a:t>
            </a:r>
            <a:r>
              <a:rPr lang="en-US" dirty="0" smtClean="0"/>
              <a:t>concurrently</a:t>
            </a:r>
          </a:p>
          <a:p>
            <a:pPr lvl="1"/>
            <a:endParaRPr lang="en-US" dirty="0"/>
          </a:p>
          <a:p>
            <a:r>
              <a:rPr lang="en-US" b="1" dirty="0" smtClean="0"/>
              <a:t>Degree </a:t>
            </a:r>
            <a:r>
              <a:rPr lang="en-US" b="1" dirty="0"/>
              <a:t>of Concurrency vs. Task Granularity</a:t>
            </a:r>
            <a:r>
              <a:rPr lang="en-US" dirty="0"/>
              <a:t> – Inverse relation </a:t>
            </a:r>
          </a:p>
        </p:txBody>
      </p:sp>
    </p:spTree>
    <p:extLst>
      <p:ext uri="{BB962C8B-B14F-4D97-AF65-F5344CB8AC3E}">
        <p14:creationId xmlns:p14="http://schemas.microsoft.com/office/powerpoint/2010/main" val="736011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Granularity</a:t>
            </a:r>
            <a:endParaRPr lang="en-US" dirty="0"/>
          </a:p>
        </p:txBody>
      </p:sp>
      <p:sp>
        <p:nvSpPr>
          <p:cNvPr id="3" name="Content Placeholder 2"/>
          <p:cNvSpPr>
            <a:spLocks noGrp="1"/>
          </p:cNvSpPr>
          <p:nvPr>
            <p:ph idx="1"/>
          </p:nvPr>
        </p:nvSpPr>
        <p:spPr/>
        <p:txBody>
          <a:bodyPr/>
          <a:lstStyle/>
          <a:p>
            <a:pPr algn="just"/>
            <a:r>
              <a:rPr lang="en-US" dirty="0"/>
              <a:t>A large number of fine-grained tasks does not necessarily produce </a:t>
            </a:r>
            <a:r>
              <a:rPr lang="en-US" dirty="0" smtClean="0"/>
              <a:t>an efficient </a:t>
            </a:r>
            <a:r>
              <a:rPr lang="en-US" dirty="0"/>
              <a:t>parallel </a:t>
            </a:r>
            <a:r>
              <a:rPr lang="en-US" dirty="0" smtClean="0"/>
              <a:t>algorithm.</a:t>
            </a:r>
          </a:p>
          <a:p>
            <a:pPr algn="just"/>
            <a:r>
              <a:rPr lang="en-US" i="1" dirty="0" smtClean="0"/>
              <a:t>Communication </a:t>
            </a:r>
            <a:r>
              <a:rPr lang="en-US" i="1" dirty="0"/>
              <a:t>costs</a:t>
            </a:r>
            <a:r>
              <a:rPr lang="en-US" dirty="0"/>
              <a:t> and </a:t>
            </a:r>
            <a:r>
              <a:rPr lang="en-US" i="1" dirty="0"/>
              <a:t>task creation</a:t>
            </a:r>
            <a:r>
              <a:rPr lang="en-US" dirty="0"/>
              <a:t> costs are overhead that can</a:t>
            </a:r>
            <a:br>
              <a:rPr lang="en-US" dirty="0"/>
            </a:br>
            <a:r>
              <a:rPr lang="en-US" dirty="0"/>
              <a:t>be reduced by increasing </a:t>
            </a:r>
            <a:r>
              <a:rPr lang="en-US" dirty="0" smtClean="0"/>
              <a:t>granularity.</a:t>
            </a:r>
            <a:endParaRPr lang="en-US" dirty="0"/>
          </a:p>
        </p:txBody>
      </p:sp>
    </p:spTree>
    <p:extLst>
      <p:ext uri="{BB962C8B-B14F-4D97-AF65-F5344CB8AC3E}">
        <p14:creationId xmlns:p14="http://schemas.microsoft.com/office/powerpoint/2010/main" val="1304207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Critical path</a:t>
            </a:r>
            <a:r>
              <a:rPr lang="en-US" dirty="0"/>
              <a:t>: The longest directed path between any pair of start node (node with no incoming edge) and finish node (node </a:t>
            </a:r>
            <a:r>
              <a:rPr lang="en-US"/>
              <a:t>with </a:t>
            </a:r>
            <a:r>
              <a:rPr lang="en-US" smtClean="0"/>
              <a:t>no </a:t>
            </a:r>
            <a:r>
              <a:rPr lang="en-US" dirty="0"/>
              <a:t>outgoing edges</a:t>
            </a:r>
            <a:r>
              <a:rPr lang="en-US" dirty="0" smtClean="0"/>
              <a:t>).</a:t>
            </a:r>
          </a:p>
          <a:p>
            <a:r>
              <a:rPr lang="en-US" b="1" dirty="0" smtClean="0"/>
              <a:t>Critical </a:t>
            </a:r>
            <a:r>
              <a:rPr lang="en-US" b="1" dirty="0"/>
              <a:t>path length</a:t>
            </a:r>
            <a:r>
              <a:rPr lang="en-US" dirty="0"/>
              <a:t>: The sum of weights of nodes along critical path. – The weights of a node is the size or the amount of work associated with the corresponding task </a:t>
            </a:r>
            <a:endParaRPr lang="en-US" dirty="0" smtClean="0"/>
          </a:p>
          <a:p>
            <a:r>
              <a:rPr lang="en-US" b="1" dirty="0" smtClean="0"/>
              <a:t>Average </a:t>
            </a:r>
            <a:r>
              <a:rPr lang="en-US" b="1" dirty="0"/>
              <a:t>degree of concurrency</a:t>
            </a:r>
            <a:r>
              <a:rPr lang="en-US" dirty="0"/>
              <a:t> = total amount of work / critical path length</a:t>
            </a:r>
          </a:p>
        </p:txBody>
      </p:sp>
    </p:spTree>
    <p:extLst>
      <p:ext uri="{BB962C8B-B14F-4D97-AF65-F5344CB8AC3E}">
        <p14:creationId xmlns:p14="http://schemas.microsoft.com/office/powerpoint/2010/main" val="1790744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858" y="2566340"/>
            <a:ext cx="10058400" cy="1450757"/>
          </a:xfrm>
        </p:spPr>
        <p:txBody>
          <a:bodyPr>
            <a:normAutofit/>
          </a:bodyPr>
          <a:lstStyle/>
          <a:p>
            <a:pPr algn="just"/>
            <a:r>
              <a:rPr lang="en-US" sz="4000" dirty="0"/>
              <a:t>Chapter 3. Principles of </a:t>
            </a:r>
            <a:r>
              <a:rPr lang="en-US" sz="4000" dirty="0" smtClean="0"/>
              <a:t>Parallel Algorithm Design</a:t>
            </a:r>
            <a:endParaRPr lang="en-US" sz="4000" dirty="0"/>
          </a:p>
        </p:txBody>
      </p:sp>
    </p:spTree>
    <p:extLst>
      <p:ext uri="{BB962C8B-B14F-4D97-AF65-F5344CB8AC3E}">
        <p14:creationId xmlns:p14="http://schemas.microsoft.com/office/powerpoint/2010/main" val="1143055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47725" y="112020"/>
            <a:ext cx="10496550" cy="3076575"/>
          </a:xfrm>
          <a:prstGeom prst="rect">
            <a:avLst/>
          </a:prstGeom>
        </p:spPr>
      </p:pic>
      <p:sp>
        <p:nvSpPr>
          <p:cNvPr id="6" name="Content Placeholder 5"/>
          <p:cNvSpPr>
            <a:spLocks noGrp="1"/>
          </p:cNvSpPr>
          <p:nvPr>
            <p:ph idx="1"/>
          </p:nvPr>
        </p:nvSpPr>
        <p:spPr>
          <a:xfrm>
            <a:off x="1097280" y="3188594"/>
            <a:ext cx="10058400" cy="2680499"/>
          </a:xfrm>
        </p:spPr>
        <p:txBody>
          <a:bodyPr>
            <a:normAutofit/>
          </a:bodyPr>
          <a:lstStyle/>
          <a:p>
            <a:r>
              <a:rPr lang="en-US" b="1" dirty="0"/>
              <a:t>Left graph</a:t>
            </a:r>
            <a:r>
              <a:rPr lang="en-US" dirty="0"/>
              <a:t>: </a:t>
            </a:r>
            <a:endParaRPr lang="en-US" dirty="0" smtClean="0"/>
          </a:p>
          <a:p>
            <a:pPr lvl="1"/>
            <a:r>
              <a:rPr lang="en-US" dirty="0" smtClean="0"/>
              <a:t>Critical </a:t>
            </a:r>
            <a:r>
              <a:rPr lang="en-US" dirty="0"/>
              <a:t>path length = 27 </a:t>
            </a:r>
            <a:endParaRPr lang="en-US" dirty="0" smtClean="0"/>
          </a:p>
          <a:p>
            <a:pPr lvl="1"/>
            <a:r>
              <a:rPr lang="en-US" dirty="0" smtClean="0"/>
              <a:t>Average </a:t>
            </a:r>
            <a:r>
              <a:rPr lang="en-US" dirty="0"/>
              <a:t>degree of concurrency = 63/27 = 2.33 </a:t>
            </a:r>
            <a:endParaRPr lang="en-US" dirty="0" smtClean="0"/>
          </a:p>
          <a:p>
            <a:r>
              <a:rPr lang="en-US" b="1" dirty="0" smtClean="0"/>
              <a:t>Right </a:t>
            </a:r>
            <a:r>
              <a:rPr lang="en-US" b="1" dirty="0"/>
              <a:t>graph</a:t>
            </a:r>
            <a:r>
              <a:rPr lang="en-US" dirty="0"/>
              <a:t>: </a:t>
            </a:r>
            <a:endParaRPr lang="en-US" dirty="0" smtClean="0"/>
          </a:p>
          <a:p>
            <a:pPr lvl="1"/>
            <a:r>
              <a:rPr lang="en-US" dirty="0" smtClean="0"/>
              <a:t>Critical </a:t>
            </a:r>
            <a:r>
              <a:rPr lang="en-US" dirty="0"/>
              <a:t>path length = 34 </a:t>
            </a:r>
            <a:endParaRPr lang="en-US" dirty="0" smtClean="0"/>
          </a:p>
          <a:p>
            <a:pPr lvl="1"/>
            <a:r>
              <a:rPr lang="en-US" dirty="0" smtClean="0"/>
              <a:t>Average </a:t>
            </a:r>
            <a:r>
              <a:rPr lang="en-US" dirty="0"/>
              <a:t>degree of concurrency = 64/34 = 1.88 </a:t>
            </a:r>
          </a:p>
        </p:txBody>
      </p:sp>
    </p:spTree>
    <p:extLst>
      <p:ext uri="{BB962C8B-B14F-4D97-AF65-F5344CB8AC3E}">
        <p14:creationId xmlns:p14="http://schemas.microsoft.com/office/powerpoint/2010/main" val="1019754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Interaction Graph</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Tasks </a:t>
            </a:r>
            <a:r>
              <a:rPr lang="en-US" dirty="0"/>
              <a:t>often </a:t>
            </a:r>
            <a:r>
              <a:rPr lang="en-US" b="1" dirty="0"/>
              <a:t>share</a:t>
            </a:r>
            <a:r>
              <a:rPr lang="en-US" dirty="0"/>
              <a:t> input, output, or intermediate data, which may lead to interactions not shown in task-dependency graph. </a:t>
            </a:r>
            <a:endParaRPr lang="en-US" dirty="0" smtClean="0"/>
          </a:p>
          <a:p>
            <a:pPr lvl="1" algn="just"/>
            <a:r>
              <a:rPr lang="en-US" dirty="0"/>
              <a:t>there may be interactions among tasks that appear to be independent in a </a:t>
            </a:r>
            <a:r>
              <a:rPr lang="en-US" dirty="0" smtClean="0"/>
              <a:t>task dependency </a:t>
            </a:r>
            <a:r>
              <a:rPr lang="en-US" dirty="0"/>
              <a:t>graph </a:t>
            </a:r>
          </a:p>
          <a:p>
            <a:pPr lvl="1" algn="just"/>
            <a:r>
              <a:rPr lang="en-US" dirty="0" smtClean="0"/>
              <a:t>E.g. </a:t>
            </a:r>
            <a:r>
              <a:rPr lang="en-US" dirty="0"/>
              <a:t>For the matrix-vector multiplication problem, all tasks are independent, and all need access to the entire input vector b. </a:t>
            </a:r>
            <a:endParaRPr lang="en-US" dirty="0" smtClean="0"/>
          </a:p>
          <a:p>
            <a:pPr algn="just"/>
            <a:endParaRPr lang="en-US" dirty="0" smtClean="0"/>
          </a:p>
          <a:p>
            <a:pPr algn="just"/>
            <a:r>
              <a:rPr lang="en-US" dirty="0" smtClean="0"/>
              <a:t>The </a:t>
            </a:r>
            <a:r>
              <a:rPr lang="en-US" dirty="0"/>
              <a:t>pattern of interaction among tasks is captured by what is known as a </a:t>
            </a:r>
            <a:r>
              <a:rPr lang="en-US" b="1" i="1" dirty="0" smtClean="0"/>
              <a:t>task-interaction graph</a:t>
            </a:r>
            <a:r>
              <a:rPr lang="en-US" dirty="0" smtClean="0"/>
              <a:t>.</a:t>
            </a:r>
          </a:p>
          <a:p>
            <a:pPr lvl="1" algn="just"/>
            <a:r>
              <a:rPr lang="en-US" dirty="0"/>
              <a:t>The edges in a </a:t>
            </a:r>
            <a:r>
              <a:rPr lang="en-US" dirty="0" smtClean="0"/>
              <a:t>task interaction </a:t>
            </a:r>
            <a:r>
              <a:rPr lang="en-US" dirty="0"/>
              <a:t>graph are usually undirected, but directed edges can be used to indicate </a:t>
            </a:r>
            <a:r>
              <a:rPr lang="en-US" dirty="0" smtClean="0"/>
              <a:t>the direction </a:t>
            </a:r>
            <a:r>
              <a:rPr lang="en-US" dirty="0"/>
              <a:t>of flow of data, if it is unidirectional </a:t>
            </a:r>
          </a:p>
          <a:p>
            <a:pPr lvl="1" algn="just"/>
            <a:endParaRPr lang="en-US" dirty="0"/>
          </a:p>
        </p:txBody>
      </p:sp>
    </p:spTree>
    <p:extLst>
      <p:ext uri="{BB962C8B-B14F-4D97-AF65-F5344CB8AC3E}">
        <p14:creationId xmlns:p14="http://schemas.microsoft.com/office/powerpoint/2010/main" val="1517238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fr-FR" sz="4000" dirty="0" err="1"/>
              <a:t>Example</a:t>
            </a:r>
            <a:r>
              <a:rPr lang="fr-FR" sz="4000" dirty="0"/>
              <a:t> 3.3 </a:t>
            </a:r>
            <a:r>
              <a:rPr lang="fr-FR" sz="4000" dirty="0" err="1"/>
              <a:t>Sparse</a:t>
            </a:r>
            <a:r>
              <a:rPr lang="fr-FR" sz="4000" dirty="0"/>
              <a:t> matrix-</a:t>
            </a:r>
            <a:r>
              <a:rPr lang="fr-FR" sz="4000" dirty="0" err="1"/>
              <a:t>vector</a:t>
            </a:r>
            <a:r>
              <a:rPr lang="fr-FR" sz="4000" dirty="0"/>
              <a:t> multiplication </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Consider the problem of computing the product </a:t>
                </a:r>
                <a:r>
                  <a:rPr lang="en-US" b="1" i="1" dirty="0">
                    <a:latin typeface="Courier New" panose="02070309020205020404" pitchFamily="49" charset="0"/>
                    <a:cs typeface="Courier New" panose="02070309020205020404" pitchFamily="49" charset="0"/>
                  </a:rPr>
                  <a:t>y </a:t>
                </a:r>
                <a:r>
                  <a:rPr lang="en-US" b="1"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Ab</a:t>
                </a:r>
                <a:r>
                  <a:rPr lang="en-US" i="1" dirty="0"/>
                  <a:t> </a:t>
                </a:r>
                <a:r>
                  <a:rPr lang="en-US" dirty="0"/>
                  <a:t>of a sparse </a:t>
                </a:r>
                <a:r>
                  <a:rPr lang="en-US" b="1" i="1" dirty="0">
                    <a:latin typeface="Courier New" panose="02070309020205020404" pitchFamily="49" charset="0"/>
                    <a:cs typeface="Courier New" panose="02070309020205020404" pitchFamily="49" charset="0"/>
                  </a:rPr>
                  <a:t>n x n</a:t>
                </a:r>
                <a:r>
                  <a:rPr lang="en-US" i="1" dirty="0"/>
                  <a:t> </a:t>
                </a:r>
                <a:r>
                  <a:rPr lang="en-US" dirty="0"/>
                  <a:t>matrix </a:t>
                </a:r>
                <a:r>
                  <a:rPr lang="en-US" b="1" i="1" dirty="0">
                    <a:latin typeface="Courier New" panose="02070309020205020404" pitchFamily="49" charset="0"/>
                    <a:cs typeface="Courier New" panose="02070309020205020404" pitchFamily="49" charset="0"/>
                  </a:rPr>
                  <a:t>A</a:t>
                </a:r>
                <a:r>
                  <a:rPr lang="en-US" i="1" dirty="0"/>
                  <a:t> </a:t>
                </a:r>
                <a:r>
                  <a:rPr lang="en-US" dirty="0" smtClean="0"/>
                  <a:t>with a </a:t>
                </a:r>
                <a:r>
                  <a:rPr lang="en-US" dirty="0"/>
                  <a:t>dense </a:t>
                </a:r>
                <a:r>
                  <a:rPr lang="en-US" b="1" i="1" dirty="0">
                    <a:latin typeface="Courier New" panose="02070309020205020404" pitchFamily="49" charset="0"/>
                    <a:cs typeface="Courier New" panose="02070309020205020404" pitchFamily="49" charset="0"/>
                  </a:rPr>
                  <a:t>n x 1</a:t>
                </a:r>
                <a:r>
                  <a:rPr lang="en-US" dirty="0"/>
                  <a:t> vector </a:t>
                </a:r>
                <a:r>
                  <a:rPr lang="en-US" b="1" i="1" dirty="0" smtClean="0">
                    <a:latin typeface="Courier New" panose="02070309020205020404" pitchFamily="49" charset="0"/>
                    <a:cs typeface="Courier New" panose="02070309020205020404" pitchFamily="49" charset="0"/>
                  </a:rPr>
                  <a:t>b</a:t>
                </a:r>
              </a:p>
              <a:p>
                <a:pPr marL="0" indent="0">
                  <a:buNone/>
                </a:pPr>
                <a:endParaRPr lang="en-US" dirty="0" smtClean="0"/>
              </a:p>
              <a:p>
                <a:endParaRPr lang="en-US" dirty="0"/>
              </a:p>
              <a:p>
                <a:r>
                  <a:rPr lang="en-US" dirty="0" smtClean="0"/>
                  <a:t>We </a:t>
                </a:r>
                <a:r>
                  <a:rPr lang="en-US" dirty="0"/>
                  <a:t>need to compute the products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 </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𝑏</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oMath>
                </a14:m>
                <a:r>
                  <a:rPr lang="en-US" dirty="0"/>
                  <a:t> for only those values of </a:t>
                </a:r>
                <a:r>
                  <a:rPr lang="en-US" sz="3300" b="1" i="1" dirty="0">
                    <a:latin typeface="Courier New" panose="02070309020205020404" pitchFamily="49" charset="0"/>
                    <a:cs typeface="Courier New" panose="02070309020205020404" pitchFamily="49" charset="0"/>
                  </a:rPr>
                  <a:t>j</a:t>
                </a:r>
                <a:r>
                  <a:rPr lang="en-US" i="1" dirty="0"/>
                  <a:t> </a:t>
                </a:r>
                <a:r>
                  <a:rPr lang="en-US" dirty="0"/>
                  <a:t>for</a:t>
                </a:r>
                <a:br>
                  <a:rPr lang="en-US" dirty="0"/>
                </a:br>
                <a:r>
                  <a:rPr lang="en-US" dirty="0"/>
                  <a:t>which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 </m:t>
                    </m:r>
                    <m:r>
                      <a:rPr lang="en-US" i="1" dirty="0">
                        <a:latin typeface="Cambria Math" panose="02040503050406030204" pitchFamily="18" charset="0"/>
                      </a:rPr>
                      <m:t>𝑗</m:t>
                    </m:r>
                    <m:r>
                      <a:rPr lang="en-US" i="1" dirty="0">
                        <a:latin typeface="Cambria Math" panose="02040503050406030204" pitchFamily="18" charset="0"/>
                      </a:rPr>
                      <m:t>] ≠0</m:t>
                    </m:r>
                  </m:oMath>
                </a14:m>
                <a:endParaRPr lang="en-US" dirty="0" smtClean="0"/>
              </a:p>
              <a:p>
                <a:endParaRPr lang="en-US" dirty="0" smtClean="0"/>
              </a:p>
              <a:p>
                <a:r>
                  <a:rPr lang="en-US" dirty="0" smtClean="0"/>
                  <a:t>For </a:t>
                </a:r>
                <a:r>
                  <a:rPr lang="en-US" dirty="0"/>
                  <a:t>example, </a:t>
                </a:r>
                <a14:m>
                  <m:oMath xmlns:m="http://schemas.openxmlformats.org/officeDocument/2006/math">
                    <m:r>
                      <a:rPr lang="en-US" sz="2400" b="0" i="1" dirty="0" smtClean="0">
                        <a:latin typeface="Cambria Math" panose="02040503050406030204" pitchFamily="18" charset="0"/>
                      </a:rPr>
                      <m:t>𝑦</m:t>
                    </m:r>
                    <m:d>
                      <m:dPr>
                        <m:begChr m:val="["/>
                        <m:endChr m:val="]"/>
                        <m:ctrlPr>
                          <a:rPr lang="en-US" sz="2400" i="1" dirty="0" smtClean="0">
                            <a:latin typeface="Cambria Math" panose="02040503050406030204" pitchFamily="18" charset="0"/>
                          </a:rPr>
                        </m:ctrlPr>
                      </m:dPr>
                      <m:e>
                        <m:r>
                          <a:rPr lang="en-US" sz="2400" b="0" i="1" dirty="0" smtClean="0">
                            <a:latin typeface="Cambria Math" panose="02040503050406030204" pitchFamily="18" charset="0"/>
                          </a:rPr>
                          <m:t>0</m:t>
                        </m:r>
                      </m:e>
                    </m:d>
                    <m:r>
                      <a:rPr lang="en-US" sz="2400" b="0" i="1" dirty="0" smtClean="0">
                        <a:latin typeface="Cambria Math" panose="02040503050406030204" pitchFamily="18" charset="0"/>
                      </a:rPr>
                      <m:t>=</m:t>
                    </m:r>
                    <m:r>
                      <a:rPr lang="en-US" sz="2400" i="1" dirty="0" smtClean="0">
                        <a:latin typeface="Cambria Math" panose="02040503050406030204" pitchFamily="18" charset="0"/>
                      </a:rPr>
                      <m:t> </m:t>
                    </m:r>
                    <m:r>
                      <a:rPr lang="en-US" sz="2400" i="1" dirty="0" smtClean="0">
                        <a:latin typeface="Cambria Math" panose="02040503050406030204" pitchFamily="18" charset="0"/>
                      </a:rPr>
                      <m:t>𝐴</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0, 0</m:t>
                        </m:r>
                      </m:e>
                    </m:d>
                    <m:r>
                      <a:rPr lang="en-US" sz="2400" i="1" dirty="0" smtClean="0">
                        <a:latin typeface="Cambria Math" panose="02040503050406030204" pitchFamily="18" charset="0"/>
                      </a:rPr>
                      <m:t>.</m:t>
                    </m:r>
                    <m:r>
                      <a:rPr lang="en-US" sz="2400" i="1" dirty="0" smtClean="0">
                        <a:latin typeface="Cambria Math" panose="02040503050406030204" pitchFamily="18" charset="0"/>
                      </a:rPr>
                      <m:t>𝑏</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0</m:t>
                        </m:r>
                      </m:e>
                    </m:d>
                    <m:r>
                      <a:rPr lang="en-US" sz="2400" i="1" dirty="0" smtClean="0">
                        <a:latin typeface="Cambria Math" panose="02040503050406030204" pitchFamily="18" charset="0"/>
                      </a:rPr>
                      <m:t>+ </m:t>
                    </m:r>
                    <m:r>
                      <a:rPr lang="en-US" sz="2400" i="1" dirty="0" smtClean="0">
                        <a:latin typeface="Cambria Math" panose="02040503050406030204" pitchFamily="18" charset="0"/>
                      </a:rPr>
                      <m:t>𝐴</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0, 1</m:t>
                        </m:r>
                      </m:e>
                    </m:d>
                    <m:r>
                      <a:rPr lang="en-US" sz="2400" i="1" dirty="0" smtClean="0">
                        <a:latin typeface="Cambria Math" panose="02040503050406030204" pitchFamily="18" charset="0"/>
                      </a:rPr>
                      <m:t>.</m:t>
                    </m:r>
                    <m:r>
                      <a:rPr lang="en-US" sz="2400" i="1" dirty="0" smtClean="0">
                        <a:latin typeface="Cambria Math" panose="02040503050406030204" pitchFamily="18" charset="0"/>
                      </a:rPr>
                      <m:t>𝑏</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1</m:t>
                        </m:r>
                      </m:e>
                    </m:d>
                    <m:r>
                      <a:rPr lang="en-US" sz="2400" i="1" dirty="0" smtClean="0">
                        <a:latin typeface="Cambria Math" panose="02040503050406030204" pitchFamily="18" charset="0"/>
                      </a:rPr>
                      <m:t>+ </m:t>
                    </m:r>
                    <m:r>
                      <a:rPr lang="en-US" sz="2400" i="1" dirty="0" smtClean="0">
                        <a:latin typeface="Cambria Math" panose="02040503050406030204" pitchFamily="18" charset="0"/>
                      </a:rPr>
                      <m:t>𝐴</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0, 4</m:t>
                        </m:r>
                      </m:e>
                    </m:d>
                    <m:r>
                      <a:rPr lang="en-US" sz="2400" i="1" dirty="0" smtClean="0">
                        <a:latin typeface="Cambria Math" panose="02040503050406030204" pitchFamily="18" charset="0"/>
                      </a:rPr>
                      <m:t>.</m:t>
                    </m:r>
                    <m:r>
                      <a:rPr lang="en-US" sz="2400" i="1" dirty="0" smtClean="0">
                        <a:latin typeface="Cambria Math" panose="02040503050406030204" pitchFamily="18" charset="0"/>
                      </a:rPr>
                      <m:t>𝑏</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4</m:t>
                        </m:r>
                      </m:e>
                    </m:d>
                    <m:r>
                      <a:rPr lang="en-US" sz="2400" i="1" dirty="0" smtClean="0">
                        <a:latin typeface="Cambria Math" panose="02040503050406030204" pitchFamily="18" charset="0"/>
                      </a:rPr>
                      <m:t>+</m:t>
                    </m:r>
                    <m:r>
                      <a:rPr lang="en-US" sz="2400" i="1" dirty="0" smtClean="0">
                        <a:latin typeface="Cambria Math" panose="02040503050406030204" pitchFamily="18" charset="0"/>
                      </a:rPr>
                      <m:t>𝐴</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0, 8</m:t>
                        </m:r>
                      </m:e>
                    </m:d>
                    <m:r>
                      <a:rPr lang="en-US" sz="2400" i="1" dirty="0" smtClean="0">
                        <a:latin typeface="Cambria Math" panose="02040503050406030204" pitchFamily="18" charset="0"/>
                      </a:rPr>
                      <m:t>.</m:t>
                    </m:r>
                    <m:r>
                      <a:rPr lang="en-US" sz="2400" i="1" dirty="0" smtClean="0">
                        <a:latin typeface="Cambria Math" panose="02040503050406030204" pitchFamily="18" charset="0"/>
                      </a:rPr>
                      <m:t>𝑏</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8</m:t>
                        </m:r>
                      </m:e>
                    </m:d>
                  </m:oMath>
                </a14:m>
                <a:endParaRPr lang="en-US" sz="2400" dirty="0" smtClean="0"/>
              </a:p>
              <a:p>
                <a:pPr lvl="1"/>
                <a:r>
                  <a:rPr lang="en-US" dirty="0"/>
                  <a:t>One possible way of decomposing this computation is to partition the output vector </a:t>
                </a:r>
                <a:r>
                  <a:rPr lang="en-US" i="1" dirty="0"/>
                  <a:t>y</a:t>
                </a:r>
                <a:br>
                  <a:rPr lang="en-US" i="1" dirty="0"/>
                </a:br>
                <a:r>
                  <a:rPr lang="en-US" dirty="0"/>
                  <a:t>and have each task compute an entry in it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697" t="-2879" r="-606"/>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3933173" y="2897812"/>
            <a:ext cx="3131050" cy="371481"/>
          </a:xfrm>
          <a:prstGeom prst="rect">
            <a:avLst/>
          </a:prstGeom>
        </p:spPr>
      </p:pic>
    </p:spTree>
    <p:extLst>
      <p:ext uri="{BB962C8B-B14F-4D97-AF65-F5344CB8AC3E}">
        <p14:creationId xmlns:p14="http://schemas.microsoft.com/office/powerpoint/2010/main" val="1706624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smtClean="0"/>
              <a:t>Task </a:t>
            </a:r>
            <a:r>
              <a:rPr lang="en-US" b="1" dirty="0" err="1" smtClean="0"/>
              <a:t>i</a:t>
            </a:r>
            <a:r>
              <a:rPr lang="en-US" dirty="0" smtClean="0"/>
              <a:t>, computes the </a:t>
            </a:r>
            <a:r>
              <a:rPr lang="en-US" dirty="0"/>
              <a:t>element </a:t>
            </a:r>
            <a:r>
              <a:rPr lang="en-US" i="1" dirty="0"/>
              <a:t>y</a:t>
            </a:r>
            <a:r>
              <a:rPr lang="en-US" dirty="0"/>
              <a:t>[</a:t>
            </a:r>
            <a:r>
              <a:rPr lang="en-US" i="1" dirty="0" err="1"/>
              <a:t>i</a:t>
            </a:r>
            <a:r>
              <a:rPr lang="en-US" dirty="0" smtClean="0"/>
              <a:t>] and also </a:t>
            </a:r>
            <a:r>
              <a:rPr lang="en-US" dirty="0" err="1" smtClean="0"/>
              <a:t>also</a:t>
            </a:r>
            <a:r>
              <a:rPr lang="en-US" dirty="0" smtClean="0"/>
              <a:t> </a:t>
            </a:r>
            <a:r>
              <a:rPr lang="en-US" dirty="0"/>
              <a:t>make it the "</a:t>
            </a:r>
            <a:r>
              <a:rPr lang="en-US" b="1" dirty="0"/>
              <a:t>owner</a:t>
            </a:r>
            <a:r>
              <a:rPr lang="en-US" dirty="0"/>
              <a:t>" of row </a:t>
            </a:r>
            <a:r>
              <a:rPr lang="en-US" b="1" i="1" dirty="0"/>
              <a:t>A</a:t>
            </a:r>
            <a:r>
              <a:rPr lang="en-US" b="1" dirty="0"/>
              <a:t>[</a:t>
            </a:r>
            <a:r>
              <a:rPr lang="en-US" b="1" i="1" dirty="0" err="1"/>
              <a:t>i</a:t>
            </a:r>
            <a:r>
              <a:rPr lang="en-US" b="1" dirty="0"/>
              <a:t>, *]</a:t>
            </a:r>
            <a:r>
              <a:rPr lang="en-US" dirty="0"/>
              <a:t> of the matrix </a:t>
            </a:r>
            <a:r>
              <a:rPr lang="en-US" dirty="0" smtClean="0"/>
              <a:t>and the </a:t>
            </a:r>
            <a:r>
              <a:rPr lang="en-US" dirty="0"/>
              <a:t>element </a:t>
            </a:r>
            <a:r>
              <a:rPr lang="en-US" b="1" i="1" dirty="0"/>
              <a:t>b</a:t>
            </a:r>
            <a:r>
              <a:rPr lang="en-US" b="1" dirty="0"/>
              <a:t>[</a:t>
            </a:r>
            <a:r>
              <a:rPr lang="en-US" b="1" i="1" dirty="0" err="1"/>
              <a:t>i</a:t>
            </a:r>
            <a:r>
              <a:rPr lang="en-US" b="1" dirty="0"/>
              <a:t>]</a:t>
            </a:r>
            <a:r>
              <a:rPr lang="en-US" dirty="0"/>
              <a:t> of the input </a:t>
            </a:r>
            <a:r>
              <a:rPr lang="en-US" dirty="0" smtClean="0"/>
              <a:t>vector.</a:t>
            </a:r>
          </a:p>
          <a:p>
            <a:pPr algn="just"/>
            <a:endParaRPr lang="en-US" dirty="0"/>
          </a:p>
          <a:p>
            <a:pPr algn="just"/>
            <a:r>
              <a:rPr lang="en-US" dirty="0"/>
              <a:t>Note that the computation of </a:t>
            </a:r>
            <a:r>
              <a:rPr lang="en-US" b="1" i="1" dirty="0"/>
              <a:t>y</a:t>
            </a:r>
            <a:r>
              <a:rPr lang="en-US" b="1" dirty="0"/>
              <a:t>[</a:t>
            </a:r>
            <a:r>
              <a:rPr lang="en-US" b="1" i="1" dirty="0" err="1"/>
              <a:t>i</a:t>
            </a:r>
            <a:r>
              <a:rPr lang="en-US" b="1" dirty="0"/>
              <a:t>]</a:t>
            </a:r>
            <a:r>
              <a:rPr lang="en-US" dirty="0"/>
              <a:t> requires </a:t>
            </a:r>
            <a:r>
              <a:rPr lang="en-US" dirty="0" smtClean="0"/>
              <a:t>access to </a:t>
            </a:r>
            <a:r>
              <a:rPr lang="en-US" dirty="0"/>
              <a:t>many elements of </a:t>
            </a:r>
            <a:r>
              <a:rPr lang="en-US" b="1" i="1" dirty="0"/>
              <a:t>b</a:t>
            </a:r>
            <a:r>
              <a:rPr lang="en-US" i="1" dirty="0"/>
              <a:t> </a:t>
            </a:r>
            <a:r>
              <a:rPr lang="en-US" dirty="0"/>
              <a:t>that are owned by other tasks. So </a:t>
            </a:r>
            <a:r>
              <a:rPr lang="en-US" b="1" dirty="0"/>
              <a:t>Task </a:t>
            </a:r>
            <a:r>
              <a:rPr lang="en-US" b="1" i="1" dirty="0" err="1"/>
              <a:t>i</a:t>
            </a:r>
            <a:r>
              <a:rPr lang="en-US" i="1" dirty="0"/>
              <a:t> </a:t>
            </a:r>
            <a:r>
              <a:rPr lang="en-US" dirty="0"/>
              <a:t>must get </a:t>
            </a:r>
            <a:r>
              <a:rPr lang="en-US" dirty="0" smtClean="0"/>
              <a:t>these elements </a:t>
            </a:r>
            <a:r>
              <a:rPr lang="en-US" dirty="0"/>
              <a:t>from the appropriate locations. </a:t>
            </a:r>
            <a:endParaRPr lang="en-US" dirty="0" smtClean="0"/>
          </a:p>
          <a:p>
            <a:pPr algn="just"/>
            <a:endParaRPr lang="en-US" dirty="0"/>
          </a:p>
          <a:p>
            <a:pPr algn="just"/>
            <a:r>
              <a:rPr lang="en-US" dirty="0"/>
              <a:t>In the message-passing paradigm, with </a:t>
            </a:r>
            <a:r>
              <a:rPr lang="en-US" dirty="0" smtClean="0"/>
              <a:t>the ownership </a:t>
            </a:r>
            <a:r>
              <a:rPr lang="en-US" dirty="0"/>
              <a:t>of </a:t>
            </a:r>
            <a:r>
              <a:rPr lang="en-US" b="1" i="1" dirty="0"/>
              <a:t>b</a:t>
            </a:r>
            <a:r>
              <a:rPr lang="en-US" b="1" dirty="0"/>
              <a:t>[</a:t>
            </a:r>
            <a:r>
              <a:rPr lang="en-US" b="1" i="1" dirty="0" err="1"/>
              <a:t>i</a:t>
            </a:r>
            <a:r>
              <a:rPr lang="en-US" b="1" dirty="0" smtClean="0"/>
              <a:t>]</a:t>
            </a:r>
            <a:r>
              <a:rPr lang="en-US" dirty="0" smtClean="0"/>
              <a:t>, </a:t>
            </a:r>
            <a:r>
              <a:rPr lang="en-US" b="1" dirty="0" smtClean="0"/>
              <a:t>Task </a:t>
            </a:r>
            <a:r>
              <a:rPr lang="en-US" b="1" i="1" dirty="0" err="1"/>
              <a:t>i</a:t>
            </a:r>
            <a:r>
              <a:rPr lang="en-US" b="1" i="1" dirty="0"/>
              <a:t> </a:t>
            </a:r>
            <a:r>
              <a:rPr lang="en-US" dirty="0"/>
              <a:t>also inherits the responsibility of sending </a:t>
            </a:r>
            <a:r>
              <a:rPr lang="en-US" b="1" i="1" dirty="0"/>
              <a:t>b</a:t>
            </a:r>
            <a:r>
              <a:rPr lang="en-US" b="1" dirty="0"/>
              <a:t>[</a:t>
            </a:r>
            <a:r>
              <a:rPr lang="en-US" b="1" i="1" dirty="0" err="1"/>
              <a:t>i</a:t>
            </a:r>
            <a:r>
              <a:rPr lang="en-US" b="1" dirty="0"/>
              <a:t>]</a:t>
            </a:r>
            <a:r>
              <a:rPr lang="en-US" dirty="0"/>
              <a:t> to all the other</a:t>
            </a:r>
            <a:br>
              <a:rPr lang="en-US" dirty="0"/>
            </a:br>
            <a:r>
              <a:rPr lang="en-US" dirty="0"/>
              <a:t>tasks that need it for their computation. </a:t>
            </a:r>
            <a:endParaRPr lang="en-US" dirty="0" smtClean="0"/>
          </a:p>
          <a:p>
            <a:pPr lvl="1" algn="just"/>
            <a:r>
              <a:rPr lang="en-US" dirty="0" smtClean="0"/>
              <a:t>For </a:t>
            </a:r>
            <a:r>
              <a:rPr lang="en-US" dirty="0"/>
              <a:t>example, Task 4 must send </a:t>
            </a:r>
            <a:r>
              <a:rPr lang="en-US" i="1" dirty="0"/>
              <a:t>b</a:t>
            </a:r>
            <a:r>
              <a:rPr lang="en-US" dirty="0"/>
              <a:t>[4] to </a:t>
            </a:r>
            <a:r>
              <a:rPr lang="en-US" dirty="0" smtClean="0"/>
              <a:t>Tasks 0</a:t>
            </a:r>
            <a:r>
              <a:rPr lang="en-US" dirty="0"/>
              <a:t>, 5, 8, and 9 and must get </a:t>
            </a:r>
            <a:r>
              <a:rPr lang="en-US" i="1" dirty="0"/>
              <a:t>b</a:t>
            </a:r>
            <a:r>
              <a:rPr lang="en-US" dirty="0"/>
              <a:t>[0], </a:t>
            </a:r>
            <a:r>
              <a:rPr lang="en-US" i="1" dirty="0"/>
              <a:t>b</a:t>
            </a:r>
            <a:r>
              <a:rPr lang="en-US" dirty="0"/>
              <a:t>[5], </a:t>
            </a:r>
            <a:r>
              <a:rPr lang="en-US" i="1" dirty="0"/>
              <a:t>b</a:t>
            </a:r>
            <a:r>
              <a:rPr lang="en-US" dirty="0"/>
              <a:t>[8], and </a:t>
            </a:r>
            <a:r>
              <a:rPr lang="en-US" i="1" dirty="0"/>
              <a:t>b</a:t>
            </a:r>
            <a:r>
              <a:rPr lang="en-US" dirty="0"/>
              <a:t>[9] to perform its </a:t>
            </a:r>
            <a:r>
              <a:rPr lang="en-US" dirty="0" smtClean="0"/>
              <a:t>own computation .</a:t>
            </a:r>
          </a:p>
          <a:p>
            <a:pPr algn="just"/>
            <a:endParaRPr lang="en-US" dirty="0"/>
          </a:p>
        </p:txBody>
      </p:sp>
    </p:spTree>
    <p:extLst>
      <p:ext uri="{BB962C8B-B14F-4D97-AF65-F5344CB8AC3E}">
        <p14:creationId xmlns:p14="http://schemas.microsoft.com/office/powerpoint/2010/main" val="4268771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1691" y="1841718"/>
            <a:ext cx="7866108" cy="2955750"/>
          </a:xfrm>
          <a:prstGeom prst="rect">
            <a:avLst/>
          </a:prstGeom>
        </p:spPr>
      </p:pic>
      <p:pic>
        <p:nvPicPr>
          <p:cNvPr id="5" name="Picture 4"/>
          <p:cNvPicPr>
            <a:picLocks noChangeAspect="1"/>
          </p:cNvPicPr>
          <p:nvPr/>
        </p:nvPicPr>
        <p:blipFill>
          <a:blip r:embed="rId3"/>
          <a:stretch>
            <a:fillRect/>
          </a:stretch>
        </p:blipFill>
        <p:spPr>
          <a:xfrm>
            <a:off x="4571269" y="5450649"/>
            <a:ext cx="2547821" cy="286272"/>
          </a:xfrm>
          <a:prstGeom prst="rect">
            <a:avLst/>
          </a:prstGeom>
        </p:spPr>
      </p:pic>
    </p:spTree>
    <p:extLst>
      <p:ext uri="{BB962C8B-B14F-4D97-AF65-F5344CB8AC3E}">
        <p14:creationId xmlns:p14="http://schemas.microsoft.com/office/powerpoint/2010/main" val="4207608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Mapping</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Process: </a:t>
            </a:r>
            <a:r>
              <a:rPr lang="en-US" dirty="0"/>
              <a:t>is a program, its local memory, and its communication </a:t>
            </a:r>
            <a:r>
              <a:rPr lang="en-US" i="1" dirty="0" err="1" smtClean="0"/>
              <a:t>inports</a:t>
            </a:r>
            <a:r>
              <a:rPr lang="en-US" i="1" dirty="0" smtClean="0"/>
              <a:t> </a:t>
            </a:r>
            <a:r>
              <a:rPr lang="en-US" dirty="0" smtClean="0"/>
              <a:t>and </a:t>
            </a:r>
            <a:r>
              <a:rPr lang="en-US" i="1" dirty="0" err="1"/>
              <a:t>outports</a:t>
            </a:r>
            <a:r>
              <a:rPr lang="en-US" dirty="0"/>
              <a:t> </a:t>
            </a:r>
            <a:endParaRPr lang="en-US" dirty="0" smtClean="0"/>
          </a:p>
          <a:p>
            <a:pPr algn="just"/>
            <a:endParaRPr lang="en-US" b="1" dirty="0" smtClean="0"/>
          </a:p>
          <a:p>
            <a:pPr algn="just"/>
            <a:r>
              <a:rPr lang="en-US" b="1" dirty="0" smtClean="0"/>
              <a:t>Mapping</a:t>
            </a:r>
            <a:r>
              <a:rPr lang="en-US" dirty="0"/>
              <a:t>. Each task is assigned to </a:t>
            </a:r>
            <a:r>
              <a:rPr lang="en-US" dirty="0" smtClean="0"/>
              <a:t>a processor </a:t>
            </a:r>
            <a:r>
              <a:rPr lang="en-US" dirty="0"/>
              <a:t>in a manner that attempts </a:t>
            </a:r>
            <a:r>
              <a:rPr lang="en-US" dirty="0" smtClean="0"/>
              <a:t>to satisfy </a:t>
            </a:r>
            <a:r>
              <a:rPr lang="en-US" dirty="0"/>
              <a:t>the competing goals </a:t>
            </a:r>
            <a:r>
              <a:rPr lang="en-US" dirty="0" smtClean="0"/>
              <a:t>of maximizing </a:t>
            </a:r>
            <a:r>
              <a:rPr lang="en-US" dirty="0"/>
              <a:t>processor utilization </a:t>
            </a:r>
            <a:r>
              <a:rPr lang="en-US" dirty="0" smtClean="0"/>
              <a:t>and minimizing </a:t>
            </a:r>
            <a:r>
              <a:rPr lang="en-US" dirty="0"/>
              <a:t>communication </a:t>
            </a:r>
            <a:r>
              <a:rPr lang="en-US" dirty="0" smtClean="0"/>
              <a:t>costs.</a:t>
            </a:r>
          </a:p>
          <a:p>
            <a:pPr lvl="1" algn="just"/>
            <a:r>
              <a:rPr lang="en-US" altLang="en-US" dirty="0"/>
              <a:t>In general, the number of tasks in a decomposition exceeds the number of </a:t>
            </a:r>
            <a:r>
              <a:rPr lang="en-US" altLang="en-US" dirty="0" smtClean="0"/>
              <a:t>processing elements </a:t>
            </a:r>
            <a:r>
              <a:rPr lang="en-US" altLang="en-US" dirty="0"/>
              <a:t>available. </a:t>
            </a:r>
          </a:p>
          <a:p>
            <a:pPr lvl="1" algn="just"/>
            <a:r>
              <a:rPr lang="en-US" altLang="en-US" dirty="0"/>
              <a:t>For this reason, a parallel algorithm must also provide a mapping of tasks to processes. </a:t>
            </a:r>
          </a:p>
          <a:p>
            <a:pPr lvl="1" algn="just"/>
            <a:endParaRPr lang="en-US" dirty="0" smtClean="0"/>
          </a:p>
        </p:txBody>
      </p:sp>
    </p:spTree>
    <p:extLst>
      <p:ext uri="{BB962C8B-B14F-4D97-AF65-F5344CB8AC3E}">
        <p14:creationId xmlns:p14="http://schemas.microsoft.com/office/powerpoint/2010/main" val="3937713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Mapping</a:t>
            </a:r>
            <a:endParaRPr lang="en-US" dirty="0"/>
          </a:p>
        </p:txBody>
      </p:sp>
      <p:sp>
        <p:nvSpPr>
          <p:cNvPr id="3" name="Content Placeholder 2"/>
          <p:cNvSpPr>
            <a:spLocks noGrp="1"/>
          </p:cNvSpPr>
          <p:nvPr>
            <p:ph idx="1"/>
          </p:nvPr>
        </p:nvSpPr>
        <p:spPr/>
        <p:txBody>
          <a:bodyPr>
            <a:normAutofit/>
          </a:bodyPr>
          <a:lstStyle/>
          <a:p>
            <a:pPr lvl="1" algn="just"/>
            <a:r>
              <a:rPr lang="en-US" altLang="en-US" b="1" dirty="0" smtClean="0"/>
              <a:t>Note</a:t>
            </a:r>
            <a:r>
              <a:rPr lang="en-US" altLang="en-US" b="1" dirty="0"/>
              <a:t>:</a:t>
            </a:r>
            <a:r>
              <a:rPr lang="en-US" altLang="en-US" dirty="0"/>
              <a:t> We refer to the mapping as being from tasks to processes, as opposed to processors. This is because typical programming APIs, as we shall see, do not allow easy binding of tasks to physical processors. Rather, we aggregate tasks into processes and rely on the system to map these processes to physical processors. We use processes, not in the UNIX sense of a process, rather, simply as a collection of tasks and associated data.  </a:t>
            </a:r>
          </a:p>
        </p:txBody>
      </p:sp>
    </p:spTree>
    <p:extLst>
      <p:ext uri="{BB962C8B-B14F-4D97-AF65-F5344CB8AC3E}">
        <p14:creationId xmlns:p14="http://schemas.microsoft.com/office/powerpoint/2010/main" val="1507817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89205" y="1929377"/>
            <a:ext cx="8804623" cy="3806443"/>
          </a:xfrm>
          <a:prstGeom prst="rect">
            <a:avLst/>
          </a:prstGeom>
        </p:spPr>
      </p:pic>
      <p:sp>
        <p:nvSpPr>
          <p:cNvPr id="5" name="Rectangle 4"/>
          <p:cNvSpPr/>
          <p:nvPr/>
        </p:nvSpPr>
        <p:spPr>
          <a:xfrm>
            <a:off x="1014344" y="628076"/>
            <a:ext cx="10771322" cy="923330"/>
          </a:xfrm>
          <a:prstGeom prst="rect">
            <a:avLst/>
          </a:prstGeom>
        </p:spPr>
        <p:txBody>
          <a:bodyPr wrap="square">
            <a:spAutoFit/>
          </a:bodyPr>
          <a:lstStyle/>
          <a:p>
            <a:r>
              <a:rPr lang="en-US" b="1" dirty="0">
                <a:solidFill>
                  <a:srgbClr val="000000"/>
                </a:solidFill>
                <a:latin typeface="Verdana" panose="020B0604030504040204" pitchFamily="34" charset="0"/>
              </a:rPr>
              <a:t>Figure 3.7. Mappings of the task graphs of </a:t>
            </a:r>
            <a:r>
              <a:rPr lang="en-US" b="1" dirty="0">
                <a:solidFill>
                  <a:srgbClr val="003399"/>
                </a:solidFill>
                <a:latin typeface="Verdana" panose="020B0604030504040204" pitchFamily="34" charset="0"/>
              </a:rPr>
              <a:t>Figure 3.5 </a:t>
            </a:r>
            <a:r>
              <a:rPr lang="en-US" b="1" dirty="0">
                <a:solidFill>
                  <a:srgbClr val="000000"/>
                </a:solidFill>
                <a:latin typeface="Verdana" panose="020B0604030504040204" pitchFamily="34" charset="0"/>
              </a:rPr>
              <a:t>onto four</a:t>
            </a:r>
            <a:br>
              <a:rPr lang="en-US" b="1" dirty="0">
                <a:solidFill>
                  <a:srgbClr val="000000"/>
                </a:solidFill>
                <a:latin typeface="Verdana" panose="020B0604030504040204" pitchFamily="34" charset="0"/>
              </a:rPr>
            </a:br>
            <a:r>
              <a:rPr lang="en-US" b="1" dirty="0">
                <a:solidFill>
                  <a:srgbClr val="000000"/>
                </a:solidFill>
                <a:latin typeface="Verdana" panose="020B0604030504040204" pitchFamily="34" charset="0"/>
              </a:rPr>
              <a:t>processes</a:t>
            </a:r>
            <a:r>
              <a:rPr lang="en-US" dirty="0"/>
              <a:t> </a:t>
            </a:r>
            <a:br>
              <a:rPr lang="en-US" dirty="0"/>
            </a:br>
            <a:endParaRPr lang="en-US" dirty="0"/>
          </a:p>
        </p:txBody>
      </p:sp>
    </p:spTree>
    <p:extLst>
      <p:ext uri="{BB962C8B-B14F-4D97-AF65-F5344CB8AC3E}">
        <p14:creationId xmlns:p14="http://schemas.microsoft.com/office/powerpoint/2010/main" val="893937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Processes versus Processors</a:t>
            </a:r>
            <a:r>
              <a:rPr lang="en-US" dirty="0"/>
              <a:t> </a:t>
            </a:r>
          </a:p>
        </p:txBody>
      </p:sp>
      <p:sp>
        <p:nvSpPr>
          <p:cNvPr id="3" name="Content Placeholder 2"/>
          <p:cNvSpPr>
            <a:spLocks noGrp="1"/>
          </p:cNvSpPr>
          <p:nvPr>
            <p:ph idx="1"/>
          </p:nvPr>
        </p:nvSpPr>
        <p:spPr/>
        <p:txBody>
          <a:bodyPr>
            <a:normAutofit/>
          </a:bodyPr>
          <a:lstStyle/>
          <a:p>
            <a:pPr algn="just"/>
            <a:r>
              <a:rPr lang="en-US" b="1" dirty="0" smtClean="0"/>
              <a:t>Processes</a:t>
            </a:r>
            <a:r>
              <a:rPr lang="en-US" dirty="0" smtClean="0"/>
              <a:t> </a:t>
            </a:r>
            <a:r>
              <a:rPr lang="en-US" dirty="0"/>
              <a:t>are logical computing agents that </a:t>
            </a:r>
            <a:r>
              <a:rPr lang="en-US" dirty="0" smtClean="0"/>
              <a:t>perform tasks.</a:t>
            </a:r>
          </a:p>
          <a:p>
            <a:pPr algn="just"/>
            <a:r>
              <a:rPr lang="en-US" b="1" dirty="0" smtClean="0"/>
              <a:t>Processors</a:t>
            </a:r>
            <a:r>
              <a:rPr lang="en-US" dirty="0" smtClean="0"/>
              <a:t> </a:t>
            </a:r>
            <a:r>
              <a:rPr lang="en-US" dirty="0"/>
              <a:t>are the hardware units that physically </a:t>
            </a:r>
            <a:r>
              <a:rPr lang="en-US" dirty="0" smtClean="0"/>
              <a:t>perform computations</a:t>
            </a:r>
          </a:p>
          <a:p>
            <a:pPr lvl="1" algn="just"/>
            <a:r>
              <a:rPr lang="en-US" dirty="0"/>
              <a:t>In most cases, </a:t>
            </a:r>
            <a:r>
              <a:rPr lang="en-US" dirty="0" smtClean="0"/>
              <a:t>when we </a:t>
            </a:r>
            <a:r>
              <a:rPr lang="en-US" dirty="0"/>
              <a:t>refer to processes in the context of a parallel algorithm, there is a </a:t>
            </a:r>
            <a:r>
              <a:rPr lang="en-US" dirty="0" smtClean="0"/>
              <a:t>one-to-one correspondence </a:t>
            </a:r>
            <a:r>
              <a:rPr lang="en-US" dirty="0"/>
              <a:t>between processes and processors and it is appropriate to assume that </a:t>
            </a:r>
            <a:r>
              <a:rPr lang="en-US" dirty="0" smtClean="0"/>
              <a:t>there are </a:t>
            </a:r>
            <a:r>
              <a:rPr lang="en-US" dirty="0"/>
              <a:t>as many processes as the number of physical CPUs on </a:t>
            </a:r>
            <a:r>
              <a:rPr lang="en-US" dirty="0" smtClean="0"/>
              <a:t>the </a:t>
            </a:r>
            <a:r>
              <a:rPr lang="en-US" dirty="0"/>
              <a:t>parallel </a:t>
            </a:r>
            <a:r>
              <a:rPr lang="en-US" dirty="0" smtClean="0"/>
              <a:t>computer</a:t>
            </a:r>
          </a:p>
          <a:p>
            <a:pPr lvl="1" algn="just"/>
            <a:endParaRPr lang="en-US" dirty="0"/>
          </a:p>
        </p:txBody>
      </p:sp>
    </p:spTree>
    <p:extLst>
      <p:ext uri="{BB962C8B-B14F-4D97-AF65-F5344CB8AC3E}">
        <p14:creationId xmlns:p14="http://schemas.microsoft.com/office/powerpoint/2010/main" val="4242808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Techniques</a:t>
            </a:r>
            <a:endParaRPr lang="en-US" dirty="0"/>
          </a:p>
        </p:txBody>
      </p:sp>
      <p:sp>
        <p:nvSpPr>
          <p:cNvPr id="3" name="Content Placeholder 2"/>
          <p:cNvSpPr>
            <a:spLocks noGrp="1"/>
          </p:cNvSpPr>
          <p:nvPr>
            <p:ph idx="1"/>
          </p:nvPr>
        </p:nvSpPr>
        <p:spPr/>
        <p:txBody>
          <a:bodyPr>
            <a:normAutofit lnSpcReduction="10000"/>
          </a:bodyPr>
          <a:lstStyle/>
          <a:p>
            <a:r>
              <a:rPr lang="en-US" dirty="0"/>
              <a:t>While there is no single recipe that works for all problems, we present a set of commonly used techniques that apply to broad classes of </a:t>
            </a:r>
            <a:r>
              <a:rPr lang="en-US" dirty="0" smtClean="0"/>
              <a:t>problems</a:t>
            </a:r>
          </a:p>
          <a:p>
            <a:endParaRPr lang="en-US" dirty="0"/>
          </a:p>
          <a:p>
            <a:r>
              <a:rPr lang="en-US" b="1" dirty="0" smtClean="0"/>
              <a:t>Recursive Decomposition</a:t>
            </a:r>
          </a:p>
          <a:p>
            <a:r>
              <a:rPr lang="en-US" b="1" dirty="0" smtClean="0"/>
              <a:t>Data Decomposition</a:t>
            </a:r>
          </a:p>
          <a:p>
            <a:r>
              <a:rPr lang="en-US" b="1" dirty="0" smtClean="0"/>
              <a:t>Exploratory Decomposition</a:t>
            </a:r>
          </a:p>
          <a:p>
            <a:r>
              <a:rPr lang="en-US" b="1" dirty="0" smtClean="0"/>
              <a:t>Speculative Decomposition</a:t>
            </a:r>
            <a:endParaRPr lang="en-US" b="1" dirty="0"/>
          </a:p>
        </p:txBody>
      </p:sp>
    </p:spTree>
    <p:extLst>
      <p:ext uri="{BB962C8B-B14F-4D97-AF65-F5344CB8AC3E}">
        <p14:creationId xmlns:p14="http://schemas.microsoft.com/office/powerpoint/2010/main" val="4112721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 Parallel </a:t>
            </a:r>
            <a:r>
              <a:rPr lang="en-US" dirty="0"/>
              <a:t>algorithm is a recipe that tells us how to solve a </a:t>
            </a:r>
            <a:r>
              <a:rPr lang="en-US" dirty="0" smtClean="0"/>
              <a:t>given problem </a:t>
            </a:r>
            <a:r>
              <a:rPr lang="en-US" dirty="0"/>
              <a:t>using multiple processors. </a:t>
            </a:r>
            <a:endParaRPr lang="en-US" dirty="0" smtClean="0"/>
          </a:p>
          <a:p>
            <a:pPr lvl="1" algn="just"/>
            <a:r>
              <a:rPr lang="en-US" dirty="0" smtClean="0"/>
              <a:t>At </a:t>
            </a:r>
            <a:r>
              <a:rPr lang="en-US" dirty="0"/>
              <a:t>the very least, </a:t>
            </a:r>
            <a:r>
              <a:rPr lang="en-US" b="1" dirty="0" smtClean="0"/>
              <a:t>concurrency</a:t>
            </a:r>
            <a:r>
              <a:rPr lang="en-US" dirty="0" smtClean="0"/>
              <a:t> should be there and </a:t>
            </a:r>
            <a:r>
              <a:rPr lang="en-US" dirty="0"/>
              <a:t>the algorithm designer must specify sets of steps that can </a:t>
            </a:r>
            <a:r>
              <a:rPr lang="en-US" dirty="0" smtClean="0"/>
              <a:t>be executed</a:t>
            </a:r>
            <a:r>
              <a:rPr lang="en-US" dirty="0"/>
              <a:t> </a:t>
            </a:r>
            <a:r>
              <a:rPr lang="en-US" b="1" dirty="0" smtClean="0"/>
              <a:t>simultaneously</a:t>
            </a:r>
            <a:r>
              <a:rPr lang="en-US" dirty="0"/>
              <a:t>. </a:t>
            </a:r>
          </a:p>
        </p:txBody>
      </p:sp>
    </p:spTree>
    <p:extLst>
      <p:ext uri="{BB962C8B-B14F-4D97-AF65-F5344CB8AC3E}">
        <p14:creationId xmlns:p14="http://schemas.microsoft.com/office/powerpoint/2010/main" val="81454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Decomposition</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method for inducing concurrency in problems that can be </a:t>
            </a:r>
            <a:r>
              <a:rPr lang="en-US" dirty="0" smtClean="0"/>
              <a:t>solved using </a:t>
            </a:r>
            <a:r>
              <a:rPr lang="en-US" dirty="0"/>
              <a:t>the </a:t>
            </a:r>
            <a:r>
              <a:rPr lang="en-US" b="1" dirty="0"/>
              <a:t>divide-and-conquer</a:t>
            </a:r>
            <a:r>
              <a:rPr lang="en-US" dirty="0"/>
              <a:t> strategy. </a:t>
            </a:r>
            <a:endParaRPr lang="en-US" dirty="0" smtClean="0"/>
          </a:p>
          <a:p>
            <a:pPr algn="just"/>
            <a:endParaRPr lang="en-US" dirty="0"/>
          </a:p>
          <a:p>
            <a:pPr algn="just"/>
            <a:r>
              <a:rPr lang="en-US" dirty="0" smtClean="0"/>
              <a:t>A </a:t>
            </a:r>
            <a:r>
              <a:rPr lang="en-US" dirty="0"/>
              <a:t>problem is solved by first dividing </a:t>
            </a:r>
            <a:r>
              <a:rPr lang="en-US" dirty="0" smtClean="0"/>
              <a:t>it into </a:t>
            </a:r>
            <a:r>
              <a:rPr lang="en-US" dirty="0"/>
              <a:t>a set of </a:t>
            </a:r>
            <a:r>
              <a:rPr lang="en-US" dirty="0" smtClean="0"/>
              <a:t>independent sub-problems </a:t>
            </a:r>
          </a:p>
        </p:txBody>
      </p:sp>
    </p:spTree>
    <p:extLst>
      <p:ext uri="{BB962C8B-B14F-4D97-AF65-F5344CB8AC3E}">
        <p14:creationId xmlns:p14="http://schemas.microsoft.com/office/powerpoint/2010/main" val="1195720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 </a:t>
            </a:r>
            <a:endParaRPr lang="en-US" dirty="0"/>
          </a:p>
        </p:txBody>
      </p:sp>
      <p:pic>
        <p:nvPicPr>
          <p:cNvPr id="4" name="Picture 3"/>
          <p:cNvPicPr>
            <a:picLocks noChangeAspect="1"/>
          </p:cNvPicPr>
          <p:nvPr/>
        </p:nvPicPr>
        <p:blipFill>
          <a:blip r:embed="rId3"/>
          <a:stretch>
            <a:fillRect/>
          </a:stretch>
        </p:blipFill>
        <p:spPr>
          <a:xfrm>
            <a:off x="2242159" y="2027389"/>
            <a:ext cx="7603299" cy="4245175"/>
          </a:xfrm>
          <a:prstGeom prst="rect">
            <a:avLst/>
          </a:prstGeom>
        </p:spPr>
      </p:pic>
    </p:spTree>
    <p:extLst>
      <p:ext uri="{BB962C8B-B14F-4D97-AF65-F5344CB8AC3E}">
        <p14:creationId xmlns:p14="http://schemas.microsoft.com/office/powerpoint/2010/main" val="1855166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Sometimes, it is possible to restructure a computation to make it amenable </a:t>
            </a:r>
            <a:r>
              <a:rPr lang="en-US" dirty="0" smtClean="0"/>
              <a:t>to recursive decomposition </a:t>
            </a:r>
            <a:r>
              <a:rPr lang="en-US" dirty="0"/>
              <a:t>even if the commonly used algorithm for the problem is </a:t>
            </a:r>
            <a:r>
              <a:rPr lang="en-US" dirty="0" smtClean="0"/>
              <a:t>not based </a:t>
            </a:r>
            <a:r>
              <a:rPr lang="en-US" dirty="0"/>
              <a:t>on the </a:t>
            </a:r>
            <a:r>
              <a:rPr lang="en-US" dirty="0" smtClean="0"/>
              <a:t>divide-and-conquer </a:t>
            </a:r>
            <a:r>
              <a:rPr lang="en-US" dirty="0"/>
              <a:t>strategy. </a:t>
            </a:r>
            <a:r>
              <a:rPr lang="en-US" dirty="0" smtClean="0"/>
              <a:t>For example:</a:t>
            </a:r>
          </a:p>
          <a:p>
            <a:pPr algn="just"/>
            <a:endParaRPr lang="en-US" dirty="0"/>
          </a:p>
          <a:p>
            <a:pPr marL="0" indent="0" algn="just">
              <a:spcBef>
                <a:spcPts val="600"/>
              </a:spcBef>
              <a:buNone/>
            </a:pPr>
            <a:r>
              <a:rPr lang="en-US" dirty="0" smtClean="0">
                <a:solidFill>
                  <a:srgbClr val="790029"/>
                </a:solidFill>
                <a:latin typeface="Courier New" panose="02070309020205020404" pitchFamily="49" charset="0"/>
                <a:cs typeface="Courier New" panose="02070309020205020404" pitchFamily="49" charset="0"/>
              </a:rPr>
              <a:t>1</a:t>
            </a:r>
            <a:r>
              <a:rPr lang="en-US" b="1" dirty="0" smtClean="0">
                <a:solidFill>
                  <a:srgbClr val="790029"/>
                </a:solidFill>
                <a:latin typeface="Courier New" panose="02070309020205020404" pitchFamily="49" charset="0"/>
                <a:cs typeface="Courier New" panose="02070309020205020404" pitchFamily="49" charset="0"/>
              </a:rPr>
              <a:t>.procedure </a:t>
            </a:r>
            <a:r>
              <a:rPr lang="en-US" dirty="0">
                <a:solidFill>
                  <a:srgbClr val="790029"/>
                </a:solidFill>
                <a:latin typeface="Courier New" panose="02070309020205020404" pitchFamily="49" charset="0"/>
                <a:cs typeface="Courier New" panose="02070309020205020404" pitchFamily="49" charset="0"/>
              </a:rPr>
              <a:t>SERIAL_MIN (</a:t>
            </a:r>
            <a:r>
              <a:rPr lang="en-US" i="1" dirty="0">
                <a:solidFill>
                  <a:srgbClr val="790029"/>
                </a:solidFill>
                <a:latin typeface="Courier New" panose="02070309020205020404" pitchFamily="49" charset="0"/>
                <a:cs typeface="Courier New" panose="02070309020205020404" pitchFamily="49" charset="0"/>
              </a:rPr>
              <a:t>A</a:t>
            </a:r>
            <a:r>
              <a:rPr lang="en-US" dirty="0">
                <a:solidFill>
                  <a:srgbClr val="790029"/>
                </a:solidFill>
                <a:latin typeface="Courier New" panose="02070309020205020404" pitchFamily="49" charset="0"/>
                <a:cs typeface="Courier New" panose="02070309020205020404" pitchFamily="49" charset="0"/>
              </a:rPr>
              <a:t>, </a:t>
            </a:r>
            <a:r>
              <a:rPr lang="en-US" i="1" dirty="0" smtClean="0">
                <a:solidFill>
                  <a:srgbClr val="790029"/>
                </a:solidFill>
                <a:latin typeface="Courier New" panose="02070309020205020404" pitchFamily="49" charset="0"/>
                <a:cs typeface="Courier New" panose="02070309020205020404" pitchFamily="49" charset="0"/>
              </a:rPr>
              <a:t>n</a:t>
            </a:r>
            <a:r>
              <a:rPr lang="en-US" dirty="0" smtClean="0">
                <a:solidFill>
                  <a:srgbClr val="790029"/>
                </a:solidFill>
                <a:latin typeface="Courier New" panose="02070309020205020404" pitchFamily="49" charset="0"/>
                <a:cs typeface="Courier New" panose="02070309020205020404" pitchFamily="49" charset="0"/>
              </a:rPr>
              <a:t>)</a:t>
            </a:r>
          </a:p>
          <a:p>
            <a:pPr marL="0" indent="0" algn="just">
              <a:spcBef>
                <a:spcPts val="600"/>
              </a:spcBef>
              <a:buNone/>
            </a:pPr>
            <a:r>
              <a:rPr lang="en-US" dirty="0" smtClean="0">
                <a:solidFill>
                  <a:srgbClr val="790029"/>
                </a:solidFill>
                <a:latin typeface="Courier New" panose="02070309020205020404" pitchFamily="49" charset="0"/>
                <a:cs typeface="Courier New" panose="02070309020205020404" pitchFamily="49" charset="0"/>
              </a:rPr>
              <a:t>2</a:t>
            </a:r>
            <a:r>
              <a:rPr lang="en-US" dirty="0">
                <a:solidFill>
                  <a:srgbClr val="790029"/>
                </a:solidFill>
                <a:latin typeface="Courier New" panose="02070309020205020404" pitchFamily="49" charset="0"/>
                <a:cs typeface="Courier New" panose="02070309020205020404" pitchFamily="49" charset="0"/>
              </a:rPr>
              <a:t>. </a:t>
            </a:r>
            <a:r>
              <a:rPr lang="en-US" b="1" dirty="0" smtClean="0">
                <a:solidFill>
                  <a:srgbClr val="790029"/>
                </a:solidFill>
                <a:latin typeface="Courier New" panose="02070309020205020404" pitchFamily="49" charset="0"/>
                <a:cs typeface="Courier New" panose="02070309020205020404" pitchFamily="49" charset="0"/>
              </a:rPr>
              <a:t>begin</a:t>
            </a:r>
          </a:p>
          <a:p>
            <a:pPr marL="0" indent="0" algn="just">
              <a:spcBef>
                <a:spcPts val="600"/>
              </a:spcBef>
              <a:buNone/>
            </a:pPr>
            <a:r>
              <a:rPr lang="en-US" dirty="0" smtClean="0">
                <a:solidFill>
                  <a:srgbClr val="790029"/>
                </a:solidFill>
                <a:latin typeface="Courier New" panose="02070309020205020404" pitchFamily="49" charset="0"/>
                <a:cs typeface="Courier New" panose="02070309020205020404" pitchFamily="49" charset="0"/>
              </a:rPr>
              <a:t>3</a:t>
            </a:r>
            <a:r>
              <a:rPr lang="en-US" dirty="0">
                <a:solidFill>
                  <a:srgbClr val="790029"/>
                </a:solidFill>
                <a:latin typeface="Courier New" panose="02070309020205020404" pitchFamily="49" charset="0"/>
                <a:cs typeface="Courier New" panose="02070309020205020404" pitchFamily="49" charset="0"/>
              </a:rPr>
              <a:t>. </a:t>
            </a:r>
            <a:r>
              <a:rPr lang="en-US" i="1" dirty="0">
                <a:solidFill>
                  <a:srgbClr val="790029"/>
                </a:solidFill>
                <a:latin typeface="Courier New" panose="02070309020205020404" pitchFamily="49" charset="0"/>
                <a:cs typeface="Courier New" panose="02070309020205020404" pitchFamily="49" charset="0"/>
              </a:rPr>
              <a:t>min </a:t>
            </a:r>
            <a:r>
              <a:rPr lang="en-US" dirty="0">
                <a:solidFill>
                  <a:srgbClr val="790029"/>
                </a:solidFill>
                <a:latin typeface="Courier New" panose="02070309020205020404" pitchFamily="49" charset="0"/>
                <a:cs typeface="Courier New" panose="02070309020205020404" pitchFamily="49" charset="0"/>
              </a:rPr>
              <a:t>= </a:t>
            </a:r>
            <a:r>
              <a:rPr lang="en-US" i="1" dirty="0">
                <a:solidFill>
                  <a:srgbClr val="790029"/>
                </a:solidFill>
                <a:latin typeface="Courier New" panose="02070309020205020404" pitchFamily="49" charset="0"/>
                <a:cs typeface="Courier New" panose="02070309020205020404" pitchFamily="49" charset="0"/>
              </a:rPr>
              <a:t>A</a:t>
            </a:r>
            <a:r>
              <a:rPr lang="en-US" dirty="0">
                <a:solidFill>
                  <a:srgbClr val="790029"/>
                </a:solidFill>
                <a:latin typeface="Courier New" panose="02070309020205020404" pitchFamily="49" charset="0"/>
                <a:cs typeface="Courier New" panose="02070309020205020404" pitchFamily="49" charset="0"/>
              </a:rPr>
              <a:t>[0</a:t>
            </a:r>
            <a:r>
              <a:rPr lang="en-US" dirty="0" smtClean="0">
                <a:solidFill>
                  <a:srgbClr val="790029"/>
                </a:solidFill>
                <a:latin typeface="Courier New" panose="02070309020205020404" pitchFamily="49" charset="0"/>
                <a:cs typeface="Courier New" panose="02070309020205020404" pitchFamily="49" charset="0"/>
              </a:rPr>
              <a:t>];</a:t>
            </a:r>
          </a:p>
          <a:p>
            <a:pPr marL="0" indent="0" algn="just">
              <a:spcBef>
                <a:spcPts val="600"/>
              </a:spcBef>
              <a:buNone/>
            </a:pPr>
            <a:r>
              <a:rPr lang="en-US" dirty="0" smtClean="0">
                <a:solidFill>
                  <a:srgbClr val="790029"/>
                </a:solidFill>
                <a:latin typeface="Courier New" panose="02070309020205020404" pitchFamily="49" charset="0"/>
                <a:cs typeface="Courier New" panose="02070309020205020404" pitchFamily="49" charset="0"/>
              </a:rPr>
              <a:t>4</a:t>
            </a:r>
            <a:r>
              <a:rPr lang="en-US" dirty="0">
                <a:solidFill>
                  <a:srgbClr val="790029"/>
                </a:solidFill>
                <a:latin typeface="Courier New" panose="02070309020205020404" pitchFamily="49" charset="0"/>
                <a:cs typeface="Courier New" panose="02070309020205020404" pitchFamily="49" charset="0"/>
              </a:rPr>
              <a:t>. </a:t>
            </a:r>
            <a:r>
              <a:rPr lang="en-US" b="1" dirty="0">
                <a:solidFill>
                  <a:srgbClr val="790029"/>
                </a:solidFill>
                <a:latin typeface="Courier New" panose="02070309020205020404" pitchFamily="49" charset="0"/>
                <a:cs typeface="Courier New" panose="02070309020205020404" pitchFamily="49" charset="0"/>
              </a:rPr>
              <a:t>for </a:t>
            </a:r>
            <a:r>
              <a:rPr lang="en-US" i="1" dirty="0" err="1">
                <a:solidFill>
                  <a:srgbClr val="790029"/>
                </a:solidFill>
                <a:latin typeface="Courier New" panose="02070309020205020404" pitchFamily="49" charset="0"/>
                <a:cs typeface="Courier New" panose="02070309020205020404" pitchFamily="49" charset="0"/>
              </a:rPr>
              <a:t>i</a:t>
            </a:r>
            <a:r>
              <a:rPr lang="en-US" i="1" dirty="0">
                <a:solidFill>
                  <a:srgbClr val="790029"/>
                </a:solidFill>
                <a:latin typeface="Courier New" panose="02070309020205020404" pitchFamily="49" charset="0"/>
                <a:cs typeface="Courier New" panose="02070309020205020404" pitchFamily="49" charset="0"/>
              </a:rPr>
              <a:t> </a:t>
            </a:r>
            <a:r>
              <a:rPr lang="en-US" dirty="0">
                <a:solidFill>
                  <a:srgbClr val="790029"/>
                </a:solidFill>
                <a:latin typeface="Courier New" panose="02070309020205020404" pitchFamily="49" charset="0"/>
                <a:cs typeface="Courier New" panose="02070309020205020404" pitchFamily="49" charset="0"/>
              </a:rPr>
              <a:t>:= 1 </a:t>
            </a:r>
            <a:r>
              <a:rPr lang="en-US" b="1" dirty="0">
                <a:solidFill>
                  <a:srgbClr val="790029"/>
                </a:solidFill>
                <a:latin typeface="Courier New" panose="02070309020205020404" pitchFamily="49" charset="0"/>
                <a:cs typeface="Courier New" panose="02070309020205020404" pitchFamily="49" charset="0"/>
              </a:rPr>
              <a:t>to </a:t>
            </a:r>
            <a:r>
              <a:rPr lang="en-US" i="1" dirty="0">
                <a:solidFill>
                  <a:srgbClr val="790029"/>
                </a:solidFill>
                <a:latin typeface="Courier New" panose="02070309020205020404" pitchFamily="49" charset="0"/>
                <a:cs typeface="Courier New" panose="02070309020205020404" pitchFamily="49" charset="0"/>
              </a:rPr>
              <a:t>n </a:t>
            </a:r>
            <a:r>
              <a:rPr lang="en-US" dirty="0">
                <a:solidFill>
                  <a:srgbClr val="790029"/>
                </a:solidFill>
                <a:latin typeface="Courier New" panose="02070309020205020404" pitchFamily="49" charset="0"/>
                <a:cs typeface="Courier New" panose="02070309020205020404" pitchFamily="49" charset="0"/>
              </a:rPr>
              <a:t>- 1 </a:t>
            </a:r>
            <a:r>
              <a:rPr lang="en-US" b="1" dirty="0" smtClean="0">
                <a:solidFill>
                  <a:srgbClr val="790029"/>
                </a:solidFill>
                <a:latin typeface="Courier New" panose="02070309020205020404" pitchFamily="49" charset="0"/>
                <a:cs typeface="Courier New" panose="02070309020205020404" pitchFamily="49" charset="0"/>
              </a:rPr>
              <a:t>do</a:t>
            </a:r>
          </a:p>
          <a:p>
            <a:pPr marL="0" indent="0" algn="just">
              <a:spcBef>
                <a:spcPts val="600"/>
              </a:spcBef>
              <a:buNone/>
            </a:pPr>
            <a:r>
              <a:rPr lang="en-US" dirty="0" smtClean="0">
                <a:solidFill>
                  <a:srgbClr val="790029"/>
                </a:solidFill>
                <a:latin typeface="Courier New" panose="02070309020205020404" pitchFamily="49" charset="0"/>
                <a:cs typeface="Courier New" panose="02070309020205020404" pitchFamily="49" charset="0"/>
              </a:rPr>
              <a:t>5</a:t>
            </a:r>
            <a:r>
              <a:rPr lang="en-US" dirty="0">
                <a:solidFill>
                  <a:srgbClr val="790029"/>
                </a:solidFill>
                <a:latin typeface="Courier New" panose="02070309020205020404" pitchFamily="49" charset="0"/>
                <a:cs typeface="Courier New" panose="02070309020205020404" pitchFamily="49" charset="0"/>
              </a:rPr>
              <a:t>. </a:t>
            </a:r>
            <a:r>
              <a:rPr lang="en-US" dirty="0" smtClean="0">
                <a:solidFill>
                  <a:srgbClr val="790029"/>
                </a:solidFill>
                <a:latin typeface="Courier New" panose="02070309020205020404" pitchFamily="49" charset="0"/>
                <a:cs typeface="Courier New" panose="02070309020205020404" pitchFamily="49" charset="0"/>
              </a:rPr>
              <a:t>	</a:t>
            </a:r>
            <a:r>
              <a:rPr lang="en-US" b="1" dirty="0" smtClean="0">
                <a:solidFill>
                  <a:srgbClr val="790029"/>
                </a:solidFill>
                <a:latin typeface="Courier New" panose="02070309020205020404" pitchFamily="49" charset="0"/>
                <a:cs typeface="Courier New" panose="02070309020205020404" pitchFamily="49" charset="0"/>
              </a:rPr>
              <a:t>if </a:t>
            </a:r>
            <a:r>
              <a:rPr lang="en-US" dirty="0">
                <a:solidFill>
                  <a:srgbClr val="790029"/>
                </a:solidFill>
                <a:latin typeface="Courier New" panose="02070309020205020404" pitchFamily="49" charset="0"/>
                <a:cs typeface="Courier New" panose="02070309020205020404" pitchFamily="49" charset="0"/>
              </a:rPr>
              <a:t>(</a:t>
            </a:r>
            <a:r>
              <a:rPr lang="en-US" i="1" dirty="0">
                <a:solidFill>
                  <a:srgbClr val="790029"/>
                </a:solidFill>
                <a:latin typeface="Courier New" panose="02070309020205020404" pitchFamily="49" charset="0"/>
                <a:cs typeface="Courier New" panose="02070309020205020404" pitchFamily="49" charset="0"/>
              </a:rPr>
              <a:t>A</a:t>
            </a:r>
            <a:r>
              <a:rPr lang="en-US" dirty="0">
                <a:solidFill>
                  <a:srgbClr val="790029"/>
                </a:solidFill>
                <a:latin typeface="Courier New" panose="02070309020205020404" pitchFamily="49" charset="0"/>
                <a:cs typeface="Courier New" panose="02070309020205020404" pitchFamily="49" charset="0"/>
              </a:rPr>
              <a:t>[</a:t>
            </a:r>
            <a:r>
              <a:rPr lang="en-US" i="1" dirty="0" err="1">
                <a:solidFill>
                  <a:srgbClr val="790029"/>
                </a:solidFill>
                <a:latin typeface="Courier New" panose="02070309020205020404" pitchFamily="49" charset="0"/>
                <a:cs typeface="Courier New" panose="02070309020205020404" pitchFamily="49" charset="0"/>
              </a:rPr>
              <a:t>i</a:t>
            </a:r>
            <a:r>
              <a:rPr lang="en-US" dirty="0">
                <a:solidFill>
                  <a:srgbClr val="790029"/>
                </a:solidFill>
                <a:latin typeface="Courier New" panose="02070309020205020404" pitchFamily="49" charset="0"/>
                <a:cs typeface="Courier New" panose="02070309020205020404" pitchFamily="49" charset="0"/>
              </a:rPr>
              <a:t>] &lt; </a:t>
            </a:r>
            <a:r>
              <a:rPr lang="en-US" i="1" dirty="0">
                <a:solidFill>
                  <a:srgbClr val="790029"/>
                </a:solidFill>
                <a:latin typeface="Courier New" panose="02070309020205020404" pitchFamily="49" charset="0"/>
                <a:cs typeface="Courier New" panose="02070309020205020404" pitchFamily="49" charset="0"/>
              </a:rPr>
              <a:t>min</a:t>
            </a:r>
            <a:r>
              <a:rPr lang="en-US" dirty="0">
                <a:solidFill>
                  <a:srgbClr val="790029"/>
                </a:solidFill>
                <a:latin typeface="Courier New" panose="02070309020205020404" pitchFamily="49" charset="0"/>
                <a:cs typeface="Courier New" panose="02070309020205020404" pitchFamily="49" charset="0"/>
              </a:rPr>
              <a:t>) </a:t>
            </a:r>
            <a:r>
              <a:rPr lang="en-US" i="1" dirty="0">
                <a:solidFill>
                  <a:srgbClr val="790029"/>
                </a:solidFill>
                <a:latin typeface="Courier New" panose="02070309020205020404" pitchFamily="49" charset="0"/>
                <a:cs typeface="Courier New" panose="02070309020205020404" pitchFamily="49" charset="0"/>
              </a:rPr>
              <a:t>min </a:t>
            </a:r>
            <a:r>
              <a:rPr lang="en-US" dirty="0">
                <a:solidFill>
                  <a:srgbClr val="790029"/>
                </a:solidFill>
                <a:latin typeface="Courier New" panose="02070309020205020404" pitchFamily="49" charset="0"/>
                <a:cs typeface="Courier New" panose="02070309020205020404" pitchFamily="49" charset="0"/>
              </a:rPr>
              <a:t>:= </a:t>
            </a:r>
            <a:r>
              <a:rPr lang="en-US" i="1" dirty="0">
                <a:solidFill>
                  <a:srgbClr val="790029"/>
                </a:solidFill>
                <a:latin typeface="Courier New" panose="02070309020205020404" pitchFamily="49" charset="0"/>
                <a:cs typeface="Courier New" panose="02070309020205020404" pitchFamily="49" charset="0"/>
              </a:rPr>
              <a:t>A</a:t>
            </a:r>
            <a:r>
              <a:rPr lang="en-US" dirty="0">
                <a:solidFill>
                  <a:srgbClr val="790029"/>
                </a:solidFill>
                <a:latin typeface="Courier New" panose="02070309020205020404" pitchFamily="49" charset="0"/>
                <a:cs typeface="Courier New" panose="02070309020205020404" pitchFamily="49" charset="0"/>
              </a:rPr>
              <a:t>[</a:t>
            </a:r>
            <a:r>
              <a:rPr lang="en-US" i="1" dirty="0" err="1">
                <a:solidFill>
                  <a:srgbClr val="790029"/>
                </a:solidFill>
                <a:latin typeface="Courier New" panose="02070309020205020404" pitchFamily="49" charset="0"/>
                <a:cs typeface="Courier New" panose="02070309020205020404" pitchFamily="49" charset="0"/>
              </a:rPr>
              <a:t>i</a:t>
            </a:r>
            <a:r>
              <a:rPr lang="en-US" dirty="0" smtClean="0">
                <a:solidFill>
                  <a:srgbClr val="790029"/>
                </a:solidFill>
                <a:latin typeface="Courier New" panose="02070309020205020404" pitchFamily="49" charset="0"/>
                <a:cs typeface="Courier New" panose="02070309020205020404" pitchFamily="49" charset="0"/>
              </a:rPr>
              <a:t>];</a:t>
            </a:r>
          </a:p>
          <a:p>
            <a:pPr marL="0" indent="0" algn="just">
              <a:spcBef>
                <a:spcPts val="600"/>
              </a:spcBef>
              <a:buNone/>
            </a:pPr>
            <a:r>
              <a:rPr lang="en-US" dirty="0" smtClean="0">
                <a:solidFill>
                  <a:srgbClr val="790029"/>
                </a:solidFill>
                <a:latin typeface="Courier New" panose="02070309020205020404" pitchFamily="49" charset="0"/>
                <a:cs typeface="Courier New" panose="02070309020205020404" pitchFamily="49" charset="0"/>
              </a:rPr>
              <a:t>6</a:t>
            </a:r>
            <a:r>
              <a:rPr lang="en-US" dirty="0">
                <a:solidFill>
                  <a:srgbClr val="790029"/>
                </a:solidFill>
                <a:latin typeface="Courier New" panose="02070309020205020404" pitchFamily="49" charset="0"/>
                <a:cs typeface="Courier New" panose="02070309020205020404" pitchFamily="49" charset="0"/>
              </a:rPr>
              <a:t>. </a:t>
            </a:r>
            <a:r>
              <a:rPr lang="en-US" b="1" dirty="0" err="1" smtClean="0">
                <a:solidFill>
                  <a:srgbClr val="790029"/>
                </a:solidFill>
                <a:latin typeface="Courier New" panose="02070309020205020404" pitchFamily="49" charset="0"/>
                <a:cs typeface="Courier New" panose="02070309020205020404" pitchFamily="49" charset="0"/>
              </a:rPr>
              <a:t>endfor</a:t>
            </a:r>
            <a:r>
              <a:rPr lang="en-US" dirty="0" smtClean="0">
                <a:solidFill>
                  <a:srgbClr val="790029"/>
                </a:solidFill>
                <a:latin typeface="Courier New" panose="02070309020205020404" pitchFamily="49" charset="0"/>
                <a:cs typeface="Courier New" panose="02070309020205020404" pitchFamily="49" charset="0"/>
              </a:rPr>
              <a:t>;</a:t>
            </a:r>
          </a:p>
          <a:p>
            <a:pPr marL="0" indent="0" algn="just">
              <a:spcBef>
                <a:spcPts val="600"/>
              </a:spcBef>
              <a:buNone/>
            </a:pPr>
            <a:r>
              <a:rPr lang="en-US" dirty="0" smtClean="0">
                <a:solidFill>
                  <a:srgbClr val="790029"/>
                </a:solidFill>
                <a:latin typeface="Courier New" panose="02070309020205020404" pitchFamily="49" charset="0"/>
                <a:cs typeface="Courier New" panose="02070309020205020404" pitchFamily="49" charset="0"/>
              </a:rPr>
              <a:t>7</a:t>
            </a:r>
            <a:r>
              <a:rPr lang="en-US" dirty="0">
                <a:solidFill>
                  <a:srgbClr val="790029"/>
                </a:solidFill>
                <a:latin typeface="Courier New" panose="02070309020205020404" pitchFamily="49" charset="0"/>
                <a:cs typeface="Courier New" panose="02070309020205020404" pitchFamily="49" charset="0"/>
              </a:rPr>
              <a:t>. </a:t>
            </a:r>
            <a:r>
              <a:rPr lang="en-US" b="1" dirty="0">
                <a:solidFill>
                  <a:srgbClr val="790029"/>
                </a:solidFill>
                <a:latin typeface="Courier New" panose="02070309020205020404" pitchFamily="49" charset="0"/>
                <a:cs typeface="Courier New" panose="02070309020205020404" pitchFamily="49" charset="0"/>
              </a:rPr>
              <a:t>return </a:t>
            </a:r>
            <a:r>
              <a:rPr lang="en-US" i="1" dirty="0" smtClean="0">
                <a:solidFill>
                  <a:srgbClr val="790029"/>
                </a:solidFill>
                <a:latin typeface="Courier New" panose="02070309020205020404" pitchFamily="49" charset="0"/>
                <a:cs typeface="Courier New" panose="02070309020205020404" pitchFamily="49" charset="0"/>
              </a:rPr>
              <a:t>min</a:t>
            </a:r>
            <a:r>
              <a:rPr lang="en-US" dirty="0" smtClean="0">
                <a:solidFill>
                  <a:srgbClr val="790029"/>
                </a:solidFill>
                <a:latin typeface="Courier New" panose="02070309020205020404" pitchFamily="49" charset="0"/>
                <a:cs typeface="Courier New" panose="02070309020205020404" pitchFamily="49" charset="0"/>
              </a:rPr>
              <a:t>;</a:t>
            </a:r>
          </a:p>
          <a:p>
            <a:pPr marL="0" indent="0" algn="just">
              <a:spcBef>
                <a:spcPts val="600"/>
              </a:spcBef>
              <a:buNone/>
            </a:pPr>
            <a:r>
              <a:rPr lang="en-US" dirty="0" smtClean="0">
                <a:solidFill>
                  <a:srgbClr val="790029"/>
                </a:solidFill>
                <a:latin typeface="Courier New" panose="02070309020205020404" pitchFamily="49" charset="0"/>
                <a:cs typeface="Courier New" panose="02070309020205020404" pitchFamily="49" charset="0"/>
              </a:rPr>
              <a:t>8</a:t>
            </a:r>
            <a:r>
              <a:rPr lang="en-US" dirty="0">
                <a:solidFill>
                  <a:srgbClr val="790029"/>
                </a:solidFill>
                <a:latin typeface="Courier New" panose="02070309020205020404" pitchFamily="49" charset="0"/>
                <a:cs typeface="Courier New" panose="02070309020205020404" pitchFamily="49" charset="0"/>
              </a:rPr>
              <a:t>. </a:t>
            </a:r>
            <a:r>
              <a:rPr lang="en-US" b="1" dirty="0">
                <a:solidFill>
                  <a:srgbClr val="790029"/>
                </a:solidFill>
                <a:latin typeface="Courier New" panose="02070309020205020404" pitchFamily="49" charset="0"/>
                <a:cs typeface="Courier New" panose="02070309020205020404" pitchFamily="49" charset="0"/>
              </a:rPr>
              <a:t>end </a:t>
            </a:r>
            <a:r>
              <a:rPr lang="en-US" dirty="0">
                <a:solidFill>
                  <a:srgbClr val="790029"/>
                </a:solidFill>
                <a:latin typeface="Courier New" panose="02070309020205020404" pitchFamily="49" charset="0"/>
                <a:cs typeface="Courier New" panose="02070309020205020404" pitchFamily="49" charset="0"/>
              </a:rPr>
              <a:t>SERIAL_MIN</a:t>
            </a:r>
            <a:r>
              <a:rPr lang="en-US" dirty="0">
                <a:latin typeface="Courier New" panose="02070309020205020404" pitchFamily="49" charset="0"/>
                <a:cs typeface="Courier New" panose="02070309020205020404" pitchFamily="49" charset="0"/>
              </a:rPr>
              <a:t> </a:t>
            </a:r>
          </a:p>
        </p:txBody>
      </p:sp>
      <p:pic>
        <p:nvPicPr>
          <p:cNvPr id="4" name="Picture 3"/>
          <p:cNvPicPr>
            <a:picLocks noChangeAspect="1"/>
          </p:cNvPicPr>
          <p:nvPr/>
        </p:nvPicPr>
        <p:blipFill>
          <a:blip r:embed="rId2"/>
          <a:stretch>
            <a:fillRect/>
          </a:stretch>
        </p:blipFill>
        <p:spPr>
          <a:xfrm>
            <a:off x="6780001" y="3719378"/>
            <a:ext cx="5259248" cy="1791754"/>
          </a:xfrm>
          <a:prstGeom prst="rect">
            <a:avLst/>
          </a:prstGeom>
        </p:spPr>
      </p:pic>
    </p:spTree>
    <p:extLst>
      <p:ext uri="{BB962C8B-B14F-4D97-AF65-F5344CB8AC3E}">
        <p14:creationId xmlns:p14="http://schemas.microsoft.com/office/powerpoint/2010/main" val="63163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 recursive program for finding the minimum in an </a:t>
            </a:r>
            <a:r>
              <a:rPr lang="en-US" sz="2400" dirty="0" smtClean="0"/>
              <a:t>array of </a:t>
            </a:r>
            <a:r>
              <a:rPr lang="en-US" sz="2400" dirty="0"/>
              <a:t>numbers </a:t>
            </a:r>
            <a:r>
              <a:rPr lang="en-US" sz="2400" i="1" dirty="0"/>
              <a:t>A </a:t>
            </a:r>
            <a:r>
              <a:rPr lang="en-US" sz="2400" dirty="0"/>
              <a:t>of length </a:t>
            </a:r>
            <a:r>
              <a:rPr lang="en-US" sz="2400" i="1" dirty="0"/>
              <a:t>n</a:t>
            </a:r>
            <a:r>
              <a:rPr lang="en-US" sz="2400" dirty="0"/>
              <a:t>. </a:t>
            </a:r>
          </a:p>
        </p:txBody>
      </p:sp>
      <p:sp>
        <p:nvSpPr>
          <p:cNvPr id="3" name="Content Placeholder 2"/>
          <p:cNvSpPr>
            <a:spLocks noGrp="1"/>
          </p:cNvSpPr>
          <p:nvPr>
            <p:ph idx="1"/>
          </p:nvPr>
        </p:nvSpPr>
        <p:spPr/>
        <p:txBody>
          <a:bodyPr>
            <a:noAutofit/>
          </a:bodyPr>
          <a:lstStyle/>
          <a:p>
            <a:pPr marL="0" indent="0">
              <a:spcAft>
                <a:spcPts val="600"/>
              </a:spcAft>
              <a:buNone/>
            </a:pPr>
            <a:r>
              <a:rPr lang="en-US" sz="2000" dirty="0">
                <a:solidFill>
                  <a:srgbClr val="790029"/>
                </a:solidFill>
                <a:latin typeface="Courier New" panose="02070309020205020404" pitchFamily="49" charset="0"/>
                <a:cs typeface="Courier New" panose="02070309020205020404" pitchFamily="49" charset="0"/>
              </a:rPr>
              <a:t>1. </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smtClean="0">
                <a:solidFill>
                  <a:srgbClr val="790029"/>
                </a:solidFill>
                <a:latin typeface="Courier New" panose="02070309020205020404" pitchFamily="49" charset="0"/>
                <a:cs typeface="Courier New" panose="02070309020205020404" pitchFamily="49" charset="0"/>
              </a:rPr>
              <a:t>procedure </a:t>
            </a:r>
            <a:r>
              <a:rPr lang="en-US" sz="2000" dirty="0">
                <a:solidFill>
                  <a:srgbClr val="790029"/>
                </a:solidFill>
                <a:latin typeface="Courier New" panose="02070309020205020404" pitchFamily="49" charset="0"/>
                <a:cs typeface="Courier New" panose="02070309020205020404" pitchFamily="49" charset="0"/>
              </a:rPr>
              <a:t>RECURSIVE_MIN (</a:t>
            </a:r>
            <a:r>
              <a:rPr lang="en-US" sz="2000" i="1" dirty="0">
                <a:solidFill>
                  <a:srgbClr val="790029"/>
                </a:solidFill>
                <a:latin typeface="Courier New" panose="02070309020205020404" pitchFamily="49" charset="0"/>
                <a:cs typeface="Courier New" panose="02070309020205020404" pitchFamily="49" charset="0"/>
              </a:rPr>
              <a:t>A</a:t>
            </a:r>
            <a:r>
              <a:rPr lang="en-US" sz="2000" dirty="0">
                <a:solidFill>
                  <a:srgbClr val="790029"/>
                </a:solidFill>
                <a:latin typeface="Courier New" panose="02070309020205020404" pitchFamily="49" charset="0"/>
                <a:cs typeface="Courier New" panose="02070309020205020404" pitchFamily="49" charset="0"/>
              </a:rPr>
              <a:t>, </a:t>
            </a:r>
            <a:r>
              <a:rPr lang="en-US" sz="2000" i="1" dirty="0">
                <a:solidFill>
                  <a:srgbClr val="790029"/>
                </a:solidFill>
                <a:latin typeface="Courier New" panose="02070309020205020404" pitchFamily="49" charset="0"/>
                <a:cs typeface="Courier New" panose="02070309020205020404" pitchFamily="49" charset="0"/>
              </a:rPr>
              <a:t>n</a:t>
            </a:r>
            <a:r>
              <a:rPr lang="en-US" sz="2000" dirty="0">
                <a:solidFill>
                  <a:srgbClr val="790029"/>
                </a:solidFill>
                <a:latin typeface="Courier New" panose="02070309020205020404" pitchFamily="49" charset="0"/>
                <a:cs typeface="Courier New" panose="02070309020205020404" pitchFamily="49" charset="0"/>
              </a:rPr>
              <a:t>)</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2. </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smtClean="0">
                <a:solidFill>
                  <a:srgbClr val="790029"/>
                </a:solidFill>
                <a:latin typeface="Courier New" panose="02070309020205020404" pitchFamily="49" charset="0"/>
                <a:cs typeface="Courier New" panose="02070309020205020404" pitchFamily="49" charset="0"/>
              </a:rPr>
              <a:t>begin</a:t>
            </a:r>
            <a:r>
              <a:rPr lang="en-US" sz="2000" b="1" dirty="0">
                <a:solidFill>
                  <a:srgbClr val="790029"/>
                </a:solidFill>
                <a:latin typeface="Courier New" panose="02070309020205020404" pitchFamily="49" charset="0"/>
                <a:cs typeface="Courier New" panose="02070309020205020404" pitchFamily="49" charset="0"/>
              </a:rPr>
              <a:t/>
            </a:r>
            <a:br>
              <a:rPr lang="en-US" sz="2000" b="1"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3. </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smtClean="0">
                <a:solidFill>
                  <a:srgbClr val="790029"/>
                </a:solidFill>
                <a:latin typeface="Courier New" panose="02070309020205020404" pitchFamily="49" charset="0"/>
                <a:cs typeface="Courier New" panose="02070309020205020404" pitchFamily="49" charset="0"/>
              </a:rPr>
              <a:t>if </a:t>
            </a:r>
            <a:r>
              <a:rPr lang="en-US" sz="2000" dirty="0">
                <a:solidFill>
                  <a:srgbClr val="790029"/>
                </a:solidFill>
                <a:latin typeface="Courier New" panose="02070309020205020404" pitchFamily="49" charset="0"/>
                <a:cs typeface="Courier New" panose="02070309020205020404" pitchFamily="49" charset="0"/>
              </a:rPr>
              <a:t>(</a:t>
            </a:r>
            <a:r>
              <a:rPr lang="en-US" sz="2000" i="1" dirty="0">
                <a:solidFill>
                  <a:srgbClr val="790029"/>
                </a:solidFill>
                <a:latin typeface="Courier New" panose="02070309020205020404" pitchFamily="49" charset="0"/>
                <a:cs typeface="Courier New" panose="02070309020205020404" pitchFamily="49" charset="0"/>
              </a:rPr>
              <a:t>n </a:t>
            </a:r>
            <a:r>
              <a:rPr lang="en-US" sz="2000" dirty="0">
                <a:solidFill>
                  <a:srgbClr val="790029"/>
                </a:solidFill>
                <a:latin typeface="Courier New" panose="02070309020205020404" pitchFamily="49" charset="0"/>
                <a:cs typeface="Courier New" panose="02070309020205020404" pitchFamily="49" charset="0"/>
              </a:rPr>
              <a:t>= 1) </a:t>
            </a:r>
            <a:r>
              <a:rPr lang="en-US" sz="2000" b="1" dirty="0">
                <a:solidFill>
                  <a:srgbClr val="790029"/>
                </a:solidFill>
                <a:latin typeface="Courier New" panose="02070309020205020404" pitchFamily="49" charset="0"/>
                <a:cs typeface="Courier New" panose="02070309020205020404" pitchFamily="49" charset="0"/>
              </a:rPr>
              <a:t>then</a:t>
            </a:r>
            <a:br>
              <a:rPr lang="en-US" sz="2000" b="1"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4. </a:t>
            </a:r>
            <a:r>
              <a:rPr lang="en-US" sz="2000" dirty="0" smtClean="0">
                <a:solidFill>
                  <a:srgbClr val="790029"/>
                </a:solidFill>
                <a:latin typeface="Courier New" panose="02070309020205020404" pitchFamily="49" charset="0"/>
                <a:cs typeface="Courier New" panose="02070309020205020404" pitchFamily="49" charset="0"/>
              </a:rPr>
              <a:t>		</a:t>
            </a:r>
            <a:r>
              <a:rPr lang="en-US" sz="2000" i="1" dirty="0" smtClean="0">
                <a:solidFill>
                  <a:srgbClr val="790029"/>
                </a:solidFill>
                <a:latin typeface="Courier New" panose="02070309020205020404" pitchFamily="49" charset="0"/>
                <a:cs typeface="Courier New" panose="02070309020205020404" pitchFamily="49" charset="0"/>
              </a:rPr>
              <a:t>min </a:t>
            </a:r>
            <a:r>
              <a:rPr lang="en-US" sz="2000" dirty="0">
                <a:solidFill>
                  <a:srgbClr val="790029"/>
                </a:solidFill>
                <a:latin typeface="Courier New" panose="02070309020205020404" pitchFamily="49" charset="0"/>
                <a:cs typeface="Courier New" panose="02070309020205020404" pitchFamily="49" charset="0"/>
              </a:rPr>
              <a:t>:= </a:t>
            </a:r>
            <a:r>
              <a:rPr lang="en-US" sz="2000" i="1" dirty="0">
                <a:solidFill>
                  <a:srgbClr val="790029"/>
                </a:solidFill>
                <a:latin typeface="Courier New" panose="02070309020205020404" pitchFamily="49" charset="0"/>
                <a:cs typeface="Courier New" panose="02070309020205020404" pitchFamily="49" charset="0"/>
              </a:rPr>
              <a:t>A</a:t>
            </a:r>
            <a:r>
              <a:rPr lang="en-US" sz="2000" dirty="0">
                <a:solidFill>
                  <a:srgbClr val="790029"/>
                </a:solidFill>
                <a:latin typeface="Courier New" panose="02070309020205020404" pitchFamily="49" charset="0"/>
                <a:cs typeface="Courier New" panose="02070309020205020404" pitchFamily="49" charset="0"/>
              </a:rPr>
              <a:t>[0];</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5. </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smtClean="0">
                <a:solidFill>
                  <a:srgbClr val="790029"/>
                </a:solidFill>
                <a:latin typeface="Courier New" panose="02070309020205020404" pitchFamily="49" charset="0"/>
                <a:cs typeface="Courier New" panose="02070309020205020404" pitchFamily="49" charset="0"/>
              </a:rPr>
              <a:t>else</a:t>
            </a:r>
            <a:r>
              <a:rPr lang="en-US" sz="2000" b="1" dirty="0">
                <a:solidFill>
                  <a:srgbClr val="790029"/>
                </a:solidFill>
                <a:latin typeface="Courier New" panose="02070309020205020404" pitchFamily="49" charset="0"/>
                <a:cs typeface="Courier New" panose="02070309020205020404" pitchFamily="49" charset="0"/>
              </a:rPr>
              <a:t/>
            </a:r>
            <a:br>
              <a:rPr lang="en-US" sz="2000" b="1"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6. </a:t>
            </a:r>
            <a:r>
              <a:rPr lang="en-US" sz="2000" dirty="0" smtClean="0">
                <a:solidFill>
                  <a:srgbClr val="790029"/>
                </a:solidFill>
                <a:latin typeface="Courier New" panose="02070309020205020404" pitchFamily="49" charset="0"/>
                <a:cs typeface="Courier New" panose="02070309020205020404" pitchFamily="49" charset="0"/>
              </a:rPr>
              <a:t>		</a:t>
            </a:r>
            <a:r>
              <a:rPr lang="en-US" sz="2000" i="1" dirty="0" err="1" smtClean="0">
                <a:solidFill>
                  <a:srgbClr val="790029"/>
                </a:solidFill>
                <a:latin typeface="Courier New" panose="02070309020205020404" pitchFamily="49" charset="0"/>
                <a:cs typeface="Courier New" panose="02070309020205020404" pitchFamily="49" charset="0"/>
              </a:rPr>
              <a:t>lmin</a:t>
            </a:r>
            <a:r>
              <a:rPr lang="en-US" sz="2000" i="1" dirty="0" smtClean="0">
                <a:solidFill>
                  <a:srgbClr val="790029"/>
                </a:solidFill>
                <a:latin typeface="Courier New" panose="02070309020205020404" pitchFamily="49" charset="0"/>
                <a:cs typeface="Courier New" panose="02070309020205020404" pitchFamily="49" charset="0"/>
              </a:rPr>
              <a:t> </a:t>
            </a:r>
            <a:r>
              <a:rPr lang="en-US" sz="2000" dirty="0">
                <a:solidFill>
                  <a:srgbClr val="790029"/>
                </a:solidFill>
                <a:latin typeface="Courier New" panose="02070309020205020404" pitchFamily="49" charset="0"/>
                <a:cs typeface="Courier New" panose="02070309020205020404" pitchFamily="49" charset="0"/>
              </a:rPr>
              <a:t>:= RECURSIVE_MIN (</a:t>
            </a:r>
            <a:r>
              <a:rPr lang="en-US" sz="2000" i="1" dirty="0">
                <a:solidFill>
                  <a:srgbClr val="790029"/>
                </a:solidFill>
                <a:latin typeface="Courier New" panose="02070309020205020404" pitchFamily="49" charset="0"/>
                <a:cs typeface="Courier New" panose="02070309020205020404" pitchFamily="49" charset="0"/>
              </a:rPr>
              <a:t>A</a:t>
            </a:r>
            <a:r>
              <a:rPr lang="en-US" sz="2000" dirty="0">
                <a:solidFill>
                  <a:srgbClr val="790029"/>
                </a:solidFill>
                <a:latin typeface="Courier New" panose="02070309020205020404" pitchFamily="49" charset="0"/>
                <a:cs typeface="Courier New" panose="02070309020205020404" pitchFamily="49" charset="0"/>
              </a:rPr>
              <a:t>, </a:t>
            </a:r>
            <a:r>
              <a:rPr lang="en-US" sz="2000" i="1" dirty="0">
                <a:solidFill>
                  <a:srgbClr val="790029"/>
                </a:solidFill>
                <a:latin typeface="Courier New" panose="02070309020205020404" pitchFamily="49" charset="0"/>
                <a:cs typeface="Courier New" panose="02070309020205020404" pitchFamily="49" charset="0"/>
              </a:rPr>
              <a:t>n</a:t>
            </a:r>
            <a:r>
              <a:rPr lang="en-US" sz="2000" dirty="0">
                <a:solidFill>
                  <a:srgbClr val="790029"/>
                </a:solidFill>
                <a:latin typeface="Courier New" panose="02070309020205020404" pitchFamily="49" charset="0"/>
                <a:cs typeface="Courier New" panose="02070309020205020404" pitchFamily="49" charset="0"/>
              </a:rPr>
              <a:t>/2);</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7. </a:t>
            </a:r>
            <a:r>
              <a:rPr lang="en-US" sz="2000" dirty="0" smtClean="0">
                <a:solidFill>
                  <a:srgbClr val="790029"/>
                </a:solidFill>
                <a:latin typeface="Courier New" panose="02070309020205020404" pitchFamily="49" charset="0"/>
                <a:cs typeface="Courier New" panose="02070309020205020404" pitchFamily="49" charset="0"/>
              </a:rPr>
              <a:t>		</a:t>
            </a:r>
            <a:r>
              <a:rPr lang="en-US" sz="2000" i="1" dirty="0" err="1" smtClean="0">
                <a:solidFill>
                  <a:srgbClr val="790029"/>
                </a:solidFill>
                <a:latin typeface="Courier New" panose="02070309020205020404" pitchFamily="49" charset="0"/>
                <a:cs typeface="Courier New" panose="02070309020205020404" pitchFamily="49" charset="0"/>
              </a:rPr>
              <a:t>rmin</a:t>
            </a:r>
            <a:r>
              <a:rPr lang="en-US" sz="2000" i="1" dirty="0" smtClean="0">
                <a:solidFill>
                  <a:srgbClr val="790029"/>
                </a:solidFill>
                <a:latin typeface="Courier New" panose="02070309020205020404" pitchFamily="49" charset="0"/>
                <a:cs typeface="Courier New" panose="02070309020205020404" pitchFamily="49" charset="0"/>
              </a:rPr>
              <a:t> </a:t>
            </a:r>
            <a:r>
              <a:rPr lang="en-US" sz="2000" dirty="0">
                <a:solidFill>
                  <a:srgbClr val="790029"/>
                </a:solidFill>
                <a:latin typeface="Courier New" panose="02070309020205020404" pitchFamily="49" charset="0"/>
                <a:cs typeface="Courier New" panose="02070309020205020404" pitchFamily="49" charset="0"/>
              </a:rPr>
              <a:t>:= RECURSIVE_MIN (&amp;(</a:t>
            </a:r>
            <a:r>
              <a:rPr lang="en-US" sz="2000" i="1" dirty="0">
                <a:solidFill>
                  <a:srgbClr val="790029"/>
                </a:solidFill>
                <a:latin typeface="Courier New" panose="02070309020205020404" pitchFamily="49" charset="0"/>
                <a:cs typeface="Courier New" panose="02070309020205020404" pitchFamily="49" charset="0"/>
              </a:rPr>
              <a:t>A</a:t>
            </a:r>
            <a:r>
              <a:rPr lang="en-US" sz="2000" dirty="0">
                <a:solidFill>
                  <a:srgbClr val="790029"/>
                </a:solidFill>
                <a:latin typeface="Courier New" panose="02070309020205020404" pitchFamily="49" charset="0"/>
                <a:cs typeface="Courier New" panose="02070309020205020404" pitchFamily="49" charset="0"/>
              </a:rPr>
              <a:t>[</a:t>
            </a:r>
            <a:r>
              <a:rPr lang="en-US" sz="2000" i="1" dirty="0">
                <a:solidFill>
                  <a:srgbClr val="790029"/>
                </a:solidFill>
                <a:latin typeface="Courier New" panose="02070309020205020404" pitchFamily="49" charset="0"/>
                <a:cs typeface="Courier New" panose="02070309020205020404" pitchFamily="49" charset="0"/>
              </a:rPr>
              <a:t>n</a:t>
            </a:r>
            <a:r>
              <a:rPr lang="en-US" sz="2000" dirty="0">
                <a:solidFill>
                  <a:srgbClr val="790029"/>
                </a:solidFill>
                <a:latin typeface="Courier New" panose="02070309020205020404" pitchFamily="49" charset="0"/>
                <a:cs typeface="Courier New" panose="02070309020205020404" pitchFamily="49" charset="0"/>
              </a:rPr>
              <a:t>/2]), </a:t>
            </a:r>
            <a:r>
              <a:rPr lang="en-US" sz="2000" i="1" dirty="0">
                <a:solidFill>
                  <a:srgbClr val="790029"/>
                </a:solidFill>
                <a:latin typeface="Courier New" panose="02070309020205020404" pitchFamily="49" charset="0"/>
                <a:cs typeface="Courier New" panose="02070309020205020404" pitchFamily="49" charset="0"/>
              </a:rPr>
              <a:t>n </a:t>
            </a:r>
            <a:r>
              <a:rPr lang="en-US" sz="2000" dirty="0">
                <a:solidFill>
                  <a:srgbClr val="790029"/>
                </a:solidFill>
                <a:latin typeface="Courier New" panose="02070309020205020404" pitchFamily="49" charset="0"/>
                <a:cs typeface="Courier New" panose="02070309020205020404" pitchFamily="49" charset="0"/>
              </a:rPr>
              <a:t>- </a:t>
            </a:r>
            <a:r>
              <a:rPr lang="en-US" sz="2000" i="1" dirty="0">
                <a:solidFill>
                  <a:srgbClr val="790029"/>
                </a:solidFill>
                <a:latin typeface="Courier New" panose="02070309020205020404" pitchFamily="49" charset="0"/>
                <a:cs typeface="Courier New" panose="02070309020205020404" pitchFamily="49" charset="0"/>
              </a:rPr>
              <a:t>n</a:t>
            </a:r>
            <a:r>
              <a:rPr lang="en-US" sz="2000" dirty="0">
                <a:solidFill>
                  <a:srgbClr val="790029"/>
                </a:solidFill>
                <a:latin typeface="Courier New" panose="02070309020205020404" pitchFamily="49" charset="0"/>
                <a:cs typeface="Courier New" panose="02070309020205020404" pitchFamily="49" charset="0"/>
              </a:rPr>
              <a:t>/2);</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8. </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smtClean="0">
                <a:solidFill>
                  <a:srgbClr val="790029"/>
                </a:solidFill>
                <a:latin typeface="Courier New" panose="02070309020205020404" pitchFamily="49" charset="0"/>
                <a:cs typeface="Courier New" panose="02070309020205020404" pitchFamily="49" charset="0"/>
              </a:rPr>
              <a:t>if </a:t>
            </a:r>
            <a:r>
              <a:rPr lang="en-US" sz="2000" dirty="0">
                <a:solidFill>
                  <a:srgbClr val="790029"/>
                </a:solidFill>
                <a:latin typeface="Courier New" panose="02070309020205020404" pitchFamily="49" charset="0"/>
                <a:cs typeface="Courier New" panose="02070309020205020404" pitchFamily="49" charset="0"/>
              </a:rPr>
              <a:t>(</a:t>
            </a:r>
            <a:r>
              <a:rPr lang="en-US" sz="2000" i="1" dirty="0" err="1">
                <a:solidFill>
                  <a:srgbClr val="790029"/>
                </a:solidFill>
                <a:latin typeface="Courier New" panose="02070309020205020404" pitchFamily="49" charset="0"/>
                <a:cs typeface="Courier New" panose="02070309020205020404" pitchFamily="49" charset="0"/>
              </a:rPr>
              <a:t>lmin</a:t>
            </a:r>
            <a:r>
              <a:rPr lang="en-US" sz="2000" i="1" dirty="0">
                <a:solidFill>
                  <a:srgbClr val="790029"/>
                </a:solidFill>
                <a:latin typeface="Courier New" panose="02070309020205020404" pitchFamily="49" charset="0"/>
                <a:cs typeface="Courier New" panose="02070309020205020404" pitchFamily="49" charset="0"/>
              </a:rPr>
              <a:t> </a:t>
            </a:r>
            <a:r>
              <a:rPr lang="en-US" sz="2000" dirty="0">
                <a:solidFill>
                  <a:srgbClr val="790029"/>
                </a:solidFill>
                <a:latin typeface="Courier New" panose="02070309020205020404" pitchFamily="49" charset="0"/>
                <a:cs typeface="Courier New" panose="02070309020205020404" pitchFamily="49" charset="0"/>
              </a:rPr>
              <a:t>&lt; </a:t>
            </a:r>
            <a:r>
              <a:rPr lang="en-US" sz="2000" i="1" dirty="0" err="1">
                <a:solidFill>
                  <a:srgbClr val="790029"/>
                </a:solidFill>
                <a:latin typeface="Courier New" panose="02070309020205020404" pitchFamily="49" charset="0"/>
                <a:cs typeface="Courier New" panose="02070309020205020404" pitchFamily="49" charset="0"/>
              </a:rPr>
              <a:t>rmin</a:t>
            </a:r>
            <a:r>
              <a:rPr lang="en-US" sz="2000" dirty="0">
                <a:solidFill>
                  <a:srgbClr val="790029"/>
                </a:solidFill>
                <a:latin typeface="Courier New" panose="02070309020205020404" pitchFamily="49" charset="0"/>
                <a:cs typeface="Courier New" panose="02070309020205020404" pitchFamily="49" charset="0"/>
              </a:rPr>
              <a:t>) </a:t>
            </a:r>
            <a:r>
              <a:rPr lang="en-US" sz="2000" b="1" dirty="0">
                <a:solidFill>
                  <a:srgbClr val="790029"/>
                </a:solidFill>
                <a:latin typeface="Courier New" panose="02070309020205020404" pitchFamily="49" charset="0"/>
                <a:cs typeface="Courier New" panose="02070309020205020404" pitchFamily="49" charset="0"/>
              </a:rPr>
              <a:t>then</a:t>
            </a:r>
            <a:br>
              <a:rPr lang="en-US" sz="2000" b="1"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9. </a:t>
            </a:r>
            <a:r>
              <a:rPr lang="en-US" sz="2000" dirty="0" smtClean="0">
                <a:solidFill>
                  <a:srgbClr val="790029"/>
                </a:solidFill>
                <a:latin typeface="Courier New" panose="02070309020205020404" pitchFamily="49" charset="0"/>
                <a:cs typeface="Courier New" panose="02070309020205020404" pitchFamily="49" charset="0"/>
              </a:rPr>
              <a:t>			</a:t>
            </a:r>
            <a:r>
              <a:rPr lang="en-US" sz="2000" i="1" dirty="0" smtClean="0">
                <a:solidFill>
                  <a:srgbClr val="790029"/>
                </a:solidFill>
                <a:latin typeface="Courier New" panose="02070309020205020404" pitchFamily="49" charset="0"/>
                <a:cs typeface="Courier New" panose="02070309020205020404" pitchFamily="49" charset="0"/>
              </a:rPr>
              <a:t>min </a:t>
            </a:r>
            <a:r>
              <a:rPr lang="en-US" sz="2000" dirty="0">
                <a:solidFill>
                  <a:srgbClr val="790029"/>
                </a:solidFill>
                <a:latin typeface="Courier New" panose="02070309020205020404" pitchFamily="49" charset="0"/>
                <a:cs typeface="Courier New" panose="02070309020205020404" pitchFamily="49" charset="0"/>
              </a:rPr>
              <a:t>:= </a:t>
            </a:r>
            <a:r>
              <a:rPr lang="en-US" sz="2000" i="1" dirty="0" err="1">
                <a:solidFill>
                  <a:srgbClr val="790029"/>
                </a:solidFill>
                <a:latin typeface="Courier New" panose="02070309020205020404" pitchFamily="49" charset="0"/>
                <a:cs typeface="Courier New" panose="02070309020205020404" pitchFamily="49" charset="0"/>
              </a:rPr>
              <a:t>lmin</a:t>
            </a:r>
            <a:r>
              <a:rPr lang="en-US" sz="2000" dirty="0">
                <a:solidFill>
                  <a:srgbClr val="790029"/>
                </a:solidFill>
                <a:latin typeface="Courier New" panose="02070309020205020404" pitchFamily="49" charset="0"/>
                <a:cs typeface="Courier New" panose="02070309020205020404" pitchFamily="49" charset="0"/>
              </a:rPr>
              <a:t>;</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10. </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smtClean="0">
                <a:solidFill>
                  <a:srgbClr val="790029"/>
                </a:solidFill>
                <a:latin typeface="Courier New" panose="02070309020205020404" pitchFamily="49" charset="0"/>
                <a:cs typeface="Courier New" panose="02070309020205020404" pitchFamily="49" charset="0"/>
              </a:rPr>
              <a:t>else</a:t>
            </a:r>
            <a:r>
              <a:rPr lang="en-US" sz="2000" b="1" dirty="0">
                <a:solidFill>
                  <a:srgbClr val="790029"/>
                </a:solidFill>
                <a:latin typeface="Courier New" panose="02070309020205020404" pitchFamily="49" charset="0"/>
                <a:cs typeface="Courier New" panose="02070309020205020404" pitchFamily="49" charset="0"/>
              </a:rPr>
              <a:t/>
            </a:r>
            <a:br>
              <a:rPr lang="en-US" sz="2000" b="1"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11. </a:t>
            </a:r>
            <a:r>
              <a:rPr lang="en-US" sz="2000" dirty="0" smtClean="0">
                <a:solidFill>
                  <a:srgbClr val="790029"/>
                </a:solidFill>
                <a:latin typeface="Courier New" panose="02070309020205020404" pitchFamily="49" charset="0"/>
                <a:cs typeface="Courier New" panose="02070309020205020404" pitchFamily="49" charset="0"/>
              </a:rPr>
              <a:t>			</a:t>
            </a:r>
            <a:r>
              <a:rPr lang="en-US" sz="2000" i="1" dirty="0" smtClean="0">
                <a:solidFill>
                  <a:srgbClr val="790029"/>
                </a:solidFill>
                <a:latin typeface="Courier New" panose="02070309020205020404" pitchFamily="49" charset="0"/>
                <a:cs typeface="Courier New" panose="02070309020205020404" pitchFamily="49" charset="0"/>
              </a:rPr>
              <a:t>min </a:t>
            </a:r>
            <a:r>
              <a:rPr lang="en-US" sz="2000" dirty="0">
                <a:solidFill>
                  <a:srgbClr val="790029"/>
                </a:solidFill>
                <a:latin typeface="Courier New" panose="02070309020205020404" pitchFamily="49" charset="0"/>
                <a:cs typeface="Courier New" panose="02070309020205020404" pitchFamily="49" charset="0"/>
              </a:rPr>
              <a:t>:= </a:t>
            </a:r>
            <a:r>
              <a:rPr lang="en-US" sz="2000" i="1" dirty="0" err="1">
                <a:solidFill>
                  <a:srgbClr val="790029"/>
                </a:solidFill>
                <a:latin typeface="Courier New" panose="02070309020205020404" pitchFamily="49" charset="0"/>
                <a:cs typeface="Courier New" panose="02070309020205020404" pitchFamily="49" charset="0"/>
              </a:rPr>
              <a:t>rmin</a:t>
            </a:r>
            <a:r>
              <a:rPr lang="en-US" sz="2000" dirty="0">
                <a:solidFill>
                  <a:srgbClr val="790029"/>
                </a:solidFill>
                <a:latin typeface="Courier New" panose="02070309020205020404" pitchFamily="49" charset="0"/>
                <a:cs typeface="Courier New" panose="02070309020205020404" pitchFamily="49" charset="0"/>
              </a:rPr>
              <a:t>;</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12. </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err="1" smtClean="0">
                <a:solidFill>
                  <a:srgbClr val="790029"/>
                </a:solidFill>
                <a:latin typeface="Courier New" panose="02070309020205020404" pitchFamily="49" charset="0"/>
                <a:cs typeface="Courier New" panose="02070309020205020404" pitchFamily="49" charset="0"/>
              </a:rPr>
              <a:t>endelse</a:t>
            </a:r>
            <a:r>
              <a:rPr lang="en-US" sz="2000" dirty="0">
                <a:solidFill>
                  <a:srgbClr val="790029"/>
                </a:solidFill>
                <a:latin typeface="Courier New" panose="02070309020205020404" pitchFamily="49" charset="0"/>
                <a:cs typeface="Courier New" panose="02070309020205020404" pitchFamily="49" charset="0"/>
              </a:rPr>
              <a:t>;</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13. </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err="1" smtClean="0">
                <a:solidFill>
                  <a:srgbClr val="790029"/>
                </a:solidFill>
                <a:latin typeface="Courier New" panose="02070309020205020404" pitchFamily="49" charset="0"/>
                <a:cs typeface="Courier New" panose="02070309020205020404" pitchFamily="49" charset="0"/>
              </a:rPr>
              <a:t>endelse</a:t>
            </a:r>
            <a:r>
              <a:rPr lang="en-US" sz="2000" dirty="0">
                <a:solidFill>
                  <a:srgbClr val="790029"/>
                </a:solidFill>
                <a:latin typeface="Courier New" panose="02070309020205020404" pitchFamily="49" charset="0"/>
                <a:cs typeface="Courier New" panose="02070309020205020404" pitchFamily="49" charset="0"/>
              </a:rPr>
              <a:t>;</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14. </a:t>
            </a:r>
            <a:r>
              <a:rPr lang="en-US" sz="2000" b="1" dirty="0">
                <a:solidFill>
                  <a:srgbClr val="790029"/>
                </a:solidFill>
                <a:latin typeface="Courier New" panose="02070309020205020404" pitchFamily="49" charset="0"/>
                <a:cs typeface="Courier New" panose="02070309020205020404" pitchFamily="49" charset="0"/>
              </a:rPr>
              <a:t>return </a:t>
            </a:r>
            <a:r>
              <a:rPr lang="en-US" sz="2000" i="1" dirty="0">
                <a:solidFill>
                  <a:srgbClr val="790029"/>
                </a:solidFill>
                <a:latin typeface="Courier New" panose="02070309020205020404" pitchFamily="49" charset="0"/>
                <a:cs typeface="Courier New" panose="02070309020205020404" pitchFamily="49" charset="0"/>
              </a:rPr>
              <a:t>min</a:t>
            </a:r>
            <a:r>
              <a:rPr lang="en-US" sz="2000" dirty="0">
                <a:solidFill>
                  <a:srgbClr val="790029"/>
                </a:solidFill>
                <a:latin typeface="Courier New" panose="02070309020205020404" pitchFamily="49" charset="0"/>
                <a:cs typeface="Courier New" panose="02070309020205020404" pitchFamily="49" charset="0"/>
              </a:rPr>
              <a:t>;</a:t>
            </a:r>
            <a:br>
              <a:rPr lang="en-US" sz="2000" dirty="0">
                <a:solidFill>
                  <a:srgbClr val="790029"/>
                </a:solidFill>
                <a:latin typeface="Courier New" panose="02070309020205020404" pitchFamily="49" charset="0"/>
                <a:cs typeface="Courier New" panose="02070309020205020404" pitchFamily="49" charset="0"/>
              </a:rPr>
            </a:br>
            <a:r>
              <a:rPr lang="en-US" sz="2000" dirty="0">
                <a:solidFill>
                  <a:srgbClr val="790029"/>
                </a:solidFill>
                <a:latin typeface="Courier New" panose="02070309020205020404" pitchFamily="49" charset="0"/>
                <a:cs typeface="Courier New" panose="02070309020205020404" pitchFamily="49" charset="0"/>
              </a:rPr>
              <a:t>15. </a:t>
            </a:r>
            <a:r>
              <a:rPr lang="en-US" sz="2000" b="1" dirty="0">
                <a:solidFill>
                  <a:srgbClr val="790029"/>
                </a:solidFill>
                <a:latin typeface="Courier New" panose="02070309020205020404" pitchFamily="49" charset="0"/>
                <a:cs typeface="Courier New" panose="02070309020205020404" pitchFamily="49" charset="0"/>
              </a:rPr>
              <a:t>end </a:t>
            </a:r>
            <a:r>
              <a:rPr lang="en-US" sz="2000" dirty="0">
                <a:solidFill>
                  <a:srgbClr val="790029"/>
                </a:solidFill>
                <a:latin typeface="Courier New" panose="02070309020205020404" pitchFamily="49" charset="0"/>
                <a:cs typeface="Courier New" panose="02070309020205020404" pitchFamily="49" charset="0"/>
              </a:rPr>
              <a:t>RECURSIVE_MIN</a:t>
            </a:r>
            <a:r>
              <a:rPr lang="en-US" sz="2000" dirty="0">
                <a:latin typeface="Courier New" panose="02070309020205020404" pitchFamily="49" charset="0"/>
                <a:cs typeface="Courier New" panose="02070309020205020404" pitchFamily="49" charset="0"/>
              </a:rPr>
              <a:t> </a:t>
            </a:r>
            <a:endParaRPr lang="en-US" sz="2000" dirty="0"/>
          </a:p>
        </p:txBody>
      </p:sp>
    </p:spTree>
    <p:extLst>
      <p:ext uri="{BB962C8B-B14F-4D97-AF65-F5344CB8AC3E}">
        <p14:creationId xmlns:p14="http://schemas.microsoft.com/office/powerpoint/2010/main" val="1583120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Decomposition </a:t>
            </a:r>
          </a:p>
        </p:txBody>
      </p:sp>
      <p:sp>
        <p:nvSpPr>
          <p:cNvPr id="3" name="Content Placeholder 2"/>
          <p:cNvSpPr>
            <a:spLocks noGrp="1"/>
          </p:cNvSpPr>
          <p:nvPr>
            <p:ph idx="1"/>
          </p:nvPr>
        </p:nvSpPr>
        <p:spPr/>
        <p:txBody>
          <a:bodyPr>
            <a:normAutofit fontScale="92500"/>
          </a:bodyPr>
          <a:lstStyle/>
          <a:p>
            <a:r>
              <a:rPr lang="en-US" dirty="0" smtClean="0"/>
              <a:t>In </a:t>
            </a:r>
            <a:r>
              <a:rPr lang="en-US" dirty="0"/>
              <a:t>this method, the decomposition </a:t>
            </a:r>
            <a:r>
              <a:rPr lang="en-US" dirty="0" smtClean="0"/>
              <a:t>of computations </a:t>
            </a:r>
            <a:r>
              <a:rPr lang="en-US" dirty="0"/>
              <a:t>is done in two </a:t>
            </a:r>
            <a:r>
              <a:rPr lang="en-US" dirty="0" smtClean="0"/>
              <a:t>steps:</a:t>
            </a:r>
          </a:p>
          <a:p>
            <a:pPr lvl="1"/>
            <a:r>
              <a:rPr lang="en-US" b="1" dirty="0" smtClean="0"/>
              <a:t>Step I</a:t>
            </a:r>
            <a:r>
              <a:rPr lang="en-US" dirty="0" smtClean="0"/>
              <a:t>: The </a:t>
            </a:r>
            <a:r>
              <a:rPr lang="en-US" dirty="0"/>
              <a:t>data on which the computations </a:t>
            </a:r>
            <a:r>
              <a:rPr lang="en-US" dirty="0" smtClean="0"/>
              <a:t>are performed </a:t>
            </a:r>
            <a:r>
              <a:rPr lang="en-US" dirty="0"/>
              <a:t>is partitioned, </a:t>
            </a:r>
            <a:r>
              <a:rPr lang="en-US" dirty="0" smtClean="0"/>
              <a:t>and</a:t>
            </a:r>
          </a:p>
          <a:p>
            <a:pPr lvl="1"/>
            <a:r>
              <a:rPr lang="en-US" b="1" dirty="0" smtClean="0"/>
              <a:t>Step II</a:t>
            </a:r>
            <a:r>
              <a:rPr lang="en-US" dirty="0" smtClean="0"/>
              <a:t>: </a:t>
            </a:r>
            <a:r>
              <a:rPr lang="en-US" dirty="0"/>
              <a:t>this data partitioning is used to induce </a:t>
            </a:r>
            <a:r>
              <a:rPr lang="en-US" dirty="0" smtClean="0"/>
              <a:t>a partitioning </a:t>
            </a:r>
            <a:r>
              <a:rPr lang="en-US" dirty="0"/>
              <a:t>of the computations into tasks. </a:t>
            </a:r>
            <a:endParaRPr lang="en-US" dirty="0" smtClean="0"/>
          </a:p>
          <a:p>
            <a:pPr lvl="1"/>
            <a:endParaRPr lang="en-US" dirty="0"/>
          </a:p>
          <a:p>
            <a:r>
              <a:rPr lang="en-US" dirty="0"/>
              <a:t>The operations that these tasks perform on </a:t>
            </a:r>
            <a:r>
              <a:rPr lang="en-US" dirty="0" smtClean="0"/>
              <a:t>different data </a:t>
            </a:r>
            <a:r>
              <a:rPr lang="en-US" dirty="0"/>
              <a:t>partitions are usually similar (e.g., matrix </a:t>
            </a:r>
            <a:r>
              <a:rPr lang="en-US" dirty="0" smtClean="0"/>
              <a:t>multiplication) </a:t>
            </a:r>
            <a:r>
              <a:rPr lang="en-US" dirty="0"/>
              <a:t>or </a:t>
            </a:r>
            <a:r>
              <a:rPr lang="en-US" dirty="0" smtClean="0"/>
              <a:t>are chosen </a:t>
            </a:r>
            <a:r>
              <a:rPr lang="en-US" dirty="0"/>
              <a:t>from a small set of </a:t>
            </a:r>
            <a:r>
              <a:rPr lang="en-US" dirty="0" smtClean="0"/>
              <a:t>operations.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17518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33208"/>
            <a:ext cx="10058400" cy="4023360"/>
          </a:xfrm>
        </p:spPr>
        <p:txBody>
          <a:bodyPr/>
          <a:lstStyle/>
          <a:p>
            <a:pPr marL="0" indent="0" algn="just">
              <a:buNone/>
            </a:pPr>
            <a:r>
              <a:rPr lang="en-US" b="1" dirty="0"/>
              <a:t>Partitioning Output Data </a:t>
            </a:r>
            <a:endParaRPr lang="en-US" b="1" dirty="0" smtClean="0"/>
          </a:p>
          <a:p>
            <a:pPr lvl="1" algn="just"/>
            <a:r>
              <a:rPr lang="en-US" dirty="0" smtClean="0"/>
              <a:t>In </a:t>
            </a:r>
            <a:r>
              <a:rPr lang="en-US" dirty="0"/>
              <a:t>many computations, each element of the output can be </a:t>
            </a:r>
            <a:r>
              <a:rPr lang="en-US" dirty="0" smtClean="0"/>
              <a:t>computed independently </a:t>
            </a:r>
            <a:r>
              <a:rPr lang="en-US" dirty="0"/>
              <a:t>of others as a function of the input. </a:t>
            </a:r>
            <a:endParaRPr lang="en-US" dirty="0" smtClean="0"/>
          </a:p>
          <a:p>
            <a:pPr lvl="1" algn="just"/>
            <a:endParaRPr lang="en-US" dirty="0" smtClean="0"/>
          </a:p>
          <a:p>
            <a:pPr lvl="1" algn="just"/>
            <a:r>
              <a:rPr lang="en-US" dirty="0" smtClean="0"/>
              <a:t>In </a:t>
            </a:r>
            <a:r>
              <a:rPr lang="en-US" dirty="0"/>
              <a:t>such computations, a partitioning of </a:t>
            </a:r>
            <a:r>
              <a:rPr lang="en-US" dirty="0" smtClean="0"/>
              <a:t>the output </a:t>
            </a:r>
            <a:r>
              <a:rPr lang="en-US" dirty="0"/>
              <a:t>data automatically induces a decomposition of the problems into tasks, where each </a:t>
            </a:r>
            <a:r>
              <a:rPr lang="en-US" dirty="0" smtClean="0"/>
              <a:t>task is </a:t>
            </a:r>
            <a:r>
              <a:rPr lang="en-US" dirty="0"/>
              <a:t>assigned the work of computing a </a:t>
            </a:r>
            <a:r>
              <a:rPr lang="en-US" b="1" dirty="0"/>
              <a:t>portion of the </a:t>
            </a:r>
            <a:r>
              <a:rPr lang="en-US" b="1" dirty="0" smtClean="0"/>
              <a:t>output</a:t>
            </a:r>
            <a:r>
              <a:rPr lang="en-US" dirty="0" smtClean="0"/>
              <a:t>.</a:t>
            </a:r>
            <a:endParaRPr lang="en-US" dirty="0"/>
          </a:p>
        </p:txBody>
      </p:sp>
    </p:spTree>
    <p:extLst>
      <p:ext uri="{BB962C8B-B14F-4D97-AF65-F5344CB8AC3E}">
        <p14:creationId xmlns:p14="http://schemas.microsoft.com/office/powerpoint/2010/main" val="184040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X 2 Matrices Multiplication</a:t>
            </a:r>
            <a:endParaRPr lang="en-US" dirty="0"/>
          </a:p>
        </p:txBody>
      </p:sp>
      <p:pic>
        <p:nvPicPr>
          <p:cNvPr id="5" name="Content Placeholder 4"/>
          <p:cNvPicPr>
            <a:picLocks noGrp="1" noChangeAspect="1"/>
          </p:cNvPicPr>
          <p:nvPr>
            <p:ph idx="1"/>
          </p:nvPr>
        </p:nvPicPr>
        <p:blipFill>
          <a:blip r:embed="rId3"/>
          <a:stretch>
            <a:fillRect/>
          </a:stretch>
        </p:blipFill>
        <p:spPr>
          <a:xfrm>
            <a:off x="4269105" y="3873803"/>
            <a:ext cx="4298698" cy="1499033"/>
          </a:xfrm>
          <a:prstGeom prst="rect">
            <a:avLst/>
          </a:prstGeom>
        </p:spPr>
      </p:pic>
      <p:pic>
        <p:nvPicPr>
          <p:cNvPr id="4" name="Picture 3"/>
          <p:cNvPicPr>
            <a:picLocks noChangeAspect="1"/>
          </p:cNvPicPr>
          <p:nvPr/>
        </p:nvPicPr>
        <p:blipFill>
          <a:blip r:embed="rId4"/>
          <a:stretch>
            <a:fillRect/>
          </a:stretch>
        </p:blipFill>
        <p:spPr>
          <a:xfrm>
            <a:off x="3447724" y="2228523"/>
            <a:ext cx="5572125" cy="847725"/>
          </a:xfrm>
          <a:prstGeom prst="rect">
            <a:avLst/>
          </a:prstGeom>
        </p:spPr>
      </p:pic>
    </p:spTree>
    <p:extLst>
      <p:ext uri="{BB962C8B-B14F-4D97-AF65-F5344CB8AC3E}">
        <p14:creationId xmlns:p14="http://schemas.microsoft.com/office/powerpoint/2010/main" val="1270746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dirty="0"/>
              <a:t>Two examples of decomposition of matrix </a:t>
            </a:r>
            <a:r>
              <a:rPr lang="en-US" sz="2800" dirty="0" smtClean="0"/>
              <a:t>multiplication</a:t>
            </a:r>
            <a:r>
              <a:rPr lang="en-US" sz="2800" dirty="0"/>
              <a:t> </a:t>
            </a:r>
            <a:r>
              <a:rPr lang="en-US" sz="2800" dirty="0" smtClean="0"/>
              <a:t>into </a:t>
            </a:r>
            <a:r>
              <a:rPr lang="en-US" sz="2800" dirty="0"/>
              <a:t>eight tasks. </a:t>
            </a:r>
          </a:p>
        </p:txBody>
      </p:sp>
      <p:pic>
        <p:nvPicPr>
          <p:cNvPr id="4" name="Picture 3"/>
          <p:cNvPicPr>
            <a:picLocks noChangeAspect="1"/>
          </p:cNvPicPr>
          <p:nvPr/>
        </p:nvPicPr>
        <p:blipFill>
          <a:blip r:embed="rId2"/>
          <a:stretch>
            <a:fillRect/>
          </a:stretch>
        </p:blipFill>
        <p:spPr>
          <a:xfrm>
            <a:off x="2617939" y="2252661"/>
            <a:ext cx="6789107" cy="3583139"/>
          </a:xfrm>
          <a:prstGeom prst="rect">
            <a:avLst/>
          </a:prstGeom>
        </p:spPr>
      </p:pic>
    </p:spTree>
    <p:extLst>
      <p:ext uri="{BB962C8B-B14F-4D97-AF65-F5344CB8AC3E}">
        <p14:creationId xmlns:p14="http://schemas.microsoft.com/office/powerpoint/2010/main" val="596619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74077" y="0"/>
            <a:ext cx="7930887" cy="6809347"/>
          </a:xfrm>
          <a:prstGeom prst="rect">
            <a:avLst/>
          </a:prstGeom>
        </p:spPr>
      </p:pic>
      <p:sp>
        <p:nvSpPr>
          <p:cNvPr id="5" name="Rectangle 4"/>
          <p:cNvSpPr/>
          <p:nvPr/>
        </p:nvSpPr>
        <p:spPr>
          <a:xfrm>
            <a:off x="5928980" y="1526132"/>
            <a:ext cx="6096000" cy="923330"/>
          </a:xfrm>
          <a:prstGeom prst="rect">
            <a:avLst/>
          </a:prstGeom>
        </p:spPr>
        <p:txBody>
          <a:bodyPr>
            <a:spAutoFit/>
          </a:bodyPr>
          <a:lstStyle/>
          <a:p>
            <a:r>
              <a:rPr lang="en-US" b="1" dirty="0" smtClean="0">
                <a:solidFill>
                  <a:srgbClr val="000000"/>
                </a:solidFill>
                <a:latin typeface="Verdana" panose="020B0604030504040204" pitchFamily="34" charset="0"/>
              </a:rPr>
              <a:t>Example: Computing </a:t>
            </a:r>
            <a:r>
              <a:rPr lang="en-US" b="1" dirty="0">
                <a:solidFill>
                  <a:srgbClr val="000000"/>
                </a:solidFill>
                <a:latin typeface="Verdana" panose="020B0604030504040204" pitchFamily="34" charset="0"/>
              </a:rPr>
              <a:t>frequencies of </a:t>
            </a:r>
            <a:r>
              <a:rPr lang="en-US" b="1" dirty="0" err="1">
                <a:solidFill>
                  <a:srgbClr val="000000"/>
                </a:solidFill>
                <a:latin typeface="Verdana" panose="020B0604030504040204" pitchFamily="34" charset="0"/>
              </a:rPr>
              <a:t>itemsets</a:t>
            </a:r>
            <a:r>
              <a:rPr lang="en-US" b="1" dirty="0">
                <a:solidFill>
                  <a:srgbClr val="000000"/>
                </a:solidFill>
                <a:latin typeface="Verdana" panose="020B0604030504040204" pitchFamily="34" charset="0"/>
              </a:rPr>
              <a:t> in a </a:t>
            </a:r>
            <a:r>
              <a:rPr lang="en-US" b="1" dirty="0" smtClean="0">
                <a:solidFill>
                  <a:srgbClr val="000000"/>
                </a:solidFill>
                <a:latin typeface="Verdana" panose="020B0604030504040204" pitchFamily="34" charset="0"/>
              </a:rPr>
              <a:t>Transaction Database</a:t>
            </a:r>
            <a:r>
              <a:rPr lang="en-US" dirty="0" smtClean="0"/>
              <a:t> </a:t>
            </a:r>
            <a:r>
              <a:rPr lang="en-US" dirty="0"/>
              <a:t/>
            </a:r>
            <a:br>
              <a:rPr lang="en-US" dirty="0"/>
            </a:br>
            <a:endParaRPr lang="en-US" dirty="0" smtClean="0"/>
          </a:p>
        </p:txBody>
      </p:sp>
    </p:spTree>
    <p:extLst>
      <p:ext uri="{BB962C8B-B14F-4D97-AF65-F5344CB8AC3E}">
        <p14:creationId xmlns:p14="http://schemas.microsoft.com/office/powerpoint/2010/main" val="3913444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b="1" dirty="0"/>
              <a:t>Partitioning Input Data</a:t>
            </a:r>
            <a:r>
              <a:rPr lang="en-US" dirty="0"/>
              <a:t> </a:t>
            </a:r>
            <a:endParaRPr lang="en-US" dirty="0" smtClean="0"/>
          </a:p>
          <a:p>
            <a:pPr lvl="1" algn="just"/>
            <a:r>
              <a:rPr lang="en-US" dirty="0"/>
              <a:t>Partitioning of output data can be performed only if </a:t>
            </a:r>
            <a:r>
              <a:rPr lang="en-US" b="1" dirty="0"/>
              <a:t>each output</a:t>
            </a:r>
            <a:r>
              <a:rPr lang="en-US" dirty="0"/>
              <a:t> </a:t>
            </a:r>
            <a:r>
              <a:rPr lang="en-US" dirty="0" smtClean="0"/>
              <a:t>can be </a:t>
            </a:r>
            <a:r>
              <a:rPr lang="en-US" dirty="0"/>
              <a:t>naturally computed as a function of the input. </a:t>
            </a:r>
            <a:endParaRPr lang="en-US" dirty="0" smtClean="0"/>
          </a:p>
          <a:p>
            <a:pPr lvl="1" algn="just"/>
            <a:endParaRPr lang="en-US" dirty="0" smtClean="0"/>
          </a:p>
          <a:p>
            <a:pPr lvl="1" algn="just"/>
            <a:r>
              <a:rPr lang="en-US" dirty="0" smtClean="0"/>
              <a:t>In many algorithms</a:t>
            </a:r>
            <a:r>
              <a:rPr lang="en-US" dirty="0"/>
              <a:t>, it is not possible </a:t>
            </a:r>
            <a:r>
              <a:rPr lang="en-US" dirty="0" smtClean="0"/>
              <a:t>or desirable </a:t>
            </a:r>
            <a:r>
              <a:rPr lang="en-US" dirty="0"/>
              <a:t>to partition the output </a:t>
            </a:r>
            <a:r>
              <a:rPr lang="en-US" dirty="0" smtClean="0"/>
              <a:t>data. For </a:t>
            </a:r>
            <a:r>
              <a:rPr lang="en-US" dirty="0"/>
              <a:t>example, while </a:t>
            </a:r>
            <a:r>
              <a:rPr lang="en-US" b="1" dirty="0"/>
              <a:t>finding the minimum, maximum</a:t>
            </a:r>
            <a:r>
              <a:rPr lang="en-US" dirty="0"/>
              <a:t>, </a:t>
            </a:r>
            <a:r>
              <a:rPr lang="en-US" dirty="0" smtClean="0"/>
              <a:t>or the </a:t>
            </a:r>
            <a:r>
              <a:rPr lang="en-US" b="1" dirty="0"/>
              <a:t>sum</a:t>
            </a:r>
            <a:r>
              <a:rPr lang="en-US" dirty="0"/>
              <a:t> of a set of numbers, the output is a single unknown value. </a:t>
            </a:r>
            <a:endParaRPr lang="en-US" dirty="0" smtClean="0"/>
          </a:p>
          <a:p>
            <a:pPr lvl="1" algn="just"/>
            <a:endParaRPr lang="en-US" dirty="0"/>
          </a:p>
          <a:p>
            <a:pPr lvl="1" algn="just"/>
            <a:r>
              <a:rPr lang="en-US" dirty="0" smtClean="0"/>
              <a:t>In </a:t>
            </a:r>
            <a:r>
              <a:rPr lang="en-US" dirty="0"/>
              <a:t>such cases, </a:t>
            </a:r>
            <a:r>
              <a:rPr lang="en-US" dirty="0" smtClean="0"/>
              <a:t>it is </a:t>
            </a:r>
            <a:r>
              <a:rPr lang="en-US" dirty="0"/>
              <a:t>sometimes possible to </a:t>
            </a:r>
            <a:r>
              <a:rPr lang="en-US" b="1" dirty="0"/>
              <a:t>partition the input data</a:t>
            </a:r>
            <a:r>
              <a:rPr lang="en-US" dirty="0"/>
              <a:t>, and then use this partitioning to </a:t>
            </a:r>
            <a:r>
              <a:rPr lang="en-US" dirty="0" smtClean="0"/>
              <a:t>induce concurrency</a:t>
            </a:r>
            <a:r>
              <a:rPr lang="en-US" dirty="0"/>
              <a:t>. </a:t>
            </a:r>
          </a:p>
          <a:p>
            <a:pPr lvl="1" algn="just"/>
            <a:endParaRPr lang="en-US" dirty="0" smtClean="0"/>
          </a:p>
        </p:txBody>
      </p:sp>
    </p:spTree>
    <p:extLst>
      <p:ext uri="{BB962C8B-B14F-4D97-AF65-F5344CB8AC3E}">
        <p14:creationId xmlns:p14="http://schemas.microsoft.com/office/powerpoint/2010/main" val="319279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a Parallel Algorithm</a:t>
            </a:r>
            <a:endParaRPr lang="en-US" dirty="0"/>
          </a:p>
        </p:txBody>
      </p:sp>
      <p:sp>
        <p:nvSpPr>
          <p:cNvPr id="3" name="Content Placeholder 2"/>
          <p:cNvSpPr>
            <a:spLocks noGrp="1"/>
          </p:cNvSpPr>
          <p:nvPr>
            <p:ph idx="1"/>
          </p:nvPr>
        </p:nvSpPr>
        <p:spPr/>
        <p:txBody>
          <a:bodyPr>
            <a:normAutofit fontScale="92500"/>
          </a:bodyPr>
          <a:lstStyle/>
          <a:p>
            <a:pPr lvl="1" algn="just"/>
            <a:r>
              <a:rPr lang="en-US" dirty="0"/>
              <a:t>Identifying portions of the work that can be performed </a:t>
            </a:r>
            <a:r>
              <a:rPr lang="en-US" dirty="0" smtClean="0"/>
              <a:t>concurrently</a:t>
            </a:r>
          </a:p>
          <a:p>
            <a:pPr lvl="2" algn="just"/>
            <a:endParaRPr lang="en-US" dirty="0" smtClean="0"/>
          </a:p>
          <a:p>
            <a:pPr lvl="1" algn="just"/>
            <a:endParaRPr lang="en-US" dirty="0" smtClean="0"/>
          </a:p>
          <a:p>
            <a:pPr lvl="1" algn="just"/>
            <a:r>
              <a:rPr lang="en-US" dirty="0" smtClean="0"/>
              <a:t>Mapping </a:t>
            </a:r>
            <a:r>
              <a:rPr lang="en-US" dirty="0"/>
              <a:t>the concurrent pieces of work onto multiple processes running in </a:t>
            </a:r>
            <a:r>
              <a:rPr lang="en-US" dirty="0" smtClean="0"/>
              <a:t>parallel.</a:t>
            </a:r>
          </a:p>
          <a:p>
            <a:pPr lvl="1" algn="just"/>
            <a:endParaRPr lang="en-US" dirty="0" smtClean="0"/>
          </a:p>
          <a:p>
            <a:pPr lvl="1" algn="just"/>
            <a:r>
              <a:rPr lang="en-US" dirty="0" smtClean="0"/>
              <a:t>Distributing </a:t>
            </a:r>
            <a:r>
              <a:rPr lang="en-US" dirty="0"/>
              <a:t>the input, output, and intermediate data associated with the </a:t>
            </a:r>
            <a:r>
              <a:rPr lang="en-US" dirty="0" smtClean="0"/>
              <a:t>program.</a:t>
            </a:r>
          </a:p>
          <a:p>
            <a:pPr lvl="1" algn="just"/>
            <a:endParaRPr lang="en-US" dirty="0" smtClean="0"/>
          </a:p>
          <a:p>
            <a:pPr lvl="1" algn="just"/>
            <a:r>
              <a:rPr lang="en-US" dirty="0" smtClean="0"/>
              <a:t>Managing </a:t>
            </a:r>
            <a:r>
              <a:rPr lang="en-US" dirty="0"/>
              <a:t>accesses to data shared by multiple processors</a:t>
            </a:r>
            <a:r>
              <a:rPr lang="en-US" dirty="0" smtClean="0"/>
              <a:t>.</a:t>
            </a:r>
          </a:p>
          <a:p>
            <a:pPr lvl="1" algn="just"/>
            <a:endParaRPr lang="en-US" dirty="0" smtClean="0"/>
          </a:p>
          <a:p>
            <a:pPr lvl="1" algn="just"/>
            <a:r>
              <a:rPr lang="en-US" dirty="0" smtClean="0"/>
              <a:t>Synchronizing </a:t>
            </a:r>
            <a:r>
              <a:rPr lang="en-US" dirty="0"/>
              <a:t>the processors at various stages of the parallel program </a:t>
            </a:r>
            <a:r>
              <a:rPr lang="en-US" dirty="0" smtClean="0"/>
              <a:t>execution. </a:t>
            </a:r>
            <a:endParaRPr lang="en-US" dirty="0"/>
          </a:p>
        </p:txBody>
      </p:sp>
    </p:spTree>
    <p:extLst>
      <p:ext uri="{BB962C8B-B14F-4D97-AF65-F5344CB8AC3E}">
        <p14:creationId xmlns:p14="http://schemas.microsoft.com/office/powerpoint/2010/main" val="3605733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US" dirty="0"/>
              <a:t>A task is created for each partition of the input data and this task performs as much computation as possible using these </a:t>
            </a:r>
            <a:r>
              <a:rPr lang="en-US" b="1" dirty="0"/>
              <a:t>local data</a:t>
            </a:r>
            <a:r>
              <a:rPr lang="en-US" dirty="0"/>
              <a:t>.</a:t>
            </a:r>
          </a:p>
          <a:p>
            <a:pPr lvl="1" algn="just"/>
            <a:r>
              <a:rPr lang="en-US" dirty="0"/>
              <a:t> </a:t>
            </a:r>
          </a:p>
          <a:p>
            <a:pPr lvl="1" algn="just"/>
            <a:r>
              <a:rPr lang="en-US" dirty="0"/>
              <a:t>The solutions to tasks induced by input partitions may not directly solve the original problem. In such cases, a follow-up computation is needed to combine the results. </a:t>
            </a:r>
          </a:p>
          <a:p>
            <a:pPr lvl="1"/>
            <a:endParaRPr lang="en-US" dirty="0" smtClean="0"/>
          </a:p>
          <a:p>
            <a:pPr lvl="1"/>
            <a:r>
              <a:rPr lang="en-US" dirty="0" smtClean="0"/>
              <a:t>The </a:t>
            </a:r>
            <a:r>
              <a:rPr lang="en-US" dirty="0"/>
              <a:t>problem of computing the frequency of a set of </a:t>
            </a:r>
            <a:r>
              <a:rPr lang="en-US" dirty="0" err="1"/>
              <a:t>itemsets</a:t>
            </a:r>
            <a:r>
              <a:rPr lang="en-US" dirty="0"/>
              <a:t> in a transaction database </a:t>
            </a:r>
            <a:r>
              <a:rPr lang="en-US" dirty="0" smtClean="0"/>
              <a:t>described in previous example </a:t>
            </a:r>
            <a:r>
              <a:rPr lang="en-US" dirty="0"/>
              <a:t>can also be decomposed based on a partitioning of input </a:t>
            </a:r>
            <a:r>
              <a:rPr lang="en-US" dirty="0" smtClean="0"/>
              <a:t>data:</a:t>
            </a:r>
            <a:r>
              <a:rPr lang="en-US" dirty="0"/>
              <a:t/>
            </a:r>
            <a:br>
              <a:rPr lang="en-US" dirty="0"/>
            </a:br>
            <a:endParaRPr lang="en-US" dirty="0"/>
          </a:p>
        </p:txBody>
      </p:sp>
    </p:spTree>
    <p:extLst>
      <p:ext uri="{BB962C8B-B14F-4D97-AF65-F5344CB8AC3E}">
        <p14:creationId xmlns:p14="http://schemas.microsoft.com/office/powerpoint/2010/main" val="25033475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64933"/>
          <a:stretch/>
        </p:blipFill>
        <p:spPr>
          <a:xfrm>
            <a:off x="1728592" y="1166590"/>
            <a:ext cx="8243007" cy="3305202"/>
          </a:xfrm>
          <a:prstGeom prst="rect">
            <a:avLst/>
          </a:prstGeom>
        </p:spPr>
      </p:pic>
    </p:spTree>
    <p:extLst>
      <p:ext uri="{BB962C8B-B14F-4D97-AF65-F5344CB8AC3E}">
        <p14:creationId xmlns:p14="http://schemas.microsoft.com/office/powerpoint/2010/main" val="3281976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both Input and Output Data </a:t>
            </a:r>
          </a:p>
        </p:txBody>
      </p:sp>
      <p:pic>
        <p:nvPicPr>
          <p:cNvPr id="4" name="Picture 3"/>
          <p:cNvPicPr>
            <a:picLocks noChangeAspect="1"/>
          </p:cNvPicPr>
          <p:nvPr/>
        </p:nvPicPr>
        <p:blipFill rotWithShape="1">
          <a:blip r:embed="rId2"/>
          <a:srcRect l="3499" t="39603"/>
          <a:stretch/>
        </p:blipFill>
        <p:spPr>
          <a:xfrm>
            <a:off x="2598098" y="1820361"/>
            <a:ext cx="7039260" cy="5037639"/>
          </a:xfrm>
          <a:prstGeom prst="rect">
            <a:avLst/>
          </a:prstGeom>
        </p:spPr>
      </p:pic>
    </p:spTree>
    <p:extLst>
      <p:ext uri="{BB962C8B-B14F-4D97-AF65-F5344CB8AC3E}">
        <p14:creationId xmlns:p14="http://schemas.microsoft.com/office/powerpoint/2010/main" val="786394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Partitioning Intermediate Data </a:t>
            </a:r>
          </a:p>
        </p:txBody>
      </p:sp>
      <p:sp>
        <p:nvSpPr>
          <p:cNvPr id="3" name="Content Placeholder 2"/>
          <p:cNvSpPr>
            <a:spLocks noGrp="1"/>
          </p:cNvSpPr>
          <p:nvPr>
            <p:ph idx="1"/>
          </p:nvPr>
        </p:nvSpPr>
        <p:spPr/>
        <p:txBody>
          <a:bodyPr>
            <a:normAutofit fontScale="77500" lnSpcReduction="20000"/>
          </a:bodyPr>
          <a:lstStyle/>
          <a:p>
            <a:pPr algn="just"/>
            <a:r>
              <a:rPr lang="en-US" dirty="0"/>
              <a:t>Algorithms are often structured as multi-stage </a:t>
            </a:r>
            <a:r>
              <a:rPr lang="en-US" dirty="0" smtClean="0"/>
              <a:t>computations such </a:t>
            </a:r>
            <a:r>
              <a:rPr lang="en-US" dirty="0"/>
              <a:t>that the output of one stage is the input to the subsequent </a:t>
            </a:r>
            <a:r>
              <a:rPr lang="en-US" dirty="0" smtClean="0"/>
              <a:t>stage.</a:t>
            </a:r>
          </a:p>
          <a:p>
            <a:pPr algn="just"/>
            <a:endParaRPr lang="en-US" dirty="0" smtClean="0"/>
          </a:p>
          <a:p>
            <a:pPr algn="just"/>
            <a:r>
              <a:rPr lang="en-US" dirty="0" smtClean="0"/>
              <a:t>Such an algorithm may be decomposed </a:t>
            </a:r>
            <a:r>
              <a:rPr lang="en-US" dirty="0"/>
              <a:t>by partitioning the input or the output data of an </a:t>
            </a:r>
            <a:r>
              <a:rPr lang="en-US" dirty="0" smtClean="0"/>
              <a:t>intermediate stage </a:t>
            </a:r>
            <a:r>
              <a:rPr lang="en-US" dirty="0"/>
              <a:t>of the </a:t>
            </a:r>
            <a:r>
              <a:rPr lang="en-US" dirty="0" smtClean="0"/>
              <a:t>algorithm.</a:t>
            </a:r>
          </a:p>
          <a:p>
            <a:pPr algn="just"/>
            <a:endParaRPr lang="en-US" dirty="0"/>
          </a:p>
          <a:p>
            <a:pPr algn="just"/>
            <a:r>
              <a:rPr lang="en-US" dirty="0"/>
              <a:t>Often, the intermediate data are not generated </a:t>
            </a:r>
            <a:r>
              <a:rPr lang="en-US" dirty="0" smtClean="0"/>
              <a:t>explicitly in </a:t>
            </a:r>
            <a:r>
              <a:rPr lang="en-US" dirty="0"/>
              <a:t>the serial algorithm for solving the problem and some restructuring of the original </a:t>
            </a:r>
            <a:r>
              <a:rPr lang="en-US" dirty="0" smtClean="0"/>
              <a:t>algorithm may </a:t>
            </a:r>
            <a:r>
              <a:rPr lang="en-US" dirty="0"/>
              <a:t>be required to use intermediate data </a:t>
            </a:r>
            <a:r>
              <a:rPr lang="en-US" dirty="0" smtClean="0"/>
              <a:t>partitioning </a:t>
            </a:r>
          </a:p>
          <a:p>
            <a:pPr algn="just"/>
            <a:endParaRPr lang="en-US" dirty="0"/>
          </a:p>
          <a:p>
            <a:pPr algn="just"/>
            <a:r>
              <a:rPr lang="en-US" dirty="0"/>
              <a:t>Partitioning intermediate data can sometimes lead to higher </a:t>
            </a:r>
            <a:r>
              <a:rPr lang="en-US" dirty="0" smtClean="0"/>
              <a:t>concurrency than </a:t>
            </a:r>
            <a:r>
              <a:rPr lang="en-US" dirty="0"/>
              <a:t>partitioning input or output </a:t>
            </a:r>
            <a:r>
              <a:rPr lang="en-US" dirty="0" smtClean="0"/>
              <a:t>data </a:t>
            </a:r>
            <a:endParaRPr lang="en-US" dirty="0"/>
          </a:p>
        </p:txBody>
      </p:sp>
    </p:spTree>
    <p:extLst>
      <p:ext uri="{BB962C8B-B14F-4D97-AF65-F5344CB8AC3E}">
        <p14:creationId xmlns:p14="http://schemas.microsoft.com/office/powerpoint/2010/main" val="38383419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 X 2 Matrices Multiplication of Output Data Partitioning </a:t>
            </a:r>
            <a:endParaRPr lang="en-US" sz="3200" dirty="0"/>
          </a:p>
        </p:txBody>
      </p:sp>
      <p:pic>
        <p:nvPicPr>
          <p:cNvPr id="5" name="Content Placeholder 4"/>
          <p:cNvPicPr>
            <a:picLocks noGrp="1" noChangeAspect="1"/>
          </p:cNvPicPr>
          <p:nvPr>
            <p:ph idx="1"/>
          </p:nvPr>
        </p:nvPicPr>
        <p:blipFill>
          <a:blip r:embed="rId3"/>
          <a:stretch>
            <a:fillRect/>
          </a:stretch>
        </p:blipFill>
        <p:spPr>
          <a:xfrm>
            <a:off x="3977131" y="3394013"/>
            <a:ext cx="4298698" cy="1499033"/>
          </a:xfrm>
          <a:prstGeom prst="rect">
            <a:avLst/>
          </a:prstGeom>
        </p:spPr>
      </p:pic>
      <p:pic>
        <p:nvPicPr>
          <p:cNvPr id="4" name="Picture 3"/>
          <p:cNvPicPr>
            <a:picLocks noChangeAspect="1"/>
          </p:cNvPicPr>
          <p:nvPr/>
        </p:nvPicPr>
        <p:blipFill>
          <a:blip r:embed="rId4"/>
          <a:stretch>
            <a:fillRect/>
          </a:stretch>
        </p:blipFill>
        <p:spPr>
          <a:xfrm>
            <a:off x="3447724" y="2228523"/>
            <a:ext cx="5572125" cy="847725"/>
          </a:xfrm>
          <a:prstGeom prst="rect">
            <a:avLst/>
          </a:prstGeom>
        </p:spPr>
      </p:pic>
      <p:sp>
        <p:nvSpPr>
          <p:cNvPr id="3" name="TextBox 2"/>
          <p:cNvSpPr txBox="1"/>
          <p:nvPr/>
        </p:nvSpPr>
        <p:spPr>
          <a:xfrm>
            <a:off x="3793985" y="5210811"/>
            <a:ext cx="4664990" cy="369332"/>
          </a:xfrm>
          <a:prstGeom prst="rect">
            <a:avLst/>
          </a:prstGeom>
          <a:noFill/>
        </p:spPr>
        <p:txBody>
          <a:bodyPr wrap="square" rtlCol="0">
            <a:spAutoFit/>
          </a:bodyPr>
          <a:lstStyle/>
          <a:p>
            <a:pPr algn="ctr"/>
            <a:r>
              <a:rPr lang="en-US" b="1" dirty="0" smtClean="0"/>
              <a:t>Max. Degree of Concurrency = 4</a:t>
            </a:r>
            <a:endParaRPr lang="en-US" b="1" dirty="0"/>
          </a:p>
        </p:txBody>
      </p:sp>
    </p:spTree>
    <p:extLst>
      <p:ext uri="{BB962C8B-B14F-4D97-AF65-F5344CB8AC3E}">
        <p14:creationId xmlns:p14="http://schemas.microsoft.com/office/powerpoint/2010/main" val="6503449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Reconsidering…. ( with intermediate data decomposition)</a:t>
            </a:r>
            <a:endParaRPr lang="en-US" sz="3200" dirty="0"/>
          </a:p>
        </p:txBody>
      </p:sp>
      <p:pic>
        <p:nvPicPr>
          <p:cNvPr id="4" name="Content Placeholder 3"/>
          <p:cNvPicPr>
            <a:picLocks noGrp="1" noChangeAspect="1"/>
          </p:cNvPicPr>
          <p:nvPr>
            <p:ph idx="1"/>
          </p:nvPr>
        </p:nvPicPr>
        <p:blipFill>
          <a:blip r:embed="rId2"/>
          <a:stretch>
            <a:fillRect/>
          </a:stretch>
        </p:blipFill>
        <p:spPr>
          <a:xfrm>
            <a:off x="2752299" y="2247254"/>
            <a:ext cx="6748362" cy="3216509"/>
          </a:xfrm>
          <a:prstGeom prst="rect">
            <a:avLst/>
          </a:prstGeom>
        </p:spPr>
      </p:pic>
    </p:spTree>
    <p:extLst>
      <p:ext uri="{BB962C8B-B14F-4D97-AF65-F5344CB8AC3E}">
        <p14:creationId xmlns:p14="http://schemas.microsoft.com/office/powerpoint/2010/main" val="1606403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1071" y="903615"/>
            <a:ext cx="3786268" cy="2580272"/>
          </a:xfrm>
          <a:prstGeom prst="rect">
            <a:avLst/>
          </a:prstGeom>
        </p:spPr>
      </p:pic>
      <p:pic>
        <p:nvPicPr>
          <p:cNvPr id="5" name="Picture 4"/>
          <p:cNvPicPr>
            <a:picLocks noChangeAspect="1"/>
          </p:cNvPicPr>
          <p:nvPr/>
        </p:nvPicPr>
        <p:blipFill>
          <a:blip r:embed="rId3"/>
          <a:stretch>
            <a:fillRect/>
          </a:stretch>
        </p:blipFill>
        <p:spPr>
          <a:xfrm>
            <a:off x="3528020" y="3690694"/>
            <a:ext cx="4572369" cy="1577789"/>
          </a:xfrm>
          <a:prstGeom prst="rect">
            <a:avLst/>
          </a:prstGeom>
        </p:spPr>
      </p:pic>
    </p:spTree>
    <p:extLst>
      <p:ext uri="{BB962C8B-B14F-4D97-AF65-F5344CB8AC3E}">
        <p14:creationId xmlns:p14="http://schemas.microsoft.com/office/powerpoint/2010/main" val="1720427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5859" y="1869644"/>
            <a:ext cx="9041732" cy="2206410"/>
          </a:xfrm>
          <a:prstGeom prst="rect">
            <a:avLst/>
          </a:prstGeom>
        </p:spPr>
      </p:pic>
    </p:spTree>
    <p:extLst>
      <p:ext uri="{BB962C8B-B14F-4D97-AF65-F5344CB8AC3E}">
        <p14:creationId xmlns:p14="http://schemas.microsoft.com/office/powerpoint/2010/main" val="3444220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Decomposition</a:t>
            </a:r>
            <a:endParaRPr lang="en-US" dirty="0"/>
          </a:p>
        </p:txBody>
      </p:sp>
      <p:sp>
        <p:nvSpPr>
          <p:cNvPr id="3" name="Content Placeholder 2"/>
          <p:cNvSpPr>
            <a:spLocks noGrp="1"/>
          </p:cNvSpPr>
          <p:nvPr>
            <p:ph idx="1"/>
          </p:nvPr>
        </p:nvSpPr>
        <p:spPr/>
        <p:txBody>
          <a:bodyPr/>
          <a:lstStyle/>
          <a:p>
            <a:pPr algn="just"/>
            <a:r>
              <a:rPr lang="en-US" b="1" i="1" dirty="0"/>
              <a:t>Exploratory decomposition </a:t>
            </a:r>
            <a:r>
              <a:rPr lang="en-US" dirty="0"/>
              <a:t>is used to decompose problems whose underlying </a:t>
            </a:r>
            <a:r>
              <a:rPr lang="en-US" dirty="0" smtClean="0"/>
              <a:t>computations correspond </a:t>
            </a:r>
            <a:r>
              <a:rPr lang="en-US" dirty="0"/>
              <a:t>to a </a:t>
            </a:r>
            <a:r>
              <a:rPr lang="en-US" b="1" dirty="0"/>
              <a:t>search of a space</a:t>
            </a:r>
            <a:r>
              <a:rPr lang="en-US" dirty="0"/>
              <a:t> </a:t>
            </a:r>
            <a:r>
              <a:rPr lang="en-US" dirty="0" smtClean="0"/>
              <a:t>for solutions.</a:t>
            </a:r>
          </a:p>
          <a:p>
            <a:pPr algn="just"/>
            <a:endParaRPr lang="en-US" dirty="0"/>
          </a:p>
          <a:p>
            <a:pPr algn="just"/>
            <a:r>
              <a:rPr lang="en-US" dirty="0"/>
              <a:t>In exploratory decomposition, we partition </a:t>
            </a:r>
            <a:r>
              <a:rPr lang="en-US" dirty="0" smtClean="0"/>
              <a:t>the search </a:t>
            </a:r>
            <a:r>
              <a:rPr lang="en-US" dirty="0"/>
              <a:t>space into smaller parts, and search each one of these parts concurrently, until </a:t>
            </a:r>
            <a:r>
              <a:rPr lang="en-US" dirty="0" smtClean="0"/>
              <a:t>the desired </a:t>
            </a:r>
            <a:r>
              <a:rPr lang="en-US" dirty="0"/>
              <a:t>solutions are found. </a:t>
            </a:r>
          </a:p>
        </p:txBody>
      </p:sp>
    </p:spTree>
    <p:extLst>
      <p:ext uri="{BB962C8B-B14F-4D97-AF65-F5344CB8AC3E}">
        <p14:creationId xmlns:p14="http://schemas.microsoft.com/office/powerpoint/2010/main" val="292670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15-Puzzle Problem</a:t>
            </a:r>
            <a:endParaRPr lang="en-US" dirty="0"/>
          </a:p>
        </p:txBody>
      </p:sp>
      <p:pic>
        <p:nvPicPr>
          <p:cNvPr id="4" name="Picture 3"/>
          <p:cNvPicPr>
            <a:picLocks noChangeAspect="1"/>
          </p:cNvPicPr>
          <p:nvPr/>
        </p:nvPicPr>
        <p:blipFill>
          <a:blip r:embed="rId3"/>
          <a:stretch>
            <a:fillRect/>
          </a:stretch>
        </p:blipFill>
        <p:spPr>
          <a:xfrm>
            <a:off x="1452562" y="2219325"/>
            <a:ext cx="9286875" cy="2419350"/>
          </a:xfrm>
          <a:prstGeom prst="rect">
            <a:avLst/>
          </a:prstGeom>
        </p:spPr>
      </p:pic>
    </p:spTree>
    <p:extLst>
      <p:ext uri="{BB962C8B-B14F-4D97-AF65-F5344CB8AC3E}">
        <p14:creationId xmlns:p14="http://schemas.microsoft.com/office/powerpoint/2010/main" val="66897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Decomposition, Tasks, and Dependency </a:t>
            </a:r>
            <a:r>
              <a:rPr lang="en-US" sz="4000" dirty="0" smtClean="0"/>
              <a:t>Graphs</a:t>
            </a:r>
            <a:endParaRPr lang="en-US" sz="4000" dirty="0"/>
          </a:p>
        </p:txBody>
      </p:sp>
      <p:sp>
        <p:nvSpPr>
          <p:cNvPr id="3" name="Content Placeholder 2"/>
          <p:cNvSpPr>
            <a:spLocks noGrp="1"/>
          </p:cNvSpPr>
          <p:nvPr>
            <p:ph idx="1"/>
          </p:nvPr>
        </p:nvSpPr>
        <p:spPr/>
        <p:txBody>
          <a:bodyPr>
            <a:normAutofit fontScale="92500" lnSpcReduction="10000"/>
          </a:bodyPr>
          <a:lstStyle/>
          <a:p>
            <a:pPr algn="just"/>
            <a:r>
              <a:rPr lang="en-US" b="1" dirty="0" smtClean="0"/>
              <a:t>Decomposition</a:t>
            </a:r>
            <a:r>
              <a:rPr lang="en-US" dirty="0" smtClean="0"/>
              <a:t>: dividing </a:t>
            </a:r>
            <a:r>
              <a:rPr lang="en-US" dirty="0"/>
              <a:t>a computation into smaller parts, some or all of which may </a:t>
            </a:r>
            <a:r>
              <a:rPr lang="en-US" dirty="0" smtClean="0"/>
              <a:t>potentially be </a:t>
            </a:r>
            <a:r>
              <a:rPr lang="en-US" dirty="0"/>
              <a:t>executed in </a:t>
            </a:r>
            <a:r>
              <a:rPr lang="en-US" dirty="0" smtClean="0"/>
              <a:t>parallel.</a:t>
            </a:r>
          </a:p>
          <a:p>
            <a:pPr algn="just"/>
            <a:endParaRPr lang="en-US" dirty="0" smtClean="0"/>
          </a:p>
          <a:p>
            <a:pPr algn="just"/>
            <a:r>
              <a:rPr lang="en-US" b="1" dirty="0" smtClean="0"/>
              <a:t>Tasks</a:t>
            </a:r>
            <a:r>
              <a:rPr lang="en-US" b="1" i="1" dirty="0" smtClean="0"/>
              <a:t> </a:t>
            </a:r>
            <a:r>
              <a:rPr lang="en-US" dirty="0"/>
              <a:t>are programmer-defined units </a:t>
            </a:r>
            <a:r>
              <a:rPr lang="en-US" dirty="0" smtClean="0"/>
              <a:t>of computation .</a:t>
            </a:r>
          </a:p>
          <a:p>
            <a:pPr lvl="2" algn="just"/>
            <a:r>
              <a:rPr lang="en-US" dirty="0"/>
              <a:t>Tasks </a:t>
            </a:r>
            <a:r>
              <a:rPr lang="en-US" dirty="0" smtClean="0"/>
              <a:t>can </a:t>
            </a:r>
            <a:r>
              <a:rPr lang="en-US" dirty="0"/>
              <a:t>be of arbitrary size, but once defined, they are regarded </a:t>
            </a:r>
            <a:r>
              <a:rPr lang="en-US" dirty="0" smtClean="0"/>
              <a:t>as </a:t>
            </a:r>
            <a:r>
              <a:rPr lang="en-US" b="1" dirty="0" smtClean="0"/>
              <a:t>indivisible</a:t>
            </a:r>
            <a:r>
              <a:rPr lang="en-US" dirty="0" smtClean="0"/>
              <a:t> units </a:t>
            </a:r>
            <a:r>
              <a:rPr lang="en-US" dirty="0"/>
              <a:t>of </a:t>
            </a:r>
            <a:r>
              <a:rPr lang="en-US" dirty="0" smtClean="0"/>
              <a:t>computation.</a:t>
            </a:r>
          </a:p>
          <a:p>
            <a:pPr lvl="2" algn="just"/>
            <a:endParaRPr lang="en-US" dirty="0"/>
          </a:p>
          <a:p>
            <a:pPr algn="just"/>
            <a:r>
              <a:rPr lang="en-US" dirty="0" smtClean="0"/>
              <a:t>In </a:t>
            </a:r>
            <a:r>
              <a:rPr lang="en-US" dirty="0"/>
              <a:t>general, some tasks may use data produced by other tasks and thus</a:t>
            </a:r>
            <a:br>
              <a:rPr lang="en-US" dirty="0"/>
            </a:br>
            <a:r>
              <a:rPr lang="en-US" dirty="0"/>
              <a:t>may need to wait for these tasks to finish execution. </a:t>
            </a:r>
            <a:endParaRPr lang="en-US" dirty="0" smtClean="0"/>
          </a:p>
          <a:p>
            <a:pPr lvl="1" algn="just"/>
            <a:r>
              <a:rPr lang="en-US" dirty="0" smtClean="0"/>
              <a:t>An </a:t>
            </a:r>
            <a:r>
              <a:rPr lang="en-US" dirty="0"/>
              <a:t>abstraction used to express </a:t>
            </a:r>
            <a:r>
              <a:rPr lang="en-US" dirty="0" smtClean="0"/>
              <a:t>such dependencies </a:t>
            </a:r>
            <a:r>
              <a:rPr lang="en-US" dirty="0"/>
              <a:t>among tasks and their relative order of execution is known as </a:t>
            </a:r>
            <a:r>
              <a:rPr lang="en-US" dirty="0" smtClean="0"/>
              <a:t>a </a:t>
            </a:r>
            <a:r>
              <a:rPr lang="en-US" b="1" i="1" dirty="0" smtClean="0"/>
              <a:t>task dependency </a:t>
            </a:r>
            <a:r>
              <a:rPr lang="en-US" b="1" i="1" dirty="0"/>
              <a:t>graph</a:t>
            </a:r>
            <a:r>
              <a:rPr lang="en-US" dirty="0"/>
              <a:t>. </a:t>
            </a:r>
          </a:p>
        </p:txBody>
      </p:sp>
    </p:spTree>
    <p:extLst>
      <p:ext uri="{BB962C8B-B14F-4D97-AF65-F5344CB8AC3E}">
        <p14:creationId xmlns:p14="http://schemas.microsoft.com/office/powerpoint/2010/main" val="2552788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45945"/>
          <a:stretch/>
        </p:blipFill>
        <p:spPr>
          <a:xfrm>
            <a:off x="125259" y="61281"/>
            <a:ext cx="5874707" cy="6772057"/>
          </a:xfrm>
          <a:prstGeom prst="rect">
            <a:avLst/>
          </a:prstGeom>
        </p:spPr>
      </p:pic>
      <p:pic>
        <p:nvPicPr>
          <p:cNvPr id="5" name="Picture 4"/>
          <p:cNvPicPr>
            <a:picLocks noChangeAspect="1"/>
          </p:cNvPicPr>
          <p:nvPr/>
        </p:nvPicPr>
        <p:blipFill rotWithShape="1">
          <a:blip r:embed="rId3"/>
          <a:srcRect l="-286" t="408" r="-694" b="46950"/>
          <a:stretch/>
        </p:blipFill>
        <p:spPr>
          <a:xfrm>
            <a:off x="6175330" y="61280"/>
            <a:ext cx="6091192" cy="6772057"/>
          </a:xfrm>
          <a:prstGeom prst="rect">
            <a:avLst/>
          </a:prstGeom>
        </p:spPr>
      </p:pic>
      <p:sp>
        <p:nvSpPr>
          <p:cNvPr id="6" name="TextBox 5"/>
          <p:cNvSpPr txBox="1"/>
          <p:nvPr/>
        </p:nvSpPr>
        <p:spPr>
          <a:xfrm>
            <a:off x="-2304791" y="6212910"/>
            <a:ext cx="7039627" cy="369332"/>
          </a:xfrm>
          <a:prstGeom prst="rect">
            <a:avLst/>
          </a:prstGeom>
          <a:noFill/>
        </p:spPr>
        <p:txBody>
          <a:bodyPr wrap="square" rtlCol="0">
            <a:spAutoFit/>
          </a:bodyPr>
          <a:lstStyle/>
          <a:p>
            <a:pPr algn="ctr"/>
            <a:r>
              <a:rPr lang="en-US" dirty="0" smtClean="0">
                <a:solidFill>
                  <a:srgbClr val="FF0000"/>
                </a:solidFill>
              </a:rPr>
              <a:t>Parallel Execution</a:t>
            </a:r>
            <a:endParaRPr lang="en-US" dirty="0">
              <a:solidFill>
                <a:srgbClr val="FF0000"/>
              </a:solidFill>
            </a:endParaRPr>
          </a:p>
        </p:txBody>
      </p:sp>
    </p:spTree>
    <p:extLst>
      <p:ext uri="{BB962C8B-B14F-4D97-AF65-F5344CB8AC3E}">
        <p14:creationId xmlns:p14="http://schemas.microsoft.com/office/powerpoint/2010/main" val="660980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Decomposition Vs Exploratory Decomposition</a:t>
            </a:r>
            <a:endParaRPr lang="en-US" sz="3600" dirty="0"/>
          </a:p>
        </p:txBody>
      </p:sp>
      <p:sp>
        <p:nvSpPr>
          <p:cNvPr id="3" name="Content Placeholder 2"/>
          <p:cNvSpPr>
            <a:spLocks noGrp="1"/>
          </p:cNvSpPr>
          <p:nvPr>
            <p:ph idx="1"/>
          </p:nvPr>
        </p:nvSpPr>
        <p:spPr/>
        <p:txBody>
          <a:bodyPr/>
          <a:lstStyle/>
          <a:p>
            <a:pPr algn="just"/>
            <a:r>
              <a:rPr lang="en-US" dirty="0"/>
              <a:t>The tasks induced by </a:t>
            </a:r>
            <a:r>
              <a:rPr lang="en-US" b="1" dirty="0"/>
              <a:t>data-decomposition</a:t>
            </a:r>
            <a:r>
              <a:rPr lang="en-US" dirty="0"/>
              <a:t> are performed in their</a:t>
            </a:r>
            <a:br>
              <a:rPr lang="en-US" dirty="0"/>
            </a:br>
            <a:r>
              <a:rPr lang="en-US" dirty="0"/>
              <a:t>entirety and each task performs useful computations towards the solution of the problem</a:t>
            </a:r>
            <a:r>
              <a:rPr lang="en-US" dirty="0" smtClean="0"/>
              <a:t>.</a:t>
            </a:r>
          </a:p>
          <a:p>
            <a:pPr algn="just"/>
            <a:endParaRPr lang="en-US" dirty="0" smtClean="0"/>
          </a:p>
          <a:p>
            <a:pPr algn="just"/>
            <a:r>
              <a:rPr lang="en-US" dirty="0" smtClean="0"/>
              <a:t> On the </a:t>
            </a:r>
            <a:r>
              <a:rPr lang="en-US" dirty="0"/>
              <a:t>other hand, in exploratory decomposition, unfinished tasks can be terminated as soon as </a:t>
            </a:r>
            <a:r>
              <a:rPr lang="en-US" dirty="0" smtClean="0"/>
              <a:t>an overall </a:t>
            </a:r>
            <a:r>
              <a:rPr lang="en-US" dirty="0"/>
              <a:t>solution is </a:t>
            </a:r>
            <a:r>
              <a:rPr lang="en-US" dirty="0" smtClean="0"/>
              <a:t>found</a:t>
            </a:r>
            <a:endParaRPr lang="en-US" dirty="0"/>
          </a:p>
        </p:txBody>
      </p:sp>
    </p:spTree>
    <p:extLst>
      <p:ext uri="{BB962C8B-B14F-4D97-AF65-F5344CB8AC3E}">
        <p14:creationId xmlns:p14="http://schemas.microsoft.com/office/powerpoint/2010/main" val="24947548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The </a:t>
            </a:r>
            <a:r>
              <a:rPr lang="en-US" dirty="0"/>
              <a:t>portion of the search space searched (and the aggregate</a:t>
            </a:r>
            <a:br>
              <a:rPr lang="en-US" dirty="0"/>
            </a:br>
            <a:r>
              <a:rPr lang="en-US" dirty="0"/>
              <a:t>amount of work performed) by a parallel formulation can be </a:t>
            </a:r>
            <a:r>
              <a:rPr lang="en-US" dirty="0" smtClean="0"/>
              <a:t>very different </a:t>
            </a:r>
            <a:r>
              <a:rPr lang="en-US" dirty="0"/>
              <a:t>from that </a:t>
            </a:r>
            <a:r>
              <a:rPr lang="en-US" dirty="0" smtClean="0"/>
              <a:t>searched by </a:t>
            </a:r>
            <a:r>
              <a:rPr lang="en-US" dirty="0"/>
              <a:t>a serial algorithm. </a:t>
            </a:r>
            <a:endParaRPr lang="en-US" dirty="0" smtClean="0"/>
          </a:p>
          <a:p>
            <a:pPr algn="just"/>
            <a:endParaRPr lang="en-US" dirty="0" smtClean="0"/>
          </a:p>
          <a:p>
            <a:pPr algn="just"/>
            <a:r>
              <a:rPr lang="en-US" dirty="0" smtClean="0"/>
              <a:t>The </a:t>
            </a:r>
            <a:r>
              <a:rPr lang="en-US" dirty="0"/>
              <a:t>work performed by the parallel formulation can be either smaller </a:t>
            </a:r>
            <a:r>
              <a:rPr lang="en-US" dirty="0" smtClean="0"/>
              <a:t>or greater </a:t>
            </a:r>
            <a:r>
              <a:rPr lang="en-US" dirty="0"/>
              <a:t>than that performed by the serial </a:t>
            </a:r>
            <a:r>
              <a:rPr lang="en-US" dirty="0" smtClean="0"/>
              <a:t>algorithm.</a:t>
            </a:r>
          </a:p>
          <a:p>
            <a:pPr lvl="1" algn="just"/>
            <a:r>
              <a:rPr lang="en-US" dirty="0" smtClean="0"/>
              <a:t>Consider the different positions of solution.</a:t>
            </a:r>
          </a:p>
        </p:txBody>
      </p:sp>
    </p:spTree>
    <p:extLst>
      <p:ext uri="{BB962C8B-B14F-4D97-AF65-F5344CB8AC3E}">
        <p14:creationId xmlns:p14="http://schemas.microsoft.com/office/powerpoint/2010/main" val="26973754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Speculative </a:t>
            </a:r>
            <a:r>
              <a:rPr lang="en-US" dirty="0" smtClean="0"/>
              <a:t>Decomposition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i="1" dirty="0"/>
              <a:t>Speculative decomposition </a:t>
            </a:r>
            <a:r>
              <a:rPr lang="en-US" dirty="0"/>
              <a:t>is used when a program may take one of many </a:t>
            </a:r>
            <a:r>
              <a:rPr lang="en-US" dirty="0" smtClean="0"/>
              <a:t>possible computationally </a:t>
            </a:r>
            <a:r>
              <a:rPr lang="en-US" dirty="0"/>
              <a:t>significant branches depending on the output of other computations </a:t>
            </a:r>
            <a:r>
              <a:rPr lang="en-US" dirty="0" smtClean="0"/>
              <a:t>that precede </a:t>
            </a:r>
            <a:r>
              <a:rPr lang="en-US" dirty="0"/>
              <a:t>it. </a:t>
            </a:r>
            <a:endParaRPr lang="en-US" dirty="0" smtClean="0"/>
          </a:p>
          <a:p>
            <a:pPr algn="just"/>
            <a:endParaRPr lang="en-US" dirty="0"/>
          </a:p>
          <a:p>
            <a:pPr algn="just"/>
            <a:r>
              <a:rPr lang="en-US" dirty="0" smtClean="0"/>
              <a:t>Scenario </a:t>
            </a:r>
            <a:r>
              <a:rPr lang="en-US" dirty="0"/>
              <a:t>is similar to evaluating one or more of the branches of a </a:t>
            </a:r>
            <a:r>
              <a:rPr lang="en-US" i="1" dirty="0"/>
              <a:t>switch</a:t>
            </a:r>
            <a:br>
              <a:rPr lang="en-US" i="1" dirty="0"/>
            </a:br>
            <a:r>
              <a:rPr lang="en-US" dirty="0"/>
              <a:t>statement in C in parallel before the input for the </a:t>
            </a:r>
            <a:r>
              <a:rPr lang="en-US" i="1" dirty="0"/>
              <a:t>switch </a:t>
            </a:r>
            <a:r>
              <a:rPr lang="en-US" dirty="0"/>
              <a:t>is </a:t>
            </a:r>
            <a:r>
              <a:rPr lang="en-US" dirty="0" smtClean="0"/>
              <a:t>available.</a:t>
            </a:r>
          </a:p>
          <a:p>
            <a:pPr lvl="1" algn="just"/>
            <a:endParaRPr lang="en-US" dirty="0" smtClean="0"/>
          </a:p>
          <a:p>
            <a:pPr lvl="1" algn="just"/>
            <a:r>
              <a:rPr lang="en-US" dirty="0" smtClean="0"/>
              <a:t>While </a:t>
            </a:r>
            <a:r>
              <a:rPr lang="en-US" dirty="0"/>
              <a:t>one task </a:t>
            </a:r>
            <a:r>
              <a:rPr lang="en-US" dirty="0" smtClean="0"/>
              <a:t>is performing </a:t>
            </a:r>
            <a:r>
              <a:rPr lang="en-US" dirty="0"/>
              <a:t>the computation that will eventually resolve the switch, other tasks could pick up </a:t>
            </a:r>
            <a:r>
              <a:rPr lang="en-US" dirty="0" smtClean="0"/>
              <a:t>the multiple </a:t>
            </a:r>
            <a:r>
              <a:rPr lang="en-US" dirty="0"/>
              <a:t>branches of the switch in </a:t>
            </a:r>
            <a:r>
              <a:rPr lang="en-US" dirty="0" smtClean="0"/>
              <a:t>parallel.</a:t>
            </a:r>
          </a:p>
          <a:p>
            <a:pPr lvl="1" algn="just"/>
            <a:endParaRPr lang="en-US" dirty="0" smtClean="0"/>
          </a:p>
          <a:p>
            <a:pPr lvl="1" algn="just"/>
            <a:r>
              <a:rPr lang="en-US" dirty="0" smtClean="0"/>
              <a:t>When </a:t>
            </a:r>
            <a:r>
              <a:rPr lang="en-US" dirty="0"/>
              <a:t>the input for the </a:t>
            </a:r>
            <a:r>
              <a:rPr lang="en-US" i="1" dirty="0"/>
              <a:t>switch </a:t>
            </a:r>
            <a:r>
              <a:rPr lang="en-US" dirty="0"/>
              <a:t>has finally </a:t>
            </a:r>
            <a:r>
              <a:rPr lang="en-US" dirty="0" smtClean="0"/>
              <a:t>been computed</a:t>
            </a:r>
            <a:r>
              <a:rPr lang="en-US" dirty="0"/>
              <a:t>, the computation corresponding to the correct branch would be used while </a:t>
            </a:r>
            <a:r>
              <a:rPr lang="en-US" dirty="0" smtClean="0"/>
              <a:t>that corresponding </a:t>
            </a:r>
            <a:r>
              <a:rPr lang="en-US" dirty="0"/>
              <a:t>to the other branches would be </a:t>
            </a:r>
            <a:r>
              <a:rPr lang="en-US" dirty="0" smtClean="0"/>
              <a:t>discarded.</a:t>
            </a:r>
            <a:endParaRPr lang="en-US" dirty="0"/>
          </a:p>
        </p:txBody>
      </p:sp>
    </p:spTree>
    <p:extLst>
      <p:ext uri="{BB962C8B-B14F-4D97-AF65-F5344CB8AC3E}">
        <p14:creationId xmlns:p14="http://schemas.microsoft.com/office/powerpoint/2010/main" val="40749231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3.8 Parallel discrete event simulation </a:t>
            </a:r>
          </a:p>
        </p:txBody>
      </p:sp>
      <p:pic>
        <p:nvPicPr>
          <p:cNvPr id="4" name="Picture 3"/>
          <p:cNvPicPr>
            <a:picLocks noChangeAspect="1"/>
          </p:cNvPicPr>
          <p:nvPr/>
        </p:nvPicPr>
        <p:blipFill>
          <a:blip r:embed="rId2"/>
          <a:stretch>
            <a:fillRect/>
          </a:stretch>
        </p:blipFill>
        <p:spPr>
          <a:xfrm>
            <a:off x="2580361" y="2423786"/>
            <a:ext cx="7139835" cy="2677438"/>
          </a:xfrm>
          <a:prstGeom prst="rect">
            <a:avLst/>
          </a:prstGeom>
        </p:spPr>
      </p:pic>
    </p:spTree>
    <p:extLst>
      <p:ext uri="{BB962C8B-B14F-4D97-AF65-F5344CB8AC3E}">
        <p14:creationId xmlns:p14="http://schemas.microsoft.com/office/powerpoint/2010/main" val="54429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Find </a:t>
            </a:r>
            <a:r>
              <a:rPr lang="en-US" dirty="0"/>
              <a:t>the minimum of an array of size 16 using four tasks.</a:t>
            </a:r>
          </a:p>
        </p:txBody>
      </p:sp>
    </p:spTree>
    <p:extLst>
      <p:ext uri="{BB962C8B-B14F-4D97-AF65-F5344CB8AC3E}">
        <p14:creationId xmlns:p14="http://schemas.microsoft.com/office/powerpoint/2010/main" val="33508705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Decompositions </a:t>
            </a:r>
          </a:p>
        </p:txBody>
      </p:sp>
      <p:sp>
        <p:nvSpPr>
          <p:cNvPr id="3" name="Content Placeholder 2"/>
          <p:cNvSpPr>
            <a:spLocks noGrp="1"/>
          </p:cNvSpPr>
          <p:nvPr>
            <p:ph idx="1"/>
          </p:nvPr>
        </p:nvSpPr>
        <p:spPr/>
        <p:txBody>
          <a:bodyPr/>
          <a:lstStyle/>
          <a:p>
            <a:pPr algn="just"/>
            <a:r>
              <a:rPr lang="en-US" dirty="0" smtClean="0"/>
              <a:t>Example: finding </a:t>
            </a:r>
            <a:r>
              <a:rPr lang="en-US" dirty="0"/>
              <a:t>the minimum of an </a:t>
            </a:r>
            <a:r>
              <a:rPr lang="en-US" dirty="0" smtClean="0"/>
              <a:t>array of </a:t>
            </a:r>
            <a:r>
              <a:rPr lang="en-US" dirty="0"/>
              <a:t>size 16 using four </a:t>
            </a:r>
            <a:r>
              <a:rPr lang="en-US" dirty="0" smtClean="0"/>
              <a:t>tasks.</a:t>
            </a:r>
          </a:p>
          <a:p>
            <a:pPr algn="just"/>
            <a:endParaRPr lang="en-US" dirty="0"/>
          </a:p>
          <a:p>
            <a:pPr algn="just"/>
            <a:endParaRPr lang="en-US" dirty="0"/>
          </a:p>
        </p:txBody>
      </p:sp>
      <p:pic>
        <p:nvPicPr>
          <p:cNvPr id="5" name="Picture 4"/>
          <p:cNvPicPr>
            <a:picLocks noChangeAspect="1"/>
          </p:cNvPicPr>
          <p:nvPr/>
        </p:nvPicPr>
        <p:blipFill>
          <a:blip r:embed="rId2"/>
          <a:stretch>
            <a:fillRect/>
          </a:stretch>
        </p:blipFill>
        <p:spPr>
          <a:xfrm>
            <a:off x="2234721" y="3067442"/>
            <a:ext cx="8755187" cy="2143386"/>
          </a:xfrm>
          <a:prstGeom prst="rect">
            <a:avLst/>
          </a:prstGeom>
        </p:spPr>
      </p:pic>
    </p:spTree>
    <p:extLst>
      <p:ext uri="{BB962C8B-B14F-4D97-AF65-F5344CB8AC3E}">
        <p14:creationId xmlns:p14="http://schemas.microsoft.com/office/powerpoint/2010/main" val="3330814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1414" y="2090260"/>
            <a:ext cx="10058400" cy="1450975"/>
          </a:xfrm>
        </p:spPr>
        <p:txBody>
          <a:bodyPr>
            <a:normAutofit/>
          </a:bodyPr>
          <a:lstStyle/>
          <a:p>
            <a:pPr algn="ctr"/>
            <a:r>
              <a:rPr lang="en-US" dirty="0" smtClean="0"/>
              <a:t>PRACTICE TASK:</a:t>
            </a:r>
            <a:br>
              <a:rPr lang="en-US" dirty="0" smtClean="0"/>
            </a:br>
            <a:r>
              <a:rPr lang="en-US" dirty="0" smtClean="0"/>
              <a:t> </a:t>
            </a:r>
            <a:r>
              <a:rPr lang="en-US" sz="3600" dirty="0" smtClean="0"/>
              <a:t>Propose a Parallel Solution to the following</a:t>
            </a:r>
            <a:endParaRPr lang="en-US" sz="3600" dirty="0"/>
          </a:p>
        </p:txBody>
      </p:sp>
    </p:spTree>
    <p:extLst>
      <p:ext uri="{BB962C8B-B14F-4D97-AF65-F5344CB8AC3E}">
        <p14:creationId xmlns:p14="http://schemas.microsoft.com/office/powerpoint/2010/main" val="7104222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sociation rule mining and Apriori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685" y="689741"/>
            <a:ext cx="7950580" cy="531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2532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Techniques for Load Balancing </a:t>
            </a:r>
          </a:p>
        </p:txBody>
      </p:sp>
      <p:sp>
        <p:nvSpPr>
          <p:cNvPr id="3" name="Content Placeholder 2"/>
          <p:cNvSpPr>
            <a:spLocks noGrp="1"/>
          </p:cNvSpPr>
          <p:nvPr>
            <p:ph idx="1"/>
          </p:nvPr>
        </p:nvSpPr>
        <p:spPr/>
        <p:txBody>
          <a:bodyPr>
            <a:normAutofit/>
          </a:bodyPr>
          <a:lstStyle/>
          <a:p>
            <a:pPr algn="just"/>
            <a:r>
              <a:rPr lang="en-US" dirty="0"/>
              <a:t>Once a computation has been decomposed into tasks, these tasks are </a:t>
            </a:r>
            <a:r>
              <a:rPr lang="en-US" b="1" dirty="0"/>
              <a:t>mapped</a:t>
            </a:r>
            <a:r>
              <a:rPr lang="en-US" dirty="0"/>
              <a:t> onto </a:t>
            </a:r>
            <a:r>
              <a:rPr lang="en-US" dirty="0" smtClean="0"/>
              <a:t>processes with </a:t>
            </a:r>
            <a:r>
              <a:rPr lang="en-US" dirty="0"/>
              <a:t>the objective that all tasks complete in the shortest amount of elapsed time. </a:t>
            </a:r>
            <a:endParaRPr lang="en-US" dirty="0" smtClean="0"/>
          </a:p>
          <a:p>
            <a:pPr algn="just"/>
            <a:endParaRPr lang="en-US" dirty="0" smtClean="0"/>
          </a:p>
          <a:p>
            <a:pPr algn="just"/>
            <a:r>
              <a:rPr lang="en-US" dirty="0" smtClean="0"/>
              <a:t>In </a:t>
            </a:r>
            <a:r>
              <a:rPr lang="en-US" dirty="0"/>
              <a:t>order </a:t>
            </a:r>
            <a:r>
              <a:rPr lang="en-US" dirty="0" smtClean="0"/>
              <a:t>to achieve </a:t>
            </a:r>
            <a:r>
              <a:rPr lang="en-US" dirty="0"/>
              <a:t>a small execution time, the </a:t>
            </a:r>
            <a:r>
              <a:rPr lang="en-US" b="1" i="1" dirty="0"/>
              <a:t>overheads </a:t>
            </a:r>
            <a:r>
              <a:rPr lang="en-US" dirty="0"/>
              <a:t>of executing the tasks in parallel must </a:t>
            </a:r>
            <a:r>
              <a:rPr lang="en-US" dirty="0" smtClean="0"/>
              <a:t>be minimized</a:t>
            </a:r>
            <a:r>
              <a:rPr lang="en-US" dirty="0"/>
              <a:t>. </a:t>
            </a:r>
            <a:r>
              <a:rPr lang="en-US" dirty="0" smtClean="0"/>
              <a:t>The two </a:t>
            </a:r>
            <a:r>
              <a:rPr lang="en-US" dirty="0"/>
              <a:t>key sources of </a:t>
            </a:r>
            <a:r>
              <a:rPr lang="en-US" dirty="0" smtClean="0"/>
              <a:t>overhead are:</a:t>
            </a:r>
          </a:p>
          <a:p>
            <a:pPr marL="658368" lvl="1" indent="-457200" algn="just">
              <a:buFont typeface="+mj-lt"/>
              <a:buAutoNum type="arabicPeriod"/>
            </a:pPr>
            <a:r>
              <a:rPr lang="en-US" dirty="0" smtClean="0"/>
              <a:t>The </a:t>
            </a:r>
            <a:r>
              <a:rPr lang="en-US" dirty="0"/>
              <a:t>time spent </a:t>
            </a:r>
            <a:r>
              <a:rPr lang="en-US" dirty="0" smtClean="0"/>
              <a:t>in inter-process interaction. </a:t>
            </a:r>
          </a:p>
          <a:p>
            <a:pPr marL="658368" lvl="1" indent="-457200" algn="just">
              <a:buFont typeface="+mj-lt"/>
              <a:buAutoNum type="arabicPeriod"/>
            </a:pPr>
            <a:r>
              <a:rPr lang="en-US" dirty="0" smtClean="0"/>
              <a:t>The time </a:t>
            </a:r>
            <a:r>
              <a:rPr lang="en-US" dirty="0"/>
              <a:t>that some processes may spend being </a:t>
            </a:r>
            <a:r>
              <a:rPr lang="en-US" b="1" dirty="0" smtClean="0"/>
              <a:t>idle.</a:t>
            </a:r>
            <a:r>
              <a:rPr lang="en-US" dirty="0" smtClean="0"/>
              <a:t> </a:t>
            </a:r>
            <a:endParaRPr lang="en-US" dirty="0"/>
          </a:p>
        </p:txBody>
      </p:sp>
    </p:spTree>
    <p:extLst>
      <p:ext uri="{BB962C8B-B14F-4D97-AF65-F5344CB8AC3E}">
        <p14:creationId xmlns:p14="http://schemas.microsoft.com/office/powerpoint/2010/main" val="1958619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Graph</a:t>
            </a:r>
            <a:endParaRPr lang="en-US" dirty="0"/>
          </a:p>
        </p:txBody>
      </p:sp>
      <p:sp>
        <p:nvSpPr>
          <p:cNvPr id="3" name="Content Placeholder 2"/>
          <p:cNvSpPr>
            <a:spLocks noGrp="1"/>
          </p:cNvSpPr>
          <p:nvPr>
            <p:ph idx="1"/>
          </p:nvPr>
        </p:nvSpPr>
        <p:spPr>
          <a:xfrm>
            <a:off x="1097280" y="1845734"/>
            <a:ext cx="5103104" cy="4023360"/>
          </a:xfrm>
        </p:spPr>
        <p:txBody>
          <a:bodyPr/>
          <a:lstStyle/>
          <a:p>
            <a:pPr algn="just"/>
            <a:r>
              <a:rPr lang="en-US" b="1" dirty="0" smtClean="0"/>
              <a:t>Node</a:t>
            </a:r>
            <a:r>
              <a:rPr lang="en-US" dirty="0" smtClean="0"/>
              <a:t> </a:t>
            </a:r>
            <a:r>
              <a:rPr lang="en-US" dirty="0"/>
              <a:t>represent s task. </a:t>
            </a:r>
            <a:endParaRPr lang="en-US" dirty="0" smtClean="0"/>
          </a:p>
          <a:p>
            <a:pPr algn="just"/>
            <a:r>
              <a:rPr lang="en-US" b="1" dirty="0" smtClean="0"/>
              <a:t>Directed </a:t>
            </a:r>
            <a:r>
              <a:rPr lang="en-US" b="1" dirty="0"/>
              <a:t>edge</a:t>
            </a:r>
            <a:r>
              <a:rPr lang="en-US" dirty="0"/>
              <a:t> represents control dependence.</a:t>
            </a:r>
          </a:p>
        </p:txBody>
      </p:sp>
      <p:pic>
        <p:nvPicPr>
          <p:cNvPr id="6" name="Picture 5"/>
          <p:cNvPicPr>
            <a:picLocks noChangeAspect="1"/>
          </p:cNvPicPr>
          <p:nvPr/>
        </p:nvPicPr>
        <p:blipFill>
          <a:blip r:embed="rId2"/>
          <a:stretch>
            <a:fillRect/>
          </a:stretch>
        </p:blipFill>
        <p:spPr>
          <a:xfrm>
            <a:off x="6364605" y="1979960"/>
            <a:ext cx="4791075" cy="2847975"/>
          </a:xfrm>
          <a:prstGeom prst="rect">
            <a:avLst/>
          </a:prstGeom>
        </p:spPr>
      </p:pic>
    </p:spTree>
    <p:extLst>
      <p:ext uri="{BB962C8B-B14F-4D97-AF65-F5344CB8AC3E}">
        <p14:creationId xmlns:p14="http://schemas.microsoft.com/office/powerpoint/2010/main" val="26023790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Uneven </a:t>
            </a:r>
            <a:r>
              <a:rPr lang="en-US" dirty="0"/>
              <a:t>load distribution may </a:t>
            </a:r>
            <a:r>
              <a:rPr lang="en-US" dirty="0" smtClean="0"/>
              <a:t>cause some </a:t>
            </a:r>
            <a:r>
              <a:rPr lang="en-US" dirty="0"/>
              <a:t>processes to finish earlier than </a:t>
            </a:r>
            <a:r>
              <a:rPr lang="en-US" dirty="0" smtClean="0"/>
              <a:t>others.</a:t>
            </a:r>
          </a:p>
          <a:p>
            <a:endParaRPr lang="en-US" dirty="0" smtClean="0"/>
          </a:p>
          <a:p>
            <a:r>
              <a:rPr lang="en-US" dirty="0" smtClean="0"/>
              <a:t>At </a:t>
            </a:r>
            <a:r>
              <a:rPr lang="en-US" dirty="0"/>
              <a:t>times, all the unfinished tasks mapped onto </a:t>
            </a:r>
            <a:r>
              <a:rPr lang="en-US" dirty="0" smtClean="0"/>
              <a:t>a process </a:t>
            </a:r>
            <a:r>
              <a:rPr lang="en-US" dirty="0"/>
              <a:t>may be waiting for tasks mapped onto other processes to finish in order to satisfy </a:t>
            </a:r>
            <a:r>
              <a:rPr lang="en-US" dirty="0" smtClean="0"/>
              <a:t>the constraints </a:t>
            </a:r>
            <a:r>
              <a:rPr lang="en-US" dirty="0"/>
              <a:t>imposed by the task-dependency </a:t>
            </a:r>
            <a:r>
              <a:rPr lang="en-US" dirty="0" smtClean="0"/>
              <a:t>graph.</a:t>
            </a:r>
          </a:p>
          <a:p>
            <a:endParaRPr lang="en-US" dirty="0"/>
          </a:p>
          <a:p>
            <a:r>
              <a:rPr lang="en-US" dirty="0"/>
              <a:t>Both interaction and idling are often </a:t>
            </a:r>
            <a:r>
              <a:rPr lang="en-US" dirty="0" smtClean="0"/>
              <a:t>a function </a:t>
            </a:r>
            <a:r>
              <a:rPr lang="en-US" dirty="0"/>
              <a:t>of </a:t>
            </a:r>
            <a:r>
              <a:rPr lang="en-US" dirty="0" smtClean="0"/>
              <a:t>mapping, and it requires to achieve:</a:t>
            </a:r>
          </a:p>
          <a:p>
            <a:pPr lvl="1"/>
            <a:r>
              <a:rPr lang="en-US" dirty="0" smtClean="0"/>
              <a:t>Reduce </a:t>
            </a:r>
            <a:r>
              <a:rPr lang="en-US" dirty="0"/>
              <a:t>the amount of time processes spend in interacting with </a:t>
            </a:r>
            <a:r>
              <a:rPr lang="en-US" dirty="0" smtClean="0"/>
              <a:t>each other. </a:t>
            </a:r>
          </a:p>
          <a:p>
            <a:pPr lvl="1"/>
            <a:r>
              <a:rPr lang="en-US" dirty="0" smtClean="0"/>
              <a:t>Reduce </a:t>
            </a:r>
            <a:r>
              <a:rPr lang="en-US" dirty="0"/>
              <a:t>the total amount of time some processes are idle while the others </a:t>
            </a:r>
            <a:r>
              <a:rPr lang="en-US" dirty="0" smtClean="0"/>
              <a:t>are engaged </a:t>
            </a:r>
            <a:r>
              <a:rPr lang="en-US" dirty="0"/>
              <a:t>in performing some </a:t>
            </a:r>
            <a:r>
              <a:rPr lang="en-US" dirty="0" smtClean="0"/>
              <a:t>tasks.</a:t>
            </a:r>
            <a:endParaRPr lang="en-US" dirty="0"/>
          </a:p>
        </p:txBody>
      </p:sp>
    </p:spTree>
    <p:extLst>
      <p:ext uri="{BB962C8B-B14F-4D97-AF65-F5344CB8AC3E}">
        <p14:creationId xmlns:p14="http://schemas.microsoft.com/office/powerpoint/2010/main" val="3928736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good mapping must ensure that the computations and interactions among processes at </a:t>
            </a:r>
            <a:r>
              <a:rPr lang="en-US" dirty="0" smtClean="0"/>
              <a:t>each stage </a:t>
            </a:r>
            <a:r>
              <a:rPr lang="en-US" dirty="0"/>
              <a:t>of the execution of the parallel algorithm are well </a:t>
            </a:r>
            <a:r>
              <a:rPr lang="en-US" dirty="0" smtClean="0"/>
              <a:t>balanced</a:t>
            </a:r>
            <a:endParaRPr lang="en-US" dirty="0"/>
          </a:p>
        </p:txBody>
      </p:sp>
    </p:spTree>
    <p:extLst>
      <p:ext uri="{BB962C8B-B14F-4D97-AF65-F5344CB8AC3E}">
        <p14:creationId xmlns:p14="http://schemas.microsoft.com/office/powerpoint/2010/main" val="3374989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81112" y="1343025"/>
            <a:ext cx="9629775" cy="4171950"/>
          </a:xfrm>
          <a:prstGeom prst="rect">
            <a:avLst/>
          </a:prstGeom>
        </p:spPr>
      </p:pic>
      <p:sp>
        <p:nvSpPr>
          <p:cNvPr id="2" name="Rectangle 1"/>
          <p:cNvSpPr/>
          <p:nvPr/>
        </p:nvSpPr>
        <p:spPr>
          <a:xfrm>
            <a:off x="5052387" y="516632"/>
            <a:ext cx="1890326" cy="523220"/>
          </a:xfrm>
          <a:prstGeom prst="rect">
            <a:avLst/>
          </a:prstGeom>
        </p:spPr>
        <p:txBody>
          <a:bodyPr wrap="none">
            <a:spAutoFit/>
          </a:bodyPr>
          <a:lstStyle/>
          <a:p>
            <a:r>
              <a:rPr lang="en-US" sz="2800" dirty="0"/>
              <a:t>Figure </a:t>
            </a:r>
            <a:r>
              <a:rPr lang="en-US" sz="2800" dirty="0">
                <a:solidFill>
                  <a:srgbClr val="0070C0"/>
                </a:solidFill>
              </a:rPr>
              <a:t>3.23</a:t>
            </a:r>
            <a:r>
              <a:rPr lang="en-US" sz="2800" dirty="0"/>
              <a:t> </a:t>
            </a:r>
          </a:p>
        </p:txBody>
      </p:sp>
    </p:spTree>
    <p:extLst>
      <p:ext uri="{BB962C8B-B14F-4D97-AF65-F5344CB8AC3E}">
        <p14:creationId xmlns:p14="http://schemas.microsoft.com/office/powerpoint/2010/main" val="205048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Mappings</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Static </a:t>
            </a:r>
            <a:r>
              <a:rPr lang="en-US" b="1" dirty="0" smtClean="0"/>
              <a:t>Mapping </a:t>
            </a:r>
            <a:r>
              <a:rPr lang="en-US" dirty="0" smtClean="0"/>
              <a:t>techniques </a:t>
            </a:r>
            <a:r>
              <a:rPr lang="en-US" dirty="0"/>
              <a:t>distribute the tasks among processes prior </a:t>
            </a:r>
            <a:r>
              <a:rPr lang="en-US" dirty="0" smtClean="0"/>
              <a:t>to the </a:t>
            </a:r>
            <a:r>
              <a:rPr lang="en-US" dirty="0"/>
              <a:t>execution of the </a:t>
            </a:r>
            <a:r>
              <a:rPr lang="en-US" dirty="0" smtClean="0"/>
              <a:t>algorithm. </a:t>
            </a:r>
            <a:r>
              <a:rPr lang="en-US" b="1" dirty="0"/>
              <a:t>Dynamic </a:t>
            </a:r>
            <a:r>
              <a:rPr lang="en-US" b="1" dirty="0" smtClean="0"/>
              <a:t>Mapping </a:t>
            </a:r>
            <a:r>
              <a:rPr lang="en-US" dirty="0" smtClean="0"/>
              <a:t>techniques </a:t>
            </a:r>
            <a:r>
              <a:rPr lang="en-US" dirty="0"/>
              <a:t>distribute the work among </a:t>
            </a:r>
            <a:r>
              <a:rPr lang="en-US" dirty="0" smtClean="0"/>
              <a:t>processes during </a:t>
            </a:r>
            <a:r>
              <a:rPr lang="en-US" dirty="0"/>
              <a:t>the execution of the </a:t>
            </a:r>
            <a:r>
              <a:rPr lang="en-US" dirty="0" smtClean="0"/>
              <a:t>algorithm.</a:t>
            </a:r>
          </a:p>
          <a:p>
            <a:pPr algn="just"/>
            <a:endParaRPr lang="en-US" dirty="0"/>
          </a:p>
          <a:p>
            <a:pPr algn="just"/>
            <a:r>
              <a:rPr lang="en-US" dirty="0"/>
              <a:t>For statically generated tasks, either static or </a:t>
            </a:r>
            <a:r>
              <a:rPr lang="en-US" dirty="0" smtClean="0"/>
              <a:t>dynamic mapping </a:t>
            </a:r>
            <a:r>
              <a:rPr lang="en-US" dirty="0"/>
              <a:t>can be used. The choice of a good mapping in this case depends on </a:t>
            </a:r>
            <a:r>
              <a:rPr lang="en-US" dirty="0" smtClean="0"/>
              <a:t>several factors</a:t>
            </a:r>
            <a:r>
              <a:rPr lang="en-US" dirty="0"/>
              <a:t>, including the </a:t>
            </a:r>
            <a:r>
              <a:rPr lang="en-US" b="1" dirty="0"/>
              <a:t>knowledge of task sizes</a:t>
            </a:r>
            <a:r>
              <a:rPr lang="en-US" dirty="0"/>
              <a:t>, the </a:t>
            </a:r>
            <a:r>
              <a:rPr lang="en-US" b="1" dirty="0"/>
              <a:t>size of data</a:t>
            </a:r>
            <a:r>
              <a:rPr lang="en-US" dirty="0"/>
              <a:t> associated with tasks, </a:t>
            </a:r>
            <a:r>
              <a:rPr lang="en-US" dirty="0" smtClean="0"/>
              <a:t>the characteristics </a:t>
            </a:r>
            <a:r>
              <a:rPr lang="en-US" dirty="0"/>
              <a:t>of </a:t>
            </a:r>
            <a:r>
              <a:rPr lang="en-US" b="1" dirty="0"/>
              <a:t>inter-task interactions</a:t>
            </a:r>
            <a:r>
              <a:rPr lang="en-US" dirty="0"/>
              <a:t>, and even the </a:t>
            </a:r>
            <a:r>
              <a:rPr lang="en-US" dirty="0" smtClean="0"/>
              <a:t>parallel programming </a:t>
            </a:r>
            <a:r>
              <a:rPr lang="en-US" dirty="0"/>
              <a:t>paradigm. </a:t>
            </a:r>
          </a:p>
        </p:txBody>
      </p:sp>
    </p:spTree>
    <p:extLst>
      <p:ext uri="{BB962C8B-B14F-4D97-AF65-F5344CB8AC3E}">
        <p14:creationId xmlns:p14="http://schemas.microsoft.com/office/powerpoint/2010/main" val="363396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tasks are generated dynamically, then they </a:t>
            </a:r>
            <a:r>
              <a:rPr lang="en-US" dirty="0" smtClean="0"/>
              <a:t>must be </a:t>
            </a:r>
            <a:r>
              <a:rPr lang="en-US" dirty="0"/>
              <a:t>mapped dynamically too. </a:t>
            </a:r>
            <a:endParaRPr lang="en-US" dirty="0" smtClean="0"/>
          </a:p>
          <a:p>
            <a:endParaRPr lang="en-US" dirty="0" smtClean="0"/>
          </a:p>
          <a:p>
            <a:r>
              <a:rPr lang="en-US" dirty="0" smtClean="0"/>
              <a:t>If </a:t>
            </a:r>
            <a:r>
              <a:rPr lang="en-US" dirty="0"/>
              <a:t>task sizes are unknown, then a static mapping </a:t>
            </a:r>
            <a:r>
              <a:rPr lang="en-US" dirty="0" smtClean="0"/>
              <a:t>can potentially </a:t>
            </a:r>
            <a:r>
              <a:rPr lang="en-US" dirty="0"/>
              <a:t>lead to serious </a:t>
            </a:r>
            <a:r>
              <a:rPr lang="en-US" b="1" dirty="0"/>
              <a:t>load-imbalances</a:t>
            </a:r>
            <a:r>
              <a:rPr lang="en-US" dirty="0"/>
              <a:t> and dynamic mappings are usually </a:t>
            </a:r>
            <a:r>
              <a:rPr lang="en-US" dirty="0" smtClean="0"/>
              <a:t>more</a:t>
            </a:r>
            <a:r>
              <a:rPr lang="en-US" dirty="0"/>
              <a:t> </a:t>
            </a:r>
            <a:r>
              <a:rPr lang="en-US" dirty="0" smtClean="0"/>
              <a:t>effective.</a:t>
            </a:r>
            <a:endParaRPr lang="en-US" dirty="0"/>
          </a:p>
        </p:txBody>
      </p:sp>
    </p:spTree>
    <p:extLst>
      <p:ext uri="{BB962C8B-B14F-4D97-AF65-F5344CB8AC3E}">
        <p14:creationId xmlns:p14="http://schemas.microsoft.com/office/powerpoint/2010/main" val="2748315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Mappings Based on Task Partitioning</a:t>
            </a:r>
            <a:r>
              <a:rPr lang="en-US" dirty="0"/>
              <a:t>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840513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Figure shows </a:t>
            </a:r>
            <a:r>
              <a:rPr lang="en-US" dirty="0"/>
              <a:t>a mapping of this task-dependency graph </a:t>
            </a:r>
            <a:r>
              <a:rPr lang="en-US" dirty="0" smtClean="0"/>
              <a:t>onto eight </a:t>
            </a:r>
            <a:r>
              <a:rPr lang="en-US" dirty="0"/>
              <a:t>processes. </a:t>
            </a:r>
            <a:endParaRPr lang="en-US" dirty="0" smtClean="0"/>
          </a:p>
          <a:p>
            <a:endParaRPr lang="en-US" dirty="0" smtClean="0"/>
          </a:p>
          <a:p>
            <a:r>
              <a:rPr lang="en-US" dirty="0" smtClean="0"/>
              <a:t>It </a:t>
            </a:r>
            <a:r>
              <a:rPr lang="en-US" dirty="0"/>
              <a:t>is easy to see that this mapping minimizes the interaction overhead by</a:t>
            </a:r>
            <a:br>
              <a:rPr lang="en-US" dirty="0"/>
            </a:br>
            <a:r>
              <a:rPr lang="en-US" dirty="0"/>
              <a:t>mapping many interdependent tasks onto the same process (i.e., </a:t>
            </a:r>
            <a:r>
              <a:rPr lang="en-US" i="1" dirty="0"/>
              <a:t>the tasks along a </a:t>
            </a:r>
            <a:r>
              <a:rPr lang="en-US" i="1" dirty="0" smtClean="0"/>
              <a:t>straight branch </a:t>
            </a:r>
            <a:r>
              <a:rPr lang="en-US" i="1" dirty="0"/>
              <a:t>of the tree</a:t>
            </a:r>
            <a:r>
              <a:rPr lang="en-US" dirty="0"/>
              <a:t>) and others on processes only one communication link away from each other</a:t>
            </a:r>
            <a:r>
              <a:rPr lang="en-US" dirty="0" smtClean="0"/>
              <a:t>.</a:t>
            </a:r>
          </a:p>
          <a:p>
            <a:endParaRPr lang="en-US" dirty="0" smtClean="0"/>
          </a:p>
          <a:p>
            <a:r>
              <a:rPr lang="en-US" dirty="0" smtClean="0"/>
              <a:t>The </a:t>
            </a:r>
            <a:r>
              <a:rPr lang="en-US" dirty="0"/>
              <a:t>mapping shown </a:t>
            </a:r>
            <a:r>
              <a:rPr lang="en-US" dirty="0" smtClean="0"/>
              <a:t>in</a:t>
            </a:r>
            <a:r>
              <a:rPr lang="en-US" dirty="0"/>
              <a:t> </a:t>
            </a:r>
            <a:r>
              <a:rPr lang="en-US" dirty="0" smtClean="0"/>
              <a:t>figure does </a:t>
            </a:r>
            <a:r>
              <a:rPr lang="en-US" dirty="0"/>
              <a:t>not introduce any further idling and all tasks that are permitted to </a:t>
            </a:r>
            <a:r>
              <a:rPr lang="en-US" dirty="0" smtClean="0"/>
              <a:t>be concurrently </a:t>
            </a:r>
            <a:r>
              <a:rPr lang="en-US" dirty="0"/>
              <a:t>active by the task-dependency graph are mapped onto different processes </a:t>
            </a:r>
            <a:r>
              <a:rPr lang="en-US" dirty="0" smtClean="0"/>
              <a:t>for parallel </a:t>
            </a:r>
            <a:r>
              <a:rPr lang="en-US" dirty="0"/>
              <a:t>execution. </a:t>
            </a:r>
          </a:p>
        </p:txBody>
      </p:sp>
    </p:spTree>
    <p:extLst>
      <p:ext uri="{BB962C8B-B14F-4D97-AF65-F5344CB8AC3E}">
        <p14:creationId xmlns:p14="http://schemas.microsoft.com/office/powerpoint/2010/main" val="41093186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Sparse Matrix Multiplication</a:t>
            </a:r>
            <a:endParaRPr lang="en-US" sz="4000" dirty="0"/>
          </a:p>
        </p:txBody>
      </p:sp>
      <p:pic>
        <p:nvPicPr>
          <p:cNvPr id="4" name="Picture 3"/>
          <p:cNvPicPr>
            <a:picLocks noChangeAspect="1"/>
          </p:cNvPicPr>
          <p:nvPr/>
        </p:nvPicPr>
        <p:blipFill>
          <a:blip r:embed="rId3"/>
          <a:stretch>
            <a:fillRect/>
          </a:stretch>
        </p:blipFill>
        <p:spPr>
          <a:xfrm>
            <a:off x="1456099" y="1904196"/>
            <a:ext cx="9699581" cy="3806628"/>
          </a:xfrm>
          <a:prstGeom prst="rect">
            <a:avLst/>
          </a:prstGeom>
        </p:spPr>
      </p:pic>
    </p:spTree>
    <p:extLst>
      <p:ext uri="{BB962C8B-B14F-4D97-AF65-F5344CB8AC3E}">
        <p14:creationId xmlns:p14="http://schemas.microsoft.com/office/powerpoint/2010/main" val="42277303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200" dirty="0"/>
              <a:t>Reducing interaction overhead in sparse </a:t>
            </a:r>
            <a:r>
              <a:rPr lang="en-US" sz="3200" dirty="0" smtClean="0"/>
              <a:t>matrix-vector multiplication </a:t>
            </a:r>
            <a:r>
              <a:rPr lang="en-US" sz="3200" dirty="0"/>
              <a:t>by partitioning the task-interaction graph. </a:t>
            </a:r>
          </a:p>
        </p:txBody>
      </p:sp>
      <p:pic>
        <p:nvPicPr>
          <p:cNvPr id="4" name="Picture 3"/>
          <p:cNvPicPr>
            <a:picLocks noChangeAspect="1"/>
          </p:cNvPicPr>
          <p:nvPr/>
        </p:nvPicPr>
        <p:blipFill>
          <a:blip r:embed="rId3"/>
          <a:stretch>
            <a:fillRect/>
          </a:stretch>
        </p:blipFill>
        <p:spPr>
          <a:xfrm>
            <a:off x="2938182" y="2020588"/>
            <a:ext cx="6376596" cy="4175240"/>
          </a:xfrm>
          <a:prstGeom prst="rect">
            <a:avLst/>
          </a:prstGeom>
        </p:spPr>
      </p:pic>
    </p:spTree>
    <p:extLst>
      <p:ext uri="{BB962C8B-B14F-4D97-AF65-F5344CB8AC3E}">
        <p14:creationId xmlns:p14="http://schemas.microsoft.com/office/powerpoint/2010/main" val="37113580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Parallel </a:t>
            </a:r>
            <a:r>
              <a:rPr lang="en-US" sz="3600" dirty="0"/>
              <a:t>Algorithm </a:t>
            </a:r>
            <a:r>
              <a:rPr lang="en-US" sz="3600" dirty="0" smtClean="0"/>
              <a:t>Models: </a:t>
            </a:r>
            <a:r>
              <a:rPr lang="en-US" sz="3600" b="1" dirty="0"/>
              <a:t>The Data-Parallel Model</a:t>
            </a:r>
            <a:r>
              <a:rPr lang="en-US" sz="3600" dirty="0"/>
              <a:t> </a:t>
            </a:r>
            <a:r>
              <a:rPr lang="en-US" sz="3600" dirty="0" smtClean="0"/>
              <a:t> </a:t>
            </a:r>
            <a:endParaRPr lang="en-US" sz="3600" dirty="0"/>
          </a:p>
        </p:txBody>
      </p:sp>
      <p:sp>
        <p:nvSpPr>
          <p:cNvPr id="3" name="Content Placeholder 2"/>
          <p:cNvSpPr>
            <a:spLocks noGrp="1"/>
          </p:cNvSpPr>
          <p:nvPr>
            <p:ph idx="1"/>
          </p:nvPr>
        </p:nvSpPr>
        <p:spPr/>
        <p:txBody>
          <a:bodyPr>
            <a:normAutofit/>
          </a:bodyPr>
          <a:lstStyle/>
          <a:p>
            <a:pPr algn="just"/>
            <a:r>
              <a:rPr lang="en-US" dirty="0"/>
              <a:t>In this model, the tasks </a:t>
            </a:r>
            <a:r>
              <a:rPr lang="en-US" dirty="0" smtClean="0"/>
              <a:t>are statically </a:t>
            </a:r>
            <a:r>
              <a:rPr lang="en-US" dirty="0"/>
              <a:t>or semi-statically mapped onto processes and each task performs similar </a:t>
            </a:r>
            <a:r>
              <a:rPr lang="en-US" dirty="0" smtClean="0"/>
              <a:t>operations on different data</a:t>
            </a:r>
            <a:endParaRPr lang="en-US" dirty="0"/>
          </a:p>
          <a:p>
            <a:pPr algn="just"/>
            <a:r>
              <a:rPr lang="en-US" dirty="0"/>
              <a:t>This type of parallelism that is a result of identical operations </a:t>
            </a:r>
            <a:r>
              <a:rPr lang="en-US" dirty="0" smtClean="0"/>
              <a:t>being applied concurrently </a:t>
            </a:r>
            <a:r>
              <a:rPr lang="en-US" dirty="0"/>
              <a:t>on different data items is called </a:t>
            </a:r>
            <a:r>
              <a:rPr lang="en-US" b="1" i="1" dirty="0"/>
              <a:t>data </a:t>
            </a:r>
            <a:r>
              <a:rPr lang="en-US" b="1" i="1" dirty="0" smtClean="0"/>
              <a:t>parallelism</a:t>
            </a:r>
            <a:endParaRPr lang="en-US" dirty="0"/>
          </a:p>
          <a:p>
            <a:pPr lvl="1" algn="just"/>
            <a:r>
              <a:rPr lang="en-US" dirty="0"/>
              <a:t>The work may be done </a:t>
            </a:r>
            <a:r>
              <a:rPr lang="en-US" dirty="0" smtClean="0"/>
              <a:t>in</a:t>
            </a:r>
            <a:r>
              <a:rPr lang="en-US" dirty="0"/>
              <a:t> </a:t>
            </a:r>
            <a:r>
              <a:rPr lang="en-US" dirty="0" smtClean="0"/>
              <a:t>phases </a:t>
            </a:r>
            <a:r>
              <a:rPr lang="en-US" dirty="0"/>
              <a:t>and the data operated upon in different phases may be different </a:t>
            </a:r>
            <a:endParaRPr lang="en-US" dirty="0" smtClean="0"/>
          </a:p>
          <a:p>
            <a:pPr lvl="1" algn="just"/>
            <a:r>
              <a:rPr lang="en-US" dirty="0"/>
              <a:t>Typically, </a:t>
            </a:r>
            <a:r>
              <a:rPr lang="en-US" dirty="0" smtClean="0"/>
              <a:t>data-parallel computation </a:t>
            </a:r>
            <a:r>
              <a:rPr lang="en-US" dirty="0"/>
              <a:t>phases are </a:t>
            </a:r>
            <a:r>
              <a:rPr lang="en-US" dirty="0" smtClean="0"/>
              <a:t>combined </a:t>
            </a:r>
            <a:r>
              <a:rPr lang="en-US" dirty="0"/>
              <a:t>with interactions to synchronize the tasks or to get </a:t>
            </a:r>
            <a:r>
              <a:rPr lang="en-US" dirty="0" smtClean="0"/>
              <a:t>fresh data </a:t>
            </a:r>
            <a:r>
              <a:rPr lang="en-US" dirty="0"/>
              <a:t>to the tasks. </a:t>
            </a:r>
          </a:p>
        </p:txBody>
      </p:sp>
    </p:spTree>
    <p:extLst>
      <p:ext uri="{BB962C8B-B14F-4D97-AF65-F5344CB8AC3E}">
        <p14:creationId xmlns:p14="http://schemas.microsoft.com/office/powerpoint/2010/main" val="140553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1: Dense Matrix-Vector Multiplication</a:t>
            </a:r>
            <a:endParaRPr lang="en-US" sz="4000" dirty="0"/>
          </a:p>
        </p:txBody>
      </p:sp>
      <p:sp>
        <p:nvSpPr>
          <p:cNvPr id="3" name="Content Placeholder 2"/>
          <p:cNvSpPr>
            <a:spLocks noGrp="1"/>
          </p:cNvSpPr>
          <p:nvPr>
            <p:ph idx="1"/>
          </p:nvPr>
        </p:nvSpPr>
        <p:spPr>
          <a:xfrm>
            <a:off x="1097280" y="1845734"/>
            <a:ext cx="4827531" cy="4023360"/>
          </a:xfrm>
        </p:spPr>
        <p:txBody>
          <a:bodyPr/>
          <a:lstStyle/>
          <a:p>
            <a:pPr algn="just"/>
            <a:r>
              <a:rPr lang="en-US" dirty="0" smtClean="0"/>
              <a:t>The </a:t>
            </a:r>
            <a:r>
              <a:rPr lang="en-US" dirty="0"/>
              <a:t>computation of each </a:t>
            </a:r>
            <a:r>
              <a:rPr lang="en-US" b="1" i="1" dirty="0"/>
              <a:t>y</a:t>
            </a:r>
            <a:r>
              <a:rPr lang="en-US" b="1" dirty="0"/>
              <a:t>[</a:t>
            </a:r>
            <a:r>
              <a:rPr lang="en-US" b="1" i="1" dirty="0" err="1"/>
              <a:t>i</a:t>
            </a:r>
            <a:r>
              <a:rPr lang="en-US" b="1" dirty="0"/>
              <a:t>]</a:t>
            </a:r>
            <a:r>
              <a:rPr lang="en-US" dirty="0"/>
              <a:t> can be regarded as a </a:t>
            </a:r>
            <a:r>
              <a:rPr lang="en-US" dirty="0" smtClean="0"/>
              <a:t>task.</a:t>
            </a:r>
          </a:p>
          <a:p>
            <a:pPr algn="just"/>
            <a:endParaRPr lang="en-US" dirty="0"/>
          </a:p>
          <a:p>
            <a:pPr algn="just"/>
            <a:r>
              <a:rPr lang="en-US" dirty="0" smtClean="0"/>
              <a:t>All </a:t>
            </a:r>
            <a:r>
              <a:rPr lang="en-US" dirty="0"/>
              <a:t>tasks </a:t>
            </a:r>
            <a:r>
              <a:rPr lang="en-US" dirty="0" smtClean="0"/>
              <a:t>are independent </a:t>
            </a:r>
            <a:r>
              <a:rPr lang="en-US" dirty="0"/>
              <a:t>and can </a:t>
            </a:r>
            <a:r>
              <a:rPr lang="en-US" dirty="0" smtClean="0"/>
              <a:t>be performed </a:t>
            </a:r>
            <a:r>
              <a:rPr lang="en-US" dirty="0"/>
              <a:t>all together or in </a:t>
            </a:r>
            <a:r>
              <a:rPr lang="en-US" dirty="0" smtClean="0"/>
              <a:t>any sequence</a:t>
            </a:r>
            <a:r>
              <a:rPr lang="en-US" dirty="0"/>
              <a:t>. </a:t>
            </a:r>
          </a:p>
        </p:txBody>
      </p:sp>
      <p:pic>
        <p:nvPicPr>
          <p:cNvPr id="4" name="Picture 3"/>
          <p:cNvPicPr>
            <a:picLocks noChangeAspect="1"/>
          </p:cNvPicPr>
          <p:nvPr/>
        </p:nvPicPr>
        <p:blipFill>
          <a:blip r:embed="rId2"/>
          <a:stretch>
            <a:fillRect/>
          </a:stretch>
        </p:blipFill>
        <p:spPr>
          <a:xfrm>
            <a:off x="6986729" y="1939055"/>
            <a:ext cx="5095875" cy="3105150"/>
          </a:xfrm>
          <a:prstGeom prst="rect">
            <a:avLst/>
          </a:prstGeom>
        </p:spPr>
      </p:pic>
      <p:pic>
        <p:nvPicPr>
          <p:cNvPr id="5" name="Picture 4"/>
          <p:cNvPicPr>
            <a:picLocks noChangeAspect="1"/>
          </p:cNvPicPr>
          <p:nvPr/>
        </p:nvPicPr>
        <p:blipFill>
          <a:blip r:embed="rId3"/>
          <a:stretch>
            <a:fillRect/>
          </a:stretch>
        </p:blipFill>
        <p:spPr>
          <a:xfrm>
            <a:off x="8489327" y="5527955"/>
            <a:ext cx="2566665" cy="341139"/>
          </a:xfrm>
          <a:prstGeom prst="rect">
            <a:avLst/>
          </a:prstGeom>
        </p:spPr>
      </p:pic>
    </p:spTree>
    <p:extLst>
      <p:ext uri="{BB962C8B-B14F-4D97-AF65-F5344CB8AC3E}">
        <p14:creationId xmlns:p14="http://schemas.microsoft.com/office/powerpoint/2010/main" val="377360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Since all tasks perform similar computations, the decomposition of </a:t>
            </a:r>
            <a:r>
              <a:rPr lang="en-US" dirty="0" smtClean="0"/>
              <a:t>the problem </a:t>
            </a:r>
            <a:r>
              <a:rPr lang="en-US" dirty="0"/>
              <a:t>into tasks is usually based on </a:t>
            </a:r>
            <a:r>
              <a:rPr lang="en-US" b="1" dirty="0"/>
              <a:t>data partitioning</a:t>
            </a:r>
            <a:r>
              <a:rPr lang="en-US" dirty="0"/>
              <a:t> because a uniform partitioning of </a:t>
            </a:r>
            <a:r>
              <a:rPr lang="en-US" dirty="0" smtClean="0"/>
              <a:t>data followed </a:t>
            </a:r>
            <a:r>
              <a:rPr lang="en-US" dirty="0"/>
              <a:t>by a static mapping is sufficient to guarantee load </a:t>
            </a:r>
            <a:r>
              <a:rPr lang="en-US" dirty="0" smtClean="0"/>
              <a:t>balance</a:t>
            </a:r>
            <a:endParaRPr lang="en-US" dirty="0"/>
          </a:p>
          <a:p>
            <a:pPr algn="just"/>
            <a:endParaRPr lang="en-US" dirty="0"/>
          </a:p>
        </p:txBody>
      </p:sp>
    </p:spTree>
    <p:extLst>
      <p:ext uri="{BB962C8B-B14F-4D97-AF65-F5344CB8AC3E}">
        <p14:creationId xmlns:p14="http://schemas.microsoft.com/office/powerpoint/2010/main" val="21114402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Parallel </a:t>
            </a:r>
            <a:r>
              <a:rPr lang="en-US" sz="4400" dirty="0"/>
              <a:t>Algorithm Models: </a:t>
            </a:r>
            <a:r>
              <a:rPr lang="en-US" sz="4400" b="1" dirty="0" smtClean="0"/>
              <a:t>Task Graph Model</a:t>
            </a:r>
            <a:endParaRPr lang="en-US" sz="4400" b="1" dirty="0"/>
          </a:p>
        </p:txBody>
      </p:sp>
      <p:sp>
        <p:nvSpPr>
          <p:cNvPr id="3" name="Content Placeholder 2"/>
          <p:cNvSpPr>
            <a:spLocks noGrp="1"/>
          </p:cNvSpPr>
          <p:nvPr>
            <p:ph idx="1"/>
          </p:nvPr>
        </p:nvSpPr>
        <p:spPr/>
        <p:txBody>
          <a:bodyPr>
            <a:normAutofit/>
          </a:bodyPr>
          <a:lstStyle/>
          <a:p>
            <a:pPr lvl="1" algn="just"/>
            <a:r>
              <a:rPr lang="en-US" dirty="0"/>
              <a:t>In the </a:t>
            </a:r>
            <a:r>
              <a:rPr lang="en-US" i="1" dirty="0"/>
              <a:t>task graph model</a:t>
            </a:r>
            <a:r>
              <a:rPr lang="en-US" dirty="0"/>
              <a:t>, the </a:t>
            </a:r>
            <a:r>
              <a:rPr lang="en-US" b="1" dirty="0" smtClean="0"/>
              <a:t>interrelationships</a:t>
            </a:r>
            <a:r>
              <a:rPr lang="en-US" dirty="0" smtClean="0"/>
              <a:t> among </a:t>
            </a:r>
            <a:r>
              <a:rPr lang="en-US" dirty="0"/>
              <a:t>the tasks are utilized to promote locality or to reduce interaction </a:t>
            </a:r>
            <a:r>
              <a:rPr lang="en-US" dirty="0" smtClean="0"/>
              <a:t>costs.</a:t>
            </a:r>
          </a:p>
          <a:p>
            <a:pPr lvl="1" algn="just"/>
            <a:r>
              <a:rPr lang="en-US" dirty="0" smtClean="0"/>
              <a:t>This </a:t>
            </a:r>
            <a:r>
              <a:rPr lang="en-US" dirty="0"/>
              <a:t>model </a:t>
            </a:r>
            <a:r>
              <a:rPr lang="en-US" dirty="0" smtClean="0"/>
              <a:t>is typically </a:t>
            </a:r>
            <a:r>
              <a:rPr lang="en-US" dirty="0"/>
              <a:t>employed to solve problems in which the </a:t>
            </a:r>
            <a:r>
              <a:rPr lang="en-US" i="1" dirty="0"/>
              <a:t>amount of data associated with the tasks </a:t>
            </a:r>
            <a:r>
              <a:rPr lang="en-US" i="1" dirty="0" smtClean="0"/>
              <a:t>is large </a:t>
            </a:r>
            <a:r>
              <a:rPr lang="en-US" i="1" dirty="0"/>
              <a:t>relative to the amount of computation </a:t>
            </a:r>
            <a:r>
              <a:rPr lang="en-US" dirty="0"/>
              <a:t>associated with </a:t>
            </a:r>
            <a:r>
              <a:rPr lang="en-US" dirty="0" smtClean="0"/>
              <a:t>them</a:t>
            </a:r>
          </a:p>
          <a:p>
            <a:pPr lvl="1" algn="just"/>
            <a:r>
              <a:rPr lang="en-US" dirty="0" smtClean="0"/>
              <a:t>Usually</a:t>
            </a:r>
            <a:r>
              <a:rPr lang="en-US" dirty="0"/>
              <a:t>, tasks are </a:t>
            </a:r>
            <a:r>
              <a:rPr lang="en-US" dirty="0" smtClean="0"/>
              <a:t>mapped statically </a:t>
            </a:r>
            <a:r>
              <a:rPr lang="en-US" dirty="0"/>
              <a:t>to help optimize the cost of data movement among tasks. </a:t>
            </a:r>
            <a:endParaRPr lang="en-US" dirty="0" smtClean="0"/>
          </a:p>
          <a:p>
            <a:pPr lvl="1" algn="just"/>
            <a:r>
              <a:rPr lang="en-US" dirty="0" smtClean="0"/>
              <a:t>Examples: parallel quicksort, </a:t>
            </a:r>
            <a:r>
              <a:rPr lang="en-US" dirty="0"/>
              <a:t>sparse matrix factorization, and many parallel algorithms derived via </a:t>
            </a:r>
            <a:r>
              <a:rPr lang="en-US" dirty="0" smtClean="0"/>
              <a:t>divide-and-conquer decomposition</a:t>
            </a:r>
          </a:p>
          <a:p>
            <a:pPr lvl="1" algn="just"/>
            <a:r>
              <a:rPr lang="en-US" dirty="0" smtClean="0"/>
              <a:t>This </a:t>
            </a:r>
            <a:r>
              <a:rPr lang="en-US" dirty="0"/>
              <a:t>type of parallelism that is naturally expressed by </a:t>
            </a:r>
            <a:r>
              <a:rPr lang="en-US" dirty="0" smtClean="0"/>
              <a:t>independent tasks </a:t>
            </a:r>
            <a:r>
              <a:rPr lang="en-US" dirty="0"/>
              <a:t>in a task-dependency graph is called </a:t>
            </a:r>
            <a:r>
              <a:rPr lang="en-US" b="1" i="1" dirty="0"/>
              <a:t>task parallelism</a:t>
            </a:r>
            <a:r>
              <a:rPr lang="en-US" dirty="0"/>
              <a:t> </a:t>
            </a:r>
          </a:p>
        </p:txBody>
      </p:sp>
    </p:spTree>
    <p:extLst>
      <p:ext uri="{BB962C8B-B14F-4D97-AF65-F5344CB8AC3E}">
        <p14:creationId xmlns:p14="http://schemas.microsoft.com/office/powerpoint/2010/main" val="2958194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Parallel </a:t>
            </a:r>
            <a:r>
              <a:rPr lang="en-US" sz="4400" dirty="0"/>
              <a:t>Algorithm Models: </a:t>
            </a:r>
            <a:r>
              <a:rPr lang="en-US" sz="4400" b="1" dirty="0"/>
              <a:t>The Work Pool </a:t>
            </a:r>
            <a:r>
              <a:rPr lang="en-US" sz="4400" b="1" dirty="0" smtClean="0"/>
              <a:t>Model</a:t>
            </a:r>
            <a:endParaRPr lang="en-US" sz="4400" dirty="0"/>
          </a:p>
        </p:txBody>
      </p:sp>
      <p:sp>
        <p:nvSpPr>
          <p:cNvPr id="3" name="Content Placeholder 2"/>
          <p:cNvSpPr>
            <a:spLocks noGrp="1"/>
          </p:cNvSpPr>
          <p:nvPr>
            <p:ph idx="1"/>
          </p:nvPr>
        </p:nvSpPr>
        <p:spPr/>
        <p:txBody>
          <a:bodyPr>
            <a:normAutofit fontScale="92500" lnSpcReduction="10000"/>
          </a:bodyPr>
          <a:lstStyle/>
          <a:p>
            <a:pPr lvl="1" algn="just"/>
            <a:r>
              <a:rPr lang="en-US" dirty="0" smtClean="0"/>
              <a:t>The </a:t>
            </a:r>
            <a:r>
              <a:rPr lang="en-US" i="1" dirty="0"/>
              <a:t>work pool </a:t>
            </a:r>
            <a:r>
              <a:rPr lang="en-US" dirty="0"/>
              <a:t>or the </a:t>
            </a:r>
            <a:r>
              <a:rPr lang="en-US" i="1" dirty="0"/>
              <a:t>task pool </a:t>
            </a:r>
            <a:r>
              <a:rPr lang="en-US" dirty="0"/>
              <a:t>model is characterized by a dynamic mapping of tasks </a:t>
            </a:r>
            <a:r>
              <a:rPr lang="en-US" dirty="0" smtClean="0"/>
              <a:t>onto processes </a:t>
            </a:r>
            <a:r>
              <a:rPr lang="en-US" dirty="0"/>
              <a:t>for load balancing in which </a:t>
            </a:r>
            <a:r>
              <a:rPr lang="en-US" b="1" dirty="0"/>
              <a:t>any task may potentially be performed by any </a:t>
            </a:r>
            <a:r>
              <a:rPr lang="en-US" b="1" dirty="0" smtClean="0"/>
              <a:t>process.</a:t>
            </a:r>
          </a:p>
          <a:p>
            <a:pPr lvl="1" algn="just"/>
            <a:endParaRPr lang="en-US" dirty="0" smtClean="0"/>
          </a:p>
          <a:p>
            <a:pPr lvl="1" algn="just"/>
            <a:r>
              <a:rPr lang="en-US" dirty="0"/>
              <a:t>The </a:t>
            </a:r>
            <a:r>
              <a:rPr lang="en-US" dirty="0" smtClean="0"/>
              <a:t>work may </a:t>
            </a:r>
            <a:r>
              <a:rPr lang="en-US" dirty="0"/>
              <a:t>be statically available in the beginning, or could be dynamically generated; i.e., </a:t>
            </a:r>
            <a:r>
              <a:rPr lang="en-US" dirty="0" smtClean="0"/>
              <a:t>the processes </a:t>
            </a:r>
            <a:r>
              <a:rPr lang="en-US" dirty="0"/>
              <a:t>may generate work and add it to the global (possibly distributed) work pool </a:t>
            </a:r>
            <a:endParaRPr lang="en-US" dirty="0" smtClean="0"/>
          </a:p>
          <a:p>
            <a:pPr lvl="1" algn="just"/>
            <a:endParaRPr lang="en-US" dirty="0"/>
          </a:p>
          <a:p>
            <a:pPr lvl="1" algn="just"/>
            <a:r>
              <a:rPr lang="en-US" dirty="0"/>
              <a:t>In the message-passing paradigm, the work pool model is typically used when the amount </a:t>
            </a:r>
            <a:r>
              <a:rPr lang="en-US" dirty="0" smtClean="0"/>
              <a:t>of data </a:t>
            </a:r>
            <a:r>
              <a:rPr lang="en-US" dirty="0"/>
              <a:t>associated with tasks is relatively small compared to the computation associated with </a:t>
            </a:r>
            <a:r>
              <a:rPr lang="en-US" dirty="0" smtClean="0"/>
              <a:t>the</a:t>
            </a:r>
            <a:r>
              <a:rPr lang="en-US" dirty="0"/>
              <a:t> </a:t>
            </a:r>
            <a:r>
              <a:rPr lang="en-US" dirty="0" smtClean="0"/>
              <a:t>tasks</a:t>
            </a:r>
          </a:p>
          <a:p>
            <a:pPr lvl="2" algn="just"/>
            <a:r>
              <a:rPr lang="en-US" dirty="0"/>
              <a:t>As a result, tasks can be readily moved around without causing too much data interaction</a:t>
            </a:r>
            <a:br>
              <a:rPr lang="en-US" dirty="0"/>
            </a:br>
            <a:r>
              <a:rPr lang="en-US" dirty="0"/>
              <a:t>overhead </a:t>
            </a:r>
          </a:p>
        </p:txBody>
      </p:sp>
    </p:spTree>
    <p:extLst>
      <p:ext uri="{BB962C8B-B14F-4D97-AF65-F5344CB8AC3E}">
        <p14:creationId xmlns:p14="http://schemas.microsoft.com/office/powerpoint/2010/main" val="29314334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Parallel </a:t>
            </a:r>
            <a:r>
              <a:rPr lang="en-US" sz="4400" dirty="0"/>
              <a:t>Algorithm Models: </a:t>
            </a:r>
            <a:r>
              <a:rPr lang="en-US" sz="4400" b="1" dirty="0"/>
              <a:t>The Work Pool </a:t>
            </a:r>
            <a:r>
              <a:rPr lang="en-US" sz="4400" b="1" dirty="0" smtClean="0"/>
              <a:t>Model</a:t>
            </a:r>
            <a:endParaRPr lang="en-US" sz="4400" dirty="0"/>
          </a:p>
        </p:txBody>
      </p:sp>
      <p:sp>
        <p:nvSpPr>
          <p:cNvPr id="3" name="Content Placeholder 2"/>
          <p:cNvSpPr>
            <a:spLocks noGrp="1"/>
          </p:cNvSpPr>
          <p:nvPr>
            <p:ph idx="1"/>
          </p:nvPr>
        </p:nvSpPr>
        <p:spPr/>
        <p:txBody>
          <a:bodyPr>
            <a:normAutofit/>
          </a:bodyPr>
          <a:lstStyle/>
          <a:p>
            <a:pPr algn="just"/>
            <a:r>
              <a:rPr lang="en-US" dirty="0" smtClean="0"/>
              <a:t>E.g. </a:t>
            </a:r>
          </a:p>
          <a:p>
            <a:pPr lvl="1" algn="just"/>
            <a:r>
              <a:rPr lang="en-US" dirty="0" smtClean="0"/>
              <a:t>Parallelization </a:t>
            </a:r>
            <a:r>
              <a:rPr lang="en-US" dirty="0"/>
              <a:t>of loops by chunk scheduling </a:t>
            </a:r>
            <a:r>
              <a:rPr lang="en-US" dirty="0" smtClean="0"/>
              <a:t>is </a:t>
            </a:r>
            <a:r>
              <a:rPr lang="en-US" dirty="0"/>
              <a:t>an example of</a:t>
            </a:r>
            <a:br>
              <a:rPr lang="en-US" dirty="0"/>
            </a:br>
            <a:r>
              <a:rPr lang="en-US" dirty="0"/>
              <a:t>the use of the work pool model with centralized mapping when the tasks are statically </a:t>
            </a:r>
            <a:r>
              <a:rPr lang="en-US" dirty="0" smtClean="0"/>
              <a:t>available.</a:t>
            </a:r>
          </a:p>
          <a:p>
            <a:pPr lvl="1" algn="just"/>
            <a:r>
              <a:rPr lang="en-US" dirty="0" smtClean="0"/>
              <a:t>Parallel </a:t>
            </a:r>
            <a:r>
              <a:rPr lang="en-US" dirty="0"/>
              <a:t>tree search where the work is represented by a centralized or distributed data </a:t>
            </a:r>
            <a:r>
              <a:rPr lang="en-US" dirty="0" smtClean="0"/>
              <a:t>structure is </a:t>
            </a:r>
            <a:r>
              <a:rPr lang="en-US" dirty="0"/>
              <a:t>an example of the use of the work pool model where the tasks are generated </a:t>
            </a:r>
            <a:r>
              <a:rPr lang="en-US" dirty="0" smtClean="0"/>
              <a:t>dynamically</a:t>
            </a:r>
            <a:endParaRPr lang="en-US" dirty="0"/>
          </a:p>
        </p:txBody>
      </p:sp>
    </p:spTree>
    <p:extLst>
      <p:ext uri="{BB962C8B-B14F-4D97-AF65-F5344CB8AC3E}">
        <p14:creationId xmlns:p14="http://schemas.microsoft.com/office/powerpoint/2010/main" val="9491836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Algorithm Models: </a:t>
            </a:r>
            <a:r>
              <a:rPr lang="en-US" b="1" dirty="0"/>
              <a:t>The Master-Slave </a:t>
            </a:r>
            <a:r>
              <a:rPr lang="en-US" b="1" dirty="0" smtClean="0"/>
              <a:t>Model</a:t>
            </a:r>
            <a:endParaRPr lang="en-US" dirty="0"/>
          </a:p>
        </p:txBody>
      </p:sp>
      <p:sp>
        <p:nvSpPr>
          <p:cNvPr id="3" name="Content Placeholder 2"/>
          <p:cNvSpPr>
            <a:spLocks noGrp="1"/>
          </p:cNvSpPr>
          <p:nvPr>
            <p:ph idx="1"/>
          </p:nvPr>
        </p:nvSpPr>
        <p:spPr/>
        <p:txBody>
          <a:bodyPr>
            <a:normAutofit/>
          </a:bodyPr>
          <a:lstStyle/>
          <a:p>
            <a:pPr algn="just"/>
            <a:r>
              <a:rPr lang="en-US" dirty="0"/>
              <a:t>In the </a:t>
            </a:r>
            <a:r>
              <a:rPr lang="en-US" i="1" dirty="0"/>
              <a:t>master-slave </a:t>
            </a:r>
            <a:r>
              <a:rPr lang="en-US" dirty="0"/>
              <a:t>or the </a:t>
            </a:r>
            <a:r>
              <a:rPr lang="en-US" i="1" dirty="0"/>
              <a:t>manager-worker </a:t>
            </a:r>
            <a:r>
              <a:rPr lang="en-US" dirty="0"/>
              <a:t>model, one or more master processes </a:t>
            </a:r>
            <a:r>
              <a:rPr lang="en-US" dirty="0" smtClean="0"/>
              <a:t>generate work </a:t>
            </a:r>
            <a:r>
              <a:rPr lang="en-US" dirty="0"/>
              <a:t>and allocate it to worker </a:t>
            </a:r>
            <a:r>
              <a:rPr lang="en-US" dirty="0" smtClean="0"/>
              <a:t>processes</a:t>
            </a:r>
            <a:endParaRPr lang="en-US" dirty="0"/>
          </a:p>
          <a:p>
            <a:pPr lvl="1" algn="just"/>
            <a:endParaRPr lang="en-US" dirty="0" smtClean="0"/>
          </a:p>
          <a:p>
            <a:pPr lvl="1" algn="just"/>
            <a:r>
              <a:rPr lang="en-US" dirty="0" smtClean="0"/>
              <a:t>The </a:t>
            </a:r>
            <a:r>
              <a:rPr lang="en-US" dirty="0"/>
              <a:t>tasks may be allocated </a:t>
            </a:r>
            <a:r>
              <a:rPr lang="en-US" i="1" dirty="0"/>
              <a:t>a priori </a:t>
            </a:r>
            <a:r>
              <a:rPr lang="en-US" dirty="0"/>
              <a:t>if the manager can</a:t>
            </a:r>
            <a:br>
              <a:rPr lang="en-US" dirty="0"/>
            </a:br>
            <a:r>
              <a:rPr lang="en-US" dirty="0"/>
              <a:t>estimate the size of the tasks or if a random mapping can do an adequate job of load </a:t>
            </a:r>
            <a:r>
              <a:rPr lang="en-US" dirty="0" smtClean="0"/>
              <a:t>balancing.</a:t>
            </a:r>
            <a:endParaRPr lang="en-US" dirty="0"/>
          </a:p>
          <a:p>
            <a:pPr lvl="1" algn="just"/>
            <a:r>
              <a:rPr lang="en-US" dirty="0" smtClean="0"/>
              <a:t>In </a:t>
            </a:r>
            <a:r>
              <a:rPr lang="en-US" dirty="0"/>
              <a:t>another scenario, workers are assigned smaller pieces of work at different </a:t>
            </a:r>
            <a:r>
              <a:rPr lang="en-US" dirty="0" smtClean="0"/>
              <a:t>times. This scheme </a:t>
            </a:r>
            <a:r>
              <a:rPr lang="en-US" dirty="0"/>
              <a:t>is preferred if it is time consuming for the master to generate work and hence it is </a:t>
            </a:r>
            <a:r>
              <a:rPr lang="en-US" dirty="0" smtClean="0"/>
              <a:t>not desirable </a:t>
            </a:r>
            <a:r>
              <a:rPr lang="en-US" dirty="0"/>
              <a:t>to make all workers wait until the master has generated all work pieces. </a:t>
            </a:r>
          </a:p>
        </p:txBody>
      </p:sp>
    </p:spTree>
    <p:extLst>
      <p:ext uri="{BB962C8B-B14F-4D97-AF65-F5344CB8AC3E}">
        <p14:creationId xmlns:p14="http://schemas.microsoft.com/office/powerpoint/2010/main" val="503922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US" dirty="0"/>
              <a:t>In </a:t>
            </a:r>
            <a:r>
              <a:rPr lang="en-US" dirty="0" smtClean="0"/>
              <a:t>some cases</a:t>
            </a:r>
            <a:r>
              <a:rPr lang="en-US" dirty="0"/>
              <a:t>, work may need to be performed in phases, and work in each phase must finish </a:t>
            </a:r>
            <a:r>
              <a:rPr lang="en-US" dirty="0" smtClean="0"/>
              <a:t>before work </a:t>
            </a:r>
            <a:r>
              <a:rPr lang="en-US" dirty="0"/>
              <a:t>in the next phases can be generated </a:t>
            </a:r>
            <a:endParaRPr lang="en-US" dirty="0" smtClean="0"/>
          </a:p>
          <a:p>
            <a:pPr lvl="2" algn="just"/>
            <a:r>
              <a:rPr lang="en-US" dirty="0"/>
              <a:t>In this case, the manager may cause all workers </a:t>
            </a:r>
            <a:r>
              <a:rPr lang="en-US" dirty="0" smtClean="0"/>
              <a:t>to synchronize </a:t>
            </a:r>
            <a:r>
              <a:rPr lang="en-US" dirty="0"/>
              <a:t>after each phase. </a:t>
            </a:r>
          </a:p>
        </p:txBody>
      </p:sp>
    </p:spTree>
    <p:extLst>
      <p:ext uri="{BB962C8B-B14F-4D97-AF65-F5344CB8AC3E}">
        <p14:creationId xmlns:p14="http://schemas.microsoft.com/office/powerpoint/2010/main" val="31559566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Algorithm Models: </a:t>
            </a:r>
            <a:r>
              <a:rPr lang="en-US" b="1" dirty="0"/>
              <a:t>The Pipeline or Producer-Consumer </a:t>
            </a:r>
            <a:r>
              <a:rPr lang="en-US" b="1" dirty="0" smtClean="0"/>
              <a:t>Model</a:t>
            </a:r>
            <a:endParaRPr lang="en-US" dirty="0"/>
          </a:p>
        </p:txBody>
      </p:sp>
      <p:sp>
        <p:nvSpPr>
          <p:cNvPr id="3" name="Content Placeholder 2"/>
          <p:cNvSpPr>
            <a:spLocks noGrp="1"/>
          </p:cNvSpPr>
          <p:nvPr>
            <p:ph idx="1"/>
          </p:nvPr>
        </p:nvSpPr>
        <p:spPr/>
        <p:txBody>
          <a:bodyPr>
            <a:normAutofit fontScale="92500"/>
          </a:bodyPr>
          <a:lstStyle/>
          <a:p>
            <a:pPr algn="just"/>
            <a:r>
              <a:rPr lang="en-US" dirty="0"/>
              <a:t>In the </a:t>
            </a:r>
            <a:r>
              <a:rPr lang="en-US" i="1" dirty="0"/>
              <a:t>pipeline model</a:t>
            </a:r>
            <a:r>
              <a:rPr lang="en-US" dirty="0"/>
              <a:t>, a stream of data is passed on through a succession of processes, each </a:t>
            </a:r>
            <a:r>
              <a:rPr lang="en-US" dirty="0" smtClean="0"/>
              <a:t>of which </a:t>
            </a:r>
            <a:r>
              <a:rPr lang="en-US" dirty="0"/>
              <a:t>perform some task on it</a:t>
            </a:r>
            <a:r>
              <a:rPr lang="en-US" dirty="0" smtClean="0"/>
              <a:t>.</a:t>
            </a:r>
          </a:p>
          <a:p>
            <a:pPr lvl="1" algn="just"/>
            <a:r>
              <a:rPr lang="en-US" dirty="0" smtClean="0"/>
              <a:t> </a:t>
            </a:r>
            <a:r>
              <a:rPr lang="en-US" dirty="0"/>
              <a:t>This simultaneous execution of different programs on a </a:t>
            </a:r>
            <a:r>
              <a:rPr lang="en-US" dirty="0" smtClean="0"/>
              <a:t>data stream </a:t>
            </a:r>
            <a:r>
              <a:rPr lang="en-US" dirty="0"/>
              <a:t>is called </a:t>
            </a:r>
            <a:r>
              <a:rPr lang="en-US" b="1" i="1" dirty="0"/>
              <a:t>stream </a:t>
            </a:r>
            <a:r>
              <a:rPr lang="en-US" b="1" i="1" dirty="0" smtClean="0"/>
              <a:t>parallelism</a:t>
            </a:r>
            <a:endParaRPr lang="en-US" dirty="0" smtClean="0"/>
          </a:p>
          <a:p>
            <a:pPr lvl="1" algn="just"/>
            <a:endParaRPr lang="en-US" dirty="0"/>
          </a:p>
          <a:p>
            <a:pPr algn="just"/>
            <a:r>
              <a:rPr lang="en-US" dirty="0"/>
              <a:t>With the exception of the process initiating the </a:t>
            </a:r>
            <a:r>
              <a:rPr lang="en-US" dirty="0" smtClean="0"/>
              <a:t>pipeline, the </a:t>
            </a:r>
            <a:r>
              <a:rPr lang="en-US" dirty="0"/>
              <a:t>arrival of new data triggers the execution of a new task by a process in the pipeline. </a:t>
            </a:r>
            <a:endParaRPr lang="en-US" dirty="0" smtClean="0"/>
          </a:p>
          <a:p>
            <a:pPr algn="just"/>
            <a:r>
              <a:rPr lang="en-US" dirty="0" smtClean="0"/>
              <a:t>The processes </a:t>
            </a:r>
            <a:r>
              <a:rPr lang="en-US" dirty="0"/>
              <a:t>could form such pipelines in the shape of linear or multidimensional arrays, trees, </a:t>
            </a:r>
            <a:r>
              <a:rPr lang="en-US" dirty="0" smtClean="0"/>
              <a:t>or general </a:t>
            </a:r>
            <a:r>
              <a:rPr lang="en-US" dirty="0"/>
              <a:t>graphs with or without cycles </a:t>
            </a:r>
          </a:p>
        </p:txBody>
      </p:sp>
    </p:spTree>
    <p:extLst>
      <p:ext uri="{BB962C8B-B14F-4D97-AF65-F5344CB8AC3E}">
        <p14:creationId xmlns:p14="http://schemas.microsoft.com/office/powerpoint/2010/main" val="33985243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Algorithm Models: </a:t>
            </a:r>
            <a:r>
              <a:rPr lang="en-US" b="1" dirty="0"/>
              <a:t>The Pipeline or Producer-Consumer </a:t>
            </a:r>
            <a:r>
              <a:rPr lang="en-US" b="1" dirty="0" smtClean="0"/>
              <a:t>Model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 pipeline is a chain of producers and </a:t>
            </a:r>
            <a:r>
              <a:rPr lang="en-US" dirty="0" smtClean="0"/>
              <a:t>consumers.</a:t>
            </a:r>
          </a:p>
          <a:p>
            <a:pPr lvl="1" algn="just"/>
            <a:r>
              <a:rPr lang="en-US" dirty="0" smtClean="0"/>
              <a:t>Each process </a:t>
            </a:r>
            <a:r>
              <a:rPr lang="en-US" dirty="0"/>
              <a:t>in the pipeline can be viewed as a consumer of a sequence of data items for the </a:t>
            </a:r>
            <a:r>
              <a:rPr lang="en-US" dirty="0" smtClean="0"/>
              <a:t>process preceding </a:t>
            </a:r>
            <a:r>
              <a:rPr lang="en-US" dirty="0"/>
              <a:t>it in the pipeline and as a producer of data for the process following it in the pipeline. </a:t>
            </a:r>
            <a:endParaRPr lang="en-US" dirty="0" smtClean="0"/>
          </a:p>
          <a:p>
            <a:pPr lvl="1" algn="just"/>
            <a:endParaRPr lang="en-US" dirty="0"/>
          </a:p>
          <a:p>
            <a:pPr algn="just"/>
            <a:r>
              <a:rPr lang="en-US" dirty="0"/>
              <a:t>The pipeline </a:t>
            </a:r>
            <a:r>
              <a:rPr lang="en-US" dirty="0" smtClean="0"/>
              <a:t>model usually </a:t>
            </a:r>
            <a:r>
              <a:rPr lang="en-US" dirty="0"/>
              <a:t>involves a static mapping of tasks onto </a:t>
            </a:r>
            <a:r>
              <a:rPr lang="en-US" dirty="0" smtClean="0"/>
              <a:t>processes</a:t>
            </a:r>
          </a:p>
          <a:p>
            <a:pPr algn="just"/>
            <a:endParaRPr lang="en-US" dirty="0"/>
          </a:p>
          <a:p>
            <a:pPr algn="just"/>
            <a:r>
              <a:rPr lang="en-US" dirty="0"/>
              <a:t>Load balancing is a function of task granularity. The larger the granularity, the longer it takes </a:t>
            </a:r>
            <a:r>
              <a:rPr lang="en-US" dirty="0" smtClean="0"/>
              <a:t>to fill </a:t>
            </a:r>
            <a:r>
              <a:rPr lang="en-US" dirty="0"/>
              <a:t>up the pipeline </a:t>
            </a:r>
          </a:p>
        </p:txBody>
      </p:sp>
    </p:spTree>
    <p:extLst>
      <p:ext uri="{BB962C8B-B14F-4D97-AF65-F5344CB8AC3E}">
        <p14:creationId xmlns:p14="http://schemas.microsoft.com/office/powerpoint/2010/main" val="10751557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Algorithm Models: </a:t>
            </a:r>
            <a:r>
              <a:rPr lang="en-US" b="1" dirty="0" smtClean="0"/>
              <a:t>Hybrid Models</a:t>
            </a:r>
            <a:endParaRPr lang="en-US" dirty="0"/>
          </a:p>
        </p:txBody>
      </p:sp>
      <p:sp>
        <p:nvSpPr>
          <p:cNvPr id="3" name="Content Placeholder 2"/>
          <p:cNvSpPr>
            <a:spLocks noGrp="1"/>
          </p:cNvSpPr>
          <p:nvPr>
            <p:ph idx="1"/>
          </p:nvPr>
        </p:nvSpPr>
        <p:spPr/>
        <p:txBody>
          <a:bodyPr>
            <a:normAutofit/>
          </a:bodyPr>
          <a:lstStyle/>
          <a:p>
            <a:pPr algn="just"/>
            <a:r>
              <a:rPr lang="en-US" dirty="0" smtClean="0"/>
              <a:t>In </a:t>
            </a:r>
            <a:r>
              <a:rPr lang="en-US" dirty="0"/>
              <a:t>some cases, more than one model may be applicable to the problem at hand, resulting in </a:t>
            </a:r>
            <a:r>
              <a:rPr lang="en-US" dirty="0" smtClean="0"/>
              <a:t>a hybrid </a:t>
            </a:r>
            <a:r>
              <a:rPr lang="en-US" dirty="0"/>
              <a:t>algorithm model. </a:t>
            </a:r>
            <a:endParaRPr lang="en-US" dirty="0" smtClean="0"/>
          </a:p>
          <a:p>
            <a:pPr algn="just"/>
            <a:endParaRPr lang="en-US" dirty="0" smtClean="0"/>
          </a:p>
          <a:p>
            <a:pPr algn="just"/>
            <a:r>
              <a:rPr lang="en-US" dirty="0" smtClean="0"/>
              <a:t>A </a:t>
            </a:r>
            <a:r>
              <a:rPr lang="en-US" dirty="0"/>
              <a:t>hybrid model may be composed either of multiple models </a:t>
            </a:r>
            <a:r>
              <a:rPr lang="en-US" dirty="0" smtClean="0"/>
              <a:t>applied hierarchically </a:t>
            </a:r>
            <a:r>
              <a:rPr lang="en-US" dirty="0"/>
              <a:t>or multiple models applied sequentially to different phases of a parallel algorithm. </a:t>
            </a:r>
          </a:p>
        </p:txBody>
      </p:sp>
    </p:spTree>
    <p:extLst>
      <p:ext uri="{BB962C8B-B14F-4D97-AF65-F5344CB8AC3E}">
        <p14:creationId xmlns:p14="http://schemas.microsoft.com/office/powerpoint/2010/main" val="10096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3.2 Database query processing </a:t>
            </a:r>
          </a:p>
        </p:txBody>
      </p:sp>
      <p:sp>
        <p:nvSpPr>
          <p:cNvPr id="3" name="Content Placeholder 2"/>
          <p:cNvSpPr>
            <a:spLocks noGrp="1"/>
          </p:cNvSpPr>
          <p:nvPr>
            <p:ph idx="1"/>
          </p:nvPr>
        </p:nvSpPr>
        <p:spPr>
          <a:xfrm>
            <a:off x="1097280" y="1770578"/>
            <a:ext cx="10058400" cy="4023360"/>
          </a:xfrm>
        </p:spPr>
        <p:txBody>
          <a:bodyPr/>
          <a:lstStyle/>
          <a:p>
            <a:pPr marL="0" indent="0">
              <a:spcBef>
                <a:spcPts val="0"/>
              </a:spcBef>
              <a:spcAft>
                <a:spcPts val="0"/>
              </a:spcAft>
              <a:buNone/>
            </a:pPr>
            <a:r>
              <a:rPr lang="en-US" dirty="0"/>
              <a:t>Executing the query</a:t>
            </a:r>
            <a:r>
              <a:rPr lang="en-US" dirty="0" smtClean="0"/>
              <a:t>: (on the following database) </a:t>
            </a:r>
          </a:p>
          <a:p>
            <a:pPr marL="0" indent="0">
              <a:buNone/>
            </a:pPr>
            <a:r>
              <a:rPr lang="en-US" sz="2400" dirty="0" smtClean="0"/>
              <a:t>Model </a:t>
            </a:r>
            <a:r>
              <a:rPr lang="en-US" sz="2400" dirty="0"/>
              <a:t>=“civic” </a:t>
            </a:r>
            <a:r>
              <a:rPr lang="en-US" sz="2400" dirty="0">
                <a:solidFill>
                  <a:srgbClr val="FF0000"/>
                </a:solidFill>
              </a:rPr>
              <a:t>AND</a:t>
            </a:r>
            <a:r>
              <a:rPr lang="en-US" sz="2400" dirty="0"/>
              <a:t> Year = “2001” </a:t>
            </a:r>
            <a:r>
              <a:rPr lang="en-US" sz="2400" dirty="0">
                <a:solidFill>
                  <a:srgbClr val="FF0000"/>
                </a:solidFill>
              </a:rPr>
              <a:t>AND</a:t>
            </a:r>
            <a:r>
              <a:rPr lang="en-US" sz="2400" dirty="0"/>
              <a:t> (Color = “green” </a:t>
            </a:r>
            <a:r>
              <a:rPr lang="en-US" sz="2400" dirty="0">
                <a:solidFill>
                  <a:srgbClr val="FF0000"/>
                </a:solidFill>
              </a:rPr>
              <a:t>OR</a:t>
            </a:r>
            <a:r>
              <a:rPr lang="en-US" sz="2400" dirty="0"/>
              <a:t> Color </a:t>
            </a:r>
            <a:r>
              <a:rPr lang="en-US" sz="2400" dirty="0" smtClean="0"/>
              <a:t>= “white”)</a:t>
            </a:r>
            <a:endParaRPr lang="en-US" sz="2400" dirty="0"/>
          </a:p>
        </p:txBody>
      </p:sp>
      <p:pic>
        <p:nvPicPr>
          <p:cNvPr id="4" name="Picture 3"/>
          <p:cNvPicPr>
            <a:picLocks noChangeAspect="1"/>
          </p:cNvPicPr>
          <p:nvPr/>
        </p:nvPicPr>
        <p:blipFill>
          <a:blip r:embed="rId3"/>
          <a:stretch>
            <a:fillRect/>
          </a:stretch>
        </p:blipFill>
        <p:spPr>
          <a:xfrm>
            <a:off x="2204581" y="2756972"/>
            <a:ext cx="9035572" cy="4120793"/>
          </a:xfrm>
          <a:prstGeom prst="rect">
            <a:avLst/>
          </a:prstGeom>
        </p:spPr>
      </p:pic>
    </p:spTree>
    <p:extLst>
      <p:ext uri="{BB962C8B-B14F-4D97-AF65-F5344CB8AC3E}">
        <p14:creationId xmlns:p14="http://schemas.microsoft.com/office/powerpoint/2010/main" val="3586018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29216" y="767105"/>
            <a:ext cx="8154444" cy="5337455"/>
          </a:xfrm>
          <a:prstGeom prst="rect">
            <a:avLst/>
          </a:prstGeom>
        </p:spPr>
      </p:pic>
    </p:spTree>
    <p:extLst>
      <p:ext uri="{BB962C8B-B14F-4D97-AF65-F5344CB8AC3E}">
        <p14:creationId xmlns:p14="http://schemas.microsoft.com/office/powerpoint/2010/main" val="35860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18961</TotalTime>
  <Words>3542</Words>
  <Application>Microsoft Office PowerPoint</Application>
  <PresentationFormat>Widescreen</PresentationFormat>
  <Paragraphs>304</Paragraphs>
  <Slides>78</Slides>
  <Notes>18</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Calibri Light</vt:lpstr>
      <vt:lpstr>Cambria Math</vt:lpstr>
      <vt:lpstr>Courier New</vt:lpstr>
      <vt:lpstr>Verdana</vt:lpstr>
      <vt:lpstr>Wingdings</vt:lpstr>
      <vt:lpstr>Retrospect</vt:lpstr>
      <vt:lpstr>CS3006 Parallel and Distributed Computing</vt:lpstr>
      <vt:lpstr>Chapter 3. Principles of Parallel Algorithm Design</vt:lpstr>
      <vt:lpstr>PowerPoint Presentation</vt:lpstr>
      <vt:lpstr>Constructing a Parallel Algorithm</vt:lpstr>
      <vt:lpstr>Decomposition, Tasks, and Dependency Graphs</vt:lpstr>
      <vt:lpstr>Dependency Graph</vt:lpstr>
      <vt:lpstr>Example 1: Dense Matrix-Vector Multiplication</vt:lpstr>
      <vt:lpstr>Example 3.2 Database query processing </vt:lpstr>
      <vt:lpstr>PowerPoint Presentation</vt:lpstr>
      <vt:lpstr>PowerPoint Presentation</vt:lpstr>
      <vt:lpstr>PowerPoint Presentation</vt:lpstr>
      <vt:lpstr>PowerPoint Presentation</vt:lpstr>
      <vt:lpstr>Agglomeration</vt:lpstr>
      <vt:lpstr>PowerPoint Presentation</vt:lpstr>
      <vt:lpstr>Granularity, Concurrency, and Task-Interaction </vt:lpstr>
      <vt:lpstr>PowerPoint Presentation</vt:lpstr>
      <vt:lpstr>PowerPoint Presentation</vt:lpstr>
      <vt:lpstr>Increasing Granularity</vt:lpstr>
      <vt:lpstr>PowerPoint Presentation</vt:lpstr>
      <vt:lpstr>PowerPoint Presentation</vt:lpstr>
      <vt:lpstr>Task Interaction Graph</vt:lpstr>
      <vt:lpstr>Example 3.3 Sparse matrix-vector multiplication </vt:lpstr>
      <vt:lpstr>PowerPoint Presentation</vt:lpstr>
      <vt:lpstr>PowerPoint Presentation</vt:lpstr>
      <vt:lpstr>Processes and Mapping</vt:lpstr>
      <vt:lpstr>Processes and Mapping</vt:lpstr>
      <vt:lpstr>PowerPoint Presentation</vt:lpstr>
      <vt:lpstr>Processes versus Processors </vt:lpstr>
      <vt:lpstr>Decomposition Techniques</vt:lpstr>
      <vt:lpstr>Recursive Decomposition</vt:lpstr>
      <vt:lpstr>Example: … . </vt:lpstr>
      <vt:lpstr>PowerPoint Presentation</vt:lpstr>
      <vt:lpstr>A recursive program for finding the minimum in an array of numbers A of length n. </vt:lpstr>
      <vt:lpstr>Data Decomposition </vt:lpstr>
      <vt:lpstr>PowerPoint Presentation</vt:lpstr>
      <vt:lpstr>Example: 2 X 2 Matrices Multiplication</vt:lpstr>
      <vt:lpstr>Two examples of decomposition of matrix multiplication into eight tasks. </vt:lpstr>
      <vt:lpstr>PowerPoint Presentation</vt:lpstr>
      <vt:lpstr>PowerPoint Presentation</vt:lpstr>
      <vt:lpstr>PowerPoint Presentation</vt:lpstr>
      <vt:lpstr>PowerPoint Presentation</vt:lpstr>
      <vt:lpstr>Partitioning both Input and Output Data </vt:lpstr>
      <vt:lpstr>Partitioning Intermediate Data </vt:lpstr>
      <vt:lpstr>2 X 2 Matrices Multiplication of Output Data Partitioning </vt:lpstr>
      <vt:lpstr>Reconsidering…. ( with intermediate data decomposition)</vt:lpstr>
      <vt:lpstr>PowerPoint Presentation</vt:lpstr>
      <vt:lpstr>PowerPoint Presentation</vt:lpstr>
      <vt:lpstr>Exploratory Decomposition</vt:lpstr>
      <vt:lpstr>Example: the 15-Puzzle Problem</vt:lpstr>
      <vt:lpstr>PowerPoint Presentation</vt:lpstr>
      <vt:lpstr>Data Decomposition Vs Exploratory Decomposition</vt:lpstr>
      <vt:lpstr>PowerPoint Presentation</vt:lpstr>
      <vt:lpstr>Speculative Decomposition</vt:lpstr>
      <vt:lpstr>Example 3.8 Parallel discrete event simulation </vt:lpstr>
      <vt:lpstr>Activity</vt:lpstr>
      <vt:lpstr>Hybrid Decompositions </vt:lpstr>
      <vt:lpstr>PRACTICE TASK:  Propose a Parallel Solution to the following</vt:lpstr>
      <vt:lpstr>PowerPoint Presentation</vt:lpstr>
      <vt:lpstr>Mapping Techniques for Load Balancing </vt:lpstr>
      <vt:lpstr>PowerPoint Presentation</vt:lpstr>
      <vt:lpstr>PowerPoint Presentation</vt:lpstr>
      <vt:lpstr>PowerPoint Presentation</vt:lpstr>
      <vt:lpstr>Static and Dynamic Mappings</vt:lpstr>
      <vt:lpstr>PowerPoint Presentation</vt:lpstr>
      <vt:lpstr>Mappings Based on Task Partitioning </vt:lpstr>
      <vt:lpstr>PowerPoint Presentation</vt:lpstr>
      <vt:lpstr>Example: Sparse Matrix Multiplication</vt:lpstr>
      <vt:lpstr>Reducing interaction overhead in sparse matrix-vector multiplication by partitioning the task-interaction graph. </vt:lpstr>
      <vt:lpstr>Parallel Algorithm Models: The Data-Parallel Model  </vt:lpstr>
      <vt:lpstr>PowerPoint Presentation</vt:lpstr>
      <vt:lpstr>Parallel Algorithm Models: Task Graph Model</vt:lpstr>
      <vt:lpstr>Parallel Algorithm Models: The Work Pool Model</vt:lpstr>
      <vt:lpstr>Parallel Algorithm Models: The Work Pool Model</vt:lpstr>
      <vt:lpstr>Parallel Algorithm Models: The Master-Slave Model</vt:lpstr>
      <vt:lpstr>PowerPoint Presentation</vt:lpstr>
      <vt:lpstr>Parallel Algorithm Models: The Pipeline or Producer-Consumer Model</vt:lpstr>
      <vt:lpstr>Parallel Algorithm Models: The Pipeline or Producer-Consumer Model</vt:lpstr>
      <vt:lpstr>Parallel Algorithm Models: Hybrid Models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688</cp:revision>
  <dcterms:created xsi:type="dcterms:W3CDTF">2021-02-06T08:07:10Z</dcterms:created>
  <dcterms:modified xsi:type="dcterms:W3CDTF">2022-09-15T10:18:54Z</dcterms:modified>
</cp:coreProperties>
</file>