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1" r:id="rId1"/>
  </p:sldMasterIdLst>
  <p:notesMasterIdLst>
    <p:notesMasterId r:id="rId44"/>
  </p:notesMasterIdLst>
  <p:sldIdLst>
    <p:sldId id="256" r:id="rId2"/>
    <p:sldId id="334" r:id="rId3"/>
    <p:sldId id="336" r:id="rId4"/>
    <p:sldId id="337" r:id="rId5"/>
    <p:sldId id="340" r:id="rId6"/>
    <p:sldId id="342" r:id="rId7"/>
    <p:sldId id="343" r:id="rId8"/>
    <p:sldId id="346" r:id="rId9"/>
    <p:sldId id="347" r:id="rId10"/>
    <p:sldId id="348" r:id="rId11"/>
    <p:sldId id="349" r:id="rId12"/>
    <p:sldId id="354" r:id="rId13"/>
    <p:sldId id="350" r:id="rId14"/>
    <p:sldId id="353" r:id="rId15"/>
    <p:sldId id="351" r:id="rId16"/>
    <p:sldId id="355" r:id="rId17"/>
    <p:sldId id="356" r:id="rId18"/>
    <p:sldId id="360" r:id="rId19"/>
    <p:sldId id="361" r:id="rId20"/>
    <p:sldId id="362" r:id="rId21"/>
    <p:sldId id="357" r:id="rId22"/>
    <p:sldId id="364" r:id="rId23"/>
    <p:sldId id="363" r:id="rId24"/>
    <p:sldId id="358" r:id="rId25"/>
    <p:sldId id="359" r:id="rId26"/>
    <p:sldId id="365" r:id="rId27"/>
    <p:sldId id="366" r:id="rId28"/>
    <p:sldId id="368" r:id="rId29"/>
    <p:sldId id="367" r:id="rId30"/>
    <p:sldId id="369" r:id="rId31"/>
    <p:sldId id="370" r:id="rId32"/>
    <p:sldId id="371" r:id="rId33"/>
    <p:sldId id="372" r:id="rId34"/>
    <p:sldId id="373" r:id="rId35"/>
    <p:sldId id="377" r:id="rId36"/>
    <p:sldId id="378" r:id="rId37"/>
    <p:sldId id="379" r:id="rId38"/>
    <p:sldId id="375" r:id="rId39"/>
    <p:sldId id="376" r:id="rId40"/>
    <p:sldId id="380" r:id="rId41"/>
    <p:sldId id="381" r:id="rId42"/>
    <p:sldId id="374" r:id="rId4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4" autoAdjust="0"/>
    <p:restoredTop sz="88117" autoAdjust="0"/>
  </p:normalViewPr>
  <p:slideViewPr>
    <p:cSldViewPr snapToGrid="0">
      <p:cViewPr varScale="1">
        <p:scale>
          <a:sx n="62" d="100"/>
          <a:sy n="62" d="100"/>
        </p:scale>
        <p:origin x="978" y="66"/>
      </p:cViewPr>
      <p:guideLst/>
    </p:cSldViewPr>
  </p:slideViewPr>
  <p:outlineViewPr>
    <p:cViewPr>
      <p:scale>
        <a:sx n="33" d="100"/>
        <a:sy n="33" d="100"/>
      </p:scale>
      <p:origin x="0" y="-27907"/>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D0DB25-9E96-4CC1-9F8D-8A6AD2D7927F}" type="datetimeFigureOut">
              <a:rPr lang="en-US" smtClean="0"/>
              <a:t>9/21/2022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7073FDC-0BE3-4045-A18D-ED2B343B8695}" type="slidenum">
              <a:rPr lang="en-US" smtClean="0"/>
              <a:t>‹#›</a:t>
            </a:fld>
            <a:endParaRPr lang="en-US"/>
          </a:p>
        </p:txBody>
      </p:sp>
    </p:spTree>
    <p:extLst>
      <p:ext uri="{BB962C8B-B14F-4D97-AF65-F5344CB8AC3E}">
        <p14:creationId xmlns:p14="http://schemas.microsoft.com/office/powerpoint/2010/main" val="5469397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Polling</a:t>
            </a:r>
            <a:endParaRPr lang="en-US" dirty="0"/>
          </a:p>
        </p:txBody>
      </p:sp>
      <p:sp>
        <p:nvSpPr>
          <p:cNvPr id="4" name="Slide Number Placeholder 3"/>
          <p:cNvSpPr>
            <a:spLocks noGrp="1"/>
          </p:cNvSpPr>
          <p:nvPr>
            <p:ph type="sldNum" sz="quarter" idx="10"/>
          </p:nvPr>
        </p:nvSpPr>
        <p:spPr/>
        <p:txBody>
          <a:bodyPr/>
          <a:lstStyle/>
          <a:p>
            <a:fld id="{B7073FDC-0BE3-4045-A18D-ED2B343B8695}" type="slidenum">
              <a:rPr lang="en-US" smtClean="0"/>
              <a:t>9</a:t>
            </a:fld>
            <a:endParaRPr lang="en-US"/>
          </a:p>
        </p:txBody>
      </p:sp>
    </p:spTree>
    <p:extLst>
      <p:ext uri="{BB962C8B-B14F-4D97-AF65-F5344CB8AC3E}">
        <p14:creationId xmlns:p14="http://schemas.microsoft.com/office/powerpoint/2010/main" val="16143545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smtClean="0"/>
              <a:t>9/21/2022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314707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E2D6473-DF6D-4702-B328-E0DD40540A4E}" type="datetimeFigureOut">
              <a:rPr lang="en-US" smtClean="0"/>
              <a:t>9/21/2022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0212227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26F7E3A-B166-407D-9866-32884E7D5B37}" type="datetimeFigureOut">
              <a:rPr lang="en-US" smtClean="0"/>
              <a:t>9/21/2022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9491448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312333" y="76200"/>
            <a:ext cx="10363200" cy="838200"/>
          </a:xfrm>
        </p:spPr>
        <p:txBody>
          <a:bodyPr/>
          <a:lstStyle/>
          <a:p>
            <a:r>
              <a:rPr lang="en-US"/>
              <a:t>Click to edit Master title style</a:t>
            </a:r>
          </a:p>
        </p:txBody>
      </p:sp>
      <p:sp>
        <p:nvSpPr>
          <p:cNvPr id="3" name="Table Placeholder 2"/>
          <p:cNvSpPr>
            <a:spLocks noGrp="1"/>
          </p:cNvSpPr>
          <p:nvPr>
            <p:ph type="tbl" idx="1"/>
          </p:nvPr>
        </p:nvSpPr>
        <p:spPr>
          <a:xfrm>
            <a:off x="914400" y="1524000"/>
            <a:ext cx="10363200" cy="4419600"/>
          </a:xfrm>
        </p:spPr>
        <p:txBody>
          <a:bodyPr/>
          <a:lstStyle/>
          <a:p>
            <a:pPr lvl="0"/>
            <a:endParaRPr lang="en-US" noProof="0"/>
          </a:p>
        </p:txBody>
      </p:sp>
    </p:spTree>
    <p:extLst>
      <p:ext uri="{BB962C8B-B14F-4D97-AF65-F5344CB8AC3E}">
        <p14:creationId xmlns:p14="http://schemas.microsoft.com/office/powerpoint/2010/main" val="13885585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1pPr marL="91440" indent="-91440" algn="just">
              <a:buFont typeface="Wingdings" panose="05000000000000000000" pitchFamily="2" charset="2"/>
              <a:buChar char="Ø"/>
              <a:defRPr sz="2800"/>
            </a:lvl1pPr>
            <a:lvl2pPr algn="just">
              <a:defRPr sz="2400"/>
            </a:lvl2pPr>
            <a:lvl3pPr algn="just">
              <a:defRPr sz="1800"/>
            </a:lvl3pPr>
            <a:lvl4pPr algn="just">
              <a:defRPr sz="1600"/>
            </a:lvl4pPr>
            <a:lvl5pPr algn="jus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528FC5F6-F338-4AE4-BB23-26385BCFC423}" type="datetimeFigureOut">
              <a:rPr lang="en-US" smtClean="0"/>
              <a:t>9/21/2022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smtClean="0"/>
              <a:t>‹#›</a:t>
            </a:fld>
            <a:endParaRPr lang="en-US" dirty="0"/>
          </a:p>
        </p:txBody>
      </p:sp>
    </p:spTree>
    <p:extLst>
      <p:ext uri="{BB962C8B-B14F-4D97-AF65-F5344CB8AC3E}">
        <p14:creationId xmlns:p14="http://schemas.microsoft.com/office/powerpoint/2010/main" val="258371193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0EBB0C4-6273-4C6E-B9BD-2EDC30F1CD52}" type="datetimeFigureOut">
              <a:rPr lang="en-US" smtClean="0"/>
              <a:t>9/21/2022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214921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9AB4D41-86C1-4908-B66A-0B50CEB3BF29}" type="datetimeFigureOut">
              <a:rPr lang="en-US" smtClean="0"/>
              <a:t>9/21/2022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107641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6426E2C-56C1-4E0D-A793-0088A7FDD37E}" type="datetimeFigureOut">
              <a:rPr lang="en-US" smtClean="0"/>
              <a:t>9/21/2022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3415374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8C39B41-D8B5-4052-B551-9B5525EAA8B6}" type="datetimeFigureOut">
              <a:rPr lang="en-US" smtClean="0"/>
              <a:t>9/21/2022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6119092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D94136C-8742-45B2-AF27-D93DF72833A9}" type="datetimeFigureOut">
              <a:rPr lang="en-US" smtClean="0"/>
              <a:t>9/21/2022</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6536274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2ABBEA6-7C60-4B02-AE87-00D78D8422AF}" type="datetimeFigureOut">
              <a:rPr lang="en-US" smtClean="0"/>
              <a:t>9/21/2022</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252408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9CAD897-D46E-4AD2-BD9B-49DD3E640873}" type="datetimeFigureOut">
              <a:rPr lang="en-US" smtClean="0"/>
              <a:t>9/21/2022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1184826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8624D31-43A5-475A-80CF-332C9F6DCF35}" type="datetimeFigureOut">
              <a:rPr lang="en-US" smtClean="0"/>
              <a:t>9/21/2022</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smtClean="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26101570"/>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CS3006 Parallel and Distributed Computing</a:t>
            </a:r>
            <a:endParaRPr lang="en-US" dirty="0"/>
          </a:p>
        </p:txBody>
      </p:sp>
      <p:sp>
        <p:nvSpPr>
          <p:cNvPr id="3" name="Subtitle 2"/>
          <p:cNvSpPr>
            <a:spLocks noGrp="1"/>
          </p:cNvSpPr>
          <p:nvPr>
            <p:ph type="subTitle" idx="1"/>
          </p:nvPr>
        </p:nvSpPr>
        <p:spPr/>
        <p:txBody>
          <a:bodyPr>
            <a:normAutofit/>
          </a:bodyPr>
          <a:lstStyle/>
          <a:p>
            <a:r>
              <a:rPr lang="en-US" smtClean="0"/>
              <a:t>Fall </a:t>
            </a:r>
            <a:r>
              <a:rPr lang="en-US" dirty="0" smtClean="0"/>
              <a:t>2022</a:t>
            </a:r>
          </a:p>
          <a:p>
            <a:r>
              <a:rPr lang="en-US" dirty="0" smtClean="0"/>
              <a:t>National University of Computer and Emerging Sciences</a:t>
            </a:r>
            <a:endParaRPr lang="en-US" dirty="0"/>
          </a:p>
        </p:txBody>
      </p:sp>
    </p:spTree>
    <p:extLst>
      <p:ext uri="{BB962C8B-B14F-4D97-AF65-F5344CB8AC3E}">
        <p14:creationId xmlns:p14="http://schemas.microsoft.com/office/powerpoint/2010/main" val="353286182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altLang="en-US" smtClean="0"/>
              <a:t>Mutual Exclusion </a:t>
            </a:r>
          </a:p>
        </p:txBody>
      </p:sp>
      <p:sp>
        <p:nvSpPr>
          <p:cNvPr id="18435" name="Rectangle 3"/>
          <p:cNvSpPr>
            <a:spLocks noGrp="1" noChangeArrowheads="1"/>
          </p:cNvSpPr>
          <p:nvPr>
            <p:ph type="body" idx="1"/>
          </p:nvPr>
        </p:nvSpPr>
        <p:spPr/>
        <p:txBody>
          <a:bodyPr>
            <a:normAutofit fontScale="92500" lnSpcReduction="10000"/>
          </a:bodyPr>
          <a:lstStyle/>
          <a:p>
            <a:pPr eaLnBrk="1" hangingPunct="1"/>
            <a:r>
              <a:rPr lang="en-US" altLang="en-US" dirty="0" smtClean="0"/>
              <a:t>The </a:t>
            </a:r>
            <a:r>
              <a:rPr lang="en-US" altLang="en-US" dirty="0" err="1" smtClean="0"/>
              <a:t>Pthreads</a:t>
            </a:r>
            <a:r>
              <a:rPr lang="en-US" altLang="en-US" dirty="0" smtClean="0"/>
              <a:t> API provides the following functions for handling </a:t>
            </a:r>
            <a:r>
              <a:rPr lang="en-US" altLang="en-US" dirty="0" err="1" smtClean="0"/>
              <a:t>mutex</a:t>
            </a:r>
            <a:r>
              <a:rPr lang="en-US" altLang="en-US" dirty="0" smtClean="0"/>
              <a:t>-locks: </a:t>
            </a:r>
          </a:p>
          <a:p>
            <a:pPr lvl="1" eaLnBrk="1" hangingPunct="1">
              <a:buFontTx/>
              <a:buNone/>
            </a:pPr>
            <a:endParaRPr lang="en-US" altLang="en-US" sz="2000" dirty="0" smtClean="0">
              <a:latin typeface="Courier" pitchFamily="49" charset="0"/>
            </a:endParaRPr>
          </a:p>
          <a:p>
            <a:pPr lvl="1" eaLnBrk="1" hangingPunct="1">
              <a:buFontTx/>
              <a:buNone/>
            </a:pPr>
            <a:r>
              <a:rPr lang="en-US" altLang="en-US" sz="2000" dirty="0" err="1" smtClean="0">
                <a:latin typeface="Courier" pitchFamily="49" charset="0"/>
              </a:rPr>
              <a:t>int</a:t>
            </a:r>
            <a:r>
              <a:rPr lang="en-US" altLang="en-US" sz="2000" dirty="0" smtClean="0">
                <a:latin typeface="Courier" pitchFamily="49" charset="0"/>
              </a:rPr>
              <a:t> </a:t>
            </a:r>
            <a:r>
              <a:rPr lang="en-US" altLang="en-US" sz="2000" dirty="0" err="1" smtClean="0">
                <a:latin typeface="Courier" pitchFamily="49" charset="0"/>
              </a:rPr>
              <a:t>pthread_mutex_lock</a:t>
            </a:r>
            <a:r>
              <a:rPr lang="en-US" altLang="en-US" sz="2000" dirty="0" smtClean="0">
                <a:latin typeface="Courier" pitchFamily="49" charset="0"/>
              </a:rPr>
              <a:t>(</a:t>
            </a:r>
            <a:r>
              <a:rPr lang="en-US" altLang="en-US" sz="2000" dirty="0" err="1" smtClean="0">
                <a:latin typeface="Courier" pitchFamily="49" charset="0"/>
              </a:rPr>
              <a:t>pthread_mutex_t</a:t>
            </a:r>
            <a:r>
              <a:rPr lang="en-US" altLang="en-US" sz="2000" dirty="0" smtClean="0">
                <a:latin typeface="Courier" pitchFamily="49" charset="0"/>
              </a:rPr>
              <a:t> </a:t>
            </a:r>
            <a:r>
              <a:rPr lang="en-US" altLang="en-US" sz="2000" dirty="0">
                <a:latin typeface="Courier" pitchFamily="49" charset="0"/>
              </a:rPr>
              <a:t>*</a:t>
            </a:r>
            <a:r>
              <a:rPr lang="en-US" altLang="en-US" sz="2000" dirty="0" err="1">
                <a:latin typeface="Courier" pitchFamily="49" charset="0"/>
              </a:rPr>
              <a:t>mutex_lock</a:t>
            </a:r>
            <a:r>
              <a:rPr lang="en-US" altLang="en-US" sz="2000" dirty="0">
                <a:latin typeface="Courier" pitchFamily="49" charset="0"/>
              </a:rPr>
              <a:t>); </a:t>
            </a:r>
            <a:endParaRPr lang="en-US" altLang="en-US" sz="2000" dirty="0" smtClean="0">
              <a:latin typeface="Courier" pitchFamily="49" charset="0"/>
            </a:endParaRPr>
          </a:p>
          <a:p>
            <a:pPr lvl="1"/>
            <a:endParaRPr lang="en-US" sz="2600" dirty="0"/>
          </a:p>
          <a:p>
            <a:pPr lvl="1"/>
            <a:r>
              <a:rPr lang="en-US" sz="2000" dirty="0" smtClean="0"/>
              <a:t>On </a:t>
            </a:r>
            <a:r>
              <a:rPr lang="en-US" sz="2000" dirty="0"/>
              <a:t>leaving a critical section, a thread must unlock the </a:t>
            </a:r>
            <a:r>
              <a:rPr lang="en-US" sz="2000" dirty="0" err="1"/>
              <a:t>mutex</a:t>
            </a:r>
            <a:r>
              <a:rPr lang="en-US" sz="2000" dirty="0"/>
              <a:t>-lock associated with the section. If</a:t>
            </a:r>
            <a:br>
              <a:rPr lang="en-US" sz="2000" dirty="0"/>
            </a:br>
            <a:r>
              <a:rPr lang="en-US" sz="2000" dirty="0"/>
              <a:t>it does not do so, </a:t>
            </a:r>
            <a:r>
              <a:rPr lang="en-US" sz="2000" b="1" dirty="0"/>
              <a:t>no other</a:t>
            </a:r>
            <a:r>
              <a:rPr lang="en-US" sz="2000" dirty="0"/>
              <a:t> thread will be able to enter this </a:t>
            </a:r>
            <a:r>
              <a:rPr lang="en-US" sz="2000" dirty="0" smtClean="0"/>
              <a:t>section. Typically </a:t>
            </a:r>
            <a:r>
              <a:rPr lang="en-US" sz="2000" b="1" dirty="0" smtClean="0"/>
              <a:t>deadlock</a:t>
            </a:r>
            <a:r>
              <a:rPr lang="en-US" sz="2000" dirty="0" smtClean="0"/>
              <a:t>.</a:t>
            </a:r>
            <a:endParaRPr lang="en-US" altLang="en-US" sz="2000" dirty="0" smtClean="0">
              <a:latin typeface="Courier" pitchFamily="49" charset="0"/>
            </a:endParaRPr>
          </a:p>
          <a:p>
            <a:pPr lvl="1" eaLnBrk="1" hangingPunct="1">
              <a:buFontTx/>
              <a:buNone/>
            </a:pPr>
            <a:endParaRPr lang="en-US" altLang="en-US" sz="2000" dirty="0" smtClean="0">
              <a:latin typeface="Courier" pitchFamily="49" charset="0"/>
            </a:endParaRPr>
          </a:p>
          <a:p>
            <a:pPr lvl="1" eaLnBrk="1" hangingPunct="1">
              <a:buFontTx/>
              <a:buNone/>
            </a:pPr>
            <a:r>
              <a:rPr lang="en-US" altLang="en-US" sz="2000" dirty="0" err="1" smtClean="0">
                <a:latin typeface="Courier" pitchFamily="49" charset="0"/>
              </a:rPr>
              <a:t>int</a:t>
            </a:r>
            <a:r>
              <a:rPr lang="en-US" altLang="en-US" sz="2000" dirty="0" smtClean="0">
                <a:latin typeface="Courier" pitchFamily="49" charset="0"/>
              </a:rPr>
              <a:t> </a:t>
            </a:r>
            <a:r>
              <a:rPr lang="en-US" altLang="en-US" sz="2000" dirty="0" err="1" smtClean="0">
                <a:latin typeface="Courier" pitchFamily="49" charset="0"/>
              </a:rPr>
              <a:t>pthread_mutex_unlock</a:t>
            </a:r>
            <a:r>
              <a:rPr lang="en-US" altLang="en-US" sz="2000" dirty="0" smtClean="0">
                <a:latin typeface="Courier" pitchFamily="49" charset="0"/>
              </a:rPr>
              <a:t>(</a:t>
            </a:r>
            <a:r>
              <a:rPr lang="en-US" altLang="en-US" sz="2000" dirty="0" err="1" smtClean="0">
                <a:latin typeface="Courier" pitchFamily="49" charset="0"/>
              </a:rPr>
              <a:t>pthread_mutex_t</a:t>
            </a:r>
            <a:r>
              <a:rPr lang="en-US" altLang="en-US" sz="2000" dirty="0" smtClean="0">
                <a:latin typeface="Courier" pitchFamily="49" charset="0"/>
              </a:rPr>
              <a:t> </a:t>
            </a:r>
            <a:r>
              <a:rPr lang="en-US" altLang="en-US" sz="2000" dirty="0">
                <a:latin typeface="Courier" pitchFamily="49" charset="0"/>
              </a:rPr>
              <a:t>*</a:t>
            </a:r>
            <a:r>
              <a:rPr lang="en-US" altLang="en-US" sz="2000" dirty="0" err="1">
                <a:latin typeface="Courier" pitchFamily="49" charset="0"/>
              </a:rPr>
              <a:t>mutex_lock</a:t>
            </a:r>
            <a:r>
              <a:rPr lang="en-US" altLang="en-US" sz="2000" dirty="0">
                <a:latin typeface="Courier" pitchFamily="49" charset="0"/>
              </a:rPr>
              <a:t>); </a:t>
            </a:r>
          </a:p>
          <a:p>
            <a:pPr lvl="1">
              <a:buNone/>
            </a:pPr>
            <a:endParaRPr lang="en-US" sz="2000" dirty="0" smtClean="0"/>
          </a:p>
          <a:p>
            <a:pPr lvl="1"/>
            <a:r>
              <a:rPr lang="en-US" sz="2000" dirty="0" smtClean="0"/>
              <a:t>On </a:t>
            </a:r>
            <a:r>
              <a:rPr lang="en-US" sz="2000" dirty="0"/>
              <a:t>calling this function, in the case of a normal </a:t>
            </a:r>
            <a:r>
              <a:rPr lang="en-US" sz="2000" dirty="0" err="1"/>
              <a:t>mutex</a:t>
            </a:r>
            <a:r>
              <a:rPr lang="en-US" sz="2000" dirty="0"/>
              <a:t>-lock, the lock is relinquished and one </a:t>
            </a:r>
            <a:r>
              <a:rPr lang="en-US" sz="2000" dirty="0" smtClean="0"/>
              <a:t>of the blocked threads </a:t>
            </a:r>
            <a:r>
              <a:rPr lang="en-US" sz="2000" dirty="0"/>
              <a:t>is scheduled to enter the critical section. </a:t>
            </a:r>
            <a:endParaRPr lang="en-US" altLang="en-US" sz="2000" dirty="0" smtClean="0">
              <a:latin typeface="Courier" pitchFamily="49" charset="0"/>
            </a:endParaRPr>
          </a:p>
        </p:txBody>
      </p:sp>
    </p:spTree>
    <p:extLst>
      <p:ext uri="{BB962C8B-B14F-4D97-AF65-F5344CB8AC3E}">
        <p14:creationId xmlns:p14="http://schemas.microsoft.com/office/powerpoint/2010/main" val="337026247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altLang="en-US" smtClean="0"/>
              <a:t>Mutual Exclusion </a:t>
            </a:r>
          </a:p>
        </p:txBody>
      </p:sp>
      <p:sp>
        <p:nvSpPr>
          <p:cNvPr id="18435" name="Rectangle 3"/>
          <p:cNvSpPr>
            <a:spLocks noGrp="1" noChangeArrowheads="1"/>
          </p:cNvSpPr>
          <p:nvPr>
            <p:ph type="body" idx="1"/>
          </p:nvPr>
        </p:nvSpPr>
        <p:spPr/>
        <p:txBody>
          <a:bodyPr>
            <a:normAutofit fontScale="85000" lnSpcReduction="10000"/>
          </a:bodyPr>
          <a:lstStyle/>
          <a:p>
            <a:r>
              <a:rPr lang="en-US" dirty="0"/>
              <a:t>If a programmer attempts a </a:t>
            </a:r>
            <a:r>
              <a:rPr lang="en-US" b="1" dirty="0" err="1"/>
              <a:t>pthread_mutex_unlock</a:t>
            </a:r>
            <a:r>
              <a:rPr lang="en-US" dirty="0"/>
              <a:t> on a </a:t>
            </a:r>
            <a:r>
              <a:rPr lang="en-US" dirty="0" smtClean="0"/>
              <a:t>previously unlocked </a:t>
            </a:r>
            <a:r>
              <a:rPr lang="en-US" dirty="0" err="1"/>
              <a:t>mutex</a:t>
            </a:r>
            <a:r>
              <a:rPr lang="en-US" dirty="0"/>
              <a:t> or one that is locked by another thread, the effect is undefined</a:t>
            </a:r>
            <a:r>
              <a:rPr lang="en-US" dirty="0" smtClean="0"/>
              <a:t>.</a:t>
            </a:r>
          </a:p>
          <a:p>
            <a:endParaRPr lang="en-US" dirty="0"/>
          </a:p>
          <a:p>
            <a:pPr marL="0" indent="0">
              <a:buNone/>
            </a:pPr>
            <a:r>
              <a:rPr lang="en-US" b="1" dirty="0" smtClean="0"/>
              <a:t>OVERHEADS OF LOCKING</a:t>
            </a:r>
          </a:p>
          <a:p>
            <a:pPr lvl="1"/>
            <a:endParaRPr lang="en-US" dirty="0" smtClean="0"/>
          </a:p>
          <a:p>
            <a:pPr lvl="1"/>
            <a:r>
              <a:rPr lang="en-US" dirty="0" smtClean="0"/>
              <a:t>Locks </a:t>
            </a:r>
            <a:r>
              <a:rPr lang="en-US" dirty="0"/>
              <a:t>represent serialization points since critical sections must be executed by threads one </a:t>
            </a:r>
            <a:r>
              <a:rPr lang="en-US" dirty="0" smtClean="0"/>
              <a:t>after the </a:t>
            </a:r>
            <a:r>
              <a:rPr lang="en-US" dirty="0"/>
              <a:t>other. </a:t>
            </a:r>
            <a:endParaRPr lang="en-US" dirty="0" smtClean="0"/>
          </a:p>
          <a:p>
            <a:pPr lvl="1"/>
            <a:endParaRPr lang="en-US" dirty="0" smtClean="0"/>
          </a:p>
          <a:p>
            <a:pPr lvl="1"/>
            <a:r>
              <a:rPr lang="en-US" dirty="0" smtClean="0"/>
              <a:t>Encapsulating </a:t>
            </a:r>
            <a:r>
              <a:rPr lang="en-US" dirty="0"/>
              <a:t>large segments of the program within locks can, therefore, lead to</a:t>
            </a:r>
            <a:br>
              <a:rPr lang="en-US" dirty="0"/>
            </a:br>
            <a:r>
              <a:rPr lang="en-US" dirty="0"/>
              <a:t>significant performance degradation. </a:t>
            </a:r>
            <a:endParaRPr lang="en-US" dirty="0" smtClean="0"/>
          </a:p>
          <a:p>
            <a:pPr lvl="1"/>
            <a:endParaRPr lang="en-US" dirty="0"/>
          </a:p>
          <a:p>
            <a:pPr lvl="1"/>
            <a:r>
              <a:rPr lang="en-US" dirty="0" smtClean="0"/>
              <a:t>It </a:t>
            </a:r>
            <a:r>
              <a:rPr lang="en-US" dirty="0"/>
              <a:t>is important to minimize the size of critical sections. </a:t>
            </a:r>
            <a:endParaRPr lang="en-US" dirty="0" smtClean="0"/>
          </a:p>
        </p:txBody>
      </p:sp>
    </p:spTree>
    <p:extLst>
      <p:ext uri="{BB962C8B-B14F-4D97-AF65-F5344CB8AC3E}">
        <p14:creationId xmlns:p14="http://schemas.microsoft.com/office/powerpoint/2010/main" val="227280337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916482" y="100209"/>
            <a:ext cx="8545033" cy="6580088"/>
          </a:xfrm>
          <a:prstGeom prst="rect">
            <a:avLst/>
          </a:prstGeom>
        </p:spPr>
      </p:pic>
      <p:sp>
        <p:nvSpPr>
          <p:cNvPr id="6" name="Rectangle 5"/>
          <p:cNvSpPr/>
          <p:nvPr/>
        </p:nvSpPr>
        <p:spPr>
          <a:xfrm>
            <a:off x="7294324" y="6011873"/>
            <a:ext cx="4906027" cy="369332"/>
          </a:xfrm>
          <a:prstGeom prst="rect">
            <a:avLst/>
          </a:prstGeom>
        </p:spPr>
        <p:txBody>
          <a:bodyPr wrap="square">
            <a:spAutoFit/>
          </a:bodyPr>
          <a:lstStyle/>
          <a:p>
            <a:r>
              <a:rPr lang="en-US" b="1" dirty="0" smtClean="0">
                <a:solidFill>
                  <a:srgbClr val="FF0000"/>
                </a:solidFill>
                <a:latin typeface="Verdana" panose="020B0604030504040204" pitchFamily="34" charset="0"/>
              </a:rPr>
              <a:t>Example: Finding </a:t>
            </a:r>
            <a:r>
              <a:rPr lang="en-US" b="1" dirty="0">
                <a:solidFill>
                  <a:srgbClr val="FF0000"/>
                </a:solidFill>
                <a:latin typeface="Verdana" panose="020B0604030504040204" pitchFamily="34" charset="0"/>
              </a:rPr>
              <a:t>k matches in a </a:t>
            </a:r>
            <a:r>
              <a:rPr lang="en-US" b="1" dirty="0" smtClean="0">
                <a:solidFill>
                  <a:srgbClr val="FF0000"/>
                </a:solidFill>
                <a:latin typeface="Verdana" panose="020B0604030504040204" pitchFamily="34" charset="0"/>
              </a:rPr>
              <a:t>list</a:t>
            </a:r>
            <a:endParaRPr lang="en-US" dirty="0">
              <a:solidFill>
                <a:srgbClr val="FF0000"/>
              </a:solidFill>
            </a:endParaRPr>
          </a:p>
        </p:txBody>
      </p:sp>
    </p:spTree>
    <p:extLst>
      <p:ext uri="{BB962C8B-B14F-4D97-AF65-F5344CB8AC3E}">
        <p14:creationId xmlns:p14="http://schemas.microsoft.com/office/powerpoint/2010/main" val="246444296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pPr marL="0" indent="0">
              <a:buNone/>
            </a:pPr>
            <a:r>
              <a:rPr lang="en-US" b="1" dirty="0"/>
              <a:t>Alleviating Locking </a:t>
            </a:r>
            <a:r>
              <a:rPr lang="en-US" b="1" dirty="0" smtClean="0"/>
              <a:t>Overheads</a:t>
            </a:r>
          </a:p>
          <a:p>
            <a:r>
              <a:rPr lang="en-US" dirty="0" smtClean="0"/>
              <a:t>It </a:t>
            </a:r>
            <a:r>
              <a:rPr lang="en-US" dirty="0"/>
              <a:t>is often possible to reduce the idling overhead associated with locks using an </a:t>
            </a:r>
            <a:r>
              <a:rPr lang="en-US" dirty="0" smtClean="0"/>
              <a:t>alternate function</a:t>
            </a:r>
            <a:r>
              <a:rPr lang="en-US" dirty="0"/>
              <a:t>, </a:t>
            </a:r>
            <a:r>
              <a:rPr lang="en-US" b="1" dirty="0" err="1"/>
              <a:t>pthread_mutex_trylock</a:t>
            </a:r>
            <a:r>
              <a:rPr lang="en-US" dirty="0" smtClean="0"/>
              <a:t>.</a:t>
            </a:r>
          </a:p>
          <a:p>
            <a:endParaRPr lang="en-US" dirty="0" smtClean="0"/>
          </a:p>
          <a:p>
            <a:r>
              <a:rPr lang="en-US" dirty="0" smtClean="0"/>
              <a:t>This </a:t>
            </a:r>
            <a:r>
              <a:rPr lang="en-US" dirty="0"/>
              <a:t>function attempts a lock on </a:t>
            </a:r>
            <a:r>
              <a:rPr lang="en-US" b="1" dirty="0" err="1"/>
              <a:t>mutex_lock</a:t>
            </a:r>
            <a:r>
              <a:rPr lang="en-US" dirty="0"/>
              <a:t>. If the lock </a:t>
            </a:r>
            <a:r>
              <a:rPr lang="en-US" dirty="0" smtClean="0"/>
              <a:t>is successful</a:t>
            </a:r>
            <a:r>
              <a:rPr lang="en-US" dirty="0"/>
              <a:t>, the function returns a </a:t>
            </a:r>
            <a:r>
              <a:rPr lang="en-US" i="1" dirty="0"/>
              <a:t>zero</a:t>
            </a:r>
            <a:r>
              <a:rPr lang="en-US" dirty="0"/>
              <a:t>. If it is already locked by another thread, instead </a:t>
            </a:r>
            <a:r>
              <a:rPr lang="en-US" dirty="0" smtClean="0"/>
              <a:t>of blocking </a:t>
            </a:r>
            <a:r>
              <a:rPr lang="en-US" dirty="0"/>
              <a:t>the thread execution it returns a value </a:t>
            </a:r>
            <a:r>
              <a:rPr lang="en-US" dirty="0" smtClean="0"/>
              <a:t>EBUSY.</a:t>
            </a:r>
          </a:p>
          <a:p>
            <a:endParaRPr lang="en-US" dirty="0" smtClean="0"/>
          </a:p>
          <a:p>
            <a:r>
              <a:rPr lang="en-US" dirty="0" smtClean="0"/>
              <a:t>This </a:t>
            </a:r>
            <a:r>
              <a:rPr lang="en-US" dirty="0"/>
              <a:t>allows the thread to do other </a:t>
            </a:r>
            <a:r>
              <a:rPr lang="en-US" dirty="0" smtClean="0"/>
              <a:t>work and </a:t>
            </a:r>
            <a:r>
              <a:rPr lang="en-US" dirty="0"/>
              <a:t>to poll the </a:t>
            </a:r>
            <a:r>
              <a:rPr lang="en-US" dirty="0" err="1"/>
              <a:t>mutex</a:t>
            </a:r>
            <a:r>
              <a:rPr lang="en-US" dirty="0"/>
              <a:t> for a lock</a:t>
            </a:r>
            <a:r>
              <a:rPr lang="en-US" dirty="0" smtClean="0"/>
              <a:t>.</a:t>
            </a:r>
            <a:endParaRPr lang="en-US" dirty="0"/>
          </a:p>
        </p:txBody>
      </p:sp>
    </p:spTree>
    <p:extLst>
      <p:ext uri="{BB962C8B-B14F-4D97-AF65-F5344CB8AC3E}">
        <p14:creationId xmlns:p14="http://schemas.microsoft.com/office/powerpoint/2010/main" val="234292336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000125" y="728662"/>
            <a:ext cx="10191750" cy="5400675"/>
          </a:xfrm>
          <a:prstGeom prst="rect">
            <a:avLst/>
          </a:prstGeom>
        </p:spPr>
      </p:pic>
    </p:spTree>
    <p:extLst>
      <p:ext uri="{BB962C8B-B14F-4D97-AF65-F5344CB8AC3E}">
        <p14:creationId xmlns:p14="http://schemas.microsoft.com/office/powerpoint/2010/main" val="291467579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20000"/>
          </a:bodyPr>
          <a:lstStyle/>
          <a:p>
            <a:r>
              <a:rPr lang="en-US" dirty="0"/>
              <a:t>While the function </a:t>
            </a:r>
            <a:r>
              <a:rPr lang="en-US" b="1" dirty="0" err="1"/>
              <a:t>pthread_mutex_trylock</a:t>
            </a:r>
            <a:r>
              <a:rPr lang="en-US" dirty="0"/>
              <a:t> alleviates this overhead, </a:t>
            </a:r>
            <a:r>
              <a:rPr lang="en-US" dirty="0" smtClean="0"/>
              <a:t>it introduces </a:t>
            </a:r>
            <a:r>
              <a:rPr lang="en-US" dirty="0"/>
              <a:t>the overhead of </a:t>
            </a:r>
            <a:r>
              <a:rPr lang="en-US" b="1" dirty="0"/>
              <a:t>polling</a:t>
            </a:r>
            <a:r>
              <a:rPr lang="en-US" dirty="0"/>
              <a:t> for availability of </a:t>
            </a:r>
            <a:r>
              <a:rPr lang="en-US" dirty="0" smtClean="0"/>
              <a:t>locks.</a:t>
            </a:r>
          </a:p>
          <a:p>
            <a:pPr lvl="1"/>
            <a:r>
              <a:rPr lang="en-US" dirty="0"/>
              <a:t>threads would have to periodically </a:t>
            </a:r>
            <a:r>
              <a:rPr lang="en-US" i="1" dirty="0"/>
              <a:t>poll</a:t>
            </a:r>
            <a:r>
              <a:rPr lang="en-US" dirty="0"/>
              <a:t> for availability of </a:t>
            </a:r>
            <a:r>
              <a:rPr lang="en-US" dirty="0" smtClean="0"/>
              <a:t>lock.</a:t>
            </a:r>
          </a:p>
          <a:p>
            <a:r>
              <a:rPr lang="en-US" dirty="0" smtClean="0"/>
              <a:t>A </a:t>
            </a:r>
            <a:r>
              <a:rPr lang="en-US" dirty="0"/>
              <a:t>natural solution to this </a:t>
            </a:r>
            <a:r>
              <a:rPr lang="en-US" dirty="0" smtClean="0"/>
              <a:t>problem is an </a:t>
            </a:r>
            <a:r>
              <a:rPr lang="en-US" b="1" dirty="0"/>
              <a:t>interrupt </a:t>
            </a:r>
            <a:r>
              <a:rPr lang="en-US" b="1" dirty="0" smtClean="0"/>
              <a:t>driven</a:t>
            </a:r>
            <a:r>
              <a:rPr lang="en-US" dirty="0"/>
              <a:t> </a:t>
            </a:r>
            <a:r>
              <a:rPr lang="en-US" dirty="0" smtClean="0"/>
              <a:t>mechanism </a:t>
            </a:r>
            <a:r>
              <a:rPr lang="en-US" dirty="0"/>
              <a:t>as opposed to a polled </a:t>
            </a:r>
            <a:r>
              <a:rPr lang="en-US" dirty="0" smtClean="0"/>
              <a:t>mechanism.</a:t>
            </a:r>
          </a:p>
          <a:p>
            <a:r>
              <a:rPr lang="en-US" dirty="0" smtClean="0"/>
              <a:t> </a:t>
            </a:r>
            <a:r>
              <a:rPr lang="en-US" dirty="0"/>
              <a:t>The availability of space is signaled by </a:t>
            </a:r>
            <a:r>
              <a:rPr lang="en-US" dirty="0" smtClean="0"/>
              <a:t>the consumer </a:t>
            </a:r>
            <a:r>
              <a:rPr lang="en-US" dirty="0"/>
              <a:t>thread that consumes </a:t>
            </a:r>
            <a:r>
              <a:rPr lang="en-US" dirty="0" smtClean="0"/>
              <a:t>the task</a:t>
            </a:r>
            <a:r>
              <a:rPr lang="en-US" dirty="0"/>
              <a:t>. </a:t>
            </a:r>
            <a:endParaRPr lang="en-US" dirty="0" smtClean="0"/>
          </a:p>
          <a:p>
            <a:r>
              <a:rPr lang="en-US" dirty="0" smtClean="0"/>
              <a:t>The </a:t>
            </a:r>
            <a:r>
              <a:rPr lang="en-US" dirty="0"/>
              <a:t>functionality to accomplish this is provided by </a:t>
            </a:r>
            <a:r>
              <a:rPr lang="en-US" dirty="0" smtClean="0"/>
              <a:t>a </a:t>
            </a:r>
            <a:r>
              <a:rPr lang="en-US" b="1" i="1" dirty="0" smtClean="0"/>
              <a:t>condition variable</a:t>
            </a:r>
            <a:r>
              <a:rPr lang="en-US" dirty="0" smtClean="0"/>
              <a:t>. </a:t>
            </a:r>
          </a:p>
          <a:p>
            <a:r>
              <a:rPr lang="en-US" dirty="0" smtClean="0"/>
              <a:t>A </a:t>
            </a:r>
            <a:r>
              <a:rPr lang="en-US" dirty="0"/>
              <a:t>condition variable is a data object used for synchronizing threads. This variable allows </a:t>
            </a:r>
            <a:r>
              <a:rPr lang="en-US" dirty="0" smtClean="0"/>
              <a:t>a thread </a:t>
            </a:r>
            <a:r>
              <a:rPr lang="en-US" dirty="0"/>
              <a:t>to block itself until specified data reaches a predefined state. </a:t>
            </a:r>
          </a:p>
        </p:txBody>
      </p:sp>
    </p:spTree>
    <p:extLst>
      <p:ext uri="{BB962C8B-B14F-4D97-AF65-F5344CB8AC3E}">
        <p14:creationId xmlns:p14="http://schemas.microsoft.com/office/powerpoint/2010/main" val="251337118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OpenMP</a:t>
            </a:r>
            <a:r>
              <a:rPr lang="en-US" dirty="0"/>
              <a:t>: a Standard for Directive Based </a:t>
            </a:r>
            <a:r>
              <a:rPr lang="en-US" dirty="0" smtClean="0"/>
              <a:t>Parallel Programming </a:t>
            </a:r>
            <a:endParaRPr lang="en-US" dirty="0"/>
          </a:p>
        </p:txBody>
      </p:sp>
      <p:sp>
        <p:nvSpPr>
          <p:cNvPr id="3" name="Content Placeholder 2"/>
          <p:cNvSpPr>
            <a:spLocks noGrp="1"/>
          </p:cNvSpPr>
          <p:nvPr>
            <p:ph idx="1"/>
          </p:nvPr>
        </p:nvSpPr>
        <p:spPr/>
        <p:txBody>
          <a:bodyPr/>
          <a:lstStyle/>
          <a:p>
            <a:r>
              <a:rPr lang="en-US" dirty="0" err="1"/>
              <a:t>OpenMP</a:t>
            </a:r>
            <a:r>
              <a:rPr lang="en-US" dirty="0"/>
              <a:t> is a directive-based API that can be used with FORTRAN, C, and C++ for programming shared address space machines. </a:t>
            </a:r>
          </a:p>
          <a:p>
            <a:endParaRPr lang="en-US" dirty="0" smtClean="0"/>
          </a:p>
          <a:p>
            <a:r>
              <a:rPr lang="en-US" dirty="0" err="1" smtClean="0"/>
              <a:t>OpenMP</a:t>
            </a:r>
            <a:r>
              <a:rPr lang="en-US" dirty="0" smtClean="0"/>
              <a:t> </a:t>
            </a:r>
            <a:r>
              <a:rPr lang="en-US" dirty="0"/>
              <a:t>directives provide support for </a:t>
            </a:r>
            <a:r>
              <a:rPr lang="en-US" dirty="0" smtClean="0"/>
              <a:t>concurrency, synchronization</a:t>
            </a:r>
            <a:r>
              <a:rPr lang="en-US" dirty="0"/>
              <a:t>, and data handling while obviating the need for explicitly setting up </a:t>
            </a:r>
            <a:r>
              <a:rPr lang="en-US" dirty="0" err="1"/>
              <a:t>mutexes</a:t>
            </a:r>
            <a:r>
              <a:rPr lang="en-US" dirty="0"/>
              <a:t>, condition variables, data scope, and initialization.</a:t>
            </a:r>
          </a:p>
          <a:p>
            <a:endParaRPr lang="en-US" dirty="0"/>
          </a:p>
        </p:txBody>
      </p:sp>
    </p:spTree>
    <p:extLst>
      <p:ext uri="{BB962C8B-B14F-4D97-AF65-F5344CB8AC3E}">
        <p14:creationId xmlns:p14="http://schemas.microsoft.com/office/powerpoint/2010/main" val="245795920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7500" lnSpcReduction="20000"/>
          </a:bodyPr>
          <a:lstStyle/>
          <a:p>
            <a:pPr lvl="0"/>
            <a:r>
              <a:rPr lang="en-US" dirty="0" err="1">
                <a:solidFill>
                  <a:srgbClr val="404040"/>
                </a:solidFill>
                <a:ea typeface="Trebuchet MS"/>
                <a:cs typeface="Trebuchet MS"/>
                <a:sym typeface="Trebuchet MS"/>
              </a:rPr>
              <a:t>OpenMP</a:t>
            </a:r>
            <a:r>
              <a:rPr lang="en-US" dirty="0">
                <a:solidFill>
                  <a:srgbClr val="404040"/>
                </a:solidFill>
                <a:ea typeface="Trebuchet MS"/>
                <a:cs typeface="Trebuchet MS"/>
                <a:sym typeface="Trebuchet MS"/>
              </a:rPr>
              <a:t> directives in C and C++ are based on the </a:t>
            </a:r>
            <a:r>
              <a:rPr lang="en-US" dirty="0">
                <a:solidFill>
                  <a:srgbClr val="FF0000"/>
                </a:solidFill>
                <a:latin typeface="Courier New" panose="02070309020205020404" pitchFamily="49" charset="0"/>
                <a:ea typeface="Courier"/>
                <a:cs typeface="Courier New" panose="02070309020205020404" pitchFamily="49" charset="0"/>
                <a:sym typeface="Courier"/>
              </a:rPr>
              <a:t>#pragma</a:t>
            </a:r>
            <a:r>
              <a:rPr lang="en-US" dirty="0">
                <a:solidFill>
                  <a:srgbClr val="404040"/>
                </a:solidFill>
                <a:ea typeface="Trebuchet MS"/>
                <a:cs typeface="Trebuchet MS"/>
                <a:sym typeface="Trebuchet MS"/>
              </a:rPr>
              <a:t> compiler </a:t>
            </a:r>
            <a:r>
              <a:rPr lang="en-US" dirty="0" smtClean="0">
                <a:solidFill>
                  <a:srgbClr val="404040"/>
                </a:solidFill>
                <a:ea typeface="Trebuchet MS"/>
                <a:cs typeface="Trebuchet MS"/>
                <a:sym typeface="Trebuchet MS"/>
              </a:rPr>
              <a:t>directives.</a:t>
            </a:r>
          </a:p>
          <a:p>
            <a:pPr marL="0" lvl="0" indent="0" algn="ctr">
              <a:buNone/>
            </a:pPr>
            <a:r>
              <a:rPr lang="en-US" dirty="0">
                <a:solidFill>
                  <a:srgbClr val="FF0000"/>
                </a:solidFill>
                <a:latin typeface="Courier New" panose="02070309020205020404" pitchFamily="49" charset="0"/>
                <a:ea typeface="Courier"/>
                <a:cs typeface="Courier New" panose="02070309020205020404" pitchFamily="49" charset="0"/>
              </a:rPr>
              <a:t>#pragma </a:t>
            </a:r>
            <a:r>
              <a:rPr lang="en-US" dirty="0" err="1">
                <a:solidFill>
                  <a:srgbClr val="FF0000"/>
                </a:solidFill>
                <a:latin typeface="Courier New" panose="02070309020205020404" pitchFamily="49" charset="0"/>
                <a:ea typeface="Courier"/>
                <a:cs typeface="Courier New" panose="02070309020205020404" pitchFamily="49" charset="0"/>
              </a:rPr>
              <a:t>omp</a:t>
            </a:r>
            <a:r>
              <a:rPr lang="en-US" dirty="0">
                <a:solidFill>
                  <a:srgbClr val="FF0000"/>
                </a:solidFill>
                <a:latin typeface="Courier New" panose="02070309020205020404" pitchFamily="49" charset="0"/>
                <a:ea typeface="Courier"/>
                <a:cs typeface="Courier New" panose="02070309020205020404" pitchFamily="49" charset="0"/>
              </a:rPr>
              <a:t> directive [clause list]</a:t>
            </a:r>
            <a:r>
              <a:rPr lang="en-US" dirty="0"/>
              <a:t> </a:t>
            </a:r>
            <a:br>
              <a:rPr lang="en-US" dirty="0"/>
            </a:br>
            <a:endParaRPr lang="en-US" dirty="0" smtClean="0">
              <a:sym typeface="Trebuchet MS"/>
            </a:endParaRPr>
          </a:p>
          <a:p>
            <a:pPr lvl="0"/>
            <a:r>
              <a:rPr lang="en-US" dirty="0" err="1" smtClean="0"/>
              <a:t>OpenMP</a:t>
            </a:r>
            <a:r>
              <a:rPr lang="en-US" dirty="0" smtClean="0"/>
              <a:t> </a:t>
            </a:r>
            <a:r>
              <a:rPr lang="en-US" dirty="0"/>
              <a:t>programs execute serially until they encounter the parallel </a:t>
            </a:r>
            <a:r>
              <a:rPr lang="en-US" dirty="0" smtClean="0"/>
              <a:t>directive.</a:t>
            </a:r>
          </a:p>
          <a:p>
            <a:pPr marL="0" lvl="0" indent="0" algn="ctr">
              <a:buNone/>
            </a:pPr>
            <a:r>
              <a:rPr lang="en-US" sz="3000" dirty="0" smtClean="0">
                <a:solidFill>
                  <a:srgbClr val="FF0000"/>
                </a:solidFill>
                <a:latin typeface="Courier New" panose="02070309020205020404" pitchFamily="49" charset="0"/>
                <a:ea typeface="Courier"/>
                <a:cs typeface="Courier New" panose="02070309020205020404" pitchFamily="49" charset="0"/>
              </a:rPr>
              <a:t>#pragma </a:t>
            </a:r>
            <a:r>
              <a:rPr lang="en-US" sz="3000" dirty="0" err="1">
                <a:solidFill>
                  <a:srgbClr val="FF0000"/>
                </a:solidFill>
                <a:latin typeface="Courier New" panose="02070309020205020404" pitchFamily="49" charset="0"/>
                <a:ea typeface="Courier"/>
                <a:cs typeface="Courier New" panose="02070309020205020404" pitchFamily="49" charset="0"/>
              </a:rPr>
              <a:t>omp</a:t>
            </a:r>
            <a:r>
              <a:rPr lang="en-US" sz="3000" dirty="0">
                <a:solidFill>
                  <a:srgbClr val="FF0000"/>
                </a:solidFill>
                <a:latin typeface="Courier New" panose="02070309020205020404" pitchFamily="49" charset="0"/>
                <a:ea typeface="Courier"/>
                <a:cs typeface="Courier New" panose="02070309020205020404" pitchFamily="49" charset="0"/>
              </a:rPr>
              <a:t> parallel [clause list] </a:t>
            </a:r>
            <a:r>
              <a:rPr lang="en-US" dirty="0"/>
              <a:t/>
            </a:r>
            <a:br>
              <a:rPr lang="en-US" dirty="0"/>
            </a:br>
            <a:endParaRPr lang="en-US" dirty="0" smtClean="0"/>
          </a:p>
          <a:p>
            <a:pPr lvl="0"/>
            <a:r>
              <a:rPr lang="en-US" dirty="0" smtClean="0"/>
              <a:t>This </a:t>
            </a:r>
            <a:r>
              <a:rPr lang="en-US" dirty="0"/>
              <a:t>directive </a:t>
            </a:r>
            <a:r>
              <a:rPr lang="en-US" dirty="0" smtClean="0"/>
              <a:t>is responsible </a:t>
            </a:r>
            <a:r>
              <a:rPr lang="en-US" dirty="0"/>
              <a:t>for creating a group of threads. </a:t>
            </a:r>
            <a:endParaRPr lang="en-US" dirty="0" smtClean="0"/>
          </a:p>
          <a:p>
            <a:pPr lvl="1"/>
            <a:r>
              <a:rPr lang="en-US" dirty="0" smtClean="0"/>
              <a:t>The </a:t>
            </a:r>
            <a:r>
              <a:rPr lang="en-US" dirty="0"/>
              <a:t>exact number of threads can be specified in </a:t>
            </a:r>
            <a:r>
              <a:rPr lang="en-US" dirty="0" smtClean="0"/>
              <a:t>the directive</a:t>
            </a:r>
            <a:r>
              <a:rPr lang="en-US" dirty="0"/>
              <a:t>, set using </a:t>
            </a:r>
            <a:r>
              <a:rPr lang="en-US" dirty="0" smtClean="0"/>
              <a:t>an environment </a:t>
            </a:r>
            <a:r>
              <a:rPr lang="en-US" dirty="0"/>
              <a:t>variable, or at runtime using </a:t>
            </a:r>
            <a:r>
              <a:rPr lang="en-US" b="1" dirty="0" err="1"/>
              <a:t>OpenMP</a:t>
            </a:r>
            <a:r>
              <a:rPr lang="en-US" dirty="0"/>
              <a:t> </a:t>
            </a:r>
            <a:r>
              <a:rPr lang="en-US" dirty="0" smtClean="0"/>
              <a:t>functions.</a:t>
            </a:r>
          </a:p>
          <a:p>
            <a:r>
              <a:rPr lang="en-US" dirty="0" smtClean="0"/>
              <a:t>The main thread </a:t>
            </a:r>
            <a:r>
              <a:rPr lang="en-US" dirty="0"/>
              <a:t>that encounters the parallel directive becomes the </a:t>
            </a:r>
            <a:r>
              <a:rPr lang="en-US" b="1" i="1" dirty="0"/>
              <a:t>master </a:t>
            </a:r>
            <a:r>
              <a:rPr lang="en-US" dirty="0"/>
              <a:t>of this group of threads </a:t>
            </a:r>
            <a:r>
              <a:rPr lang="en-US" dirty="0" smtClean="0"/>
              <a:t>and is assigned </a:t>
            </a:r>
            <a:r>
              <a:rPr lang="en-US" dirty="0"/>
              <a:t>the thread id </a:t>
            </a:r>
            <a:r>
              <a:rPr lang="en-US" b="1" dirty="0"/>
              <a:t>0</a:t>
            </a:r>
            <a:r>
              <a:rPr lang="en-US" dirty="0"/>
              <a:t> within the </a:t>
            </a:r>
            <a:r>
              <a:rPr lang="en-US" dirty="0" smtClean="0"/>
              <a:t>group.</a:t>
            </a:r>
            <a:endParaRPr lang="en-US" dirty="0"/>
          </a:p>
        </p:txBody>
      </p:sp>
    </p:spTree>
    <p:extLst>
      <p:ext uri="{BB962C8B-B14F-4D97-AF65-F5344CB8AC3E}">
        <p14:creationId xmlns:p14="http://schemas.microsoft.com/office/powerpoint/2010/main" val="44164326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dirty="0"/>
              <a:t>Each thread created by this directive executes the structured block specified by </a:t>
            </a:r>
            <a:r>
              <a:rPr lang="en-US"/>
              <a:t>the </a:t>
            </a:r>
            <a:r>
              <a:rPr lang="en-US" smtClean="0"/>
              <a:t>parallel directive</a:t>
            </a:r>
            <a:r>
              <a:rPr lang="en-US" dirty="0" smtClean="0"/>
              <a:t>.</a:t>
            </a:r>
          </a:p>
          <a:p>
            <a:pPr marL="514350" indent="-514350">
              <a:buAutoNum type="arabicPlain"/>
            </a:pPr>
            <a:r>
              <a:rPr lang="en-US" dirty="0">
                <a:solidFill>
                  <a:srgbClr val="FF0000"/>
                </a:solidFill>
                <a:latin typeface="Courier New" panose="02070309020205020404" pitchFamily="49" charset="0"/>
                <a:ea typeface="Courier"/>
                <a:cs typeface="Courier New" panose="02070309020205020404" pitchFamily="49" charset="0"/>
              </a:rPr>
              <a:t>#pragma </a:t>
            </a:r>
            <a:r>
              <a:rPr lang="en-US" dirty="0" err="1">
                <a:solidFill>
                  <a:srgbClr val="FF0000"/>
                </a:solidFill>
                <a:latin typeface="Courier New" panose="02070309020205020404" pitchFamily="49" charset="0"/>
                <a:ea typeface="Courier"/>
                <a:cs typeface="Courier New" panose="02070309020205020404" pitchFamily="49" charset="0"/>
              </a:rPr>
              <a:t>omp</a:t>
            </a:r>
            <a:r>
              <a:rPr lang="en-US" dirty="0">
                <a:solidFill>
                  <a:srgbClr val="FF0000"/>
                </a:solidFill>
                <a:latin typeface="Courier New" panose="02070309020205020404" pitchFamily="49" charset="0"/>
                <a:ea typeface="Courier"/>
                <a:cs typeface="Courier New" panose="02070309020205020404" pitchFamily="49" charset="0"/>
              </a:rPr>
              <a:t> parallel [clause list]</a:t>
            </a:r>
          </a:p>
          <a:p>
            <a:pPr marL="514350" indent="-514350">
              <a:buAutoNum type="arabicPlain"/>
            </a:pPr>
            <a:r>
              <a:rPr lang="en-US" dirty="0" smtClean="0">
                <a:solidFill>
                  <a:srgbClr val="FF0000"/>
                </a:solidFill>
                <a:latin typeface="Courier New" panose="02070309020205020404" pitchFamily="49" charset="0"/>
                <a:ea typeface="Courier"/>
                <a:cs typeface="Courier New" panose="02070309020205020404" pitchFamily="49" charset="0"/>
              </a:rPr>
              <a:t>/* </a:t>
            </a:r>
            <a:r>
              <a:rPr lang="en-US" b="1" dirty="0">
                <a:solidFill>
                  <a:srgbClr val="FF0000"/>
                </a:solidFill>
                <a:latin typeface="Courier New" panose="02070309020205020404" pitchFamily="49" charset="0"/>
                <a:ea typeface="Courier"/>
                <a:cs typeface="Courier New" panose="02070309020205020404" pitchFamily="49" charset="0"/>
              </a:rPr>
              <a:t>structured block</a:t>
            </a:r>
            <a:r>
              <a:rPr lang="en-US" dirty="0">
                <a:solidFill>
                  <a:srgbClr val="FF0000"/>
                </a:solidFill>
                <a:latin typeface="Courier New" panose="02070309020205020404" pitchFamily="49" charset="0"/>
                <a:ea typeface="Courier"/>
                <a:cs typeface="Courier New" panose="02070309020205020404" pitchFamily="49" charset="0"/>
              </a:rPr>
              <a:t> */</a:t>
            </a:r>
          </a:p>
          <a:p>
            <a:pPr marL="514350" indent="-514350">
              <a:buAutoNum type="arabicPlain"/>
            </a:pPr>
            <a:endParaRPr lang="en-US" dirty="0"/>
          </a:p>
          <a:p>
            <a:r>
              <a:rPr lang="en-US" dirty="0" smtClean="0"/>
              <a:t> </a:t>
            </a:r>
            <a:r>
              <a:rPr lang="en-US" dirty="0"/>
              <a:t>The </a:t>
            </a:r>
            <a:r>
              <a:rPr lang="en-US" b="1" dirty="0"/>
              <a:t>clause list</a:t>
            </a:r>
            <a:r>
              <a:rPr lang="en-US" dirty="0"/>
              <a:t> is used to specify conditional parallelization, number of threads, </a:t>
            </a:r>
            <a:r>
              <a:rPr lang="en-US" dirty="0" smtClean="0"/>
              <a:t>and data </a:t>
            </a:r>
            <a:r>
              <a:rPr lang="en-US" dirty="0"/>
              <a:t>handling. </a:t>
            </a:r>
          </a:p>
        </p:txBody>
      </p:sp>
    </p:spTree>
    <p:extLst>
      <p:ext uri="{BB962C8B-B14F-4D97-AF65-F5344CB8AC3E}">
        <p14:creationId xmlns:p14="http://schemas.microsoft.com/office/powerpoint/2010/main" val="242391562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a:t>Conditional Parallelization: </a:t>
            </a:r>
            <a:r>
              <a:rPr lang="en-US" dirty="0"/>
              <a:t>The clause </a:t>
            </a:r>
            <a:r>
              <a:rPr lang="en-US" sz="2600" dirty="0">
                <a:solidFill>
                  <a:srgbClr val="FF0000"/>
                </a:solidFill>
                <a:latin typeface="Courier New" panose="02070309020205020404" pitchFamily="49" charset="0"/>
                <a:ea typeface="Courier"/>
                <a:cs typeface="Courier New" panose="02070309020205020404" pitchFamily="49" charset="0"/>
              </a:rPr>
              <a:t>if (</a:t>
            </a:r>
            <a:r>
              <a:rPr lang="en-US" sz="2600" dirty="0" smtClean="0">
                <a:solidFill>
                  <a:srgbClr val="FF0000"/>
                </a:solidFill>
                <a:latin typeface="Courier New" panose="02070309020205020404" pitchFamily="49" charset="0"/>
                <a:ea typeface="Courier"/>
                <a:cs typeface="Courier New" panose="02070309020205020404" pitchFamily="49" charset="0"/>
              </a:rPr>
              <a:t>scalar expression</a:t>
            </a:r>
            <a:r>
              <a:rPr lang="en-US" sz="2600" dirty="0">
                <a:solidFill>
                  <a:srgbClr val="FF0000"/>
                </a:solidFill>
                <a:latin typeface="Courier New" panose="02070309020205020404" pitchFamily="49" charset="0"/>
                <a:ea typeface="Courier"/>
                <a:cs typeface="Courier New" panose="02070309020205020404" pitchFamily="49" charset="0"/>
              </a:rPr>
              <a:t>)</a:t>
            </a:r>
            <a:r>
              <a:rPr lang="en-US" dirty="0"/>
              <a:t> determines </a:t>
            </a:r>
            <a:r>
              <a:rPr lang="en-US" dirty="0" smtClean="0"/>
              <a:t>whether the </a:t>
            </a:r>
            <a:r>
              <a:rPr lang="en-US" dirty="0"/>
              <a:t>parallel construct results </a:t>
            </a:r>
            <a:r>
              <a:rPr lang="en-US" dirty="0" smtClean="0"/>
              <a:t>in creation </a:t>
            </a:r>
            <a:r>
              <a:rPr lang="en-US" dirty="0"/>
              <a:t>of threads. </a:t>
            </a:r>
            <a:endParaRPr lang="en-US" dirty="0" smtClean="0"/>
          </a:p>
          <a:p>
            <a:pPr lvl="1"/>
            <a:r>
              <a:rPr lang="en-US" dirty="0" smtClean="0"/>
              <a:t>Only </a:t>
            </a:r>
            <a:r>
              <a:rPr lang="en-US" dirty="0"/>
              <a:t>one if clause can be used with </a:t>
            </a:r>
            <a:r>
              <a:rPr lang="en-US" dirty="0" smtClean="0"/>
              <a:t>a parallel </a:t>
            </a:r>
            <a:r>
              <a:rPr lang="en-US" dirty="0"/>
              <a:t>directive</a:t>
            </a:r>
            <a:r>
              <a:rPr lang="en-US" dirty="0" smtClean="0"/>
              <a:t>.</a:t>
            </a:r>
          </a:p>
          <a:p>
            <a:pPr lvl="1"/>
            <a:endParaRPr lang="en-US" dirty="0" smtClean="0"/>
          </a:p>
          <a:p>
            <a:r>
              <a:rPr lang="en-US" b="1" dirty="0" smtClean="0"/>
              <a:t>Degree </a:t>
            </a:r>
            <a:r>
              <a:rPr lang="en-US" b="1" dirty="0"/>
              <a:t>of Concurrency: </a:t>
            </a:r>
            <a:r>
              <a:rPr lang="en-US" dirty="0"/>
              <a:t>The clause </a:t>
            </a:r>
            <a:r>
              <a:rPr lang="en-US" sz="2600" dirty="0" err="1">
                <a:solidFill>
                  <a:srgbClr val="FF0000"/>
                </a:solidFill>
                <a:latin typeface="Courier New" panose="02070309020205020404" pitchFamily="49" charset="0"/>
                <a:ea typeface="Courier"/>
                <a:cs typeface="Courier New" panose="02070309020205020404" pitchFamily="49" charset="0"/>
              </a:rPr>
              <a:t>num_threads</a:t>
            </a:r>
            <a:r>
              <a:rPr lang="en-US" sz="2600" dirty="0">
                <a:solidFill>
                  <a:srgbClr val="FF0000"/>
                </a:solidFill>
                <a:latin typeface="Courier New" panose="02070309020205020404" pitchFamily="49" charset="0"/>
                <a:ea typeface="Courier"/>
                <a:cs typeface="Courier New" panose="02070309020205020404" pitchFamily="49" charset="0"/>
              </a:rPr>
              <a:t> (integer expression) </a:t>
            </a:r>
            <a:r>
              <a:rPr lang="en-US" dirty="0"/>
              <a:t>specifies </a:t>
            </a:r>
            <a:r>
              <a:rPr lang="en-US" dirty="0" smtClean="0"/>
              <a:t>the number </a:t>
            </a:r>
            <a:r>
              <a:rPr lang="en-US" dirty="0"/>
              <a:t>of threads that are created by the parallel directive. </a:t>
            </a:r>
          </a:p>
        </p:txBody>
      </p:sp>
    </p:spTree>
    <p:extLst>
      <p:ext uri="{BB962C8B-B14F-4D97-AF65-F5344CB8AC3E}">
        <p14:creationId xmlns:p14="http://schemas.microsoft.com/office/powerpoint/2010/main" val="91944052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85170" y="2892016"/>
            <a:ext cx="10058400" cy="1450757"/>
          </a:xfrm>
        </p:spPr>
        <p:txBody>
          <a:bodyPr>
            <a:normAutofit/>
          </a:bodyPr>
          <a:lstStyle/>
          <a:p>
            <a:pPr algn="ctr"/>
            <a:r>
              <a:rPr lang="en-US" sz="3600" dirty="0" smtClean="0"/>
              <a:t>Chapter 7</a:t>
            </a:r>
            <a:r>
              <a:rPr lang="en-US" sz="3600" dirty="0"/>
              <a:t>. Programming Shared </a:t>
            </a:r>
            <a:r>
              <a:rPr lang="en-US" sz="3600" dirty="0" smtClean="0"/>
              <a:t>Address Space Platforms</a:t>
            </a:r>
            <a:endParaRPr lang="en-US" sz="3600" dirty="0"/>
          </a:p>
        </p:txBody>
      </p:sp>
    </p:spTree>
    <p:extLst>
      <p:ext uri="{BB962C8B-B14F-4D97-AF65-F5344CB8AC3E}">
        <p14:creationId xmlns:p14="http://schemas.microsoft.com/office/powerpoint/2010/main" val="356912743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a:t>
            </a:r>
            <a:r>
              <a:rPr lang="en-US" dirty="0" smtClean="0"/>
              <a:t>Handling</a:t>
            </a:r>
            <a:endParaRPr lang="en-US" dirty="0"/>
          </a:p>
        </p:txBody>
      </p:sp>
      <p:sp>
        <p:nvSpPr>
          <p:cNvPr id="3" name="Content Placeholder 2"/>
          <p:cNvSpPr>
            <a:spLocks noGrp="1"/>
          </p:cNvSpPr>
          <p:nvPr>
            <p:ph idx="1"/>
          </p:nvPr>
        </p:nvSpPr>
        <p:spPr/>
        <p:txBody>
          <a:bodyPr>
            <a:normAutofit lnSpcReduction="10000"/>
          </a:bodyPr>
          <a:lstStyle/>
          <a:p>
            <a:pPr lvl="1"/>
            <a:r>
              <a:rPr lang="en-US" dirty="0" smtClean="0"/>
              <a:t>The </a:t>
            </a:r>
            <a:r>
              <a:rPr lang="en-US" dirty="0"/>
              <a:t>clause </a:t>
            </a:r>
            <a:r>
              <a:rPr lang="en-US" b="1" dirty="0">
                <a:solidFill>
                  <a:srgbClr val="FF0000"/>
                </a:solidFill>
                <a:latin typeface="Courier New" panose="02070309020205020404" pitchFamily="49" charset="0"/>
                <a:ea typeface="Courier"/>
                <a:cs typeface="Courier New" panose="02070309020205020404" pitchFamily="49" charset="0"/>
              </a:rPr>
              <a:t>private (variable list)</a:t>
            </a:r>
            <a:r>
              <a:rPr lang="en-US" dirty="0"/>
              <a:t> indicates that the set of </a:t>
            </a:r>
            <a:r>
              <a:rPr lang="en-US" dirty="0" smtClean="0"/>
              <a:t>variables specified </a:t>
            </a:r>
            <a:r>
              <a:rPr lang="en-US" dirty="0"/>
              <a:t>is local to each thread – i.e., each thread has its own copy of each variable in </a:t>
            </a:r>
            <a:r>
              <a:rPr lang="en-US" dirty="0" smtClean="0"/>
              <a:t>the list</a:t>
            </a:r>
            <a:r>
              <a:rPr lang="en-US" dirty="0"/>
              <a:t>. </a:t>
            </a:r>
            <a:endParaRPr lang="en-US" dirty="0" smtClean="0"/>
          </a:p>
          <a:p>
            <a:pPr lvl="1"/>
            <a:endParaRPr lang="en-US" dirty="0" smtClean="0"/>
          </a:p>
          <a:p>
            <a:pPr lvl="1"/>
            <a:r>
              <a:rPr lang="en-US" dirty="0" smtClean="0"/>
              <a:t>The </a:t>
            </a:r>
            <a:r>
              <a:rPr lang="en-US" dirty="0"/>
              <a:t>clause </a:t>
            </a:r>
            <a:r>
              <a:rPr lang="en-US" b="1" dirty="0" err="1">
                <a:solidFill>
                  <a:srgbClr val="FF0000"/>
                </a:solidFill>
                <a:latin typeface="Courier New" panose="02070309020205020404" pitchFamily="49" charset="0"/>
                <a:ea typeface="Courier"/>
                <a:cs typeface="Courier New" panose="02070309020205020404" pitchFamily="49" charset="0"/>
              </a:rPr>
              <a:t>firstprivate</a:t>
            </a:r>
            <a:r>
              <a:rPr lang="en-US" b="1" dirty="0">
                <a:solidFill>
                  <a:srgbClr val="FF0000"/>
                </a:solidFill>
                <a:latin typeface="Courier New" panose="02070309020205020404" pitchFamily="49" charset="0"/>
                <a:ea typeface="Courier"/>
                <a:cs typeface="Courier New" panose="02070309020205020404" pitchFamily="49" charset="0"/>
              </a:rPr>
              <a:t> (variable list)</a:t>
            </a:r>
            <a:r>
              <a:rPr lang="en-US" dirty="0"/>
              <a:t> is similar to the private clause, </a:t>
            </a:r>
            <a:r>
              <a:rPr lang="en-US" dirty="0" smtClean="0"/>
              <a:t>except the </a:t>
            </a:r>
            <a:r>
              <a:rPr lang="en-US" dirty="0"/>
              <a:t>values of variables on entering the threads are initialized to corresponding </a:t>
            </a:r>
            <a:r>
              <a:rPr lang="en-US" dirty="0" smtClean="0"/>
              <a:t>values before </a:t>
            </a:r>
            <a:r>
              <a:rPr lang="en-US" dirty="0"/>
              <a:t>the parallel directive. </a:t>
            </a:r>
            <a:endParaRPr lang="en-US" dirty="0" smtClean="0"/>
          </a:p>
          <a:p>
            <a:pPr lvl="1"/>
            <a:endParaRPr lang="en-US" dirty="0" smtClean="0"/>
          </a:p>
          <a:p>
            <a:pPr lvl="1"/>
            <a:r>
              <a:rPr lang="en-US" dirty="0" smtClean="0"/>
              <a:t>The </a:t>
            </a:r>
            <a:r>
              <a:rPr lang="en-US" dirty="0"/>
              <a:t>clause </a:t>
            </a:r>
            <a:r>
              <a:rPr lang="en-US" sz="2600" b="1" dirty="0">
                <a:solidFill>
                  <a:srgbClr val="FF0000"/>
                </a:solidFill>
                <a:latin typeface="Courier New" panose="02070309020205020404" pitchFamily="49" charset="0"/>
                <a:ea typeface="Courier"/>
                <a:cs typeface="Courier New" panose="02070309020205020404" pitchFamily="49" charset="0"/>
              </a:rPr>
              <a:t>shared (variable list)</a:t>
            </a:r>
            <a:r>
              <a:rPr lang="en-US" dirty="0"/>
              <a:t> indicates that all variables in</a:t>
            </a:r>
            <a:br>
              <a:rPr lang="en-US" dirty="0"/>
            </a:br>
            <a:r>
              <a:rPr lang="en-US" dirty="0"/>
              <a:t>the list are shared across all the threads, i.e., there is only one copy. Special care must </a:t>
            </a:r>
            <a:r>
              <a:rPr lang="en-US" dirty="0" smtClean="0"/>
              <a:t>be taken </a:t>
            </a:r>
            <a:r>
              <a:rPr lang="en-US" dirty="0"/>
              <a:t>while handling these variables by threads to ensure </a:t>
            </a:r>
            <a:r>
              <a:rPr lang="en-US" dirty="0" err="1"/>
              <a:t>serializability</a:t>
            </a:r>
            <a:r>
              <a:rPr lang="en-US" dirty="0"/>
              <a:t>. </a:t>
            </a:r>
          </a:p>
        </p:txBody>
      </p:sp>
    </p:spTree>
    <p:extLst>
      <p:ext uri="{BB962C8B-B14F-4D97-AF65-F5344CB8AC3E}">
        <p14:creationId xmlns:p14="http://schemas.microsoft.com/office/powerpoint/2010/main" val="150610329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424967" y="1507958"/>
            <a:ext cx="7590461" cy="4190209"/>
          </a:xfrm>
          <a:prstGeom prst="rect">
            <a:avLst/>
          </a:prstGeom>
        </p:spPr>
      </p:pic>
    </p:spTree>
    <p:extLst>
      <p:ext uri="{BB962C8B-B14F-4D97-AF65-F5344CB8AC3E}">
        <p14:creationId xmlns:p14="http://schemas.microsoft.com/office/powerpoint/2010/main" val="163233274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Using the parallel directive </a:t>
            </a:r>
          </a:p>
        </p:txBody>
      </p:sp>
      <p:pic>
        <p:nvPicPr>
          <p:cNvPr id="4" name="Content Placeholder 3"/>
          <p:cNvPicPr>
            <a:picLocks noGrp="1" noChangeAspect="1"/>
          </p:cNvPicPr>
          <p:nvPr>
            <p:ph idx="1"/>
          </p:nvPr>
        </p:nvPicPr>
        <p:blipFill>
          <a:blip r:embed="rId2"/>
          <a:stretch>
            <a:fillRect/>
          </a:stretch>
        </p:blipFill>
        <p:spPr>
          <a:xfrm>
            <a:off x="1066800" y="1817135"/>
            <a:ext cx="10058400" cy="1611865"/>
          </a:xfrm>
          <a:prstGeom prst="rect">
            <a:avLst/>
          </a:prstGeom>
        </p:spPr>
      </p:pic>
      <p:sp>
        <p:nvSpPr>
          <p:cNvPr id="6" name="Rectangle 5"/>
          <p:cNvSpPr/>
          <p:nvPr/>
        </p:nvSpPr>
        <p:spPr>
          <a:xfrm>
            <a:off x="1290181" y="3890696"/>
            <a:ext cx="9381994" cy="1477328"/>
          </a:xfrm>
          <a:prstGeom prst="rect">
            <a:avLst/>
          </a:prstGeom>
        </p:spPr>
        <p:txBody>
          <a:bodyPr wrap="square">
            <a:spAutoFit/>
          </a:bodyPr>
          <a:lstStyle/>
          <a:p>
            <a:pPr marL="285750" indent="-285750" algn="just">
              <a:buFont typeface="Arial" panose="020B0604020202020204" pitchFamily="34" charset="0"/>
              <a:buChar char="•"/>
            </a:pPr>
            <a:r>
              <a:rPr lang="en-US" dirty="0">
                <a:solidFill>
                  <a:srgbClr val="333333"/>
                </a:solidFill>
              </a:rPr>
              <a:t>Here, if the value of the variable </a:t>
            </a:r>
            <a:r>
              <a:rPr lang="en-US" dirty="0" err="1">
                <a:solidFill>
                  <a:srgbClr val="790029"/>
                </a:solidFill>
              </a:rPr>
              <a:t>is_parallel</a:t>
            </a:r>
            <a:r>
              <a:rPr lang="en-US" dirty="0">
                <a:solidFill>
                  <a:srgbClr val="790029"/>
                </a:solidFill>
              </a:rPr>
              <a:t> </a:t>
            </a:r>
            <a:r>
              <a:rPr lang="en-US" dirty="0">
                <a:solidFill>
                  <a:srgbClr val="333333"/>
                </a:solidFill>
              </a:rPr>
              <a:t>equals one, eight threads are </a:t>
            </a:r>
            <a:r>
              <a:rPr lang="en-US" dirty="0" smtClean="0">
                <a:solidFill>
                  <a:srgbClr val="333333"/>
                </a:solidFill>
              </a:rPr>
              <a:t>created.</a:t>
            </a:r>
          </a:p>
          <a:p>
            <a:pPr marL="285750" indent="-285750" algn="just">
              <a:buFont typeface="Arial" panose="020B0604020202020204" pitchFamily="34" charset="0"/>
              <a:buChar char="•"/>
            </a:pPr>
            <a:r>
              <a:rPr lang="en-US" dirty="0" smtClean="0">
                <a:solidFill>
                  <a:srgbClr val="333333"/>
                </a:solidFill>
              </a:rPr>
              <a:t>Each </a:t>
            </a:r>
            <a:r>
              <a:rPr lang="en-US" dirty="0">
                <a:solidFill>
                  <a:srgbClr val="333333"/>
                </a:solidFill>
              </a:rPr>
              <a:t>of these threads gets private copies of variables </a:t>
            </a:r>
            <a:r>
              <a:rPr lang="en-US" dirty="0">
                <a:solidFill>
                  <a:srgbClr val="790029"/>
                </a:solidFill>
              </a:rPr>
              <a:t>a </a:t>
            </a:r>
            <a:r>
              <a:rPr lang="en-US" dirty="0">
                <a:solidFill>
                  <a:srgbClr val="333333"/>
                </a:solidFill>
              </a:rPr>
              <a:t>and </a:t>
            </a:r>
            <a:r>
              <a:rPr lang="en-US" dirty="0">
                <a:solidFill>
                  <a:srgbClr val="790029"/>
                </a:solidFill>
              </a:rPr>
              <a:t>c</a:t>
            </a:r>
            <a:r>
              <a:rPr lang="en-US" dirty="0">
                <a:solidFill>
                  <a:srgbClr val="333333"/>
                </a:solidFill>
              </a:rPr>
              <a:t>, and shares a </a:t>
            </a:r>
            <a:r>
              <a:rPr lang="en-US" dirty="0" smtClean="0">
                <a:solidFill>
                  <a:srgbClr val="333333"/>
                </a:solidFill>
              </a:rPr>
              <a:t>single value </a:t>
            </a:r>
            <a:r>
              <a:rPr lang="en-US" dirty="0">
                <a:solidFill>
                  <a:srgbClr val="333333"/>
                </a:solidFill>
              </a:rPr>
              <a:t>of variable </a:t>
            </a:r>
            <a:r>
              <a:rPr lang="en-US" dirty="0">
                <a:solidFill>
                  <a:srgbClr val="790029"/>
                </a:solidFill>
              </a:rPr>
              <a:t>b</a:t>
            </a:r>
            <a:r>
              <a:rPr lang="en-US" dirty="0">
                <a:solidFill>
                  <a:srgbClr val="333333"/>
                </a:solidFill>
              </a:rPr>
              <a:t>. </a:t>
            </a:r>
            <a:endParaRPr lang="en-US" dirty="0" smtClean="0">
              <a:solidFill>
                <a:srgbClr val="333333"/>
              </a:solidFill>
            </a:endParaRPr>
          </a:p>
          <a:p>
            <a:pPr marL="285750" indent="-285750" algn="just">
              <a:buFont typeface="Arial" panose="020B0604020202020204" pitchFamily="34" charset="0"/>
              <a:buChar char="•"/>
            </a:pPr>
            <a:r>
              <a:rPr lang="en-US" dirty="0" smtClean="0">
                <a:solidFill>
                  <a:srgbClr val="333333"/>
                </a:solidFill>
              </a:rPr>
              <a:t>Furthermore</a:t>
            </a:r>
            <a:r>
              <a:rPr lang="en-US" dirty="0">
                <a:solidFill>
                  <a:srgbClr val="333333"/>
                </a:solidFill>
              </a:rPr>
              <a:t>, the value of each copy of </a:t>
            </a:r>
            <a:r>
              <a:rPr lang="en-US" dirty="0">
                <a:solidFill>
                  <a:srgbClr val="790029"/>
                </a:solidFill>
              </a:rPr>
              <a:t>c </a:t>
            </a:r>
            <a:r>
              <a:rPr lang="en-US" dirty="0">
                <a:solidFill>
                  <a:srgbClr val="333333"/>
                </a:solidFill>
              </a:rPr>
              <a:t>is initialized to the </a:t>
            </a:r>
            <a:r>
              <a:rPr lang="en-US" dirty="0" smtClean="0">
                <a:solidFill>
                  <a:srgbClr val="333333"/>
                </a:solidFill>
              </a:rPr>
              <a:t>value of </a:t>
            </a:r>
            <a:r>
              <a:rPr lang="en-US" dirty="0">
                <a:solidFill>
                  <a:srgbClr val="790029"/>
                </a:solidFill>
              </a:rPr>
              <a:t>c </a:t>
            </a:r>
            <a:r>
              <a:rPr lang="en-US" dirty="0">
                <a:solidFill>
                  <a:srgbClr val="333333"/>
                </a:solidFill>
              </a:rPr>
              <a:t>before the parallel directive.</a:t>
            </a:r>
            <a:r>
              <a:rPr lang="en-US" dirty="0"/>
              <a:t> </a:t>
            </a:r>
          </a:p>
        </p:txBody>
      </p:sp>
    </p:spTree>
    <p:extLst>
      <p:ext uri="{BB962C8B-B14F-4D97-AF65-F5344CB8AC3E}">
        <p14:creationId xmlns:p14="http://schemas.microsoft.com/office/powerpoint/2010/main" val="283356063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oogle Shape;216;p26"/>
          <p:cNvPicPr preferRelativeResize="0"/>
          <p:nvPr/>
        </p:nvPicPr>
        <p:blipFill rotWithShape="1">
          <a:blip r:embed="rId2">
            <a:alphaModFix/>
          </a:blip>
          <a:srcRect/>
          <a:stretch/>
        </p:blipFill>
        <p:spPr>
          <a:xfrm>
            <a:off x="1741118" y="150312"/>
            <a:ext cx="8129390" cy="5423770"/>
          </a:xfrm>
          <a:prstGeom prst="rect">
            <a:avLst/>
          </a:prstGeom>
          <a:noFill/>
          <a:ln>
            <a:noFill/>
          </a:ln>
        </p:spPr>
      </p:pic>
      <p:sp>
        <p:nvSpPr>
          <p:cNvPr id="5" name="Rectangle 4"/>
          <p:cNvSpPr/>
          <p:nvPr/>
        </p:nvSpPr>
        <p:spPr>
          <a:xfrm>
            <a:off x="137786" y="5981524"/>
            <a:ext cx="12041688" cy="317779"/>
          </a:xfrm>
          <a:prstGeom prst="rect">
            <a:avLst/>
          </a:prstGeom>
        </p:spPr>
        <p:txBody>
          <a:bodyPr wrap="square">
            <a:spAutoFit/>
          </a:bodyPr>
          <a:lstStyle/>
          <a:p>
            <a:pPr lvl="0">
              <a:lnSpc>
                <a:spcPct val="80000"/>
              </a:lnSpc>
              <a:buClr>
                <a:schemeClr val="accent1"/>
              </a:buClr>
              <a:buSzPts val="1920"/>
            </a:pPr>
            <a:r>
              <a:rPr lang="en-US" dirty="0">
                <a:solidFill>
                  <a:srgbClr val="404040"/>
                </a:solidFill>
                <a:latin typeface="Trebuchet MS"/>
                <a:ea typeface="Trebuchet MS"/>
                <a:cs typeface="Trebuchet MS"/>
                <a:sym typeface="Trebuchet MS"/>
              </a:rPr>
              <a:t>A sample </a:t>
            </a:r>
            <a:r>
              <a:rPr lang="en-US" dirty="0" err="1">
                <a:solidFill>
                  <a:srgbClr val="404040"/>
                </a:solidFill>
                <a:latin typeface="Trebuchet MS"/>
                <a:ea typeface="Trebuchet MS"/>
                <a:cs typeface="Trebuchet MS"/>
                <a:sym typeface="Trebuchet MS"/>
              </a:rPr>
              <a:t>OpenMP</a:t>
            </a:r>
            <a:r>
              <a:rPr lang="en-US" dirty="0">
                <a:solidFill>
                  <a:srgbClr val="404040"/>
                </a:solidFill>
                <a:latin typeface="Trebuchet MS"/>
                <a:ea typeface="Trebuchet MS"/>
                <a:cs typeface="Trebuchet MS"/>
                <a:sym typeface="Trebuchet MS"/>
              </a:rPr>
              <a:t> program along with its </a:t>
            </a:r>
            <a:r>
              <a:rPr lang="en-US" dirty="0" err="1">
                <a:solidFill>
                  <a:srgbClr val="404040"/>
                </a:solidFill>
                <a:latin typeface="Trebuchet MS"/>
                <a:ea typeface="Trebuchet MS"/>
                <a:cs typeface="Trebuchet MS"/>
                <a:sym typeface="Trebuchet MS"/>
              </a:rPr>
              <a:t>Pthreads</a:t>
            </a:r>
            <a:r>
              <a:rPr lang="en-US" dirty="0">
                <a:solidFill>
                  <a:srgbClr val="404040"/>
                </a:solidFill>
                <a:latin typeface="Trebuchet MS"/>
                <a:ea typeface="Trebuchet MS"/>
                <a:cs typeface="Trebuchet MS"/>
                <a:sym typeface="Trebuchet MS"/>
              </a:rPr>
              <a:t> translation that might be performed by an </a:t>
            </a:r>
            <a:r>
              <a:rPr lang="en-US" dirty="0" err="1">
                <a:solidFill>
                  <a:srgbClr val="404040"/>
                </a:solidFill>
                <a:latin typeface="Trebuchet MS"/>
                <a:ea typeface="Trebuchet MS"/>
                <a:cs typeface="Trebuchet MS"/>
                <a:sym typeface="Trebuchet MS"/>
              </a:rPr>
              <a:t>OpenMP</a:t>
            </a:r>
            <a:r>
              <a:rPr lang="en-US" dirty="0">
                <a:solidFill>
                  <a:srgbClr val="404040"/>
                </a:solidFill>
                <a:latin typeface="Trebuchet MS"/>
                <a:ea typeface="Trebuchet MS"/>
                <a:cs typeface="Trebuchet MS"/>
                <a:sym typeface="Trebuchet MS"/>
              </a:rPr>
              <a:t> compiler.</a:t>
            </a:r>
            <a:endParaRPr lang="en-US" dirty="0"/>
          </a:p>
        </p:txBody>
      </p:sp>
    </p:spTree>
    <p:extLst>
      <p:ext uri="{BB962C8B-B14F-4D97-AF65-F5344CB8AC3E}">
        <p14:creationId xmlns:p14="http://schemas.microsoft.com/office/powerpoint/2010/main" val="118543325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4294967295"/>
            <p:extLst>
              <p:ext uri="{D42A27DB-BD31-4B8C-83A1-F6EECF244321}">
                <p14:modId xmlns:p14="http://schemas.microsoft.com/office/powerpoint/2010/main" val="1787788866"/>
              </p:ext>
            </p:extLst>
          </p:nvPr>
        </p:nvGraphicFramePr>
        <p:xfrm>
          <a:off x="513568" y="1465547"/>
          <a:ext cx="11466232" cy="3743232"/>
        </p:xfrm>
        <a:graphic>
          <a:graphicData uri="http://schemas.openxmlformats.org/drawingml/2006/table">
            <a:tbl>
              <a:tblPr/>
              <a:tblGrid>
                <a:gridCol w="2866558"/>
                <a:gridCol w="8599674"/>
              </a:tblGrid>
              <a:tr h="105871">
                <a:tc>
                  <a:txBody>
                    <a:bodyPr/>
                    <a:lstStyle/>
                    <a:p>
                      <a:pPr algn="just">
                        <a:spcAft>
                          <a:spcPts val="500"/>
                        </a:spcAft>
                      </a:pPr>
                      <a:r>
                        <a:rPr lang="en-US" sz="1800" b="1" dirty="0">
                          <a:solidFill>
                            <a:srgbClr val="FFFFFF"/>
                          </a:solidFill>
                          <a:effectLst/>
                        </a:rPr>
                        <a:t>Clause</a:t>
                      </a:r>
                    </a:p>
                  </a:txBody>
                  <a:tcPr marL="8300" marR="8300" marT="11067" marB="11067">
                    <a:lnL w="7620" cap="flat" cmpd="sng" algn="ctr">
                      <a:solidFill>
                        <a:srgbClr val="BABABA"/>
                      </a:solidFill>
                      <a:prstDash val="solid"/>
                      <a:round/>
                      <a:headEnd type="none" w="med" len="med"/>
                      <a:tailEnd type="none" w="med" len="med"/>
                    </a:lnL>
                    <a:lnR w="7620" cap="flat" cmpd="sng" algn="ctr">
                      <a:solidFill>
                        <a:srgbClr val="BABABA"/>
                      </a:solidFill>
                      <a:prstDash val="solid"/>
                      <a:round/>
                      <a:headEnd type="none" w="med" len="med"/>
                      <a:tailEnd type="none" w="med" len="med"/>
                    </a:lnR>
                    <a:lnT w="7620" cap="flat" cmpd="sng" algn="ctr">
                      <a:solidFill>
                        <a:srgbClr val="BABABA"/>
                      </a:solidFill>
                      <a:prstDash val="solid"/>
                      <a:round/>
                      <a:headEnd type="none" w="med" len="med"/>
                      <a:tailEnd type="none" w="med" len="med"/>
                    </a:lnT>
                    <a:lnB w="7620" cap="flat" cmpd="sng" algn="ctr">
                      <a:solidFill>
                        <a:srgbClr val="BABABA"/>
                      </a:solidFill>
                      <a:prstDash val="solid"/>
                      <a:round/>
                      <a:headEnd type="none" w="med" len="med"/>
                      <a:tailEnd type="none" w="med" len="med"/>
                    </a:lnB>
                    <a:solidFill>
                      <a:srgbClr val="555555"/>
                    </a:solidFill>
                  </a:tcPr>
                </a:tc>
                <a:tc>
                  <a:txBody>
                    <a:bodyPr/>
                    <a:lstStyle/>
                    <a:p>
                      <a:pPr algn="just">
                        <a:spcAft>
                          <a:spcPts val="500"/>
                        </a:spcAft>
                      </a:pPr>
                      <a:r>
                        <a:rPr lang="en-US" sz="1800" b="1">
                          <a:solidFill>
                            <a:srgbClr val="FFFFFF"/>
                          </a:solidFill>
                          <a:effectLst/>
                        </a:rPr>
                        <a:t>Description</a:t>
                      </a:r>
                    </a:p>
                  </a:txBody>
                  <a:tcPr marL="8300" marR="8300" marT="11067" marB="11067">
                    <a:lnL w="7620" cap="flat" cmpd="sng" algn="ctr">
                      <a:solidFill>
                        <a:srgbClr val="BABABA"/>
                      </a:solidFill>
                      <a:prstDash val="solid"/>
                      <a:round/>
                      <a:headEnd type="none" w="med" len="med"/>
                      <a:tailEnd type="none" w="med" len="med"/>
                    </a:lnL>
                    <a:lnR w="7620" cap="flat" cmpd="sng" algn="ctr">
                      <a:solidFill>
                        <a:srgbClr val="BABABA"/>
                      </a:solidFill>
                      <a:prstDash val="solid"/>
                      <a:round/>
                      <a:headEnd type="none" w="med" len="med"/>
                      <a:tailEnd type="none" w="med" len="med"/>
                    </a:lnR>
                    <a:lnT w="7620" cap="flat" cmpd="sng" algn="ctr">
                      <a:solidFill>
                        <a:srgbClr val="BABABA"/>
                      </a:solidFill>
                      <a:prstDash val="solid"/>
                      <a:round/>
                      <a:headEnd type="none" w="med" len="med"/>
                      <a:tailEnd type="none" w="med" len="med"/>
                    </a:lnT>
                    <a:lnB w="7620" cap="flat" cmpd="sng" algn="ctr">
                      <a:solidFill>
                        <a:srgbClr val="BABABA"/>
                      </a:solidFill>
                      <a:prstDash val="solid"/>
                      <a:round/>
                      <a:headEnd type="none" w="med" len="med"/>
                      <a:tailEnd type="none" w="med" len="med"/>
                    </a:lnB>
                    <a:solidFill>
                      <a:srgbClr val="555555"/>
                    </a:solidFill>
                  </a:tcPr>
                </a:tc>
              </a:tr>
              <a:tr h="435969">
                <a:tc>
                  <a:txBody>
                    <a:bodyPr/>
                    <a:lstStyle/>
                    <a:p>
                      <a:pPr algn="just" fontAlgn="t"/>
                      <a:r>
                        <a:rPr lang="en-US" sz="1800" b="0">
                          <a:effectLst/>
                          <a:latin typeface="Courier New" panose="02070309020205020404" pitchFamily="49" charset="0"/>
                        </a:rPr>
                        <a:t>private</a:t>
                      </a:r>
                      <a:endParaRPr lang="en-US" sz="1800">
                        <a:effectLst/>
                      </a:endParaRPr>
                    </a:p>
                  </a:txBody>
                  <a:tcPr marL="11067" marR="11067" marT="11067" marB="11067">
                    <a:lnL w="7620" cap="flat" cmpd="sng" algn="ctr">
                      <a:solidFill>
                        <a:srgbClr val="BABABA"/>
                      </a:solidFill>
                      <a:prstDash val="solid"/>
                      <a:round/>
                      <a:headEnd type="none" w="med" len="med"/>
                      <a:tailEnd type="none" w="med" len="med"/>
                    </a:lnL>
                    <a:lnR w="7620" cap="flat" cmpd="sng" algn="ctr">
                      <a:solidFill>
                        <a:srgbClr val="BABABA"/>
                      </a:solidFill>
                      <a:prstDash val="solid"/>
                      <a:round/>
                      <a:headEnd type="none" w="med" len="med"/>
                      <a:tailEnd type="none" w="med" len="med"/>
                    </a:lnR>
                    <a:lnT w="7620" cap="flat" cmpd="sng" algn="ctr">
                      <a:solidFill>
                        <a:srgbClr val="BABABA"/>
                      </a:solidFill>
                      <a:prstDash val="solid"/>
                      <a:round/>
                      <a:headEnd type="none" w="med" len="med"/>
                      <a:tailEnd type="none" w="med" len="med"/>
                    </a:lnT>
                    <a:lnB w="7620" cap="flat" cmpd="sng" algn="ctr">
                      <a:solidFill>
                        <a:srgbClr val="BABABA"/>
                      </a:solidFill>
                      <a:prstDash val="solid"/>
                      <a:round/>
                      <a:headEnd type="none" w="med" len="med"/>
                      <a:tailEnd type="none" w="med" len="med"/>
                    </a:lnB>
                    <a:solidFill>
                      <a:srgbClr val="FFFFFF"/>
                    </a:solidFill>
                  </a:tcPr>
                </a:tc>
                <a:tc>
                  <a:txBody>
                    <a:bodyPr/>
                    <a:lstStyle/>
                    <a:p>
                      <a:pPr algn="just" fontAlgn="t"/>
                      <a:r>
                        <a:rPr lang="en-US" sz="1800">
                          <a:effectLst/>
                        </a:rPr>
                        <a:t>Declares variables to be </a:t>
                      </a:r>
                      <a:r>
                        <a:rPr lang="en-US" sz="1800" b="0">
                          <a:effectLst/>
                          <a:latin typeface="Courier New" panose="02070309020205020404" pitchFamily="49" charset="0"/>
                        </a:rPr>
                        <a:t>private</a:t>
                      </a:r>
                      <a:r>
                        <a:rPr lang="en-US" sz="1800">
                          <a:effectLst/>
                        </a:rPr>
                        <a:t> to each thread in a team. Private copies of the variable are initialized from the original object when entering the region.</a:t>
                      </a:r>
                    </a:p>
                  </a:txBody>
                  <a:tcPr marL="11067" marR="11067" marT="11067" marB="11067">
                    <a:lnL w="7620" cap="flat" cmpd="sng" algn="ctr">
                      <a:solidFill>
                        <a:srgbClr val="BABABA"/>
                      </a:solidFill>
                      <a:prstDash val="solid"/>
                      <a:round/>
                      <a:headEnd type="none" w="med" len="med"/>
                      <a:tailEnd type="none" w="med" len="med"/>
                    </a:lnL>
                    <a:lnR w="7620" cap="flat" cmpd="sng" algn="ctr">
                      <a:solidFill>
                        <a:srgbClr val="BABABA"/>
                      </a:solidFill>
                      <a:prstDash val="solid"/>
                      <a:round/>
                      <a:headEnd type="none" w="med" len="med"/>
                      <a:tailEnd type="none" w="med" len="med"/>
                    </a:lnR>
                    <a:lnT w="7620" cap="flat" cmpd="sng" algn="ctr">
                      <a:solidFill>
                        <a:srgbClr val="BABABA"/>
                      </a:solidFill>
                      <a:prstDash val="solid"/>
                      <a:round/>
                      <a:headEnd type="none" w="med" len="med"/>
                      <a:tailEnd type="none" w="med" len="med"/>
                    </a:lnT>
                    <a:lnB w="7620" cap="flat" cmpd="sng" algn="ctr">
                      <a:solidFill>
                        <a:srgbClr val="BABABA"/>
                      </a:solidFill>
                      <a:prstDash val="solid"/>
                      <a:round/>
                      <a:headEnd type="none" w="med" len="med"/>
                      <a:tailEnd type="none" w="med" len="med"/>
                    </a:lnB>
                    <a:solidFill>
                      <a:srgbClr val="FFFFFF"/>
                    </a:solidFill>
                  </a:tcPr>
                </a:tc>
              </a:tr>
              <a:tr h="300046">
                <a:tc>
                  <a:txBody>
                    <a:bodyPr/>
                    <a:lstStyle/>
                    <a:p>
                      <a:pPr algn="just" fontAlgn="t"/>
                      <a:r>
                        <a:rPr lang="en-US" sz="1800" b="0">
                          <a:effectLst/>
                          <a:latin typeface="Courier New" panose="02070309020205020404" pitchFamily="49" charset="0"/>
                        </a:rPr>
                        <a:t>firstprivate</a:t>
                      </a:r>
                      <a:endParaRPr lang="en-US" sz="1800">
                        <a:effectLst/>
                      </a:endParaRPr>
                    </a:p>
                  </a:txBody>
                  <a:tcPr marL="11067" marR="11067" marT="11067" marB="11067">
                    <a:lnL w="7620" cap="flat" cmpd="sng" algn="ctr">
                      <a:solidFill>
                        <a:srgbClr val="BABABA"/>
                      </a:solidFill>
                      <a:prstDash val="solid"/>
                      <a:round/>
                      <a:headEnd type="none" w="med" len="med"/>
                      <a:tailEnd type="none" w="med" len="med"/>
                    </a:lnL>
                    <a:lnR w="7620" cap="flat" cmpd="sng" algn="ctr">
                      <a:solidFill>
                        <a:srgbClr val="BABABA"/>
                      </a:solidFill>
                      <a:prstDash val="solid"/>
                      <a:round/>
                      <a:headEnd type="none" w="med" len="med"/>
                      <a:tailEnd type="none" w="med" len="med"/>
                    </a:lnR>
                    <a:lnT w="7620" cap="flat" cmpd="sng" algn="ctr">
                      <a:solidFill>
                        <a:srgbClr val="BABABA"/>
                      </a:solidFill>
                      <a:prstDash val="solid"/>
                      <a:round/>
                      <a:headEnd type="none" w="med" len="med"/>
                      <a:tailEnd type="none" w="med" len="med"/>
                    </a:lnT>
                    <a:lnB w="7620" cap="flat" cmpd="sng" algn="ctr">
                      <a:solidFill>
                        <a:srgbClr val="BABABA"/>
                      </a:solidFill>
                      <a:prstDash val="solid"/>
                      <a:round/>
                      <a:headEnd type="none" w="med" len="med"/>
                      <a:tailEnd type="none" w="med" len="med"/>
                    </a:lnB>
                    <a:solidFill>
                      <a:srgbClr val="FFFFFF"/>
                    </a:solidFill>
                  </a:tcPr>
                </a:tc>
                <a:tc>
                  <a:txBody>
                    <a:bodyPr/>
                    <a:lstStyle/>
                    <a:p>
                      <a:pPr algn="just" fontAlgn="t"/>
                      <a:r>
                        <a:rPr lang="en-US" sz="1800">
                          <a:effectLst/>
                        </a:rPr>
                        <a:t>Provides a superset of the functionality provided by the </a:t>
                      </a:r>
                      <a:r>
                        <a:rPr lang="en-US" sz="1800" b="0">
                          <a:effectLst/>
                          <a:latin typeface="Courier New" panose="02070309020205020404" pitchFamily="49" charset="0"/>
                        </a:rPr>
                        <a:t>private</a:t>
                      </a:r>
                      <a:r>
                        <a:rPr lang="en-US" sz="1800">
                          <a:effectLst/>
                        </a:rPr>
                        <a:t> clause. Each private data object is initialized with the value of the original object.</a:t>
                      </a:r>
                    </a:p>
                  </a:txBody>
                  <a:tcPr marL="11067" marR="11067" marT="11067" marB="11067">
                    <a:lnL w="7620" cap="flat" cmpd="sng" algn="ctr">
                      <a:solidFill>
                        <a:srgbClr val="BABABA"/>
                      </a:solidFill>
                      <a:prstDash val="solid"/>
                      <a:round/>
                      <a:headEnd type="none" w="med" len="med"/>
                      <a:tailEnd type="none" w="med" len="med"/>
                    </a:lnL>
                    <a:lnR w="7620" cap="flat" cmpd="sng" algn="ctr">
                      <a:solidFill>
                        <a:srgbClr val="BABABA"/>
                      </a:solidFill>
                      <a:prstDash val="solid"/>
                      <a:round/>
                      <a:headEnd type="none" w="med" len="med"/>
                      <a:tailEnd type="none" w="med" len="med"/>
                    </a:lnR>
                    <a:lnT w="7620" cap="flat" cmpd="sng" algn="ctr">
                      <a:solidFill>
                        <a:srgbClr val="BABABA"/>
                      </a:solidFill>
                      <a:prstDash val="solid"/>
                      <a:round/>
                      <a:headEnd type="none" w="med" len="med"/>
                      <a:tailEnd type="none" w="med" len="med"/>
                    </a:lnT>
                    <a:lnB w="7620" cap="flat" cmpd="sng" algn="ctr">
                      <a:solidFill>
                        <a:srgbClr val="BABABA"/>
                      </a:solidFill>
                      <a:prstDash val="solid"/>
                      <a:round/>
                      <a:headEnd type="none" w="med" len="med"/>
                      <a:tailEnd type="none" w="med" len="med"/>
                    </a:lnB>
                    <a:solidFill>
                      <a:srgbClr val="FFFFFF"/>
                    </a:solidFill>
                  </a:tcPr>
                </a:tc>
              </a:tr>
              <a:tr h="571892">
                <a:tc>
                  <a:txBody>
                    <a:bodyPr/>
                    <a:lstStyle/>
                    <a:p>
                      <a:pPr algn="just" fontAlgn="t"/>
                      <a:r>
                        <a:rPr lang="en-US" sz="1800" b="0">
                          <a:effectLst/>
                          <a:latin typeface="Courier New" panose="02070309020205020404" pitchFamily="49" charset="0"/>
                        </a:rPr>
                        <a:t>lastprivate</a:t>
                      </a:r>
                      <a:endParaRPr lang="en-US" sz="1800">
                        <a:effectLst/>
                      </a:endParaRPr>
                    </a:p>
                  </a:txBody>
                  <a:tcPr marL="11067" marR="11067" marT="11067" marB="11067">
                    <a:lnL w="7620" cap="flat" cmpd="sng" algn="ctr">
                      <a:solidFill>
                        <a:srgbClr val="BABABA"/>
                      </a:solidFill>
                      <a:prstDash val="solid"/>
                      <a:round/>
                      <a:headEnd type="none" w="med" len="med"/>
                      <a:tailEnd type="none" w="med" len="med"/>
                    </a:lnL>
                    <a:lnR w="7620" cap="flat" cmpd="sng" algn="ctr">
                      <a:solidFill>
                        <a:srgbClr val="BABABA"/>
                      </a:solidFill>
                      <a:prstDash val="solid"/>
                      <a:round/>
                      <a:headEnd type="none" w="med" len="med"/>
                      <a:tailEnd type="none" w="med" len="med"/>
                    </a:lnR>
                    <a:lnT w="7620" cap="flat" cmpd="sng" algn="ctr">
                      <a:solidFill>
                        <a:srgbClr val="BABABA"/>
                      </a:solidFill>
                      <a:prstDash val="solid"/>
                      <a:round/>
                      <a:headEnd type="none" w="med" len="med"/>
                      <a:tailEnd type="none" w="med" len="med"/>
                    </a:lnT>
                    <a:lnB w="7620" cap="flat" cmpd="sng" algn="ctr">
                      <a:solidFill>
                        <a:srgbClr val="BABABA"/>
                      </a:solidFill>
                      <a:prstDash val="solid"/>
                      <a:round/>
                      <a:headEnd type="none" w="med" len="med"/>
                      <a:tailEnd type="none" w="med" len="med"/>
                    </a:lnB>
                    <a:solidFill>
                      <a:srgbClr val="FFFFFF"/>
                    </a:solidFill>
                  </a:tcPr>
                </a:tc>
                <a:tc>
                  <a:txBody>
                    <a:bodyPr/>
                    <a:lstStyle/>
                    <a:p>
                      <a:pPr algn="just" fontAlgn="t"/>
                      <a:r>
                        <a:rPr lang="en-US" sz="1800">
                          <a:effectLst/>
                        </a:rPr>
                        <a:t>Provides a superset of the functionality provided by the </a:t>
                      </a:r>
                      <a:r>
                        <a:rPr lang="en-US" sz="1800" b="0">
                          <a:effectLst/>
                          <a:latin typeface="Courier New" panose="02070309020205020404" pitchFamily="49" charset="0"/>
                        </a:rPr>
                        <a:t>private</a:t>
                      </a:r>
                      <a:r>
                        <a:rPr lang="en-US" sz="1800">
                          <a:effectLst/>
                        </a:rPr>
                        <a:t> clause. The original object is updated with the value of the private copy from the last sequential iteration of the associated loop, or the lexically last section construct, when exiting the region.</a:t>
                      </a:r>
                    </a:p>
                  </a:txBody>
                  <a:tcPr marL="11067" marR="11067" marT="11067" marB="11067">
                    <a:lnL w="7620" cap="flat" cmpd="sng" algn="ctr">
                      <a:solidFill>
                        <a:srgbClr val="BABABA"/>
                      </a:solidFill>
                      <a:prstDash val="solid"/>
                      <a:round/>
                      <a:headEnd type="none" w="med" len="med"/>
                      <a:tailEnd type="none" w="med" len="med"/>
                    </a:lnL>
                    <a:lnR w="7620" cap="flat" cmpd="sng" algn="ctr">
                      <a:solidFill>
                        <a:srgbClr val="BABABA"/>
                      </a:solidFill>
                      <a:prstDash val="solid"/>
                      <a:round/>
                      <a:headEnd type="none" w="med" len="med"/>
                      <a:tailEnd type="none" w="med" len="med"/>
                    </a:lnR>
                    <a:lnT w="7620" cap="flat" cmpd="sng" algn="ctr">
                      <a:solidFill>
                        <a:srgbClr val="BABABA"/>
                      </a:solidFill>
                      <a:prstDash val="solid"/>
                      <a:round/>
                      <a:headEnd type="none" w="med" len="med"/>
                      <a:tailEnd type="none" w="med" len="med"/>
                    </a:lnT>
                    <a:lnB w="7620" cap="flat" cmpd="sng" algn="ctr">
                      <a:solidFill>
                        <a:srgbClr val="BABABA"/>
                      </a:solidFill>
                      <a:prstDash val="solid"/>
                      <a:round/>
                      <a:headEnd type="none" w="med" len="med"/>
                      <a:tailEnd type="none" w="med" len="med"/>
                    </a:lnB>
                    <a:solidFill>
                      <a:srgbClr val="FFFFFF"/>
                    </a:solidFill>
                  </a:tcPr>
                </a:tc>
              </a:tr>
              <a:tr h="164123">
                <a:tc>
                  <a:txBody>
                    <a:bodyPr/>
                    <a:lstStyle/>
                    <a:p>
                      <a:pPr algn="just" fontAlgn="t"/>
                      <a:r>
                        <a:rPr lang="en-US" sz="1800" b="0">
                          <a:effectLst/>
                          <a:latin typeface="Courier New" panose="02070309020205020404" pitchFamily="49" charset="0"/>
                        </a:rPr>
                        <a:t>shared</a:t>
                      </a:r>
                      <a:endParaRPr lang="en-US" sz="1800">
                        <a:effectLst/>
                      </a:endParaRPr>
                    </a:p>
                  </a:txBody>
                  <a:tcPr marL="11067" marR="11067" marT="11067" marB="11067">
                    <a:lnL w="7620" cap="flat" cmpd="sng" algn="ctr">
                      <a:solidFill>
                        <a:srgbClr val="BABABA"/>
                      </a:solidFill>
                      <a:prstDash val="solid"/>
                      <a:round/>
                      <a:headEnd type="none" w="med" len="med"/>
                      <a:tailEnd type="none" w="med" len="med"/>
                    </a:lnL>
                    <a:lnR w="7620" cap="flat" cmpd="sng" algn="ctr">
                      <a:solidFill>
                        <a:srgbClr val="BABABA"/>
                      </a:solidFill>
                      <a:prstDash val="solid"/>
                      <a:round/>
                      <a:headEnd type="none" w="med" len="med"/>
                      <a:tailEnd type="none" w="med" len="med"/>
                    </a:lnR>
                    <a:lnT w="7620" cap="flat" cmpd="sng" algn="ctr">
                      <a:solidFill>
                        <a:srgbClr val="BABABA"/>
                      </a:solidFill>
                      <a:prstDash val="solid"/>
                      <a:round/>
                      <a:headEnd type="none" w="med" len="med"/>
                      <a:tailEnd type="none" w="med" len="med"/>
                    </a:lnT>
                    <a:lnB w="7620" cap="flat" cmpd="sng" algn="ctr">
                      <a:solidFill>
                        <a:srgbClr val="BABABA"/>
                      </a:solidFill>
                      <a:prstDash val="solid"/>
                      <a:round/>
                      <a:headEnd type="none" w="med" len="med"/>
                      <a:tailEnd type="none" w="med" len="med"/>
                    </a:lnB>
                    <a:solidFill>
                      <a:srgbClr val="FFFFFF"/>
                    </a:solidFill>
                  </a:tcPr>
                </a:tc>
                <a:tc>
                  <a:txBody>
                    <a:bodyPr/>
                    <a:lstStyle/>
                    <a:p>
                      <a:pPr algn="just" fontAlgn="t"/>
                      <a:r>
                        <a:rPr lang="en-US" sz="1800">
                          <a:effectLst/>
                        </a:rPr>
                        <a:t>Shares variables among all the threads in a team.</a:t>
                      </a:r>
                    </a:p>
                  </a:txBody>
                  <a:tcPr marL="11067" marR="11067" marT="11067" marB="11067">
                    <a:lnL w="7620" cap="flat" cmpd="sng" algn="ctr">
                      <a:solidFill>
                        <a:srgbClr val="BABABA"/>
                      </a:solidFill>
                      <a:prstDash val="solid"/>
                      <a:round/>
                      <a:headEnd type="none" w="med" len="med"/>
                      <a:tailEnd type="none" w="med" len="med"/>
                    </a:lnL>
                    <a:lnR w="7620" cap="flat" cmpd="sng" algn="ctr">
                      <a:solidFill>
                        <a:srgbClr val="BABABA"/>
                      </a:solidFill>
                      <a:prstDash val="solid"/>
                      <a:round/>
                      <a:headEnd type="none" w="med" len="med"/>
                      <a:tailEnd type="none" w="med" len="med"/>
                    </a:lnR>
                    <a:lnT w="7620" cap="flat" cmpd="sng" algn="ctr">
                      <a:solidFill>
                        <a:srgbClr val="BABABA"/>
                      </a:solidFill>
                      <a:prstDash val="solid"/>
                      <a:round/>
                      <a:headEnd type="none" w="med" len="med"/>
                      <a:tailEnd type="none" w="med" len="med"/>
                    </a:lnT>
                    <a:lnB w="7620" cap="flat" cmpd="sng" algn="ctr">
                      <a:solidFill>
                        <a:srgbClr val="BABABA"/>
                      </a:solidFill>
                      <a:prstDash val="solid"/>
                      <a:round/>
                      <a:headEnd type="none" w="med" len="med"/>
                      <a:tailEnd type="none" w="med" len="med"/>
                    </a:lnB>
                    <a:solidFill>
                      <a:srgbClr val="FFFFFF"/>
                    </a:solidFill>
                  </a:tcPr>
                </a:tc>
              </a:tr>
              <a:tr h="164123">
                <a:tc>
                  <a:txBody>
                    <a:bodyPr/>
                    <a:lstStyle/>
                    <a:p>
                      <a:pPr algn="just" fontAlgn="t"/>
                      <a:r>
                        <a:rPr lang="en-US" sz="1800" b="0">
                          <a:effectLst/>
                          <a:latin typeface="Courier New" panose="02070309020205020404" pitchFamily="49" charset="0"/>
                        </a:rPr>
                        <a:t>default</a:t>
                      </a:r>
                      <a:endParaRPr lang="en-US" sz="1800">
                        <a:effectLst/>
                      </a:endParaRPr>
                    </a:p>
                  </a:txBody>
                  <a:tcPr marL="11067" marR="11067" marT="11067" marB="11067">
                    <a:lnL w="7620" cap="flat" cmpd="sng" algn="ctr">
                      <a:solidFill>
                        <a:srgbClr val="BABABA"/>
                      </a:solidFill>
                      <a:prstDash val="solid"/>
                      <a:round/>
                      <a:headEnd type="none" w="med" len="med"/>
                      <a:tailEnd type="none" w="med" len="med"/>
                    </a:lnL>
                    <a:lnR w="7620" cap="flat" cmpd="sng" algn="ctr">
                      <a:solidFill>
                        <a:srgbClr val="BABABA"/>
                      </a:solidFill>
                      <a:prstDash val="solid"/>
                      <a:round/>
                      <a:headEnd type="none" w="med" len="med"/>
                      <a:tailEnd type="none" w="med" len="med"/>
                    </a:lnR>
                    <a:lnT w="7620" cap="flat" cmpd="sng" algn="ctr">
                      <a:solidFill>
                        <a:srgbClr val="BABABA"/>
                      </a:solidFill>
                      <a:prstDash val="solid"/>
                      <a:round/>
                      <a:headEnd type="none" w="med" len="med"/>
                      <a:tailEnd type="none" w="med" len="med"/>
                    </a:lnT>
                    <a:lnB w="7620" cap="flat" cmpd="sng" algn="ctr">
                      <a:solidFill>
                        <a:srgbClr val="BABABA"/>
                      </a:solidFill>
                      <a:prstDash val="solid"/>
                      <a:round/>
                      <a:headEnd type="none" w="med" len="med"/>
                      <a:tailEnd type="none" w="med" len="med"/>
                    </a:lnB>
                    <a:solidFill>
                      <a:srgbClr val="FFFFFF"/>
                    </a:solidFill>
                  </a:tcPr>
                </a:tc>
                <a:tc>
                  <a:txBody>
                    <a:bodyPr/>
                    <a:lstStyle/>
                    <a:p>
                      <a:pPr algn="just" fontAlgn="t"/>
                      <a:r>
                        <a:rPr lang="en-US" sz="1800">
                          <a:effectLst/>
                        </a:rPr>
                        <a:t>Enables you to affect the data-scope attributes of variables.</a:t>
                      </a:r>
                    </a:p>
                  </a:txBody>
                  <a:tcPr marL="11067" marR="11067" marT="11067" marB="11067">
                    <a:lnL w="7620" cap="flat" cmpd="sng" algn="ctr">
                      <a:solidFill>
                        <a:srgbClr val="BABABA"/>
                      </a:solidFill>
                      <a:prstDash val="solid"/>
                      <a:round/>
                      <a:headEnd type="none" w="med" len="med"/>
                      <a:tailEnd type="none" w="med" len="med"/>
                    </a:lnL>
                    <a:lnR w="7620" cap="flat" cmpd="sng" algn="ctr">
                      <a:solidFill>
                        <a:srgbClr val="BABABA"/>
                      </a:solidFill>
                      <a:prstDash val="solid"/>
                      <a:round/>
                      <a:headEnd type="none" w="med" len="med"/>
                      <a:tailEnd type="none" w="med" len="med"/>
                    </a:lnR>
                    <a:lnT w="7620" cap="flat" cmpd="sng" algn="ctr">
                      <a:solidFill>
                        <a:srgbClr val="BABABA"/>
                      </a:solidFill>
                      <a:prstDash val="solid"/>
                      <a:round/>
                      <a:headEnd type="none" w="med" len="med"/>
                      <a:tailEnd type="none" w="med" len="med"/>
                    </a:lnT>
                    <a:lnB w="7620" cap="flat" cmpd="sng" algn="ctr">
                      <a:solidFill>
                        <a:srgbClr val="BABABA"/>
                      </a:solidFill>
                      <a:prstDash val="solid"/>
                      <a:round/>
                      <a:headEnd type="none" w="med" len="med"/>
                      <a:tailEnd type="none" w="med" len="med"/>
                    </a:lnB>
                    <a:solidFill>
                      <a:srgbClr val="FFFFFF"/>
                    </a:solidFill>
                  </a:tcPr>
                </a:tc>
              </a:tr>
              <a:tr h="164123">
                <a:tc>
                  <a:txBody>
                    <a:bodyPr/>
                    <a:lstStyle/>
                    <a:p>
                      <a:pPr algn="just" fontAlgn="t"/>
                      <a:r>
                        <a:rPr lang="en-US" sz="1800" b="0">
                          <a:effectLst/>
                          <a:latin typeface="Courier New" panose="02070309020205020404" pitchFamily="49" charset="0"/>
                        </a:rPr>
                        <a:t>reduction</a:t>
                      </a:r>
                      <a:endParaRPr lang="en-US" sz="1800">
                        <a:effectLst/>
                      </a:endParaRPr>
                    </a:p>
                  </a:txBody>
                  <a:tcPr marL="11067" marR="11067" marT="11067" marB="11067">
                    <a:lnL w="7620" cap="flat" cmpd="sng" algn="ctr">
                      <a:solidFill>
                        <a:srgbClr val="BABABA"/>
                      </a:solidFill>
                      <a:prstDash val="solid"/>
                      <a:round/>
                      <a:headEnd type="none" w="med" len="med"/>
                      <a:tailEnd type="none" w="med" len="med"/>
                    </a:lnL>
                    <a:lnR w="7620" cap="flat" cmpd="sng" algn="ctr">
                      <a:solidFill>
                        <a:srgbClr val="BABABA"/>
                      </a:solidFill>
                      <a:prstDash val="solid"/>
                      <a:round/>
                      <a:headEnd type="none" w="med" len="med"/>
                      <a:tailEnd type="none" w="med" len="med"/>
                    </a:lnR>
                    <a:lnT w="7620" cap="flat" cmpd="sng" algn="ctr">
                      <a:solidFill>
                        <a:srgbClr val="BABABA"/>
                      </a:solidFill>
                      <a:prstDash val="solid"/>
                      <a:round/>
                      <a:headEnd type="none" w="med" len="med"/>
                      <a:tailEnd type="none" w="med" len="med"/>
                    </a:lnT>
                    <a:lnB w="7620" cap="flat" cmpd="sng" algn="ctr">
                      <a:solidFill>
                        <a:srgbClr val="BABABA"/>
                      </a:solidFill>
                      <a:prstDash val="solid"/>
                      <a:round/>
                      <a:headEnd type="none" w="med" len="med"/>
                      <a:tailEnd type="none" w="med" len="med"/>
                    </a:lnB>
                    <a:solidFill>
                      <a:srgbClr val="FFFFFF"/>
                    </a:solidFill>
                  </a:tcPr>
                </a:tc>
                <a:tc>
                  <a:txBody>
                    <a:bodyPr/>
                    <a:lstStyle/>
                    <a:p>
                      <a:pPr algn="just" fontAlgn="t"/>
                      <a:r>
                        <a:rPr lang="en-US" sz="1800">
                          <a:effectLst/>
                        </a:rPr>
                        <a:t>Performs a reduction on scalar variables.</a:t>
                      </a:r>
                    </a:p>
                  </a:txBody>
                  <a:tcPr marL="11067" marR="11067" marT="11067" marB="11067">
                    <a:lnL w="7620" cap="flat" cmpd="sng" algn="ctr">
                      <a:solidFill>
                        <a:srgbClr val="BABABA"/>
                      </a:solidFill>
                      <a:prstDash val="solid"/>
                      <a:round/>
                      <a:headEnd type="none" w="med" len="med"/>
                      <a:tailEnd type="none" w="med" len="med"/>
                    </a:lnL>
                    <a:lnR w="7620" cap="flat" cmpd="sng" algn="ctr">
                      <a:solidFill>
                        <a:srgbClr val="BABABA"/>
                      </a:solidFill>
                      <a:prstDash val="solid"/>
                      <a:round/>
                      <a:headEnd type="none" w="med" len="med"/>
                      <a:tailEnd type="none" w="med" len="med"/>
                    </a:lnR>
                    <a:lnT w="7620" cap="flat" cmpd="sng" algn="ctr">
                      <a:solidFill>
                        <a:srgbClr val="BABABA"/>
                      </a:solidFill>
                      <a:prstDash val="solid"/>
                      <a:round/>
                      <a:headEnd type="none" w="med" len="med"/>
                      <a:tailEnd type="none" w="med" len="med"/>
                    </a:lnT>
                    <a:lnB w="7620" cap="flat" cmpd="sng" algn="ctr">
                      <a:solidFill>
                        <a:srgbClr val="BABABA"/>
                      </a:solidFill>
                      <a:prstDash val="solid"/>
                      <a:round/>
                      <a:headEnd type="none" w="med" len="med"/>
                      <a:tailEnd type="none" w="med" len="med"/>
                    </a:lnB>
                    <a:solidFill>
                      <a:srgbClr val="FFFFFF"/>
                    </a:solidFill>
                  </a:tcPr>
                </a:tc>
              </a:tr>
              <a:tr h="300046">
                <a:tc>
                  <a:txBody>
                    <a:bodyPr/>
                    <a:lstStyle/>
                    <a:p>
                      <a:pPr algn="just" fontAlgn="t"/>
                      <a:r>
                        <a:rPr lang="en-US" sz="1800" b="0" dirty="0">
                          <a:effectLst/>
                          <a:latin typeface="Courier New" panose="02070309020205020404" pitchFamily="49" charset="0"/>
                        </a:rPr>
                        <a:t>ordered</a:t>
                      </a:r>
                      <a:endParaRPr lang="en-US" sz="1800" dirty="0">
                        <a:effectLst/>
                      </a:endParaRPr>
                    </a:p>
                  </a:txBody>
                  <a:tcPr marL="11067" marR="11067" marT="11067" marB="11067">
                    <a:lnL w="7620" cap="flat" cmpd="sng" algn="ctr">
                      <a:solidFill>
                        <a:srgbClr val="BABABA"/>
                      </a:solidFill>
                      <a:prstDash val="solid"/>
                      <a:round/>
                      <a:headEnd type="none" w="med" len="med"/>
                      <a:tailEnd type="none" w="med" len="med"/>
                    </a:lnL>
                    <a:lnR w="7620" cap="flat" cmpd="sng" algn="ctr">
                      <a:solidFill>
                        <a:srgbClr val="BABABA"/>
                      </a:solidFill>
                      <a:prstDash val="solid"/>
                      <a:round/>
                      <a:headEnd type="none" w="med" len="med"/>
                      <a:tailEnd type="none" w="med" len="med"/>
                    </a:lnR>
                    <a:lnT w="7620" cap="flat" cmpd="sng" algn="ctr">
                      <a:solidFill>
                        <a:srgbClr val="BABABA"/>
                      </a:solidFill>
                      <a:prstDash val="solid"/>
                      <a:round/>
                      <a:headEnd type="none" w="med" len="med"/>
                      <a:tailEnd type="none" w="med" len="med"/>
                    </a:lnT>
                    <a:lnB w="7620" cap="flat" cmpd="sng" algn="ctr">
                      <a:solidFill>
                        <a:srgbClr val="BABABA"/>
                      </a:solidFill>
                      <a:prstDash val="solid"/>
                      <a:round/>
                      <a:headEnd type="none" w="med" len="med"/>
                      <a:tailEnd type="none" w="med" len="med"/>
                    </a:lnB>
                    <a:solidFill>
                      <a:srgbClr val="FFFFFF"/>
                    </a:solidFill>
                  </a:tcPr>
                </a:tc>
                <a:tc>
                  <a:txBody>
                    <a:bodyPr/>
                    <a:lstStyle/>
                    <a:p>
                      <a:pPr algn="just" fontAlgn="t"/>
                      <a:r>
                        <a:rPr lang="en-US" sz="1800" dirty="0">
                          <a:effectLst/>
                        </a:rPr>
                        <a:t>The structured block following an </a:t>
                      </a:r>
                      <a:r>
                        <a:rPr lang="en-US" sz="1800" b="0" dirty="0">
                          <a:effectLst/>
                          <a:latin typeface="Courier New" panose="02070309020205020404" pitchFamily="49" charset="0"/>
                        </a:rPr>
                        <a:t>ordered</a:t>
                      </a:r>
                      <a:r>
                        <a:rPr lang="en-US" sz="1800" dirty="0">
                          <a:effectLst/>
                        </a:rPr>
                        <a:t> directive is executed in the order in which iterations would be executed in a sequential loop.</a:t>
                      </a:r>
                    </a:p>
                  </a:txBody>
                  <a:tcPr marL="11067" marR="11067" marT="11067" marB="11067">
                    <a:lnL w="7620" cap="flat" cmpd="sng" algn="ctr">
                      <a:solidFill>
                        <a:srgbClr val="BABABA"/>
                      </a:solidFill>
                      <a:prstDash val="solid"/>
                      <a:round/>
                      <a:headEnd type="none" w="med" len="med"/>
                      <a:tailEnd type="none" w="med" len="med"/>
                    </a:lnL>
                    <a:lnR w="7620" cap="flat" cmpd="sng" algn="ctr">
                      <a:solidFill>
                        <a:srgbClr val="BABABA"/>
                      </a:solidFill>
                      <a:prstDash val="solid"/>
                      <a:round/>
                      <a:headEnd type="none" w="med" len="med"/>
                      <a:tailEnd type="none" w="med" len="med"/>
                    </a:lnR>
                    <a:lnT w="7620" cap="flat" cmpd="sng" algn="ctr">
                      <a:solidFill>
                        <a:srgbClr val="BABABA"/>
                      </a:solidFill>
                      <a:prstDash val="solid"/>
                      <a:round/>
                      <a:headEnd type="none" w="med" len="med"/>
                      <a:tailEnd type="none" w="med" len="med"/>
                    </a:lnT>
                    <a:lnB w="7620" cap="flat" cmpd="sng" algn="ctr">
                      <a:solidFill>
                        <a:srgbClr val="BABABA"/>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250181551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4294967295"/>
            <p:extLst>
              <p:ext uri="{D42A27DB-BD31-4B8C-83A1-F6EECF244321}">
                <p14:modId xmlns:p14="http://schemas.microsoft.com/office/powerpoint/2010/main" val="673348614"/>
              </p:ext>
            </p:extLst>
          </p:nvPr>
        </p:nvGraphicFramePr>
        <p:xfrm>
          <a:off x="388308" y="526095"/>
          <a:ext cx="11466232" cy="5444196"/>
        </p:xfrm>
        <a:graphic>
          <a:graphicData uri="http://schemas.openxmlformats.org/drawingml/2006/table">
            <a:tbl>
              <a:tblPr/>
              <a:tblGrid>
                <a:gridCol w="2866558"/>
                <a:gridCol w="8599674"/>
              </a:tblGrid>
              <a:tr h="105871">
                <a:tc>
                  <a:txBody>
                    <a:bodyPr/>
                    <a:lstStyle/>
                    <a:p>
                      <a:pPr algn="just">
                        <a:spcAft>
                          <a:spcPts val="500"/>
                        </a:spcAft>
                      </a:pPr>
                      <a:r>
                        <a:rPr lang="en-US" sz="1800" b="1" dirty="0">
                          <a:solidFill>
                            <a:srgbClr val="FFFFFF"/>
                          </a:solidFill>
                          <a:effectLst/>
                        </a:rPr>
                        <a:t>Clause</a:t>
                      </a:r>
                    </a:p>
                  </a:txBody>
                  <a:tcPr marL="8300" marR="8300" marT="11067" marB="11067">
                    <a:lnL w="7620" cap="flat" cmpd="sng" algn="ctr">
                      <a:solidFill>
                        <a:srgbClr val="BABABA"/>
                      </a:solidFill>
                      <a:prstDash val="solid"/>
                      <a:round/>
                      <a:headEnd type="none" w="med" len="med"/>
                      <a:tailEnd type="none" w="med" len="med"/>
                    </a:lnL>
                    <a:lnR w="7620" cap="flat" cmpd="sng" algn="ctr">
                      <a:solidFill>
                        <a:srgbClr val="BABABA"/>
                      </a:solidFill>
                      <a:prstDash val="solid"/>
                      <a:round/>
                      <a:headEnd type="none" w="med" len="med"/>
                      <a:tailEnd type="none" w="med" len="med"/>
                    </a:lnR>
                    <a:lnT w="7620" cap="flat" cmpd="sng" algn="ctr">
                      <a:solidFill>
                        <a:srgbClr val="BABABA"/>
                      </a:solidFill>
                      <a:prstDash val="solid"/>
                      <a:round/>
                      <a:headEnd type="none" w="med" len="med"/>
                      <a:tailEnd type="none" w="med" len="med"/>
                    </a:lnT>
                    <a:lnB w="7620" cap="flat" cmpd="sng" algn="ctr">
                      <a:solidFill>
                        <a:srgbClr val="BABABA"/>
                      </a:solidFill>
                      <a:prstDash val="solid"/>
                      <a:round/>
                      <a:headEnd type="none" w="med" len="med"/>
                      <a:tailEnd type="none" w="med" len="med"/>
                    </a:lnB>
                    <a:solidFill>
                      <a:srgbClr val="555555"/>
                    </a:solidFill>
                  </a:tcPr>
                </a:tc>
                <a:tc>
                  <a:txBody>
                    <a:bodyPr/>
                    <a:lstStyle/>
                    <a:p>
                      <a:pPr algn="just">
                        <a:spcAft>
                          <a:spcPts val="500"/>
                        </a:spcAft>
                      </a:pPr>
                      <a:r>
                        <a:rPr lang="en-US" sz="1800" b="1">
                          <a:solidFill>
                            <a:srgbClr val="FFFFFF"/>
                          </a:solidFill>
                          <a:effectLst/>
                        </a:rPr>
                        <a:t>Description</a:t>
                      </a:r>
                    </a:p>
                  </a:txBody>
                  <a:tcPr marL="8300" marR="8300" marT="11067" marB="11067">
                    <a:lnL w="7620" cap="flat" cmpd="sng" algn="ctr">
                      <a:solidFill>
                        <a:srgbClr val="BABABA"/>
                      </a:solidFill>
                      <a:prstDash val="solid"/>
                      <a:round/>
                      <a:headEnd type="none" w="med" len="med"/>
                      <a:tailEnd type="none" w="med" len="med"/>
                    </a:lnL>
                    <a:lnR w="7620" cap="flat" cmpd="sng" algn="ctr">
                      <a:solidFill>
                        <a:srgbClr val="BABABA"/>
                      </a:solidFill>
                      <a:prstDash val="solid"/>
                      <a:round/>
                      <a:headEnd type="none" w="med" len="med"/>
                      <a:tailEnd type="none" w="med" len="med"/>
                    </a:lnR>
                    <a:lnT w="7620" cap="flat" cmpd="sng" algn="ctr">
                      <a:solidFill>
                        <a:srgbClr val="BABABA"/>
                      </a:solidFill>
                      <a:prstDash val="solid"/>
                      <a:round/>
                      <a:headEnd type="none" w="med" len="med"/>
                      <a:tailEnd type="none" w="med" len="med"/>
                    </a:lnT>
                    <a:lnB w="7620" cap="flat" cmpd="sng" algn="ctr">
                      <a:solidFill>
                        <a:srgbClr val="BABABA"/>
                      </a:solidFill>
                      <a:prstDash val="solid"/>
                      <a:round/>
                      <a:headEnd type="none" w="med" len="med"/>
                      <a:tailEnd type="none" w="med" len="med"/>
                    </a:lnB>
                    <a:solidFill>
                      <a:srgbClr val="555555"/>
                    </a:solidFill>
                  </a:tcPr>
                </a:tc>
              </a:tr>
              <a:tr h="571892">
                <a:tc>
                  <a:txBody>
                    <a:bodyPr/>
                    <a:lstStyle/>
                    <a:p>
                      <a:pPr algn="just" fontAlgn="t"/>
                      <a:r>
                        <a:rPr lang="en-US" sz="1800" dirty="0">
                          <a:effectLst/>
                        </a:rPr>
                        <a:t>if (</a:t>
                      </a:r>
                      <a:r>
                        <a:rPr lang="en-US" sz="1800" i="1" dirty="0">
                          <a:effectLst/>
                        </a:rPr>
                        <a:t>expression</a:t>
                      </a:r>
                      <a:r>
                        <a:rPr lang="en-US" sz="1800" dirty="0">
                          <a:effectLst/>
                        </a:rPr>
                        <a:t>)</a:t>
                      </a:r>
                    </a:p>
                  </a:txBody>
                  <a:tcPr marL="11067" marR="11067" marT="11067" marB="11067">
                    <a:lnL w="7620" cap="flat" cmpd="sng" algn="ctr">
                      <a:solidFill>
                        <a:srgbClr val="BABABA"/>
                      </a:solidFill>
                      <a:prstDash val="solid"/>
                      <a:round/>
                      <a:headEnd type="none" w="med" len="med"/>
                      <a:tailEnd type="none" w="med" len="med"/>
                    </a:lnL>
                    <a:lnR w="7620" cap="flat" cmpd="sng" algn="ctr">
                      <a:solidFill>
                        <a:srgbClr val="BABABA"/>
                      </a:solidFill>
                      <a:prstDash val="solid"/>
                      <a:round/>
                      <a:headEnd type="none" w="med" len="med"/>
                      <a:tailEnd type="none" w="med" len="med"/>
                    </a:lnR>
                    <a:lnT w="7620" cap="flat" cmpd="sng" algn="ctr">
                      <a:solidFill>
                        <a:srgbClr val="BABABA"/>
                      </a:solidFill>
                      <a:prstDash val="solid"/>
                      <a:round/>
                      <a:headEnd type="none" w="med" len="med"/>
                      <a:tailEnd type="none" w="med" len="med"/>
                    </a:lnT>
                    <a:lnB w="7620" cap="flat" cmpd="sng" algn="ctr">
                      <a:solidFill>
                        <a:srgbClr val="BABABA"/>
                      </a:solidFill>
                      <a:prstDash val="solid"/>
                      <a:round/>
                      <a:headEnd type="none" w="med" len="med"/>
                      <a:tailEnd type="none" w="med" len="med"/>
                    </a:lnB>
                    <a:solidFill>
                      <a:srgbClr val="FFFFFF"/>
                    </a:solidFill>
                  </a:tcPr>
                </a:tc>
                <a:tc>
                  <a:txBody>
                    <a:bodyPr/>
                    <a:lstStyle/>
                    <a:p>
                      <a:pPr algn="just" fontAlgn="t"/>
                      <a:r>
                        <a:rPr lang="en-US" sz="1800" dirty="0">
                          <a:effectLst/>
                        </a:rPr>
                        <a:t>If the </a:t>
                      </a:r>
                      <a:r>
                        <a:rPr lang="en-US" sz="1800" b="0" dirty="0">
                          <a:effectLst/>
                          <a:latin typeface="Courier New" panose="02070309020205020404" pitchFamily="49" charset="0"/>
                        </a:rPr>
                        <a:t>if(expression)</a:t>
                      </a:r>
                      <a:r>
                        <a:rPr lang="en-US" sz="1800" dirty="0">
                          <a:effectLst/>
                        </a:rPr>
                        <a:t>clause is present, the enclosed code block is executed in parallel only if the </a:t>
                      </a:r>
                      <a:r>
                        <a:rPr lang="en-US" sz="1800" i="1" dirty="0">
                          <a:effectLst/>
                        </a:rPr>
                        <a:t>expression</a:t>
                      </a:r>
                      <a:r>
                        <a:rPr lang="en-US" sz="1800" dirty="0">
                          <a:effectLst/>
                        </a:rPr>
                        <a:t> evaluates to </a:t>
                      </a:r>
                      <a:r>
                        <a:rPr lang="en-US" sz="1800" b="0" dirty="0">
                          <a:effectLst/>
                          <a:latin typeface="Courier New" panose="02070309020205020404" pitchFamily="49" charset="0"/>
                        </a:rPr>
                        <a:t>TRUE</a:t>
                      </a:r>
                      <a:r>
                        <a:rPr lang="en-US" sz="1800" dirty="0">
                          <a:effectLst/>
                        </a:rPr>
                        <a:t>. Otherwise the code block is serialized.</a:t>
                      </a:r>
                    </a:p>
                    <a:p>
                      <a:pPr algn="just" fontAlgn="t"/>
                      <a:r>
                        <a:rPr lang="en-US" sz="1800" dirty="0">
                          <a:effectLst/>
                        </a:rPr>
                        <a:t>The expression must be scalar logical.</a:t>
                      </a:r>
                    </a:p>
                  </a:txBody>
                  <a:tcPr marL="11067" marR="11067" marT="11067" marB="11067">
                    <a:lnL w="7620" cap="flat" cmpd="sng" algn="ctr">
                      <a:solidFill>
                        <a:srgbClr val="BABABA"/>
                      </a:solidFill>
                      <a:prstDash val="solid"/>
                      <a:round/>
                      <a:headEnd type="none" w="med" len="med"/>
                      <a:tailEnd type="none" w="med" len="med"/>
                    </a:lnL>
                    <a:lnR w="7620" cap="flat" cmpd="sng" algn="ctr">
                      <a:solidFill>
                        <a:srgbClr val="BABABA"/>
                      </a:solidFill>
                      <a:prstDash val="solid"/>
                      <a:round/>
                      <a:headEnd type="none" w="med" len="med"/>
                      <a:tailEnd type="none" w="med" len="med"/>
                    </a:lnR>
                    <a:lnT w="7620" cap="flat" cmpd="sng" algn="ctr">
                      <a:solidFill>
                        <a:srgbClr val="BABABA"/>
                      </a:solidFill>
                      <a:prstDash val="solid"/>
                      <a:round/>
                      <a:headEnd type="none" w="med" len="med"/>
                      <a:tailEnd type="none" w="med" len="med"/>
                    </a:lnT>
                    <a:lnB w="7620" cap="flat" cmpd="sng" algn="ctr">
                      <a:solidFill>
                        <a:srgbClr val="BABABA"/>
                      </a:solidFill>
                      <a:prstDash val="solid"/>
                      <a:round/>
                      <a:headEnd type="none" w="med" len="med"/>
                      <a:tailEnd type="none" w="med" len="med"/>
                    </a:lnB>
                    <a:solidFill>
                      <a:srgbClr val="FFFFFF"/>
                    </a:solidFill>
                  </a:tcPr>
                </a:tc>
              </a:tr>
              <a:tr h="300046">
                <a:tc>
                  <a:txBody>
                    <a:bodyPr/>
                    <a:lstStyle/>
                    <a:p>
                      <a:pPr algn="just" fontAlgn="t"/>
                      <a:r>
                        <a:rPr lang="en-US" sz="1800" b="0">
                          <a:effectLst/>
                          <a:latin typeface="Courier New" panose="02070309020205020404" pitchFamily="49" charset="0"/>
                        </a:rPr>
                        <a:t>schedule</a:t>
                      </a:r>
                      <a:endParaRPr lang="en-US" sz="1800">
                        <a:effectLst/>
                      </a:endParaRPr>
                    </a:p>
                  </a:txBody>
                  <a:tcPr marL="11067" marR="11067" marT="11067" marB="11067">
                    <a:lnL w="7620" cap="flat" cmpd="sng" algn="ctr">
                      <a:solidFill>
                        <a:srgbClr val="BABABA"/>
                      </a:solidFill>
                      <a:prstDash val="solid"/>
                      <a:round/>
                      <a:headEnd type="none" w="med" len="med"/>
                      <a:tailEnd type="none" w="med" len="med"/>
                    </a:lnL>
                    <a:lnR w="7620" cap="flat" cmpd="sng" algn="ctr">
                      <a:solidFill>
                        <a:srgbClr val="BABABA"/>
                      </a:solidFill>
                      <a:prstDash val="solid"/>
                      <a:round/>
                      <a:headEnd type="none" w="med" len="med"/>
                      <a:tailEnd type="none" w="med" len="med"/>
                    </a:lnR>
                    <a:lnT w="7620" cap="flat" cmpd="sng" algn="ctr">
                      <a:solidFill>
                        <a:srgbClr val="BABABA"/>
                      </a:solidFill>
                      <a:prstDash val="solid"/>
                      <a:round/>
                      <a:headEnd type="none" w="med" len="med"/>
                      <a:tailEnd type="none" w="med" len="med"/>
                    </a:lnT>
                    <a:lnB w="7620" cap="flat" cmpd="sng" algn="ctr">
                      <a:solidFill>
                        <a:srgbClr val="BABABA"/>
                      </a:solidFill>
                      <a:prstDash val="solid"/>
                      <a:round/>
                      <a:headEnd type="none" w="med" len="med"/>
                      <a:tailEnd type="none" w="med" len="med"/>
                    </a:lnB>
                    <a:solidFill>
                      <a:srgbClr val="FFFFFF"/>
                    </a:solidFill>
                  </a:tcPr>
                </a:tc>
                <a:tc>
                  <a:txBody>
                    <a:bodyPr/>
                    <a:lstStyle/>
                    <a:p>
                      <a:pPr algn="just" fontAlgn="t"/>
                      <a:r>
                        <a:rPr lang="en-US" sz="1800">
                          <a:effectLst/>
                        </a:rPr>
                        <a:t>Specifies how iterations of the </a:t>
                      </a:r>
                      <a:r>
                        <a:rPr lang="en-US" sz="1800" b="0">
                          <a:effectLst/>
                          <a:latin typeface="Courier New" panose="02070309020205020404" pitchFamily="49" charset="0"/>
                        </a:rPr>
                        <a:t>for</a:t>
                      </a:r>
                      <a:r>
                        <a:rPr lang="en-US" sz="1800">
                          <a:effectLst/>
                        </a:rPr>
                        <a:t> loop are divided among the threads of the team.</a:t>
                      </a:r>
                    </a:p>
                  </a:txBody>
                  <a:tcPr marL="11067" marR="11067" marT="11067" marB="11067">
                    <a:lnL w="7620" cap="flat" cmpd="sng" algn="ctr">
                      <a:solidFill>
                        <a:srgbClr val="BABABA"/>
                      </a:solidFill>
                      <a:prstDash val="solid"/>
                      <a:round/>
                      <a:headEnd type="none" w="med" len="med"/>
                      <a:tailEnd type="none" w="med" len="med"/>
                    </a:lnL>
                    <a:lnR w="7620" cap="flat" cmpd="sng" algn="ctr">
                      <a:solidFill>
                        <a:srgbClr val="BABABA"/>
                      </a:solidFill>
                      <a:prstDash val="solid"/>
                      <a:round/>
                      <a:headEnd type="none" w="med" len="med"/>
                      <a:tailEnd type="none" w="med" len="med"/>
                    </a:lnR>
                    <a:lnT w="7620" cap="flat" cmpd="sng" algn="ctr">
                      <a:solidFill>
                        <a:srgbClr val="BABABA"/>
                      </a:solidFill>
                      <a:prstDash val="solid"/>
                      <a:round/>
                      <a:headEnd type="none" w="med" len="med"/>
                      <a:tailEnd type="none" w="med" len="med"/>
                    </a:lnT>
                    <a:lnB w="7620" cap="flat" cmpd="sng" algn="ctr">
                      <a:solidFill>
                        <a:srgbClr val="BABABA"/>
                      </a:solidFill>
                      <a:prstDash val="solid"/>
                      <a:round/>
                      <a:headEnd type="none" w="med" len="med"/>
                      <a:tailEnd type="none" w="med" len="med"/>
                    </a:lnB>
                    <a:solidFill>
                      <a:srgbClr val="FFFFFF"/>
                    </a:solidFill>
                  </a:tcPr>
                </a:tc>
              </a:tr>
              <a:tr h="300046">
                <a:tc>
                  <a:txBody>
                    <a:bodyPr/>
                    <a:lstStyle/>
                    <a:p>
                      <a:pPr algn="just" fontAlgn="t"/>
                      <a:r>
                        <a:rPr lang="en-US" sz="1800">
                          <a:effectLst/>
                        </a:rPr>
                        <a:t>collapse(</a:t>
                      </a:r>
                      <a:r>
                        <a:rPr lang="en-US" sz="1800" i="1">
                          <a:effectLst/>
                        </a:rPr>
                        <a:t>n</a:t>
                      </a:r>
                      <a:r>
                        <a:rPr lang="en-US" sz="1800">
                          <a:effectLst/>
                        </a:rPr>
                        <a:t>)</a:t>
                      </a:r>
                    </a:p>
                  </a:txBody>
                  <a:tcPr marL="11067" marR="11067" marT="11067" marB="11067">
                    <a:lnL w="7620" cap="flat" cmpd="sng" algn="ctr">
                      <a:solidFill>
                        <a:srgbClr val="BABABA"/>
                      </a:solidFill>
                      <a:prstDash val="solid"/>
                      <a:round/>
                      <a:headEnd type="none" w="med" len="med"/>
                      <a:tailEnd type="none" w="med" len="med"/>
                    </a:lnL>
                    <a:lnR w="7620" cap="flat" cmpd="sng" algn="ctr">
                      <a:solidFill>
                        <a:srgbClr val="BABABA"/>
                      </a:solidFill>
                      <a:prstDash val="solid"/>
                      <a:round/>
                      <a:headEnd type="none" w="med" len="med"/>
                      <a:tailEnd type="none" w="med" len="med"/>
                    </a:lnR>
                    <a:lnT w="7620" cap="flat" cmpd="sng" algn="ctr">
                      <a:solidFill>
                        <a:srgbClr val="BABABA"/>
                      </a:solidFill>
                      <a:prstDash val="solid"/>
                      <a:round/>
                      <a:headEnd type="none" w="med" len="med"/>
                      <a:tailEnd type="none" w="med" len="med"/>
                    </a:lnT>
                    <a:lnB w="7620" cap="flat" cmpd="sng" algn="ctr">
                      <a:solidFill>
                        <a:srgbClr val="BABABA"/>
                      </a:solidFill>
                      <a:prstDash val="solid"/>
                      <a:round/>
                      <a:headEnd type="none" w="med" len="med"/>
                      <a:tailEnd type="none" w="med" len="med"/>
                    </a:lnB>
                    <a:solidFill>
                      <a:srgbClr val="FFFFFF"/>
                    </a:solidFill>
                  </a:tcPr>
                </a:tc>
                <a:tc>
                  <a:txBody>
                    <a:bodyPr/>
                    <a:lstStyle/>
                    <a:p>
                      <a:pPr algn="just" fontAlgn="t"/>
                      <a:r>
                        <a:rPr lang="en-US" sz="1800">
                          <a:effectLst/>
                        </a:rPr>
                        <a:t>Specifies how many loops are associated with the OpenMP loop construct for collapsing.</a:t>
                      </a:r>
                    </a:p>
                  </a:txBody>
                  <a:tcPr marL="11067" marR="11067" marT="11067" marB="11067">
                    <a:lnL w="7620" cap="flat" cmpd="sng" algn="ctr">
                      <a:solidFill>
                        <a:srgbClr val="BABABA"/>
                      </a:solidFill>
                      <a:prstDash val="solid"/>
                      <a:round/>
                      <a:headEnd type="none" w="med" len="med"/>
                      <a:tailEnd type="none" w="med" len="med"/>
                    </a:lnL>
                    <a:lnR w="7620" cap="flat" cmpd="sng" algn="ctr">
                      <a:solidFill>
                        <a:srgbClr val="BABABA"/>
                      </a:solidFill>
                      <a:prstDash val="solid"/>
                      <a:round/>
                      <a:headEnd type="none" w="med" len="med"/>
                      <a:tailEnd type="none" w="med" len="med"/>
                    </a:lnR>
                    <a:lnT w="7620" cap="flat" cmpd="sng" algn="ctr">
                      <a:solidFill>
                        <a:srgbClr val="BABABA"/>
                      </a:solidFill>
                      <a:prstDash val="solid"/>
                      <a:round/>
                      <a:headEnd type="none" w="med" len="med"/>
                      <a:tailEnd type="none" w="med" len="med"/>
                    </a:lnT>
                    <a:lnB w="7620" cap="flat" cmpd="sng" algn="ctr">
                      <a:solidFill>
                        <a:srgbClr val="BABABA"/>
                      </a:solidFill>
                      <a:prstDash val="solid"/>
                      <a:round/>
                      <a:headEnd type="none" w="med" len="med"/>
                      <a:tailEnd type="none" w="med" len="med"/>
                    </a:lnB>
                    <a:solidFill>
                      <a:srgbClr val="FFFFFF"/>
                    </a:solidFill>
                  </a:tcPr>
                </a:tc>
              </a:tr>
              <a:tr h="435969">
                <a:tc>
                  <a:txBody>
                    <a:bodyPr/>
                    <a:lstStyle/>
                    <a:p>
                      <a:pPr algn="just" fontAlgn="t"/>
                      <a:r>
                        <a:rPr lang="en-US" sz="1800" b="0" dirty="0" err="1">
                          <a:effectLst/>
                          <a:latin typeface="Courier New" panose="02070309020205020404" pitchFamily="49" charset="0"/>
                        </a:rPr>
                        <a:t>copyin</a:t>
                      </a:r>
                      <a:endParaRPr lang="en-US" sz="1800" dirty="0">
                        <a:effectLst/>
                      </a:endParaRPr>
                    </a:p>
                  </a:txBody>
                  <a:tcPr marL="11067" marR="11067" marT="11067" marB="11067">
                    <a:lnL w="7620" cap="flat" cmpd="sng" algn="ctr">
                      <a:solidFill>
                        <a:srgbClr val="BABABA"/>
                      </a:solidFill>
                      <a:prstDash val="solid"/>
                      <a:round/>
                      <a:headEnd type="none" w="med" len="med"/>
                      <a:tailEnd type="none" w="med" len="med"/>
                    </a:lnL>
                    <a:lnR w="7620" cap="flat" cmpd="sng" algn="ctr">
                      <a:solidFill>
                        <a:srgbClr val="BABABA"/>
                      </a:solidFill>
                      <a:prstDash val="solid"/>
                      <a:round/>
                      <a:headEnd type="none" w="med" len="med"/>
                      <a:tailEnd type="none" w="med" len="med"/>
                    </a:lnR>
                    <a:lnT w="7620" cap="flat" cmpd="sng" algn="ctr">
                      <a:solidFill>
                        <a:srgbClr val="BABABA"/>
                      </a:solidFill>
                      <a:prstDash val="solid"/>
                      <a:round/>
                      <a:headEnd type="none" w="med" len="med"/>
                      <a:tailEnd type="none" w="med" len="med"/>
                    </a:lnT>
                    <a:lnB w="7620" cap="flat" cmpd="sng" algn="ctr">
                      <a:solidFill>
                        <a:srgbClr val="BABABA"/>
                      </a:solidFill>
                      <a:prstDash val="solid"/>
                      <a:round/>
                      <a:headEnd type="none" w="med" len="med"/>
                      <a:tailEnd type="none" w="med" len="med"/>
                    </a:lnB>
                    <a:solidFill>
                      <a:srgbClr val="FFFFFF"/>
                    </a:solidFill>
                  </a:tcPr>
                </a:tc>
                <a:tc>
                  <a:txBody>
                    <a:bodyPr/>
                    <a:lstStyle/>
                    <a:p>
                      <a:pPr algn="just" fontAlgn="t"/>
                      <a:r>
                        <a:rPr lang="en-US" sz="1800">
                          <a:effectLst/>
                        </a:rPr>
                        <a:t>Provides a mechanism to copy the data values of the master thread to the variables used by the </a:t>
                      </a:r>
                      <a:r>
                        <a:rPr lang="en-US" sz="1800" b="0">
                          <a:effectLst/>
                          <a:latin typeface="Courier New" panose="02070309020205020404" pitchFamily="49" charset="0"/>
                        </a:rPr>
                        <a:t>threadprivate</a:t>
                      </a:r>
                      <a:r>
                        <a:rPr lang="en-US" sz="1800">
                          <a:effectLst/>
                        </a:rPr>
                        <a:t> copies at the beginning of the parallel region.</a:t>
                      </a:r>
                    </a:p>
                  </a:txBody>
                  <a:tcPr marL="11067" marR="11067" marT="11067" marB="11067">
                    <a:lnL w="7620" cap="flat" cmpd="sng" algn="ctr">
                      <a:solidFill>
                        <a:srgbClr val="BABABA"/>
                      </a:solidFill>
                      <a:prstDash val="solid"/>
                      <a:round/>
                      <a:headEnd type="none" w="med" len="med"/>
                      <a:tailEnd type="none" w="med" len="med"/>
                    </a:lnL>
                    <a:lnR w="7620" cap="flat" cmpd="sng" algn="ctr">
                      <a:solidFill>
                        <a:srgbClr val="BABABA"/>
                      </a:solidFill>
                      <a:prstDash val="solid"/>
                      <a:round/>
                      <a:headEnd type="none" w="med" len="med"/>
                      <a:tailEnd type="none" w="med" len="med"/>
                    </a:lnR>
                    <a:lnT w="7620" cap="flat" cmpd="sng" algn="ctr">
                      <a:solidFill>
                        <a:srgbClr val="BABABA"/>
                      </a:solidFill>
                      <a:prstDash val="solid"/>
                      <a:round/>
                      <a:headEnd type="none" w="med" len="med"/>
                      <a:tailEnd type="none" w="med" len="med"/>
                    </a:lnT>
                    <a:lnB w="7620" cap="flat" cmpd="sng" algn="ctr">
                      <a:solidFill>
                        <a:srgbClr val="BABABA"/>
                      </a:solidFill>
                      <a:prstDash val="solid"/>
                      <a:round/>
                      <a:headEnd type="none" w="med" len="med"/>
                      <a:tailEnd type="none" w="med" len="med"/>
                    </a:lnB>
                    <a:solidFill>
                      <a:srgbClr val="FFFFFF"/>
                    </a:solidFill>
                  </a:tcPr>
                </a:tc>
              </a:tr>
              <a:tr h="435969">
                <a:tc>
                  <a:txBody>
                    <a:bodyPr/>
                    <a:lstStyle/>
                    <a:p>
                      <a:pPr algn="just" fontAlgn="t"/>
                      <a:r>
                        <a:rPr lang="en-US" sz="1800" b="0">
                          <a:effectLst/>
                          <a:latin typeface="Courier New" panose="02070309020205020404" pitchFamily="49" charset="0"/>
                        </a:rPr>
                        <a:t>copyprivate</a:t>
                      </a:r>
                      <a:endParaRPr lang="en-US" sz="1800">
                        <a:effectLst/>
                      </a:endParaRPr>
                    </a:p>
                  </a:txBody>
                  <a:tcPr marL="11067" marR="11067" marT="11067" marB="11067">
                    <a:lnL w="7620" cap="flat" cmpd="sng" algn="ctr">
                      <a:solidFill>
                        <a:srgbClr val="BABABA"/>
                      </a:solidFill>
                      <a:prstDash val="solid"/>
                      <a:round/>
                      <a:headEnd type="none" w="med" len="med"/>
                      <a:tailEnd type="none" w="med" len="med"/>
                    </a:lnL>
                    <a:lnR w="7620" cap="flat" cmpd="sng" algn="ctr">
                      <a:solidFill>
                        <a:srgbClr val="BABABA"/>
                      </a:solidFill>
                      <a:prstDash val="solid"/>
                      <a:round/>
                      <a:headEnd type="none" w="med" len="med"/>
                      <a:tailEnd type="none" w="med" len="med"/>
                    </a:lnR>
                    <a:lnT w="7620" cap="flat" cmpd="sng" algn="ctr">
                      <a:solidFill>
                        <a:srgbClr val="BABABA"/>
                      </a:solidFill>
                      <a:prstDash val="solid"/>
                      <a:round/>
                      <a:headEnd type="none" w="med" len="med"/>
                      <a:tailEnd type="none" w="med" len="med"/>
                    </a:lnT>
                    <a:lnB w="7620" cap="flat" cmpd="sng" algn="ctr">
                      <a:solidFill>
                        <a:srgbClr val="BABABA"/>
                      </a:solidFill>
                      <a:prstDash val="solid"/>
                      <a:round/>
                      <a:headEnd type="none" w="med" len="med"/>
                      <a:tailEnd type="none" w="med" len="med"/>
                    </a:lnB>
                    <a:solidFill>
                      <a:srgbClr val="FFFFFF"/>
                    </a:solidFill>
                  </a:tcPr>
                </a:tc>
                <a:tc>
                  <a:txBody>
                    <a:bodyPr/>
                    <a:lstStyle/>
                    <a:p>
                      <a:pPr algn="just" fontAlgn="t"/>
                      <a:r>
                        <a:rPr lang="en-US" sz="1800">
                          <a:effectLst/>
                        </a:rPr>
                        <a:t>Provides a mechanism to use a private variable to broadcast a value from the data environment of one implicit task to the data environments of the other implicit tasks belonging to the parallel region.</a:t>
                      </a:r>
                    </a:p>
                  </a:txBody>
                  <a:tcPr marL="11067" marR="11067" marT="11067" marB="11067">
                    <a:lnL w="7620" cap="flat" cmpd="sng" algn="ctr">
                      <a:solidFill>
                        <a:srgbClr val="BABABA"/>
                      </a:solidFill>
                      <a:prstDash val="solid"/>
                      <a:round/>
                      <a:headEnd type="none" w="med" len="med"/>
                      <a:tailEnd type="none" w="med" len="med"/>
                    </a:lnL>
                    <a:lnR w="7620" cap="flat" cmpd="sng" algn="ctr">
                      <a:solidFill>
                        <a:srgbClr val="BABABA"/>
                      </a:solidFill>
                      <a:prstDash val="solid"/>
                      <a:round/>
                      <a:headEnd type="none" w="med" len="med"/>
                      <a:tailEnd type="none" w="med" len="med"/>
                    </a:lnR>
                    <a:lnT w="7620" cap="flat" cmpd="sng" algn="ctr">
                      <a:solidFill>
                        <a:srgbClr val="BABABA"/>
                      </a:solidFill>
                      <a:prstDash val="solid"/>
                      <a:round/>
                      <a:headEnd type="none" w="med" len="med"/>
                      <a:tailEnd type="none" w="med" len="med"/>
                    </a:lnT>
                    <a:lnB w="7620" cap="flat" cmpd="sng" algn="ctr">
                      <a:solidFill>
                        <a:srgbClr val="BABABA"/>
                      </a:solidFill>
                      <a:prstDash val="solid"/>
                      <a:round/>
                      <a:headEnd type="none" w="med" len="med"/>
                      <a:tailEnd type="none" w="med" len="med"/>
                    </a:lnB>
                    <a:solidFill>
                      <a:srgbClr val="FFFFFF"/>
                    </a:solidFill>
                  </a:tcPr>
                </a:tc>
              </a:tr>
              <a:tr h="300046">
                <a:tc>
                  <a:txBody>
                    <a:bodyPr/>
                    <a:lstStyle/>
                    <a:p>
                      <a:pPr algn="just" fontAlgn="t"/>
                      <a:r>
                        <a:rPr lang="en-US" sz="1800" b="0">
                          <a:effectLst/>
                          <a:latin typeface="Courier New" panose="02070309020205020404" pitchFamily="49" charset="0"/>
                        </a:rPr>
                        <a:t>nowait</a:t>
                      </a:r>
                      <a:endParaRPr lang="en-US" sz="1800">
                        <a:effectLst/>
                      </a:endParaRPr>
                    </a:p>
                  </a:txBody>
                  <a:tcPr marL="11067" marR="11067" marT="11067" marB="11067">
                    <a:lnL w="7620" cap="flat" cmpd="sng" algn="ctr">
                      <a:solidFill>
                        <a:srgbClr val="BABABA"/>
                      </a:solidFill>
                      <a:prstDash val="solid"/>
                      <a:round/>
                      <a:headEnd type="none" w="med" len="med"/>
                      <a:tailEnd type="none" w="med" len="med"/>
                    </a:lnL>
                    <a:lnR w="7620" cap="flat" cmpd="sng" algn="ctr">
                      <a:solidFill>
                        <a:srgbClr val="BABABA"/>
                      </a:solidFill>
                      <a:prstDash val="solid"/>
                      <a:round/>
                      <a:headEnd type="none" w="med" len="med"/>
                      <a:tailEnd type="none" w="med" len="med"/>
                    </a:lnR>
                    <a:lnT w="7620" cap="flat" cmpd="sng" algn="ctr">
                      <a:solidFill>
                        <a:srgbClr val="BABABA"/>
                      </a:solidFill>
                      <a:prstDash val="solid"/>
                      <a:round/>
                      <a:headEnd type="none" w="med" len="med"/>
                      <a:tailEnd type="none" w="med" len="med"/>
                    </a:lnT>
                    <a:lnB w="7620" cap="flat" cmpd="sng" algn="ctr">
                      <a:solidFill>
                        <a:srgbClr val="BABABA"/>
                      </a:solidFill>
                      <a:prstDash val="solid"/>
                      <a:round/>
                      <a:headEnd type="none" w="med" len="med"/>
                      <a:tailEnd type="none" w="med" len="med"/>
                    </a:lnB>
                    <a:solidFill>
                      <a:srgbClr val="FFFFFF"/>
                    </a:solidFill>
                  </a:tcPr>
                </a:tc>
                <a:tc>
                  <a:txBody>
                    <a:bodyPr/>
                    <a:lstStyle/>
                    <a:p>
                      <a:pPr algn="just" fontAlgn="t"/>
                      <a:r>
                        <a:rPr lang="en-US" sz="1800">
                          <a:effectLst/>
                        </a:rPr>
                        <a:t>Indicates that an implementation may omit the barrier at the end of the worksharing region.</a:t>
                      </a:r>
                    </a:p>
                  </a:txBody>
                  <a:tcPr marL="11067" marR="11067" marT="11067" marB="11067">
                    <a:lnL w="7620" cap="flat" cmpd="sng" algn="ctr">
                      <a:solidFill>
                        <a:srgbClr val="BABABA"/>
                      </a:solidFill>
                      <a:prstDash val="solid"/>
                      <a:round/>
                      <a:headEnd type="none" w="med" len="med"/>
                      <a:tailEnd type="none" w="med" len="med"/>
                    </a:lnL>
                    <a:lnR w="7620" cap="flat" cmpd="sng" algn="ctr">
                      <a:solidFill>
                        <a:srgbClr val="BABABA"/>
                      </a:solidFill>
                      <a:prstDash val="solid"/>
                      <a:round/>
                      <a:headEnd type="none" w="med" len="med"/>
                      <a:tailEnd type="none" w="med" len="med"/>
                    </a:lnR>
                    <a:lnT w="7620" cap="flat" cmpd="sng" algn="ctr">
                      <a:solidFill>
                        <a:srgbClr val="BABABA"/>
                      </a:solidFill>
                      <a:prstDash val="solid"/>
                      <a:round/>
                      <a:headEnd type="none" w="med" len="med"/>
                      <a:tailEnd type="none" w="med" len="med"/>
                    </a:lnT>
                    <a:lnB w="7620" cap="flat" cmpd="sng" algn="ctr">
                      <a:solidFill>
                        <a:srgbClr val="BABABA"/>
                      </a:solidFill>
                      <a:prstDash val="solid"/>
                      <a:round/>
                      <a:headEnd type="none" w="med" len="med"/>
                      <a:tailEnd type="none" w="med" len="med"/>
                    </a:lnB>
                    <a:solidFill>
                      <a:srgbClr val="FFFFFF"/>
                    </a:solidFill>
                  </a:tcPr>
                </a:tc>
              </a:tr>
              <a:tr h="300046">
                <a:tc>
                  <a:txBody>
                    <a:bodyPr/>
                    <a:lstStyle/>
                    <a:p>
                      <a:pPr algn="just" fontAlgn="t"/>
                      <a:r>
                        <a:rPr lang="en-US" sz="1800" b="0">
                          <a:effectLst/>
                          <a:latin typeface="Courier New" panose="02070309020205020404" pitchFamily="49" charset="0"/>
                        </a:rPr>
                        <a:t>untied</a:t>
                      </a:r>
                      <a:endParaRPr lang="en-US" sz="1800">
                        <a:effectLst/>
                      </a:endParaRPr>
                    </a:p>
                  </a:txBody>
                  <a:tcPr marL="11067" marR="11067" marT="11067" marB="11067">
                    <a:lnL w="7620" cap="flat" cmpd="sng" algn="ctr">
                      <a:solidFill>
                        <a:srgbClr val="BABABA"/>
                      </a:solidFill>
                      <a:prstDash val="solid"/>
                      <a:round/>
                      <a:headEnd type="none" w="med" len="med"/>
                      <a:tailEnd type="none" w="med" len="med"/>
                    </a:lnL>
                    <a:lnR w="7620" cap="flat" cmpd="sng" algn="ctr">
                      <a:solidFill>
                        <a:srgbClr val="BABABA"/>
                      </a:solidFill>
                      <a:prstDash val="solid"/>
                      <a:round/>
                      <a:headEnd type="none" w="med" len="med"/>
                      <a:tailEnd type="none" w="med" len="med"/>
                    </a:lnR>
                    <a:lnT w="7620" cap="flat" cmpd="sng" algn="ctr">
                      <a:solidFill>
                        <a:srgbClr val="BABABA"/>
                      </a:solidFill>
                      <a:prstDash val="solid"/>
                      <a:round/>
                      <a:headEnd type="none" w="med" len="med"/>
                      <a:tailEnd type="none" w="med" len="med"/>
                    </a:lnT>
                    <a:lnB w="7620" cap="flat" cmpd="sng" algn="ctr">
                      <a:solidFill>
                        <a:srgbClr val="BABABA"/>
                      </a:solidFill>
                      <a:prstDash val="solid"/>
                      <a:round/>
                      <a:headEnd type="none" w="med" len="med"/>
                      <a:tailEnd type="none" w="med" len="med"/>
                    </a:lnB>
                    <a:solidFill>
                      <a:srgbClr val="FFFFFF"/>
                    </a:solidFill>
                  </a:tcPr>
                </a:tc>
                <a:tc>
                  <a:txBody>
                    <a:bodyPr/>
                    <a:lstStyle/>
                    <a:p>
                      <a:pPr algn="just" fontAlgn="t"/>
                      <a:r>
                        <a:rPr lang="en-US" sz="1800">
                          <a:effectLst/>
                        </a:rPr>
                        <a:t>Indicates that a resumed task does not have to be executed by same thread executing it before it was suspended.</a:t>
                      </a:r>
                    </a:p>
                  </a:txBody>
                  <a:tcPr marL="11067" marR="11067" marT="11067" marB="11067">
                    <a:lnL w="7620" cap="flat" cmpd="sng" algn="ctr">
                      <a:solidFill>
                        <a:srgbClr val="BABABA"/>
                      </a:solidFill>
                      <a:prstDash val="solid"/>
                      <a:round/>
                      <a:headEnd type="none" w="med" len="med"/>
                      <a:tailEnd type="none" w="med" len="med"/>
                    </a:lnL>
                    <a:lnR w="7620" cap="flat" cmpd="sng" algn="ctr">
                      <a:solidFill>
                        <a:srgbClr val="BABABA"/>
                      </a:solidFill>
                      <a:prstDash val="solid"/>
                      <a:round/>
                      <a:headEnd type="none" w="med" len="med"/>
                      <a:tailEnd type="none" w="med" len="med"/>
                    </a:lnR>
                    <a:lnT w="7620" cap="flat" cmpd="sng" algn="ctr">
                      <a:solidFill>
                        <a:srgbClr val="BABABA"/>
                      </a:solidFill>
                      <a:prstDash val="solid"/>
                      <a:round/>
                      <a:headEnd type="none" w="med" len="med"/>
                      <a:tailEnd type="none" w="med" len="med"/>
                    </a:lnT>
                    <a:lnB w="7620" cap="flat" cmpd="sng" algn="ctr">
                      <a:solidFill>
                        <a:srgbClr val="BABABA"/>
                      </a:solidFill>
                      <a:prstDash val="solid"/>
                      <a:round/>
                      <a:headEnd type="none" w="med" len="med"/>
                      <a:tailEnd type="none" w="med" len="med"/>
                    </a:lnB>
                    <a:solidFill>
                      <a:srgbClr val="FFFFFF"/>
                    </a:solidFill>
                  </a:tcPr>
                </a:tc>
              </a:tr>
              <a:tr h="435969">
                <a:tc>
                  <a:txBody>
                    <a:bodyPr/>
                    <a:lstStyle/>
                    <a:p>
                      <a:pPr algn="just" fontAlgn="t"/>
                      <a:r>
                        <a:rPr lang="en-US" sz="1800" b="0">
                          <a:effectLst/>
                          <a:latin typeface="Courier New" panose="02070309020205020404" pitchFamily="49" charset="0"/>
                        </a:rPr>
                        <a:t>mergeable</a:t>
                      </a:r>
                      <a:endParaRPr lang="en-US" sz="1800">
                        <a:effectLst/>
                      </a:endParaRPr>
                    </a:p>
                  </a:txBody>
                  <a:tcPr marL="11067" marR="11067" marT="11067" marB="11067">
                    <a:lnL w="7620" cap="flat" cmpd="sng" algn="ctr">
                      <a:solidFill>
                        <a:srgbClr val="BABABA"/>
                      </a:solidFill>
                      <a:prstDash val="solid"/>
                      <a:round/>
                      <a:headEnd type="none" w="med" len="med"/>
                      <a:tailEnd type="none" w="med" len="med"/>
                    </a:lnL>
                    <a:lnR w="7620" cap="flat" cmpd="sng" algn="ctr">
                      <a:solidFill>
                        <a:srgbClr val="BABABA"/>
                      </a:solidFill>
                      <a:prstDash val="solid"/>
                      <a:round/>
                      <a:headEnd type="none" w="med" len="med"/>
                      <a:tailEnd type="none" w="med" len="med"/>
                    </a:lnR>
                    <a:lnT w="7620" cap="flat" cmpd="sng" algn="ctr">
                      <a:solidFill>
                        <a:srgbClr val="BABABA"/>
                      </a:solidFill>
                      <a:prstDash val="solid"/>
                      <a:round/>
                      <a:headEnd type="none" w="med" len="med"/>
                      <a:tailEnd type="none" w="med" len="med"/>
                    </a:lnT>
                    <a:lnB w="7620" cap="flat" cmpd="sng" algn="ctr">
                      <a:solidFill>
                        <a:srgbClr val="BABABA"/>
                      </a:solidFill>
                      <a:prstDash val="solid"/>
                      <a:round/>
                      <a:headEnd type="none" w="med" len="med"/>
                      <a:tailEnd type="none" w="med" len="med"/>
                    </a:lnB>
                    <a:solidFill>
                      <a:srgbClr val="FFFFFF"/>
                    </a:solidFill>
                  </a:tcPr>
                </a:tc>
                <a:tc>
                  <a:txBody>
                    <a:bodyPr/>
                    <a:lstStyle/>
                    <a:p>
                      <a:pPr algn="just" fontAlgn="t"/>
                      <a:r>
                        <a:rPr lang="en-US" sz="1800">
                          <a:effectLst/>
                        </a:rPr>
                        <a:t>Indicates that the task defined by this task pragma need not create a private data environment for the task, but if the task execution is deferred, then the private data environment is created.</a:t>
                      </a:r>
                    </a:p>
                  </a:txBody>
                  <a:tcPr marL="11067" marR="11067" marT="11067" marB="11067">
                    <a:lnL w="7620" cap="flat" cmpd="sng" algn="ctr">
                      <a:solidFill>
                        <a:srgbClr val="BABABA"/>
                      </a:solidFill>
                      <a:prstDash val="solid"/>
                      <a:round/>
                      <a:headEnd type="none" w="med" len="med"/>
                      <a:tailEnd type="none" w="med" len="med"/>
                    </a:lnL>
                    <a:lnR w="7620" cap="flat" cmpd="sng" algn="ctr">
                      <a:solidFill>
                        <a:srgbClr val="BABABA"/>
                      </a:solidFill>
                      <a:prstDash val="solid"/>
                      <a:round/>
                      <a:headEnd type="none" w="med" len="med"/>
                      <a:tailEnd type="none" w="med" len="med"/>
                    </a:lnR>
                    <a:lnT w="7620" cap="flat" cmpd="sng" algn="ctr">
                      <a:solidFill>
                        <a:srgbClr val="BABABA"/>
                      </a:solidFill>
                      <a:prstDash val="solid"/>
                      <a:round/>
                      <a:headEnd type="none" w="med" len="med"/>
                      <a:tailEnd type="none" w="med" len="med"/>
                    </a:lnT>
                    <a:lnB w="7620" cap="flat" cmpd="sng" algn="ctr">
                      <a:solidFill>
                        <a:srgbClr val="BABABA"/>
                      </a:solidFill>
                      <a:prstDash val="solid"/>
                      <a:round/>
                      <a:headEnd type="none" w="med" len="med"/>
                      <a:tailEnd type="none" w="med" len="med"/>
                    </a:lnB>
                    <a:solidFill>
                      <a:srgbClr val="FFFFFF"/>
                    </a:solidFill>
                  </a:tcPr>
                </a:tc>
              </a:tr>
              <a:tr h="300046">
                <a:tc>
                  <a:txBody>
                    <a:bodyPr/>
                    <a:lstStyle/>
                    <a:p>
                      <a:pPr algn="just" fontAlgn="t"/>
                      <a:r>
                        <a:rPr lang="en-US" sz="1800" b="0" dirty="0">
                          <a:effectLst/>
                          <a:latin typeface="Courier New" panose="02070309020205020404" pitchFamily="49" charset="0"/>
                        </a:rPr>
                        <a:t>final</a:t>
                      </a:r>
                      <a:r>
                        <a:rPr lang="en-US" sz="1800" dirty="0">
                          <a:effectLst/>
                        </a:rPr>
                        <a:t>(</a:t>
                      </a:r>
                      <a:r>
                        <a:rPr lang="en-US" sz="1800" i="1" dirty="0">
                          <a:effectLst/>
                        </a:rPr>
                        <a:t>expr</a:t>
                      </a:r>
                      <a:r>
                        <a:rPr lang="en-US" sz="1800" dirty="0">
                          <a:effectLst/>
                        </a:rPr>
                        <a:t>)</a:t>
                      </a:r>
                    </a:p>
                  </a:txBody>
                  <a:tcPr marL="11067" marR="11067" marT="11067" marB="11067">
                    <a:lnL w="7620" cap="flat" cmpd="sng" algn="ctr">
                      <a:solidFill>
                        <a:srgbClr val="BABABA"/>
                      </a:solidFill>
                      <a:prstDash val="solid"/>
                      <a:round/>
                      <a:headEnd type="none" w="med" len="med"/>
                      <a:tailEnd type="none" w="med" len="med"/>
                    </a:lnL>
                    <a:lnR w="7620" cap="flat" cmpd="sng" algn="ctr">
                      <a:solidFill>
                        <a:srgbClr val="BABABA"/>
                      </a:solidFill>
                      <a:prstDash val="solid"/>
                      <a:round/>
                      <a:headEnd type="none" w="med" len="med"/>
                      <a:tailEnd type="none" w="med" len="med"/>
                    </a:lnR>
                    <a:lnT w="7620" cap="flat" cmpd="sng" algn="ctr">
                      <a:solidFill>
                        <a:srgbClr val="BABABA"/>
                      </a:solidFill>
                      <a:prstDash val="solid"/>
                      <a:round/>
                      <a:headEnd type="none" w="med" len="med"/>
                      <a:tailEnd type="none" w="med" len="med"/>
                    </a:lnT>
                    <a:lnB w="7620" cap="flat" cmpd="sng" algn="ctr">
                      <a:solidFill>
                        <a:srgbClr val="BABABA"/>
                      </a:solidFill>
                      <a:prstDash val="solid"/>
                      <a:round/>
                      <a:headEnd type="none" w="med" len="med"/>
                      <a:tailEnd type="none" w="med" len="med"/>
                    </a:lnB>
                    <a:solidFill>
                      <a:srgbClr val="FFFFFF"/>
                    </a:solidFill>
                  </a:tcPr>
                </a:tc>
                <a:tc>
                  <a:txBody>
                    <a:bodyPr/>
                    <a:lstStyle/>
                    <a:p>
                      <a:pPr algn="just" fontAlgn="t"/>
                      <a:r>
                        <a:rPr lang="en-US" sz="1800" dirty="0">
                          <a:effectLst/>
                        </a:rPr>
                        <a:t>The </a:t>
                      </a:r>
                      <a:r>
                        <a:rPr lang="en-US" sz="1800" i="1" dirty="0">
                          <a:effectLst/>
                        </a:rPr>
                        <a:t>expr</a:t>
                      </a:r>
                      <a:r>
                        <a:rPr lang="en-US" sz="1800" dirty="0">
                          <a:effectLst/>
                        </a:rPr>
                        <a:t> is evaluated, and if the value is true, then this task and all its descendant tasks are non-deferred (not executed in parallel).</a:t>
                      </a:r>
                    </a:p>
                  </a:txBody>
                  <a:tcPr marL="11067" marR="11067" marT="11067" marB="11067">
                    <a:lnL w="7620" cap="flat" cmpd="sng" algn="ctr">
                      <a:solidFill>
                        <a:srgbClr val="BABABA"/>
                      </a:solidFill>
                      <a:prstDash val="solid"/>
                      <a:round/>
                      <a:headEnd type="none" w="med" len="med"/>
                      <a:tailEnd type="none" w="med" len="med"/>
                    </a:lnL>
                    <a:lnR w="7620" cap="flat" cmpd="sng" algn="ctr">
                      <a:solidFill>
                        <a:srgbClr val="BABABA"/>
                      </a:solidFill>
                      <a:prstDash val="solid"/>
                      <a:round/>
                      <a:headEnd type="none" w="med" len="med"/>
                      <a:tailEnd type="none" w="med" len="med"/>
                    </a:lnR>
                    <a:lnT w="7620" cap="flat" cmpd="sng" algn="ctr">
                      <a:solidFill>
                        <a:srgbClr val="BABABA"/>
                      </a:solidFill>
                      <a:prstDash val="solid"/>
                      <a:round/>
                      <a:headEnd type="none" w="med" len="med"/>
                      <a:tailEnd type="none" w="med" len="med"/>
                    </a:lnT>
                    <a:lnB w="7620" cap="flat" cmpd="sng" algn="ctr">
                      <a:solidFill>
                        <a:srgbClr val="BABABA"/>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264511023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dirty="0"/>
              <a:t>The default state of a variable is specified by the clause </a:t>
            </a:r>
            <a:r>
              <a:rPr lang="en-US" sz="2600" dirty="0" smtClean="0">
                <a:solidFill>
                  <a:srgbClr val="FF0000"/>
                </a:solidFill>
                <a:latin typeface="Courier New" panose="02070309020205020404" pitchFamily="49" charset="0"/>
                <a:ea typeface="Courier"/>
                <a:cs typeface="Courier New" panose="02070309020205020404" pitchFamily="49" charset="0"/>
              </a:rPr>
              <a:t>default(shared</a:t>
            </a:r>
            <a:r>
              <a:rPr lang="en-US" sz="2600" dirty="0">
                <a:solidFill>
                  <a:srgbClr val="FF0000"/>
                </a:solidFill>
                <a:latin typeface="Courier New" panose="02070309020205020404" pitchFamily="49" charset="0"/>
                <a:ea typeface="Courier"/>
                <a:cs typeface="Courier New" panose="02070309020205020404" pitchFamily="49" charset="0"/>
              </a:rPr>
              <a:t>)</a:t>
            </a:r>
            <a:r>
              <a:rPr lang="en-US" dirty="0"/>
              <a:t> or </a:t>
            </a:r>
            <a:r>
              <a:rPr lang="en-US" sz="2600" dirty="0">
                <a:solidFill>
                  <a:srgbClr val="FF0000"/>
                </a:solidFill>
                <a:latin typeface="Courier New" panose="02070309020205020404" pitchFamily="49" charset="0"/>
                <a:ea typeface="Courier"/>
                <a:cs typeface="Courier New" panose="02070309020205020404" pitchFamily="49" charset="0"/>
              </a:rPr>
              <a:t>default (none</a:t>
            </a:r>
            <a:r>
              <a:rPr lang="en-US" sz="2600" dirty="0" smtClean="0">
                <a:solidFill>
                  <a:srgbClr val="FF0000"/>
                </a:solidFill>
                <a:latin typeface="Courier New" panose="02070309020205020404" pitchFamily="49" charset="0"/>
                <a:ea typeface="Courier"/>
                <a:cs typeface="Courier New" panose="02070309020205020404" pitchFamily="49" charset="0"/>
              </a:rPr>
              <a:t>)</a:t>
            </a:r>
            <a:r>
              <a:rPr lang="en-US" dirty="0" smtClean="0"/>
              <a:t>.</a:t>
            </a:r>
          </a:p>
          <a:p>
            <a:pPr lvl="1"/>
            <a:endParaRPr lang="en-US" dirty="0" smtClean="0"/>
          </a:p>
          <a:p>
            <a:pPr lvl="1"/>
            <a:r>
              <a:rPr lang="en-US" dirty="0" smtClean="0"/>
              <a:t>The </a:t>
            </a:r>
            <a:r>
              <a:rPr lang="en-US" dirty="0"/>
              <a:t>clause </a:t>
            </a:r>
            <a:r>
              <a:rPr lang="en-US" dirty="0">
                <a:solidFill>
                  <a:srgbClr val="FF0000"/>
                </a:solidFill>
                <a:latin typeface="Courier New" panose="02070309020205020404" pitchFamily="49" charset="0"/>
                <a:ea typeface="Courier"/>
                <a:cs typeface="Courier New" panose="02070309020205020404" pitchFamily="49" charset="0"/>
              </a:rPr>
              <a:t>default (shared)</a:t>
            </a:r>
            <a:r>
              <a:rPr lang="en-US" dirty="0"/>
              <a:t> implies that, by default, a variable is shared by all the </a:t>
            </a:r>
            <a:r>
              <a:rPr lang="en-US" dirty="0" smtClean="0"/>
              <a:t>threads.</a:t>
            </a:r>
          </a:p>
          <a:p>
            <a:pPr lvl="1"/>
            <a:endParaRPr lang="en-US" dirty="0" smtClean="0"/>
          </a:p>
          <a:p>
            <a:pPr lvl="1"/>
            <a:r>
              <a:rPr lang="en-US" dirty="0" smtClean="0"/>
              <a:t>The </a:t>
            </a:r>
            <a:r>
              <a:rPr lang="en-US" dirty="0"/>
              <a:t>clause </a:t>
            </a:r>
            <a:r>
              <a:rPr lang="en-US" sz="2600" dirty="0">
                <a:solidFill>
                  <a:srgbClr val="FF0000"/>
                </a:solidFill>
                <a:latin typeface="Courier New" panose="02070309020205020404" pitchFamily="49" charset="0"/>
                <a:ea typeface="Courier"/>
                <a:cs typeface="Courier New" panose="02070309020205020404" pitchFamily="49" charset="0"/>
              </a:rPr>
              <a:t>default (none)</a:t>
            </a:r>
            <a:r>
              <a:rPr lang="en-US" dirty="0"/>
              <a:t> implies that the state of each variable used in a thread must </a:t>
            </a:r>
            <a:r>
              <a:rPr lang="en-US" dirty="0" smtClean="0"/>
              <a:t>be explicitly </a:t>
            </a:r>
            <a:r>
              <a:rPr lang="en-US" dirty="0"/>
              <a:t>specified. This is generally recommended, to guard against errors arising </a:t>
            </a:r>
            <a:r>
              <a:rPr lang="en-US" dirty="0" smtClean="0"/>
              <a:t>from unintentional </a:t>
            </a:r>
            <a:r>
              <a:rPr lang="en-US" dirty="0"/>
              <a:t>concurrent access to shared </a:t>
            </a:r>
            <a:r>
              <a:rPr lang="en-US" dirty="0" smtClean="0"/>
              <a:t>data.</a:t>
            </a:r>
            <a:endParaRPr lang="en-US" dirty="0"/>
          </a:p>
        </p:txBody>
      </p:sp>
    </p:spTree>
    <p:extLst>
      <p:ext uri="{BB962C8B-B14F-4D97-AF65-F5344CB8AC3E}">
        <p14:creationId xmlns:p14="http://schemas.microsoft.com/office/powerpoint/2010/main" val="19950098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reduction clause</a:t>
            </a:r>
            <a:endParaRPr lang="en-US" dirty="0"/>
          </a:p>
        </p:txBody>
      </p:sp>
      <p:sp>
        <p:nvSpPr>
          <p:cNvPr id="3" name="Content Placeholder 2"/>
          <p:cNvSpPr>
            <a:spLocks noGrp="1"/>
          </p:cNvSpPr>
          <p:nvPr>
            <p:ph idx="1"/>
          </p:nvPr>
        </p:nvSpPr>
        <p:spPr/>
        <p:txBody>
          <a:bodyPr>
            <a:normAutofit fontScale="92500" lnSpcReduction="20000"/>
          </a:bodyPr>
          <a:lstStyle/>
          <a:p>
            <a:r>
              <a:rPr lang="en-US" dirty="0"/>
              <a:t>Just as </a:t>
            </a:r>
            <a:r>
              <a:rPr lang="en-US" sz="2600" dirty="0" err="1">
                <a:solidFill>
                  <a:srgbClr val="FF0000"/>
                </a:solidFill>
                <a:latin typeface="Courier New" panose="02070309020205020404" pitchFamily="49" charset="0"/>
                <a:ea typeface="Courier"/>
                <a:cs typeface="Courier New" panose="02070309020205020404" pitchFamily="49" charset="0"/>
              </a:rPr>
              <a:t>firstprivate</a:t>
            </a:r>
            <a:r>
              <a:rPr lang="en-US" dirty="0"/>
              <a:t> specifies how multiple local copies of a variable are initialized inside </a:t>
            </a:r>
            <a:r>
              <a:rPr lang="en-US" dirty="0" smtClean="0"/>
              <a:t>a thread</a:t>
            </a:r>
            <a:r>
              <a:rPr lang="en-US" dirty="0"/>
              <a:t>, the </a:t>
            </a:r>
            <a:r>
              <a:rPr lang="en-US" sz="2600" dirty="0">
                <a:solidFill>
                  <a:srgbClr val="FF0000"/>
                </a:solidFill>
                <a:latin typeface="Courier New" panose="02070309020205020404" pitchFamily="49" charset="0"/>
                <a:ea typeface="Courier"/>
                <a:cs typeface="Courier New" panose="02070309020205020404" pitchFamily="49" charset="0"/>
              </a:rPr>
              <a:t>reduction</a:t>
            </a:r>
            <a:r>
              <a:rPr lang="en-US" dirty="0"/>
              <a:t> clause specifies how multiple local copies of a variable at </a:t>
            </a:r>
            <a:r>
              <a:rPr lang="en-US" dirty="0" smtClean="0"/>
              <a:t>different threads </a:t>
            </a:r>
            <a:r>
              <a:rPr lang="en-US" dirty="0"/>
              <a:t>are combined into a </a:t>
            </a:r>
            <a:r>
              <a:rPr lang="en-US" dirty="0" smtClean="0"/>
              <a:t>single </a:t>
            </a:r>
            <a:r>
              <a:rPr lang="en-US" dirty="0"/>
              <a:t>copy at the master when </a:t>
            </a:r>
            <a:r>
              <a:rPr lang="en-US" dirty="0" smtClean="0"/>
              <a:t>threads exit.</a:t>
            </a:r>
          </a:p>
          <a:p>
            <a:endParaRPr lang="en-US" dirty="0"/>
          </a:p>
          <a:p>
            <a:r>
              <a:rPr lang="en-US" dirty="0" smtClean="0"/>
              <a:t>The </a:t>
            </a:r>
            <a:r>
              <a:rPr lang="en-US" dirty="0" err="1"/>
              <a:t>OpenMP</a:t>
            </a:r>
            <a:r>
              <a:rPr lang="en-US" dirty="0"/>
              <a:t> </a:t>
            </a:r>
            <a:r>
              <a:rPr lang="en-US" dirty="0">
                <a:solidFill>
                  <a:srgbClr val="FF0000"/>
                </a:solidFill>
                <a:latin typeface="Courier New" panose="02070309020205020404" pitchFamily="49" charset="0"/>
                <a:ea typeface="Courier"/>
                <a:cs typeface="Courier New" panose="02070309020205020404" pitchFamily="49" charset="0"/>
              </a:rPr>
              <a:t>reduction</a:t>
            </a:r>
            <a:r>
              <a:rPr lang="en-US" dirty="0"/>
              <a:t> clause lets you specify one or more thread-</a:t>
            </a:r>
            <a:r>
              <a:rPr lang="en-US" i="1" dirty="0"/>
              <a:t>private variables</a:t>
            </a:r>
            <a:r>
              <a:rPr lang="en-US" dirty="0"/>
              <a:t> that are subject to a reduction operation at the end of the parallel region. </a:t>
            </a:r>
            <a:endParaRPr lang="en-US" dirty="0" smtClean="0"/>
          </a:p>
          <a:p>
            <a:pPr lvl="1"/>
            <a:r>
              <a:rPr lang="en-US" dirty="0" err="1" smtClean="0"/>
              <a:t>OpenMP</a:t>
            </a:r>
            <a:r>
              <a:rPr lang="en-US" dirty="0" smtClean="0"/>
              <a:t> </a:t>
            </a:r>
            <a:r>
              <a:rPr lang="en-US" dirty="0"/>
              <a:t>predefines a set of reduction operators. Each reduction variable must be a </a:t>
            </a:r>
            <a:r>
              <a:rPr lang="en-US" b="1" dirty="0"/>
              <a:t>scalar</a:t>
            </a:r>
            <a:r>
              <a:rPr lang="en-US" dirty="0"/>
              <a:t> (for example, </a:t>
            </a:r>
            <a:r>
              <a:rPr lang="en-US" dirty="0" err="1"/>
              <a:t>int</a:t>
            </a:r>
            <a:r>
              <a:rPr lang="en-US" dirty="0"/>
              <a:t>, long, and float). </a:t>
            </a:r>
            <a:endParaRPr lang="en-US" dirty="0" smtClean="0"/>
          </a:p>
          <a:p>
            <a:pPr lvl="1"/>
            <a:r>
              <a:rPr lang="en-US" dirty="0" err="1" smtClean="0"/>
              <a:t>OpenMP</a:t>
            </a:r>
            <a:r>
              <a:rPr lang="en-US" dirty="0" smtClean="0"/>
              <a:t> </a:t>
            </a:r>
            <a:r>
              <a:rPr lang="en-US" dirty="0"/>
              <a:t>also defines several restrictions on how reduction variables are used in a parallel region. </a:t>
            </a:r>
          </a:p>
        </p:txBody>
      </p:sp>
    </p:spTree>
    <p:extLst>
      <p:ext uri="{BB962C8B-B14F-4D97-AF65-F5344CB8AC3E}">
        <p14:creationId xmlns:p14="http://schemas.microsoft.com/office/powerpoint/2010/main" val="107825555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US" dirty="0" smtClean="0"/>
                  <a:t>The </a:t>
                </a:r>
                <a:r>
                  <a:rPr lang="en-US" dirty="0"/>
                  <a:t>operator can be one of </a:t>
                </a:r>
                <a14:m>
                  <m:oMath xmlns:m="http://schemas.openxmlformats.org/officeDocument/2006/math">
                    <m:r>
                      <a:rPr lang="en-US" b="1" i="1" dirty="0" smtClean="0">
                        <a:latin typeface="Cambria Math" panose="02040503050406030204" pitchFamily="18" charset="0"/>
                      </a:rPr>
                      <m:t>+</m:t>
                    </m:r>
                  </m:oMath>
                </a14:m>
                <a:r>
                  <a:rPr lang="en-US" dirty="0"/>
                  <a:t>, </a:t>
                </a:r>
                <a:r>
                  <a:rPr lang="en-US" b="1" i="1" dirty="0">
                    <a:latin typeface="Cambria Math" panose="02040503050406030204" pitchFamily="18" charset="0"/>
                  </a:rPr>
                  <a:t>*</a:t>
                </a:r>
                <a:r>
                  <a:rPr lang="en-US" dirty="0"/>
                  <a:t>, </a:t>
                </a:r>
                <a:r>
                  <a:rPr lang="en-US" b="1" i="1" dirty="0" smtClean="0">
                    <a:latin typeface="Cambria Math" panose="02040503050406030204" pitchFamily="18" charset="0"/>
                  </a:rPr>
                  <a:t>-</a:t>
                </a:r>
                <a:r>
                  <a:rPr lang="en-US" dirty="0" smtClean="0"/>
                  <a:t>, </a:t>
                </a:r>
                <a:r>
                  <a:rPr lang="en-US" b="1" i="1" dirty="0" smtClean="0">
                    <a:latin typeface="Cambria Math" panose="02040503050406030204" pitchFamily="18" charset="0"/>
                  </a:rPr>
                  <a:t>&amp;</a:t>
                </a:r>
                <a:r>
                  <a:rPr lang="en-US" dirty="0" smtClean="0"/>
                  <a:t>, </a:t>
                </a:r>
                <a:r>
                  <a:rPr lang="en-US" b="1" dirty="0"/>
                  <a:t>|</a:t>
                </a:r>
                <a:r>
                  <a:rPr lang="en-US" dirty="0"/>
                  <a:t>, </a:t>
                </a:r>
                <a:r>
                  <a:rPr lang="en-US" b="1" dirty="0">
                    <a:latin typeface="Cambria Math" panose="02040503050406030204" pitchFamily="18" charset="0"/>
                  </a:rPr>
                  <a:t>^</a:t>
                </a:r>
                <a:r>
                  <a:rPr lang="en-US" dirty="0"/>
                  <a:t>,</a:t>
                </a:r>
                <a:r>
                  <a:rPr lang="en-US" b="1" dirty="0">
                    <a:latin typeface="Cambria Math" panose="02040503050406030204" pitchFamily="18" charset="0"/>
                  </a:rPr>
                  <a:t> &amp;&amp;</a:t>
                </a:r>
                <a:r>
                  <a:rPr lang="en-US" dirty="0"/>
                  <a:t>, and </a:t>
                </a:r>
                <a:r>
                  <a:rPr lang="en-US" b="1" dirty="0">
                    <a:latin typeface="Cambria Math" panose="02040503050406030204" pitchFamily="18" charset="0"/>
                  </a:rPr>
                  <a: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939" t="-3030"/>
                </a:stretch>
              </a:blipFill>
            </p:spPr>
            <p:txBody>
              <a:bodyPr/>
              <a:lstStyle/>
              <a:p>
                <a:r>
                  <a:rPr lang="en-US">
                    <a:noFill/>
                  </a:rPr>
                  <a:t> </a:t>
                </a:r>
              </a:p>
            </p:txBody>
          </p:sp>
        </mc:Fallback>
      </mc:AlternateContent>
    </p:spTree>
    <p:extLst>
      <p:ext uri="{BB962C8B-B14F-4D97-AF65-F5344CB8AC3E}">
        <p14:creationId xmlns:p14="http://schemas.microsoft.com/office/powerpoint/2010/main" val="364000000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en-US"/>
          </a:p>
        </p:txBody>
      </p:sp>
      <p:sp>
        <p:nvSpPr>
          <p:cNvPr id="6" name="Content Placeholder 5"/>
          <p:cNvSpPr>
            <a:spLocks noGrp="1"/>
          </p:cNvSpPr>
          <p:nvPr>
            <p:ph idx="1"/>
          </p:nvPr>
        </p:nvSpPr>
        <p:spPr/>
        <p:txBody>
          <a:bodyPr>
            <a:normAutofit fontScale="92500" lnSpcReduction="20000"/>
          </a:bodyPr>
          <a:lstStyle/>
          <a:p>
            <a:pPr marL="514350" indent="-514350">
              <a:buFont typeface="+mj-lt"/>
              <a:buAutoNum type="arabicPeriod"/>
            </a:pPr>
            <a:r>
              <a:rPr lang="en-US" sz="2400" dirty="0">
                <a:solidFill>
                  <a:srgbClr val="FF0000"/>
                </a:solidFill>
                <a:latin typeface="Courier New" panose="02070309020205020404" pitchFamily="49" charset="0"/>
                <a:ea typeface="Courier"/>
                <a:cs typeface="Courier New" panose="02070309020205020404" pitchFamily="49" charset="0"/>
              </a:rPr>
              <a:t>#pragma </a:t>
            </a:r>
            <a:r>
              <a:rPr lang="en-US" sz="2400" dirty="0" err="1">
                <a:solidFill>
                  <a:srgbClr val="FF0000"/>
                </a:solidFill>
                <a:latin typeface="Courier New" panose="02070309020205020404" pitchFamily="49" charset="0"/>
                <a:ea typeface="Courier"/>
                <a:cs typeface="Courier New" panose="02070309020205020404" pitchFamily="49" charset="0"/>
              </a:rPr>
              <a:t>omp</a:t>
            </a:r>
            <a:r>
              <a:rPr lang="en-US" sz="2400" dirty="0">
                <a:solidFill>
                  <a:srgbClr val="FF0000"/>
                </a:solidFill>
                <a:latin typeface="Courier New" panose="02070309020205020404" pitchFamily="49" charset="0"/>
                <a:ea typeface="Courier"/>
                <a:cs typeface="Courier New" panose="02070309020205020404" pitchFamily="49" charset="0"/>
              </a:rPr>
              <a:t> parallel </a:t>
            </a:r>
            <a:r>
              <a:rPr lang="en-US" sz="2400" b="1" dirty="0">
                <a:solidFill>
                  <a:srgbClr val="FF0000"/>
                </a:solidFill>
                <a:latin typeface="Courier New" panose="02070309020205020404" pitchFamily="49" charset="0"/>
                <a:ea typeface="Courier"/>
                <a:cs typeface="Courier New" panose="02070309020205020404" pitchFamily="49" charset="0"/>
              </a:rPr>
              <a:t>reduction(+: </a:t>
            </a:r>
            <a:r>
              <a:rPr lang="en-US" sz="2400" b="1" dirty="0" smtClean="0">
                <a:solidFill>
                  <a:srgbClr val="FF0000"/>
                </a:solidFill>
                <a:latin typeface="Courier New" panose="02070309020205020404" pitchFamily="49" charset="0"/>
                <a:ea typeface="Courier"/>
                <a:cs typeface="Courier New" panose="02070309020205020404" pitchFamily="49" charset="0"/>
              </a:rPr>
              <a:t>sum)</a:t>
            </a:r>
            <a:r>
              <a:rPr lang="en-US" sz="2400" dirty="0" smtClean="0">
                <a:solidFill>
                  <a:srgbClr val="FF0000"/>
                </a:solidFill>
                <a:latin typeface="Courier New" panose="02070309020205020404" pitchFamily="49" charset="0"/>
                <a:ea typeface="Courier"/>
                <a:cs typeface="Courier New" panose="02070309020205020404" pitchFamily="49" charset="0"/>
              </a:rPr>
              <a:t> </a:t>
            </a:r>
            <a:r>
              <a:rPr lang="en-US" sz="2400" dirty="0" err="1" smtClean="0">
                <a:solidFill>
                  <a:srgbClr val="FF0000"/>
                </a:solidFill>
                <a:latin typeface="Courier New" panose="02070309020205020404" pitchFamily="49" charset="0"/>
                <a:ea typeface="Courier"/>
                <a:cs typeface="Courier New" panose="02070309020205020404" pitchFamily="49" charset="0"/>
              </a:rPr>
              <a:t>num_threads</a:t>
            </a:r>
            <a:r>
              <a:rPr lang="en-US" sz="2400" dirty="0" smtClean="0">
                <a:solidFill>
                  <a:srgbClr val="FF0000"/>
                </a:solidFill>
                <a:latin typeface="Courier New" panose="02070309020205020404" pitchFamily="49" charset="0"/>
                <a:ea typeface="Courier"/>
                <a:cs typeface="Courier New" panose="02070309020205020404" pitchFamily="49" charset="0"/>
              </a:rPr>
              <a:t>(8</a:t>
            </a:r>
            <a:r>
              <a:rPr lang="en-US" sz="2400" dirty="0">
                <a:solidFill>
                  <a:srgbClr val="FF0000"/>
                </a:solidFill>
                <a:latin typeface="Courier New" panose="02070309020205020404" pitchFamily="49" charset="0"/>
                <a:ea typeface="Courier"/>
                <a:cs typeface="Courier New" panose="02070309020205020404" pitchFamily="49" charset="0"/>
              </a:rPr>
              <a:t>)</a:t>
            </a:r>
          </a:p>
          <a:p>
            <a:pPr marL="514350" indent="-514350">
              <a:buFont typeface="+mj-lt"/>
              <a:buAutoNum type="arabicPeriod"/>
            </a:pPr>
            <a:r>
              <a:rPr lang="en-US" sz="2400" dirty="0">
                <a:solidFill>
                  <a:srgbClr val="FF0000"/>
                </a:solidFill>
                <a:latin typeface="Courier New" panose="02070309020205020404" pitchFamily="49" charset="0"/>
                <a:ea typeface="Courier"/>
                <a:cs typeface="Courier New" panose="02070309020205020404" pitchFamily="49" charset="0"/>
              </a:rPr>
              <a:t> {</a:t>
            </a:r>
          </a:p>
          <a:p>
            <a:pPr marL="514350" indent="-514350">
              <a:buFont typeface="+mj-lt"/>
              <a:buAutoNum type="arabicPeriod"/>
            </a:pPr>
            <a:r>
              <a:rPr lang="en-US" sz="2400" dirty="0">
                <a:solidFill>
                  <a:srgbClr val="FF0000"/>
                </a:solidFill>
                <a:latin typeface="Courier New" panose="02070309020205020404" pitchFamily="49" charset="0"/>
                <a:ea typeface="Courier"/>
                <a:cs typeface="Courier New" panose="02070309020205020404" pitchFamily="49" charset="0"/>
              </a:rPr>
              <a:t>        /* compute local sums here */</a:t>
            </a:r>
          </a:p>
          <a:p>
            <a:pPr marL="514350" indent="-514350">
              <a:buFont typeface="+mj-lt"/>
              <a:buAutoNum type="arabicPeriod"/>
            </a:pPr>
            <a:r>
              <a:rPr lang="en-US" sz="2400" dirty="0">
                <a:solidFill>
                  <a:srgbClr val="FF0000"/>
                </a:solidFill>
                <a:latin typeface="Courier New" panose="02070309020205020404" pitchFamily="49" charset="0"/>
                <a:ea typeface="Courier"/>
                <a:cs typeface="Courier New" panose="02070309020205020404" pitchFamily="49" charset="0"/>
              </a:rPr>
              <a:t> }</a:t>
            </a:r>
          </a:p>
          <a:p>
            <a:pPr marL="514350" indent="-514350">
              <a:buFont typeface="+mj-lt"/>
              <a:buAutoNum type="arabicPeriod"/>
            </a:pPr>
            <a:r>
              <a:rPr lang="en-US" sz="2400" dirty="0">
                <a:solidFill>
                  <a:srgbClr val="FF0000"/>
                </a:solidFill>
                <a:latin typeface="Courier New" panose="02070309020205020404" pitchFamily="49" charset="0"/>
                <a:ea typeface="Courier"/>
                <a:cs typeface="Courier New" panose="02070309020205020404" pitchFamily="49" charset="0"/>
              </a:rPr>
              <a:t>/* sum here contains sum of all local instances of </a:t>
            </a:r>
            <a:r>
              <a:rPr lang="en-US" sz="2400" dirty="0" smtClean="0">
                <a:solidFill>
                  <a:srgbClr val="FF0000"/>
                </a:solidFill>
                <a:latin typeface="Courier New" panose="02070309020205020404" pitchFamily="49" charset="0"/>
                <a:ea typeface="Courier"/>
                <a:cs typeface="Courier New" panose="02070309020205020404" pitchFamily="49" charset="0"/>
              </a:rPr>
              <a:t>sums</a:t>
            </a:r>
          </a:p>
          <a:p>
            <a:pPr marL="514350" indent="-514350">
              <a:buFont typeface="+mj-lt"/>
              <a:buAutoNum type="arabicPeriod"/>
            </a:pPr>
            <a:r>
              <a:rPr lang="en-US" sz="2400" dirty="0" smtClean="0">
                <a:solidFill>
                  <a:srgbClr val="FF0000"/>
                </a:solidFill>
                <a:latin typeface="Courier New" panose="02070309020205020404" pitchFamily="49" charset="0"/>
                <a:ea typeface="Courier"/>
                <a:cs typeface="Courier New" panose="02070309020205020404" pitchFamily="49" charset="0"/>
              </a:rPr>
              <a:t>*/</a:t>
            </a:r>
          </a:p>
          <a:p>
            <a:r>
              <a:rPr lang="en-US" dirty="0" smtClean="0"/>
              <a:t>In </a:t>
            </a:r>
            <a:r>
              <a:rPr lang="en-US" dirty="0"/>
              <a:t>this example, each of the eight threads gets a copy of the variable </a:t>
            </a:r>
            <a:r>
              <a:rPr lang="en-US" b="1" dirty="0"/>
              <a:t>sum</a:t>
            </a:r>
            <a:r>
              <a:rPr lang="en-US" dirty="0"/>
              <a:t>. </a:t>
            </a:r>
            <a:endParaRPr lang="en-US" dirty="0" smtClean="0"/>
          </a:p>
          <a:p>
            <a:r>
              <a:rPr lang="en-US" dirty="0" smtClean="0"/>
              <a:t>When the threads </a:t>
            </a:r>
            <a:r>
              <a:rPr lang="en-US" dirty="0"/>
              <a:t>exit, the sum of all of these local copies is stored in the single copy of </a:t>
            </a:r>
            <a:r>
              <a:rPr lang="en-US" dirty="0" smtClean="0"/>
              <a:t>the variable </a:t>
            </a:r>
            <a:r>
              <a:rPr lang="en-US" dirty="0"/>
              <a:t>(at the </a:t>
            </a:r>
            <a:r>
              <a:rPr lang="en-US" b="1" dirty="0"/>
              <a:t>master thread</a:t>
            </a:r>
            <a:r>
              <a:rPr lang="en-US" dirty="0"/>
              <a:t>) </a:t>
            </a:r>
            <a:r>
              <a:rPr lang="en-US" dirty="0" smtClean="0"/>
              <a:t>.</a:t>
            </a:r>
            <a:endParaRPr lang="en-US" dirty="0"/>
          </a:p>
        </p:txBody>
      </p:sp>
    </p:spTree>
    <p:extLst>
      <p:ext uri="{BB962C8B-B14F-4D97-AF65-F5344CB8AC3E}">
        <p14:creationId xmlns:p14="http://schemas.microsoft.com/office/powerpoint/2010/main" val="384544311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Thread Basics </a:t>
            </a:r>
          </a:p>
        </p:txBody>
      </p:sp>
      <p:sp>
        <p:nvSpPr>
          <p:cNvPr id="3" name="Content Placeholder 2"/>
          <p:cNvSpPr>
            <a:spLocks noGrp="1"/>
          </p:cNvSpPr>
          <p:nvPr>
            <p:ph idx="1"/>
          </p:nvPr>
        </p:nvSpPr>
        <p:spPr/>
        <p:txBody>
          <a:bodyPr>
            <a:normAutofit fontScale="92500" lnSpcReduction="10000"/>
          </a:bodyPr>
          <a:lstStyle/>
          <a:p>
            <a:r>
              <a:rPr lang="en-US" altLang="en-US" dirty="0"/>
              <a:t>A </a:t>
            </a:r>
            <a:r>
              <a:rPr lang="en-US" altLang="en-US" b="1" i="1" dirty="0"/>
              <a:t>thread</a:t>
            </a:r>
            <a:r>
              <a:rPr lang="en-US" altLang="en-US" b="1" dirty="0"/>
              <a:t> </a:t>
            </a:r>
            <a:r>
              <a:rPr lang="en-US" altLang="en-US" dirty="0"/>
              <a:t>is a single stream of control in the flow of a program. A program like</a:t>
            </a:r>
            <a:r>
              <a:rPr lang="en-US" altLang="en-US" dirty="0" smtClean="0"/>
              <a:t>:</a:t>
            </a:r>
          </a:p>
          <a:p>
            <a:endParaRPr lang="en-US" altLang="en-US" dirty="0"/>
          </a:p>
          <a:p>
            <a:endParaRPr lang="en-US" altLang="en-US" dirty="0" smtClean="0"/>
          </a:p>
          <a:p>
            <a:endParaRPr lang="en-US" altLang="en-US" dirty="0" smtClean="0"/>
          </a:p>
          <a:p>
            <a:endParaRPr lang="en-US" altLang="en-US" dirty="0"/>
          </a:p>
          <a:p>
            <a:r>
              <a:rPr lang="en-US" dirty="0"/>
              <a:t>The for loop in this code fragment has </a:t>
            </a:r>
            <a:r>
              <a:rPr lang="en-US" b="1" i="1" dirty="0"/>
              <a:t>n</a:t>
            </a:r>
            <a:r>
              <a:rPr lang="en-US" b="1" baseline="30000" dirty="0"/>
              <a:t>2</a:t>
            </a:r>
            <a:r>
              <a:rPr lang="en-US" dirty="0"/>
              <a:t> iterations, each of which can </a:t>
            </a:r>
            <a:r>
              <a:rPr lang="en-US" dirty="0" smtClean="0"/>
              <a:t>be executed independently</a:t>
            </a:r>
            <a:r>
              <a:rPr lang="en-US" dirty="0"/>
              <a:t>. Such an independent sequence of instructions is referred to as </a:t>
            </a:r>
            <a:r>
              <a:rPr lang="en-US" dirty="0" smtClean="0"/>
              <a:t>a</a:t>
            </a:r>
            <a:r>
              <a:rPr lang="en-US" dirty="0"/>
              <a:t> </a:t>
            </a:r>
            <a:r>
              <a:rPr lang="en-US" b="1" dirty="0" smtClean="0"/>
              <a:t>thread</a:t>
            </a:r>
            <a:endParaRPr lang="en-US" altLang="en-US" b="1" dirty="0"/>
          </a:p>
        </p:txBody>
      </p:sp>
      <p:pic>
        <p:nvPicPr>
          <p:cNvPr id="4" name="Picture 3"/>
          <p:cNvPicPr>
            <a:picLocks noChangeAspect="1"/>
          </p:cNvPicPr>
          <p:nvPr/>
        </p:nvPicPr>
        <p:blipFill>
          <a:blip r:embed="rId2"/>
          <a:stretch>
            <a:fillRect/>
          </a:stretch>
        </p:blipFill>
        <p:spPr>
          <a:xfrm>
            <a:off x="2337005" y="2605414"/>
            <a:ext cx="7197520" cy="1624925"/>
          </a:xfrm>
          <a:prstGeom prst="rect">
            <a:avLst/>
          </a:prstGeom>
        </p:spPr>
      </p:pic>
    </p:spTree>
    <p:extLst>
      <p:ext uri="{BB962C8B-B14F-4D97-AF65-F5344CB8AC3E}">
        <p14:creationId xmlns:p14="http://schemas.microsoft.com/office/powerpoint/2010/main" val="262030344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445913" y="349750"/>
            <a:ext cx="11325225" cy="5857875"/>
          </a:xfrm>
          <a:prstGeom prst="rect">
            <a:avLst/>
          </a:prstGeom>
        </p:spPr>
      </p:pic>
    </p:spTree>
    <p:extLst>
      <p:ext uri="{BB962C8B-B14F-4D97-AF65-F5344CB8AC3E}">
        <p14:creationId xmlns:p14="http://schemas.microsoft.com/office/powerpoint/2010/main" val="358617221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Specifying Concurrent Tasks in </a:t>
            </a:r>
            <a:r>
              <a:rPr lang="en-US" dirty="0" err="1"/>
              <a:t>OpenMP</a:t>
            </a:r>
            <a:endParaRPr lang="en-US" dirty="0"/>
          </a:p>
        </p:txBody>
      </p:sp>
      <p:sp>
        <p:nvSpPr>
          <p:cNvPr id="3" name="Content Placeholder 2"/>
          <p:cNvSpPr>
            <a:spLocks noGrp="1"/>
          </p:cNvSpPr>
          <p:nvPr>
            <p:ph idx="1"/>
          </p:nvPr>
        </p:nvSpPr>
        <p:spPr/>
        <p:txBody>
          <a:bodyPr>
            <a:normAutofit/>
          </a:bodyPr>
          <a:lstStyle/>
          <a:p>
            <a:r>
              <a:rPr lang="en-US" dirty="0" smtClean="0"/>
              <a:t>The </a:t>
            </a:r>
            <a:r>
              <a:rPr lang="en-US" dirty="0"/>
              <a:t>parallel directive can be used in conjunction with other directives to specify </a:t>
            </a:r>
            <a:r>
              <a:rPr lang="en-US" dirty="0" smtClean="0"/>
              <a:t>concurrency across </a:t>
            </a:r>
            <a:r>
              <a:rPr lang="en-US" dirty="0"/>
              <a:t>iterations and </a:t>
            </a:r>
            <a:r>
              <a:rPr lang="en-US" dirty="0" smtClean="0"/>
              <a:t>tasks.</a:t>
            </a:r>
          </a:p>
          <a:p>
            <a:endParaRPr lang="en-US" dirty="0" smtClean="0"/>
          </a:p>
          <a:p>
            <a:r>
              <a:rPr lang="en-US" dirty="0" err="1" smtClean="0"/>
              <a:t>OpenMP</a:t>
            </a:r>
            <a:r>
              <a:rPr lang="en-US" dirty="0" smtClean="0"/>
              <a:t> </a:t>
            </a:r>
            <a:r>
              <a:rPr lang="en-US" dirty="0"/>
              <a:t>provides two directives – </a:t>
            </a:r>
            <a:r>
              <a:rPr lang="en-US" b="1" dirty="0">
                <a:solidFill>
                  <a:srgbClr val="FF0000"/>
                </a:solidFill>
                <a:latin typeface="Courier New" panose="02070309020205020404" pitchFamily="49" charset="0"/>
                <a:cs typeface="Courier New" panose="02070309020205020404" pitchFamily="49" charset="0"/>
              </a:rPr>
              <a:t>for</a:t>
            </a:r>
            <a:r>
              <a:rPr lang="en-US" dirty="0"/>
              <a:t> and </a:t>
            </a:r>
            <a:r>
              <a:rPr lang="en-US" b="1" dirty="0">
                <a:solidFill>
                  <a:srgbClr val="FF0000"/>
                </a:solidFill>
                <a:latin typeface="Courier New" panose="02070309020205020404" pitchFamily="49" charset="0"/>
                <a:cs typeface="Courier New" panose="02070309020205020404" pitchFamily="49" charset="0"/>
              </a:rPr>
              <a:t>sections</a:t>
            </a:r>
            <a:r>
              <a:rPr lang="en-US" dirty="0"/>
              <a:t> – </a:t>
            </a:r>
            <a:r>
              <a:rPr lang="en-US" dirty="0" smtClean="0"/>
              <a:t>to specify concurrent </a:t>
            </a:r>
            <a:r>
              <a:rPr lang="en-US" dirty="0"/>
              <a:t>iterations and tasks. </a:t>
            </a:r>
            <a:endParaRPr lang="en-US" dirty="0" smtClean="0"/>
          </a:p>
          <a:p>
            <a:endParaRPr lang="en-US" dirty="0"/>
          </a:p>
        </p:txBody>
      </p:sp>
    </p:spTree>
    <p:extLst>
      <p:ext uri="{BB962C8B-B14F-4D97-AF65-F5344CB8AC3E}">
        <p14:creationId xmlns:p14="http://schemas.microsoft.com/office/powerpoint/2010/main" val="63908647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dirty="0" smtClean="0">
                <a:solidFill>
                  <a:srgbClr val="FF0000"/>
                </a:solidFill>
                <a:latin typeface="Courier New" panose="02070309020205020404" pitchFamily="49" charset="0"/>
                <a:cs typeface="Courier New" panose="02070309020205020404" pitchFamily="49" charset="0"/>
              </a:rPr>
              <a:t>for</a:t>
            </a:r>
            <a:r>
              <a:rPr lang="en-US" dirty="0" smtClean="0"/>
              <a:t> Directive</a:t>
            </a:r>
            <a:endParaRPr lang="en-US" dirty="0"/>
          </a:p>
        </p:txBody>
      </p:sp>
      <p:sp>
        <p:nvSpPr>
          <p:cNvPr id="3" name="Content Placeholder 2"/>
          <p:cNvSpPr>
            <a:spLocks noGrp="1"/>
          </p:cNvSpPr>
          <p:nvPr>
            <p:ph idx="1"/>
          </p:nvPr>
        </p:nvSpPr>
        <p:spPr/>
        <p:txBody>
          <a:bodyPr>
            <a:normAutofit/>
          </a:bodyPr>
          <a:lstStyle/>
          <a:p>
            <a:r>
              <a:rPr lang="en-US" dirty="0" smtClean="0">
                <a:solidFill>
                  <a:srgbClr val="333333"/>
                </a:solidFill>
              </a:rPr>
              <a:t>The </a:t>
            </a:r>
            <a:r>
              <a:rPr lang="en-US" dirty="0">
                <a:solidFill>
                  <a:srgbClr val="790029"/>
                </a:solidFill>
              </a:rPr>
              <a:t>for </a:t>
            </a:r>
            <a:r>
              <a:rPr lang="en-US" dirty="0">
                <a:solidFill>
                  <a:srgbClr val="333333"/>
                </a:solidFill>
              </a:rPr>
              <a:t>directive is used to split parallel iteration spaces across threads. The general form of </a:t>
            </a:r>
            <a:r>
              <a:rPr lang="en-US" dirty="0" smtClean="0">
                <a:solidFill>
                  <a:srgbClr val="333333"/>
                </a:solidFill>
              </a:rPr>
              <a:t>a </a:t>
            </a:r>
            <a:r>
              <a:rPr lang="en-US" dirty="0" smtClean="0">
                <a:solidFill>
                  <a:srgbClr val="790029"/>
                </a:solidFill>
              </a:rPr>
              <a:t>for </a:t>
            </a:r>
            <a:r>
              <a:rPr lang="en-US" dirty="0">
                <a:solidFill>
                  <a:srgbClr val="333333"/>
                </a:solidFill>
              </a:rPr>
              <a:t>directive is as follows</a:t>
            </a:r>
            <a:r>
              <a:rPr lang="en-US" dirty="0" smtClean="0">
                <a:solidFill>
                  <a:srgbClr val="333333"/>
                </a:solidFill>
              </a:rPr>
              <a:t>:</a:t>
            </a:r>
          </a:p>
          <a:p>
            <a:pPr marL="514350" indent="-514350">
              <a:buFont typeface="+mj-lt"/>
              <a:buAutoNum type="arabicPeriod"/>
            </a:pPr>
            <a:r>
              <a:rPr lang="en-US" sz="2600" dirty="0" smtClean="0">
                <a:solidFill>
                  <a:srgbClr val="FF0000"/>
                </a:solidFill>
                <a:latin typeface="Courier New" panose="02070309020205020404" pitchFamily="49" charset="0"/>
                <a:cs typeface="Courier New" panose="02070309020205020404" pitchFamily="49" charset="0"/>
              </a:rPr>
              <a:t>#</a:t>
            </a:r>
            <a:r>
              <a:rPr lang="en-US" sz="2600" dirty="0">
                <a:solidFill>
                  <a:srgbClr val="FF0000"/>
                </a:solidFill>
                <a:latin typeface="Courier New" panose="02070309020205020404" pitchFamily="49" charset="0"/>
                <a:cs typeface="Courier New" panose="02070309020205020404" pitchFamily="49" charset="0"/>
              </a:rPr>
              <a:t>pragma </a:t>
            </a:r>
            <a:r>
              <a:rPr lang="en-US" sz="2600" dirty="0" err="1">
                <a:solidFill>
                  <a:srgbClr val="FF0000"/>
                </a:solidFill>
                <a:latin typeface="Courier New" panose="02070309020205020404" pitchFamily="49" charset="0"/>
                <a:cs typeface="Courier New" panose="02070309020205020404" pitchFamily="49" charset="0"/>
              </a:rPr>
              <a:t>omp</a:t>
            </a:r>
            <a:r>
              <a:rPr lang="en-US" sz="2600" dirty="0">
                <a:solidFill>
                  <a:srgbClr val="FF0000"/>
                </a:solidFill>
                <a:latin typeface="Courier New" panose="02070309020205020404" pitchFamily="49" charset="0"/>
                <a:cs typeface="Courier New" panose="02070309020205020404" pitchFamily="49" charset="0"/>
              </a:rPr>
              <a:t> for [clause </a:t>
            </a:r>
            <a:r>
              <a:rPr lang="en-US" sz="2600" dirty="0" smtClean="0">
                <a:solidFill>
                  <a:srgbClr val="FF0000"/>
                </a:solidFill>
                <a:latin typeface="Courier New" panose="02070309020205020404" pitchFamily="49" charset="0"/>
                <a:cs typeface="Courier New" panose="02070309020205020404" pitchFamily="49" charset="0"/>
              </a:rPr>
              <a:t>list]</a:t>
            </a:r>
          </a:p>
          <a:p>
            <a:pPr marL="514350" indent="-514350">
              <a:buFont typeface="+mj-lt"/>
              <a:buAutoNum type="arabicPeriod"/>
            </a:pPr>
            <a:r>
              <a:rPr lang="en-US" sz="2600" dirty="0" smtClean="0">
                <a:solidFill>
                  <a:srgbClr val="FF0000"/>
                </a:solidFill>
                <a:latin typeface="Courier New" panose="02070309020205020404" pitchFamily="49" charset="0"/>
                <a:cs typeface="Courier New" panose="02070309020205020404" pitchFamily="49" charset="0"/>
              </a:rPr>
              <a:t> 		/* </a:t>
            </a:r>
            <a:r>
              <a:rPr lang="en-US" sz="2600" dirty="0">
                <a:solidFill>
                  <a:srgbClr val="FF0000"/>
                </a:solidFill>
                <a:latin typeface="Courier New" panose="02070309020205020404" pitchFamily="49" charset="0"/>
                <a:cs typeface="Courier New" panose="02070309020205020404" pitchFamily="49" charset="0"/>
              </a:rPr>
              <a:t>for loop </a:t>
            </a:r>
            <a:r>
              <a:rPr lang="en-US" sz="2600" dirty="0" smtClean="0">
                <a:solidFill>
                  <a:srgbClr val="FF0000"/>
                </a:solidFill>
                <a:latin typeface="Courier New" panose="02070309020205020404" pitchFamily="49" charset="0"/>
                <a:cs typeface="Courier New" panose="02070309020205020404" pitchFamily="49" charset="0"/>
              </a:rPr>
              <a:t>*/</a:t>
            </a:r>
          </a:p>
          <a:p>
            <a:pPr marL="514350" indent="-514350">
              <a:buFont typeface="+mj-lt"/>
              <a:buAutoNum type="arabicPeriod"/>
            </a:pPr>
            <a:endParaRPr lang="en-US" sz="2600" dirty="0">
              <a:solidFill>
                <a:srgbClr val="FF0000"/>
              </a:solidFill>
              <a:latin typeface="Courier New" panose="02070309020205020404" pitchFamily="49" charset="0"/>
              <a:cs typeface="Courier New" panose="02070309020205020404" pitchFamily="49" charset="0"/>
            </a:endParaRPr>
          </a:p>
          <a:p>
            <a:r>
              <a:rPr lang="en-US" sz="2400" dirty="0"/>
              <a:t>The clauses that can be used in this context are: </a:t>
            </a:r>
            <a:r>
              <a:rPr lang="en-US" sz="2600" dirty="0">
                <a:solidFill>
                  <a:srgbClr val="FF0000"/>
                </a:solidFill>
                <a:latin typeface="Courier New" panose="02070309020205020404" pitchFamily="49" charset="0"/>
                <a:cs typeface="Courier New" panose="02070309020205020404" pitchFamily="49" charset="0"/>
              </a:rPr>
              <a:t>private</a:t>
            </a:r>
            <a:r>
              <a:rPr lang="en-US" sz="2400" dirty="0"/>
              <a:t>, </a:t>
            </a:r>
            <a:r>
              <a:rPr lang="en-US" sz="2600" dirty="0" err="1">
                <a:solidFill>
                  <a:srgbClr val="FF0000"/>
                </a:solidFill>
                <a:latin typeface="Courier New" panose="02070309020205020404" pitchFamily="49" charset="0"/>
                <a:cs typeface="Courier New" panose="02070309020205020404" pitchFamily="49" charset="0"/>
              </a:rPr>
              <a:t>firstprivate</a:t>
            </a:r>
            <a:r>
              <a:rPr lang="en-US" sz="2400" dirty="0" smtClean="0"/>
              <a:t>, </a:t>
            </a:r>
            <a:r>
              <a:rPr lang="en-US" sz="2600" dirty="0" err="1">
                <a:solidFill>
                  <a:srgbClr val="FF0000"/>
                </a:solidFill>
                <a:latin typeface="Courier New" panose="02070309020205020404" pitchFamily="49" charset="0"/>
                <a:cs typeface="Courier New" panose="02070309020205020404" pitchFamily="49" charset="0"/>
              </a:rPr>
              <a:t>lastprivate</a:t>
            </a:r>
            <a:r>
              <a:rPr lang="en-US" sz="2400" dirty="0" smtClean="0"/>
              <a:t>, </a:t>
            </a:r>
            <a:r>
              <a:rPr lang="en-US" sz="2600" dirty="0">
                <a:solidFill>
                  <a:srgbClr val="FF0000"/>
                </a:solidFill>
                <a:latin typeface="Courier New" panose="02070309020205020404" pitchFamily="49" charset="0"/>
                <a:cs typeface="Courier New" panose="02070309020205020404" pitchFamily="49" charset="0"/>
              </a:rPr>
              <a:t>reduction</a:t>
            </a:r>
            <a:r>
              <a:rPr lang="en-US" sz="2400" dirty="0"/>
              <a:t>, </a:t>
            </a:r>
            <a:r>
              <a:rPr lang="en-US" sz="2600" dirty="0">
                <a:solidFill>
                  <a:srgbClr val="FF0000"/>
                </a:solidFill>
                <a:latin typeface="Courier New" panose="02070309020205020404" pitchFamily="49" charset="0"/>
                <a:cs typeface="Courier New" panose="02070309020205020404" pitchFamily="49" charset="0"/>
              </a:rPr>
              <a:t>schedule</a:t>
            </a:r>
            <a:r>
              <a:rPr lang="en-US" sz="2400" dirty="0"/>
              <a:t>, </a:t>
            </a:r>
            <a:r>
              <a:rPr lang="en-US" sz="2600" dirty="0" err="1">
                <a:solidFill>
                  <a:srgbClr val="FF0000"/>
                </a:solidFill>
                <a:latin typeface="Courier New" panose="02070309020205020404" pitchFamily="49" charset="0"/>
                <a:cs typeface="Courier New" panose="02070309020205020404" pitchFamily="49" charset="0"/>
              </a:rPr>
              <a:t>nowait</a:t>
            </a:r>
            <a:r>
              <a:rPr lang="en-US" sz="2400" dirty="0" smtClean="0"/>
              <a:t>, and </a:t>
            </a:r>
            <a:r>
              <a:rPr lang="en-US" sz="2600" dirty="0" smtClean="0">
                <a:solidFill>
                  <a:srgbClr val="FF0000"/>
                </a:solidFill>
                <a:latin typeface="Courier New" panose="02070309020205020404" pitchFamily="49" charset="0"/>
                <a:cs typeface="Courier New" panose="02070309020205020404" pitchFamily="49" charset="0"/>
              </a:rPr>
              <a:t>ordered.</a:t>
            </a:r>
          </a:p>
          <a:p>
            <a:pPr marL="0" indent="0">
              <a:buNone/>
            </a:pPr>
            <a:endParaRPr lang="en-US" sz="2400" dirty="0" smtClean="0"/>
          </a:p>
        </p:txBody>
      </p:sp>
    </p:spTree>
    <p:extLst>
      <p:ext uri="{BB962C8B-B14F-4D97-AF65-F5344CB8AC3E}">
        <p14:creationId xmlns:p14="http://schemas.microsoft.com/office/powerpoint/2010/main" val="385978723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dirty="0" smtClean="0">
                <a:solidFill>
                  <a:srgbClr val="FF0000"/>
                </a:solidFill>
                <a:latin typeface="Courier New" panose="02070309020205020404" pitchFamily="49" charset="0"/>
                <a:cs typeface="Courier New" panose="02070309020205020404" pitchFamily="49" charset="0"/>
              </a:rPr>
              <a:t>for</a:t>
            </a:r>
            <a:r>
              <a:rPr lang="en-US" dirty="0" smtClean="0"/>
              <a:t> Directive</a:t>
            </a:r>
            <a:endParaRPr lang="en-US" dirty="0"/>
          </a:p>
        </p:txBody>
      </p:sp>
      <p:sp>
        <p:nvSpPr>
          <p:cNvPr id="3" name="Content Placeholder 2"/>
          <p:cNvSpPr>
            <a:spLocks noGrp="1"/>
          </p:cNvSpPr>
          <p:nvPr>
            <p:ph idx="1"/>
          </p:nvPr>
        </p:nvSpPr>
        <p:spPr/>
        <p:txBody>
          <a:bodyPr>
            <a:normAutofit lnSpcReduction="10000"/>
          </a:bodyPr>
          <a:lstStyle/>
          <a:p>
            <a:r>
              <a:rPr lang="en-US" dirty="0"/>
              <a:t>When using a for loop </a:t>
            </a:r>
            <a:r>
              <a:rPr lang="en-US" dirty="0" smtClean="0"/>
              <a:t>for farming work </a:t>
            </a:r>
            <a:r>
              <a:rPr lang="en-US" dirty="0"/>
              <a:t>to threads, it is sometimes desired that the last iteration (as defined by serial </a:t>
            </a:r>
            <a:r>
              <a:rPr lang="en-US" dirty="0" smtClean="0"/>
              <a:t>execution) of </a:t>
            </a:r>
            <a:r>
              <a:rPr lang="en-US" dirty="0"/>
              <a:t>the for loop update the value of a variable</a:t>
            </a:r>
            <a:r>
              <a:rPr lang="en-US" dirty="0" smtClean="0"/>
              <a:t>.</a:t>
            </a:r>
          </a:p>
          <a:p>
            <a:endParaRPr lang="en-US" dirty="0" smtClean="0"/>
          </a:p>
          <a:p>
            <a:r>
              <a:rPr lang="en-US" dirty="0" smtClean="0"/>
              <a:t>This </a:t>
            </a:r>
            <a:r>
              <a:rPr lang="en-US" dirty="0"/>
              <a:t>is accomplished using the </a:t>
            </a:r>
            <a:r>
              <a:rPr lang="en-US" sz="2600" dirty="0" err="1">
                <a:solidFill>
                  <a:srgbClr val="FF0000"/>
                </a:solidFill>
                <a:latin typeface="Courier New" panose="02070309020205020404" pitchFamily="49" charset="0"/>
                <a:cs typeface="Courier New" panose="02070309020205020404" pitchFamily="49" charset="0"/>
              </a:rPr>
              <a:t>lastprivate</a:t>
            </a:r>
            <a:r>
              <a:rPr lang="en-US" dirty="0" smtClean="0"/>
              <a:t> directive</a:t>
            </a:r>
            <a:r>
              <a:rPr lang="en-US" dirty="0"/>
              <a:t>. </a:t>
            </a:r>
            <a:endParaRPr lang="en-US" dirty="0" smtClean="0"/>
          </a:p>
          <a:p>
            <a:endParaRPr lang="en-US" dirty="0" smtClean="0"/>
          </a:p>
          <a:p>
            <a:r>
              <a:rPr lang="en-US" dirty="0" smtClean="0"/>
              <a:t>The </a:t>
            </a:r>
            <a:r>
              <a:rPr lang="en-US" sz="2600" dirty="0" err="1">
                <a:solidFill>
                  <a:srgbClr val="FF0000"/>
                </a:solidFill>
                <a:latin typeface="Courier New" panose="02070309020205020404" pitchFamily="49" charset="0"/>
                <a:cs typeface="Courier New" panose="02070309020205020404" pitchFamily="49" charset="0"/>
              </a:rPr>
              <a:t>lastprivate</a:t>
            </a:r>
            <a:r>
              <a:rPr lang="en-US" dirty="0"/>
              <a:t> clause </a:t>
            </a:r>
            <a:r>
              <a:rPr lang="en-US" dirty="0" smtClean="0"/>
              <a:t>deals with </a:t>
            </a:r>
            <a:r>
              <a:rPr lang="en-US" dirty="0"/>
              <a:t>how multiple local copies of </a:t>
            </a:r>
            <a:r>
              <a:rPr lang="en-US" dirty="0" smtClean="0"/>
              <a:t>a variable </a:t>
            </a:r>
            <a:r>
              <a:rPr lang="en-US" dirty="0"/>
              <a:t>are written back into a single copy at the end of </a:t>
            </a:r>
            <a:r>
              <a:rPr lang="en-US" dirty="0" smtClean="0"/>
              <a:t>the parallel </a:t>
            </a:r>
            <a:r>
              <a:rPr lang="en-US" dirty="0"/>
              <a:t>for loop. </a:t>
            </a:r>
            <a:endParaRPr lang="en-US" sz="2400" dirty="0"/>
          </a:p>
        </p:txBody>
      </p:sp>
    </p:spTree>
    <p:extLst>
      <p:ext uri="{BB962C8B-B14F-4D97-AF65-F5344CB8AC3E}">
        <p14:creationId xmlns:p14="http://schemas.microsoft.com/office/powerpoint/2010/main" val="102757438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Assigning Iterations to Threads </a:t>
            </a:r>
          </a:p>
        </p:txBody>
      </p:sp>
      <p:sp>
        <p:nvSpPr>
          <p:cNvPr id="3" name="Content Placeholder 2"/>
          <p:cNvSpPr>
            <a:spLocks noGrp="1"/>
          </p:cNvSpPr>
          <p:nvPr>
            <p:ph idx="1"/>
          </p:nvPr>
        </p:nvSpPr>
        <p:spPr/>
        <p:txBody>
          <a:bodyPr/>
          <a:lstStyle/>
          <a:p>
            <a:r>
              <a:rPr lang="en-US" dirty="0"/>
              <a:t>The </a:t>
            </a:r>
            <a:r>
              <a:rPr lang="en-US" sz="2600" dirty="0">
                <a:solidFill>
                  <a:srgbClr val="FF0000"/>
                </a:solidFill>
                <a:latin typeface="Courier New" panose="02070309020205020404" pitchFamily="49" charset="0"/>
                <a:cs typeface="Courier New" panose="02070309020205020404" pitchFamily="49" charset="0"/>
              </a:rPr>
              <a:t>schedule</a:t>
            </a:r>
            <a:r>
              <a:rPr lang="en-US" dirty="0"/>
              <a:t> clause of the for directive deals with the assignment of iterations to threads. </a:t>
            </a:r>
            <a:endParaRPr lang="en-US" dirty="0" smtClean="0"/>
          </a:p>
          <a:p>
            <a:endParaRPr lang="en-US" dirty="0" smtClean="0"/>
          </a:p>
          <a:p>
            <a:r>
              <a:rPr lang="en-US" dirty="0" smtClean="0"/>
              <a:t>The general </a:t>
            </a:r>
            <a:r>
              <a:rPr lang="en-US" dirty="0"/>
              <a:t>form of the schedule directive </a:t>
            </a:r>
            <a:r>
              <a:rPr lang="en-US" dirty="0" smtClean="0"/>
              <a:t>is </a:t>
            </a:r>
            <a:r>
              <a:rPr lang="en-US" sz="2600" dirty="0" smtClean="0">
                <a:solidFill>
                  <a:srgbClr val="FF0000"/>
                </a:solidFill>
                <a:latin typeface="Courier New" panose="02070309020205020404" pitchFamily="49" charset="0"/>
                <a:cs typeface="Courier New" panose="02070309020205020404" pitchFamily="49" charset="0"/>
              </a:rPr>
              <a:t>schedule(</a:t>
            </a:r>
            <a:r>
              <a:rPr lang="en-US" sz="2600" dirty="0" err="1" smtClean="0">
                <a:solidFill>
                  <a:srgbClr val="FF0000"/>
                </a:solidFill>
                <a:latin typeface="Courier New" panose="02070309020205020404" pitchFamily="49" charset="0"/>
                <a:cs typeface="Courier New" panose="02070309020205020404" pitchFamily="49" charset="0"/>
              </a:rPr>
              <a:t>scheduling_class</a:t>
            </a:r>
            <a:r>
              <a:rPr lang="en-US" sz="2600" dirty="0">
                <a:solidFill>
                  <a:srgbClr val="FF0000"/>
                </a:solidFill>
                <a:latin typeface="Courier New" panose="02070309020205020404" pitchFamily="49" charset="0"/>
                <a:cs typeface="Courier New" panose="02070309020205020404" pitchFamily="49" charset="0"/>
              </a:rPr>
              <a:t>[, parameter</a:t>
            </a:r>
            <a:r>
              <a:rPr lang="en-US" sz="2600" dirty="0" smtClean="0">
                <a:solidFill>
                  <a:srgbClr val="FF0000"/>
                </a:solidFill>
                <a:latin typeface="Courier New" panose="02070309020205020404" pitchFamily="49" charset="0"/>
                <a:cs typeface="Courier New" panose="02070309020205020404" pitchFamily="49" charset="0"/>
              </a:rPr>
              <a:t>])</a:t>
            </a:r>
            <a:r>
              <a:rPr lang="en-US" dirty="0" smtClean="0"/>
              <a:t>.</a:t>
            </a:r>
          </a:p>
          <a:p>
            <a:endParaRPr lang="en-US" dirty="0" smtClean="0"/>
          </a:p>
          <a:p>
            <a:r>
              <a:rPr lang="en-US" dirty="0" err="1" smtClean="0"/>
              <a:t>OpenMP</a:t>
            </a:r>
            <a:r>
              <a:rPr lang="en-US" dirty="0" smtClean="0"/>
              <a:t> </a:t>
            </a:r>
            <a:r>
              <a:rPr lang="en-US" dirty="0"/>
              <a:t>supports four scheduling classes: </a:t>
            </a:r>
            <a:r>
              <a:rPr lang="en-US" sz="2600" dirty="0">
                <a:solidFill>
                  <a:srgbClr val="FF0000"/>
                </a:solidFill>
                <a:latin typeface="Courier New" panose="02070309020205020404" pitchFamily="49" charset="0"/>
                <a:cs typeface="Courier New" panose="02070309020205020404" pitchFamily="49" charset="0"/>
              </a:rPr>
              <a:t>static</a:t>
            </a:r>
            <a:r>
              <a:rPr lang="en-US" dirty="0"/>
              <a:t>, </a:t>
            </a:r>
            <a:r>
              <a:rPr lang="en-US" sz="2600" dirty="0">
                <a:solidFill>
                  <a:srgbClr val="FF0000"/>
                </a:solidFill>
                <a:latin typeface="Courier New" panose="02070309020205020404" pitchFamily="49" charset="0"/>
                <a:cs typeface="Courier New" panose="02070309020205020404" pitchFamily="49" charset="0"/>
              </a:rPr>
              <a:t>dynamic</a:t>
            </a:r>
            <a:r>
              <a:rPr lang="en-US" dirty="0"/>
              <a:t>, </a:t>
            </a:r>
            <a:r>
              <a:rPr lang="en-US" sz="2600" dirty="0">
                <a:solidFill>
                  <a:srgbClr val="FF0000"/>
                </a:solidFill>
                <a:latin typeface="Courier New" panose="02070309020205020404" pitchFamily="49" charset="0"/>
                <a:cs typeface="Courier New" panose="02070309020205020404" pitchFamily="49" charset="0"/>
              </a:rPr>
              <a:t>guided</a:t>
            </a:r>
            <a:r>
              <a:rPr lang="en-US" dirty="0"/>
              <a:t>, and </a:t>
            </a:r>
            <a:r>
              <a:rPr lang="en-US" sz="2600" dirty="0">
                <a:solidFill>
                  <a:srgbClr val="FF0000"/>
                </a:solidFill>
                <a:latin typeface="Courier New" panose="02070309020205020404" pitchFamily="49" charset="0"/>
                <a:cs typeface="Courier New" panose="02070309020205020404" pitchFamily="49" charset="0"/>
              </a:rPr>
              <a:t>runtime</a:t>
            </a:r>
            <a:r>
              <a:rPr lang="en-US" dirty="0"/>
              <a:t>. </a:t>
            </a:r>
            <a:endParaRPr lang="en-US" dirty="0" smtClean="0"/>
          </a:p>
          <a:p>
            <a:endParaRPr lang="en-US" dirty="0"/>
          </a:p>
        </p:txBody>
      </p:sp>
    </p:spTree>
    <p:extLst>
      <p:ext uri="{BB962C8B-B14F-4D97-AF65-F5344CB8AC3E}">
        <p14:creationId xmlns:p14="http://schemas.microsoft.com/office/powerpoint/2010/main" val="2740475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Assigning Iterations to Threads </a:t>
            </a:r>
          </a:p>
        </p:txBody>
      </p:sp>
      <p:sp>
        <p:nvSpPr>
          <p:cNvPr id="3" name="Content Placeholder 2"/>
          <p:cNvSpPr>
            <a:spLocks noGrp="1"/>
          </p:cNvSpPr>
          <p:nvPr>
            <p:ph idx="1"/>
          </p:nvPr>
        </p:nvSpPr>
        <p:spPr/>
        <p:txBody>
          <a:bodyPr>
            <a:normAutofit fontScale="92500" lnSpcReduction="10000"/>
          </a:bodyPr>
          <a:lstStyle/>
          <a:p>
            <a:r>
              <a:rPr lang="en-US" dirty="0" smtClean="0"/>
              <a:t>The </a:t>
            </a:r>
            <a:r>
              <a:rPr lang="en-US" dirty="0"/>
              <a:t>general form of the </a:t>
            </a:r>
            <a:r>
              <a:rPr lang="en-US" b="1" dirty="0"/>
              <a:t>static scheduling</a:t>
            </a:r>
            <a:r>
              <a:rPr lang="en-US" dirty="0"/>
              <a:t> class is </a:t>
            </a:r>
            <a:r>
              <a:rPr lang="en-US" sz="2400" dirty="0">
                <a:solidFill>
                  <a:srgbClr val="FF0000"/>
                </a:solidFill>
                <a:latin typeface="Courier New" panose="02070309020205020404" pitchFamily="49" charset="0"/>
                <a:cs typeface="Courier New" panose="02070309020205020404" pitchFamily="49" charset="0"/>
              </a:rPr>
              <a:t>schedule(static[,chunk-size</a:t>
            </a:r>
            <a:r>
              <a:rPr lang="en-US" sz="2400" dirty="0" smtClean="0">
                <a:solidFill>
                  <a:srgbClr val="FF0000"/>
                </a:solidFill>
                <a:latin typeface="Courier New" panose="02070309020205020404" pitchFamily="49" charset="0"/>
                <a:cs typeface="Courier New" panose="02070309020205020404" pitchFamily="49" charset="0"/>
              </a:rPr>
              <a:t>])</a:t>
            </a:r>
            <a:r>
              <a:rPr lang="en-US" dirty="0" smtClean="0"/>
              <a:t>.</a:t>
            </a:r>
          </a:p>
          <a:p>
            <a:endParaRPr lang="en-US" dirty="0" smtClean="0"/>
          </a:p>
          <a:p>
            <a:pPr lvl="1"/>
            <a:r>
              <a:rPr lang="en-US" dirty="0" smtClean="0"/>
              <a:t>E.g. The following for loop will be divided in 4 chunks, each with 5 iterations: </a:t>
            </a:r>
          </a:p>
          <a:p>
            <a:pPr marL="201168" lvl="1" indent="0">
              <a:buNone/>
            </a:pPr>
            <a:r>
              <a:rPr lang="en-US" dirty="0"/>
              <a:t>	</a:t>
            </a:r>
            <a:r>
              <a:rPr lang="en-US" sz="2000" dirty="0">
                <a:solidFill>
                  <a:srgbClr val="FF0000"/>
                </a:solidFill>
                <a:latin typeface="Courier New" panose="02070309020205020404" pitchFamily="49" charset="0"/>
                <a:cs typeface="Courier New" panose="02070309020205020404" pitchFamily="49" charset="0"/>
              </a:rPr>
              <a:t>#pragma </a:t>
            </a:r>
            <a:r>
              <a:rPr lang="en-US" sz="2000" dirty="0" err="1">
                <a:solidFill>
                  <a:srgbClr val="FF0000"/>
                </a:solidFill>
                <a:latin typeface="Courier New" panose="02070309020205020404" pitchFamily="49" charset="0"/>
                <a:cs typeface="Courier New" panose="02070309020205020404" pitchFamily="49" charset="0"/>
              </a:rPr>
              <a:t>omp</a:t>
            </a:r>
            <a:r>
              <a:rPr lang="en-US" sz="2000" dirty="0">
                <a:solidFill>
                  <a:srgbClr val="FF0000"/>
                </a:solidFill>
                <a:latin typeface="Courier New" panose="02070309020205020404" pitchFamily="49" charset="0"/>
                <a:cs typeface="Courier New" panose="02070309020205020404" pitchFamily="49" charset="0"/>
              </a:rPr>
              <a:t> parallel for </a:t>
            </a:r>
            <a:r>
              <a:rPr lang="en-US" sz="2000" b="1" dirty="0">
                <a:solidFill>
                  <a:srgbClr val="FF0000"/>
                </a:solidFill>
                <a:latin typeface="Courier New" panose="02070309020205020404" pitchFamily="49" charset="0"/>
                <a:cs typeface="Courier New" panose="02070309020205020404" pitchFamily="49" charset="0"/>
              </a:rPr>
              <a:t>schedule(static, 5)</a:t>
            </a:r>
            <a:r>
              <a:rPr lang="en-US" sz="2000" dirty="0">
                <a:solidFill>
                  <a:srgbClr val="FF0000"/>
                </a:solidFill>
                <a:latin typeface="Courier New" panose="02070309020205020404" pitchFamily="49" charset="0"/>
                <a:cs typeface="Courier New" panose="02070309020205020404" pitchFamily="49" charset="0"/>
              </a:rPr>
              <a:t> </a:t>
            </a:r>
            <a:r>
              <a:rPr lang="en-US" sz="2000" dirty="0" err="1">
                <a:solidFill>
                  <a:srgbClr val="FF0000"/>
                </a:solidFill>
                <a:latin typeface="Courier New" panose="02070309020205020404" pitchFamily="49" charset="0"/>
                <a:cs typeface="Courier New" panose="02070309020205020404" pitchFamily="49" charset="0"/>
              </a:rPr>
              <a:t>num_threads</a:t>
            </a:r>
            <a:r>
              <a:rPr lang="en-US" sz="2000" dirty="0">
                <a:solidFill>
                  <a:srgbClr val="FF0000"/>
                </a:solidFill>
                <a:latin typeface="Courier New" panose="02070309020205020404" pitchFamily="49" charset="0"/>
                <a:cs typeface="Courier New" panose="02070309020205020404" pitchFamily="49" charset="0"/>
              </a:rPr>
              <a:t>(4)</a:t>
            </a:r>
          </a:p>
          <a:p>
            <a:pPr marL="201168" lvl="1" indent="0">
              <a:buNone/>
            </a:pPr>
            <a:r>
              <a:rPr lang="en-US" sz="2000" dirty="0">
                <a:solidFill>
                  <a:srgbClr val="FF0000"/>
                </a:solidFill>
                <a:latin typeface="Courier New" panose="02070309020205020404" pitchFamily="49" charset="0"/>
                <a:cs typeface="Courier New" panose="02070309020205020404" pitchFamily="49" charset="0"/>
              </a:rPr>
              <a:t>	</a:t>
            </a:r>
            <a:r>
              <a:rPr lang="nn-NO" sz="2000" dirty="0">
                <a:solidFill>
                  <a:srgbClr val="FF0000"/>
                </a:solidFill>
                <a:latin typeface="Courier New" panose="02070309020205020404" pitchFamily="49" charset="0"/>
                <a:cs typeface="Courier New" panose="02070309020205020404" pitchFamily="49" charset="0"/>
              </a:rPr>
              <a:t>for (i = 0; i &lt; 20; i++)</a:t>
            </a:r>
            <a:endParaRPr lang="en-US" sz="2000" dirty="0">
              <a:solidFill>
                <a:srgbClr val="FF0000"/>
              </a:solidFill>
              <a:latin typeface="Courier New" panose="02070309020205020404" pitchFamily="49" charset="0"/>
              <a:cs typeface="Courier New" panose="02070309020205020404" pitchFamily="49" charset="0"/>
            </a:endParaRPr>
          </a:p>
          <a:p>
            <a:endParaRPr lang="en-US" dirty="0" smtClean="0"/>
          </a:p>
          <a:p>
            <a:r>
              <a:rPr lang="en-US" dirty="0" smtClean="0"/>
              <a:t>When </a:t>
            </a:r>
            <a:r>
              <a:rPr lang="en-US" dirty="0"/>
              <a:t>no chunk-size is specified, the </a:t>
            </a:r>
            <a:r>
              <a:rPr lang="en-US" dirty="0" smtClean="0"/>
              <a:t>total iterations are</a:t>
            </a:r>
            <a:r>
              <a:rPr lang="en-US" dirty="0"/>
              <a:t> </a:t>
            </a:r>
            <a:r>
              <a:rPr lang="en-US" dirty="0" smtClean="0"/>
              <a:t>split </a:t>
            </a:r>
            <a:r>
              <a:rPr lang="en-US" dirty="0"/>
              <a:t>into as many chunks as there are threads and one chunk is assigned to each thread. </a:t>
            </a:r>
            <a:endParaRPr lang="en-US" dirty="0" smtClean="0"/>
          </a:p>
          <a:p>
            <a:endParaRPr lang="en-US" dirty="0"/>
          </a:p>
        </p:txBody>
      </p:sp>
    </p:spTree>
    <p:extLst>
      <p:ext uri="{BB962C8B-B14F-4D97-AF65-F5344CB8AC3E}">
        <p14:creationId xmlns:p14="http://schemas.microsoft.com/office/powerpoint/2010/main" val="97233644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862012" y="1300162"/>
            <a:ext cx="10467975" cy="4257675"/>
          </a:xfrm>
          <a:prstGeom prst="rect">
            <a:avLst/>
          </a:prstGeom>
        </p:spPr>
      </p:pic>
    </p:spTree>
    <p:extLst>
      <p:ext uri="{BB962C8B-B14F-4D97-AF65-F5344CB8AC3E}">
        <p14:creationId xmlns:p14="http://schemas.microsoft.com/office/powerpoint/2010/main" val="251714259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r>
              <a:rPr lang="en-US" b="1" dirty="0" smtClean="0"/>
              <a:t>Dynamic</a:t>
            </a:r>
          </a:p>
          <a:p>
            <a:pPr lvl="1"/>
            <a:r>
              <a:rPr lang="en-US" dirty="0" smtClean="0"/>
              <a:t>Often</a:t>
            </a:r>
            <a:r>
              <a:rPr lang="en-US" dirty="0"/>
              <a:t>, because of a number of reasons, </a:t>
            </a:r>
            <a:r>
              <a:rPr lang="en-US" dirty="0" smtClean="0"/>
              <a:t>like </a:t>
            </a:r>
            <a:r>
              <a:rPr lang="en-US" dirty="0"/>
              <a:t>heterogeneous </a:t>
            </a:r>
            <a:r>
              <a:rPr lang="en-US" dirty="0" smtClean="0"/>
              <a:t>computing resources </a:t>
            </a:r>
            <a:r>
              <a:rPr lang="en-US" dirty="0"/>
              <a:t>to non-uniform processor loads, </a:t>
            </a:r>
            <a:r>
              <a:rPr lang="en-US" dirty="0" smtClean="0"/>
              <a:t>equally partitioned </a:t>
            </a:r>
            <a:r>
              <a:rPr lang="en-US" dirty="0"/>
              <a:t>workloads take widely </a:t>
            </a:r>
            <a:r>
              <a:rPr lang="en-US" dirty="0" smtClean="0"/>
              <a:t>varying execution times.</a:t>
            </a:r>
          </a:p>
          <a:p>
            <a:pPr lvl="1"/>
            <a:r>
              <a:rPr lang="en-US" dirty="0"/>
              <a:t>For this reason, </a:t>
            </a:r>
            <a:r>
              <a:rPr lang="en-US" dirty="0" err="1"/>
              <a:t>OpenMP</a:t>
            </a:r>
            <a:r>
              <a:rPr lang="en-US" dirty="0"/>
              <a:t> has a dynamic scheduling </a:t>
            </a:r>
            <a:r>
              <a:rPr lang="en-US" dirty="0" smtClean="0"/>
              <a:t>class.</a:t>
            </a:r>
          </a:p>
          <a:p>
            <a:pPr lvl="1"/>
            <a:endParaRPr lang="en-US" smtClean="0"/>
          </a:p>
          <a:p>
            <a:pPr lvl="1"/>
            <a:r>
              <a:rPr lang="en-US" smtClean="0"/>
              <a:t>The </a:t>
            </a:r>
            <a:r>
              <a:rPr lang="en-US" dirty="0"/>
              <a:t>general form </a:t>
            </a:r>
            <a:r>
              <a:rPr lang="en-US" dirty="0" smtClean="0"/>
              <a:t>of this </a:t>
            </a:r>
            <a:r>
              <a:rPr lang="en-US" dirty="0"/>
              <a:t>class is </a:t>
            </a:r>
            <a:r>
              <a:rPr lang="en-US" sz="2000" b="1" dirty="0">
                <a:solidFill>
                  <a:srgbClr val="FF0000"/>
                </a:solidFill>
                <a:latin typeface="Courier New" panose="02070309020205020404" pitchFamily="49" charset="0"/>
                <a:cs typeface="Courier New" panose="02070309020205020404" pitchFamily="49" charset="0"/>
              </a:rPr>
              <a:t>schedule(dynamic[, chunk-size</a:t>
            </a:r>
            <a:r>
              <a:rPr lang="en-US" sz="2000" b="1" dirty="0" smtClean="0">
                <a:solidFill>
                  <a:srgbClr val="FF0000"/>
                </a:solidFill>
                <a:latin typeface="Courier New" panose="02070309020205020404" pitchFamily="49" charset="0"/>
                <a:cs typeface="Courier New" panose="02070309020205020404" pitchFamily="49" charset="0"/>
              </a:rPr>
              <a:t>])</a:t>
            </a:r>
          </a:p>
          <a:p>
            <a:pPr lvl="1"/>
            <a:endParaRPr lang="en-US" dirty="0" smtClean="0"/>
          </a:p>
          <a:p>
            <a:pPr lvl="1"/>
            <a:r>
              <a:rPr lang="en-US" dirty="0" smtClean="0"/>
              <a:t>The </a:t>
            </a:r>
            <a:r>
              <a:rPr lang="en-US" dirty="0"/>
              <a:t>iteration space is partitioned into </a:t>
            </a:r>
            <a:r>
              <a:rPr lang="en-US" dirty="0" smtClean="0"/>
              <a:t>chunks given </a:t>
            </a:r>
            <a:r>
              <a:rPr lang="en-US" dirty="0"/>
              <a:t>by chunk-size. However, these are assigned to threads as they become idle. </a:t>
            </a:r>
            <a:endParaRPr lang="en-US" dirty="0" smtClean="0"/>
          </a:p>
          <a:p>
            <a:pPr lvl="1"/>
            <a:endParaRPr lang="en-US" dirty="0" smtClean="0"/>
          </a:p>
          <a:p>
            <a:pPr lvl="1"/>
            <a:r>
              <a:rPr lang="en-US" dirty="0" smtClean="0"/>
              <a:t>This takes care </a:t>
            </a:r>
            <a:r>
              <a:rPr lang="en-US" dirty="0"/>
              <a:t>of the temporal imbalances resulting from static scheduling. If no chunk-size is </a:t>
            </a:r>
            <a:r>
              <a:rPr lang="en-US" dirty="0" smtClean="0"/>
              <a:t>specified, it </a:t>
            </a:r>
            <a:r>
              <a:rPr lang="en-US" dirty="0"/>
              <a:t>defaults to a single iteration per chunk. </a:t>
            </a:r>
          </a:p>
        </p:txBody>
      </p:sp>
    </p:spTree>
    <p:extLst>
      <p:ext uri="{BB962C8B-B14F-4D97-AF65-F5344CB8AC3E}">
        <p14:creationId xmlns:p14="http://schemas.microsoft.com/office/powerpoint/2010/main" val="55499986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51145" y="459060"/>
            <a:ext cx="11536471" cy="5078313"/>
          </a:xfrm>
          <a:prstGeom prst="rect">
            <a:avLst/>
          </a:prstGeom>
        </p:spPr>
        <p:txBody>
          <a:bodyPr wrap="square">
            <a:spAutoFit/>
          </a:bodyPr>
          <a:lstStyle/>
          <a:p>
            <a:r>
              <a:rPr lang="en-US" dirty="0">
                <a:solidFill>
                  <a:srgbClr val="008000"/>
                </a:solidFill>
                <a:highlight>
                  <a:srgbClr val="FFFFFF"/>
                </a:highlight>
                <a:latin typeface="Consolas" panose="020B0609020204030204" pitchFamily="49" charset="0"/>
              </a:rPr>
              <a:t>// Enable </a:t>
            </a:r>
            <a:r>
              <a:rPr lang="en-US" dirty="0" err="1">
                <a:solidFill>
                  <a:srgbClr val="008000"/>
                </a:solidFill>
                <a:highlight>
                  <a:srgbClr val="FFFFFF"/>
                </a:highlight>
                <a:latin typeface="Consolas" panose="020B0609020204030204" pitchFamily="49" charset="0"/>
              </a:rPr>
              <a:t>OpenMP</a:t>
            </a:r>
            <a:r>
              <a:rPr lang="en-US" dirty="0">
                <a:solidFill>
                  <a:srgbClr val="008000"/>
                </a:solidFill>
                <a:highlight>
                  <a:srgbClr val="FFFFFF"/>
                </a:highlight>
                <a:latin typeface="Consolas" panose="020B0609020204030204" pitchFamily="49" charset="0"/>
              </a:rPr>
              <a:t> in Properties -&gt; C / C++ -&gt; Language</a:t>
            </a:r>
            <a:endParaRPr lang="en-US" dirty="0">
              <a:solidFill>
                <a:srgbClr val="000000"/>
              </a:solidFill>
              <a:highlight>
                <a:srgbClr val="FFFFFF"/>
              </a:highlight>
              <a:latin typeface="Consolas" panose="020B0609020204030204" pitchFamily="49" charset="0"/>
            </a:endParaRPr>
          </a:p>
          <a:p>
            <a:r>
              <a:rPr lang="en-US" dirty="0">
                <a:solidFill>
                  <a:srgbClr val="0000FF"/>
                </a:solidFill>
                <a:highlight>
                  <a:srgbClr val="FFFFFF"/>
                </a:highlight>
                <a:latin typeface="Consolas" panose="020B0609020204030204" pitchFamily="49" charset="0"/>
              </a:rPr>
              <a:t>#include</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a:t>
            </a:r>
            <a:r>
              <a:rPr lang="en-US" dirty="0" err="1">
                <a:solidFill>
                  <a:srgbClr val="A31515"/>
                </a:solidFill>
                <a:highlight>
                  <a:srgbClr val="FFFFFF"/>
                </a:highlight>
                <a:latin typeface="Consolas" panose="020B0609020204030204" pitchFamily="49" charset="0"/>
              </a:rPr>
              <a:t>stdafx.h</a:t>
            </a:r>
            <a:r>
              <a:rPr lang="en-US" dirty="0">
                <a:solidFill>
                  <a:srgbClr val="A31515"/>
                </a:solidFill>
                <a:highlight>
                  <a:srgbClr val="FFFFFF"/>
                </a:highlight>
                <a:latin typeface="Consolas" panose="020B0609020204030204" pitchFamily="49" charset="0"/>
              </a:rPr>
              <a:t>"</a:t>
            </a:r>
            <a:endParaRPr lang="en-US" dirty="0">
              <a:solidFill>
                <a:srgbClr val="000000"/>
              </a:solidFill>
              <a:highlight>
                <a:srgbClr val="FFFFFF"/>
              </a:highlight>
              <a:latin typeface="Consolas" panose="020B0609020204030204" pitchFamily="49" charset="0"/>
            </a:endParaRPr>
          </a:p>
          <a:p>
            <a:r>
              <a:rPr lang="en-US" dirty="0">
                <a:solidFill>
                  <a:srgbClr val="0000FF"/>
                </a:solidFill>
                <a:highlight>
                  <a:srgbClr val="FFFFFF"/>
                </a:highlight>
                <a:latin typeface="Consolas" panose="020B0609020204030204" pitchFamily="49" charset="0"/>
              </a:rPr>
              <a:t>#include</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&lt;</a:t>
            </a:r>
            <a:r>
              <a:rPr lang="en-US" dirty="0" err="1">
                <a:solidFill>
                  <a:srgbClr val="A31515"/>
                </a:solidFill>
                <a:highlight>
                  <a:srgbClr val="FFFFFF"/>
                </a:highlight>
                <a:latin typeface="Consolas" panose="020B0609020204030204" pitchFamily="49" charset="0"/>
              </a:rPr>
              <a:t>iostream</a:t>
            </a:r>
            <a:r>
              <a:rPr lang="en-US" dirty="0">
                <a:solidFill>
                  <a:srgbClr val="A31515"/>
                </a:solidFill>
                <a:highlight>
                  <a:srgbClr val="FFFFFF"/>
                </a:highlight>
                <a:latin typeface="Consolas" panose="020B0609020204030204" pitchFamily="49" charset="0"/>
              </a:rPr>
              <a:t>&gt;</a:t>
            </a:r>
            <a:endParaRPr lang="en-US" dirty="0">
              <a:solidFill>
                <a:srgbClr val="000000"/>
              </a:solidFill>
              <a:highlight>
                <a:srgbClr val="FFFFFF"/>
              </a:highlight>
              <a:latin typeface="Consolas" panose="020B0609020204030204" pitchFamily="49" charset="0"/>
            </a:endParaRPr>
          </a:p>
          <a:p>
            <a:r>
              <a:rPr lang="en-US" dirty="0">
                <a:solidFill>
                  <a:srgbClr val="0000FF"/>
                </a:solidFill>
                <a:highlight>
                  <a:srgbClr val="FFFFFF"/>
                </a:highlight>
                <a:latin typeface="Consolas" panose="020B0609020204030204" pitchFamily="49" charset="0"/>
              </a:rPr>
              <a:t>#include</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&lt;</a:t>
            </a:r>
            <a:r>
              <a:rPr lang="en-US" dirty="0" err="1">
                <a:solidFill>
                  <a:srgbClr val="A31515"/>
                </a:solidFill>
                <a:highlight>
                  <a:srgbClr val="FFFFFF"/>
                </a:highlight>
                <a:latin typeface="Consolas" panose="020B0609020204030204" pitchFamily="49" charset="0"/>
              </a:rPr>
              <a:t>omp.h</a:t>
            </a:r>
            <a:r>
              <a:rPr lang="en-US" dirty="0">
                <a:solidFill>
                  <a:srgbClr val="A31515"/>
                </a:solidFill>
                <a:highlight>
                  <a:srgbClr val="FFFFFF"/>
                </a:highlight>
                <a:latin typeface="Consolas" panose="020B0609020204030204" pitchFamily="49" charset="0"/>
              </a:rPr>
              <a:t>&gt;</a:t>
            </a:r>
            <a:endParaRPr lang="en-US" dirty="0">
              <a:solidFill>
                <a:srgbClr val="000000"/>
              </a:solidFill>
              <a:highlight>
                <a:srgbClr val="FFFFFF"/>
              </a:highlight>
              <a:latin typeface="Consolas" panose="020B0609020204030204" pitchFamily="49" charset="0"/>
            </a:endParaRPr>
          </a:p>
          <a:p>
            <a:r>
              <a:rPr lang="en-US" dirty="0">
                <a:solidFill>
                  <a:srgbClr val="0000FF"/>
                </a:solidFill>
                <a:highlight>
                  <a:srgbClr val="FFFFFF"/>
                </a:highlight>
                <a:latin typeface="Consolas" panose="020B0609020204030204" pitchFamily="49" charset="0"/>
              </a:rPr>
              <a:t>#include</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&lt;</a:t>
            </a:r>
            <a:r>
              <a:rPr lang="en-US" dirty="0" err="1">
                <a:solidFill>
                  <a:srgbClr val="A31515"/>
                </a:solidFill>
                <a:highlight>
                  <a:srgbClr val="FFFFFF"/>
                </a:highlight>
                <a:latin typeface="Consolas" panose="020B0609020204030204" pitchFamily="49" charset="0"/>
              </a:rPr>
              <a:t>stdio.h</a:t>
            </a:r>
            <a:r>
              <a:rPr lang="en-US" dirty="0">
                <a:solidFill>
                  <a:srgbClr val="A31515"/>
                </a:solidFill>
                <a:highlight>
                  <a:srgbClr val="FFFFFF"/>
                </a:highlight>
                <a:latin typeface="Consolas" panose="020B0609020204030204" pitchFamily="49" charset="0"/>
              </a:rPr>
              <a:t>&gt;</a:t>
            </a:r>
            <a:endParaRPr lang="en-US" dirty="0">
              <a:solidFill>
                <a:srgbClr val="000000"/>
              </a:solidFill>
              <a:highlight>
                <a:srgbClr val="FFFFFF"/>
              </a:highlight>
              <a:latin typeface="Consolas" panose="020B0609020204030204" pitchFamily="49" charset="0"/>
            </a:endParaRPr>
          </a:p>
          <a:p>
            <a:endParaRPr lang="en-US" dirty="0">
              <a:solidFill>
                <a:srgbClr val="000000"/>
              </a:solidFill>
              <a:highlight>
                <a:srgbClr val="FFFFFF"/>
              </a:highlight>
              <a:latin typeface="Consolas" panose="020B0609020204030204" pitchFamily="49" charset="0"/>
            </a:endParaRPr>
          </a:p>
          <a:p>
            <a:r>
              <a:rPr lang="en-US" dirty="0">
                <a:solidFill>
                  <a:srgbClr val="0000FF"/>
                </a:solidFill>
                <a:highlight>
                  <a:srgbClr val="FFFFFF"/>
                </a:highlight>
                <a:latin typeface="Consolas" panose="020B0609020204030204" pitchFamily="49" charset="0"/>
              </a:rPr>
              <a:t>#define</a:t>
            </a:r>
            <a:r>
              <a:rPr lang="en-US" dirty="0">
                <a:solidFill>
                  <a:srgbClr val="000000"/>
                </a:solidFill>
                <a:highlight>
                  <a:srgbClr val="FFFFFF"/>
                </a:highlight>
                <a:latin typeface="Consolas" panose="020B0609020204030204" pitchFamily="49" charset="0"/>
              </a:rPr>
              <a:t> </a:t>
            </a:r>
            <a:r>
              <a:rPr lang="en-US" dirty="0">
                <a:solidFill>
                  <a:srgbClr val="6F008A"/>
                </a:solidFill>
                <a:highlight>
                  <a:srgbClr val="FFFFFF"/>
                </a:highlight>
                <a:latin typeface="Consolas" panose="020B0609020204030204" pitchFamily="49" charset="0"/>
              </a:rPr>
              <a:t>N</a:t>
            </a:r>
            <a:r>
              <a:rPr lang="en-US" dirty="0">
                <a:solidFill>
                  <a:srgbClr val="000000"/>
                </a:solidFill>
                <a:highlight>
                  <a:srgbClr val="FFFFFF"/>
                </a:highlight>
                <a:latin typeface="Consolas" panose="020B0609020204030204" pitchFamily="49" charset="0"/>
              </a:rPr>
              <a:t> 16</a:t>
            </a:r>
          </a:p>
          <a:p>
            <a:endParaRPr lang="en-US" dirty="0">
              <a:solidFill>
                <a:srgbClr val="000000"/>
              </a:solidFill>
              <a:highlight>
                <a:srgbClr val="FFFFFF"/>
              </a:highlight>
              <a:latin typeface="Consolas" panose="020B0609020204030204" pitchFamily="49" charset="0"/>
            </a:endParaRPr>
          </a:p>
          <a:p>
            <a:r>
              <a:rPr lang="en-US" dirty="0">
                <a:solidFill>
                  <a:srgbClr val="0000FF"/>
                </a:solidFill>
                <a:highlight>
                  <a:srgbClr val="FFFFFF"/>
                </a:highlight>
                <a:latin typeface="Consolas" panose="020B0609020204030204" pitchFamily="49" charset="0"/>
              </a:rPr>
              <a:t>using</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namespace</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std</a:t>
            </a:r>
            <a:r>
              <a:rPr lang="en-US" dirty="0">
                <a:solidFill>
                  <a:srgbClr val="000000"/>
                </a:solidFill>
                <a:highlight>
                  <a:srgbClr val="FFFFFF"/>
                </a:highlight>
                <a:latin typeface="Consolas" panose="020B0609020204030204" pitchFamily="49" charset="0"/>
              </a:rPr>
              <a:t>;</a:t>
            </a:r>
          </a:p>
          <a:p>
            <a:endParaRPr lang="en-US" dirty="0">
              <a:solidFill>
                <a:srgbClr val="000000"/>
              </a:solidFill>
              <a:highlight>
                <a:srgbClr val="FFFFFF"/>
              </a:highlight>
              <a:latin typeface="Consolas" panose="020B0609020204030204" pitchFamily="49" charset="0"/>
            </a:endParaRPr>
          </a:p>
          <a:p>
            <a:r>
              <a:rPr lang="en-US" dirty="0">
                <a:solidFill>
                  <a:srgbClr val="0000FF"/>
                </a:solidFill>
                <a:highlight>
                  <a:srgbClr val="FFFFFF"/>
                </a:highlight>
                <a:latin typeface="Consolas" panose="020B0609020204030204" pitchFamily="49" charset="0"/>
              </a:rPr>
              <a:t>void</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printVar</a:t>
            </a:r>
            <a:r>
              <a:rPr lang="en-US" dirty="0">
                <a:solidFill>
                  <a:srgbClr val="000000"/>
                </a:solidFill>
                <a:highlight>
                  <a:srgbClr val="FFFFFF"/>
                </a:highlight>
                <a:latin typeface="Consolas" panose="020B0609020204030204" pitchFamily="49" charset="0"/>
              </a:rPr>
              <a:t>(</a:t>
            </a:r>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a:t>
            </a:r>
            <a:r>
              <a:rPr lang="en-US" dirty="0">
                <a:solidFill>
                  <a:srgbClr val="808080"/>
                </a:solidFill>
                <a:highlight>
                  <a:srgbClr val="FFFFFF"/>
                </a:highlight>
                <a:latin typeface="Consolas" panose="020B0609020204030204" pitchFamily="49" charset="0"/>
              </a:rPr>
              <a:t>a</a:t>
            </a:r>
            <a:r>
              <a:rPr lang="en-US" dirty="0">
                <a:solidFill>
                  <a:srgbClr val="000000"/>
                </a:solidFill>
                <a:highlight>
                  <a:srgbClr val="FFFFFF"/>
                </a:highlight>
                <a:latin typeface="Consolas" panose="020B0609020204030204" pitchFamily="49" charset="0"/>
              </a:rPr>
              <a:t>[], </a:t>
            </a:r>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a:t>
            </a:r>
            <a:r>
              <a:rPr lang="en-US" dirty="0">
                <a:solidFill>
                  <a:srgbClr val="808080"/>
                </a:solidFill>
                <a:highlight>
                  <a:srgbClr val="FFFFFF"/>
                </a:highlight>
                <a:latin typeface="Consolas" panose="020B0609020204030204" pitchFamily="49" charset="0"/>
              </a:rPr>
              <a:t>b</a:t>
            </a:r>
            <a:r>
              <a:rPr lang="en-US" dirty="0">
                <a:solidFill>
                  <a:srgbClr val="000000"/>
                </a:solidFill>
                <a:highlight>
                  <a:srgbClr val="FFFFFF"/>
                </a:highlight>
                <a:latin typeface="Consolas" panose="020B0609020204030204" pitchFamily="49" charset="0"/>
              </a:rPr>
              <a:t>, </a:t>
            </a:r>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a:t>
            </a:r>
            <a:r>
              <a:rPr lang="en-US" dirty="0">
                <a:solidFill>
                  <a:srgbClr val="808080"/>
                </a:solidFill>
                <a:highlight>
                  <a:srgbClr val="FFFFFF"/>
                </a:highlight>
                <a:latin typeface="Consolas" panose="020B0609020204030204" pitchFamily="49" charset="0"/>
              </a:rPr>
              <a:t>c</a:t>
            </a:r>
            <a:r>
              <a:rPr lang="en-US" dirty="0">
                <a:solidFill>
                  <a:srgbClr val="000000"/>
                </a:solidFill>
                <a:highlight>
                  <a:srgbClr val="FFFFFF"/>
                </a:highlight>
                <a:latin typeface="Consolas" panose="020B0609020204030204" pitchFamily="49" charset="0"/>
              </a:rPr>
              <a:t>, </a:t>
            </a:r>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a:t>
            </a:r>
            <a:r>
              <a:rPr lang="en-US" dirty="0">
                <a:solidFill>
                  <a:srgbClr val="808080"/>
                </a:solidFill>
                <a:highlight>
                  <a:srgbClr val="FFFFFF"/>
                </a:highlight>
                <a:latin typeface="Consolas" panose="020B0609020204030204" pitchFamily="49" charset="0"/>
              </a:rPr>
              <a:t>d</a:t>
            </a:r>
            <a:r>
              <a:rPr lang="en-US" dirty="0">
                <a:solidFill>
                  <a:srgbClr val="000000"/>
                </a:solidFill>
                <a:highlight>
                  <a:srgbClr val="FFFFFF"/>
                </a:highlight>
                <a:latin typeface="Consolas" panose="020B0609020204030204" pitchFamily="49" charset="0"/>
              </a:rPr>
              <a:t>, </a:t>
            </a:r>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a:t>
            </a:r>
            <a:r>
              <a:rPr lang="en-US" dirty="0">
                <a:solidFill>
                  <a:srgbClr val="808080"/>
                </a:solidFill>
                <a:highlight>
                  <a:srgbClr val="FFFFFF"/>
                </a:highlight>
                <a:latin typeface="Consolas" panose="020B0609020204030204" pitchFamily="49" charset="0"/>
              </a:rPr>
              <a:t>m</a:t>
            </a:r>
            <a:r>
              <a:rPr lang="en-US" dirty="0">
                <a:solidFill>
                  <a:srgbClr val="000000"/>
                </a:solidFill>
                <a:highlight>
                  <a:srgbClr val="FFFFFF"/>
                </a:highlight>
                <a:latin typeface="Consolas" panose="020B0609020204030204" pitchFamily="49" charset="0"/>
              </a:rPr>
              <a:t>) {</a:t>
            </a:r>
          </a:p>
          <a:p>
            <a:r>
              <a:rPr lang="en-US" dirty="0" err="1">
                <a:solidFill>
                  <a:srgbClr val="000000"/>
                </a:solidFill>
                <a:highlight>
                  <a:srgbClr val="FFFFFF"/>
                </a:highlight>
                <a:latin typeface="Consolas" panose="020B0609020204030204" pitchFamily="49" charset="0"/>
              </a:rPr>
              <a:t>cout</a:t>
            </a:r>
            <a:r>
              <a:rPr lang="en-US" dirty="0">
                <a:solidFill>
                  <a:srgbClr val="000000"/>
                </a:solidFill>
                <a:highlight>
                  <a:srgbClr val="FFFFFF"/>
                </a:highlight>
                <a:latin typeface="Consolas" panose="020B0609020204030204" pitchFamily="49" charset="0"/>
              </a:rPr>
              <a:t> &lt;&lt; </a:t>
            </a:r>
            <a:r>
              <a:rPr lang="en-US" dirty="0">
                <a:solidFill>
                  <a:srgbClr val="A31515"/>
                </a:solidFill>
                <a:highlight>
                  <a:srgbClr val="FFFFFF"/>
                </a:highlight>
                <a:latin typeface="Consolas" panose="020B0609020204030204" pitchFamily="49" charset="0"/>
              </a:rPr>
              <a:t>"b = "</a:t>
            </a:r>
            <a:r>
              <a:rPr lang="en-US" dirty="0">
                <a:solidFill>
                  <a:srgbClr val="000000"/>
                </a:solidFill>
                <a:highlight>
                  <a:srgbClr val="FFFFFF"/>
                </a:highlight>
                <a:latin typeface="Consolas" panose="020B0609020204030204" pitchFamily="49" charset="0"/>
              </a:rPr>
              <a:t> &lt;&lt; </a:t>
            </a:r>
            <a:r>
              <a:rPr lang="en-US" dirty="0">
                <a:solidFill>
                  <a:srgbClr val="808080"/>
                </a:solidFill>
                <a:highlight>
                  <a:srgbClr val="FFFFFF"/>
                </a:highlight>
                <a:latin typeface="Consolas" panose="020B0609020204030204" pitchFamily="49" charset="0"/>
              </a:rPr>
              <a:t>b</a:t>
            </a:r>
            <a:r>
              <a:rPr lang="en-US" dirty="0">
                <a:solidFill>
                  <a:srgbClr val="000000"/>
                </a:solidFill>
                <a:highlight>
                  <a:srgbClr val="FFFFFF"/>
                </a:highlight>
                <a:latin typeface="Consolas" panose="020B0609020204030204" pitchFamily="49" charset="0"/>
              </a:rPr>
              <a:t> &lt;&lt; </a:t>
            </a:r>
            <a:r>
              <a:rPr lang="en-US" dirty="0">
                <a:solidFill>
                  <a:srgbClr val="A31515"/>
                </a:solidFill>
                <a:highlight>
                  <a:srgbClr val="FFFFFF"/>
                </a:highlight>
                <a:latin typeface="Consolas" panose="020B0609020204030204" pitchFamily="49" charset="0"/>
              </a:rPr>
              <a:t>", c = "</a:t>
            </a:r>
            <a:r>
              <a:rPr lang="en-US" dirty="0">
                <a:solidFill>
                  <a:srgbClr val="000000"/>
                </a:solidFill>
                <a:highlight>
                  <a:srgbClr val="FFFFFF"/>
                </a:highlight>
                <a:latin typeface="Consolas" panose="020B0609020204030204" pitchFamily="49" charset="0"/>
              </a:rPr>
              <a:t> &lt;&lt; </a:t>
            </a:r>
            <a:r>
              <a:rPr lang="en-US" dirty="0">
                <a:solidFill>
                  <a:srgbClr val="808080"/>
                </a:solidFill>
                <a:highlight>
                  <a:srgbClr val="FFFFFF"/>
                </a:highlight>
                <a:latin typeface="Consolas" panose="020B0609020204030204" pitchFamily="49" charset="0"/>
              </a:rPr>
              <a:t>c</a:t>
            </a:r>
            <a:r>
              <a:rPr lang="en-US" dirty="0">
                <a:solidFill>
                  <a:srgbClr val="000000"/>
                </a:solidFill>
                <a:highlight>
                  <a:srgbClr val="FFFFFF"/>
                </a:highlight>
                <a:latin typeface="Consolas" panose="020B0609020204030204" pitchFamily="49" charset="0"/>
              </a:rPr>
              <a:t> &lt;&lt; </a:t>
            </a:r>
            <a:r>
              <a:rPr lang="en-US" dirty="0">
                <a:solidFill>
                  <a:srgbClr val="A31515"/>
                </a:solidFill>
                <a:highlight>
                  <a:srgbClr val="FFFFFF"/>
                </a:highlight>
                <a:latin typeface="Consolas" panose="020B0609020204030204" pitchFamily="49" charset="0"/>
              </a:rPr>
              <a:t>", d = "</a:t>
            </a:r>
            <a:r>
              <a:rPr lang="en-US" dirty="0">
                <a:solidFill>
                  <a:srgbClr val="000000"/>
                </a:solidFill>
                <a:highlight>
                  <a:srgbClr val="FFFFFF"/>
                </a:highlight>
                <a:latin typeface="Consolas" panose="020B0609020204030204" pitchFamily="49" charset="0"/>
              </a:rPr>
              <a:t> &lt;&lt; </a:t>
            </a:r>
            <a:r>
              <a:rPr lang="en-US" dirty="0">
                <a:solidFill>
                  <a:srgbClr val="808080"/>
                </a:solidFill>
                <a:highlight>
                  <a:srgbClr val="FFFFFF"/>
                </a:highlight>
                <a:latin typeface="Consolas" panose="020B0609020204030204" pitchFamily="49" charset="0"/>
              </a:rPr>
              <a:t>d</a:t>
            </a:r>
            <a:r>
              <a:rPr lang="en-US" dirty="0">
                <a:solidFill>
                  <a:srgbClr val="000000"/>
                </a:solidFill>
                <a:highlight>
                  <a:srgbClr val="FFFFFF"/>
                </a:highlight>
                <a:latin typeface="Consolas" panose="020B0609020204030204" pitchFamily="49" charset="0"/>
              </a:rPr>
              <a:t> &lt;&lt; </a:t>
            </a:r>
            <a:r>
              <a:rPr lang="en-US" dirty="0">
                <a:solidFill>
                  <a:srgbClr val="A31515"/>
                </a:solidFill>
                <a:highlight>
                  <a:srgbClr val="FFFFFF"/>
                </a:highlight>
                <a:latin typeface="Consolas" panose="020B0609020204030204" pitchFamily="49" charset="0"/>
              </a:rPr>
              <a:t>" m = "</a:t>
            </a:r>
            <a:r>
              <a:rPr lang="en-US" dirty="0">
                <a:solidFill>
                  <a:srgbClr val="000000"/>
                </a:solidFill>
                <a:highlight>
                  <a:srgbClr val="FFFFFF"/>
                </a:highlight>
                <a:latin typeface="Consolas" panose="020B0609020204030204" pitchFamily="49" charset="0"/>
              </a:rPr>
              <a:t> &lt;&lt; </a:t>
            </a:r>
            <a:r>
              <a:rPr lang="en-US" dirty="0">
                <a:solidFill>
                  <a:srgbClr val="808080"/>
                </a:solidFill>
                <a:highlight>
                  <a:srgbClr val="FFFFFF"/>
                </a:highlight>
                <a:latin typeface="Consolas" panose="020B0609020204030204" pitchFamily="49" charset="0"/>
              </a:rPr>
              <a:t>m</a:t>
            </a:r>
            <a:r>
              <a:rPr lang="en-US" dirty="0">
                <a:solidFill>
                  <a:srgbClr val="000000"/>
                </a:solidFill>
                <a:highlight>
                  <a:srgbClr val="FFFFFF"/>
                </a:highlight>
                <a:latin typeface="Consolas" panose="020B0609020204030204" pitchFamily="49" charset="0"/>
              </a:rPr>
              <a:t> &lt;&lt; </a:t>
            </a:r>
            <a:r>
              <a:rPr lang="en-US" dirty="0" err="1">
                <a:solidFill>
                  <a:srgbClr val="000000"/>
                </a:solidFill>
                <a:highlight>
                  <a:srgbClr val="FFFFFF"/>
                </a:highlight>
                <a:latin typeface="Consolas" panose="020B0609020204030204" pitchFamily="49" charset="0"/>
              </a:rPr>
              <a:t>endl</a:t>
            </a:r>
            <a:r>
              <a:rPr lang="en-US" dirty="0">
                <a:solidFill>
                  <a:srgbClr val="000000"/>
                </a:solidFill>
                <a:highlight>
                  <a:srgbClr val="FFFFFF"/>
                </a:highlight>
                <a:latin typeface="Consolas" panose="020B0609020204030204" pitchFamily="49" charset="0"/>
              </a:rPr>
              <a:t>;</a:t>
            </a:r>
          </a:p>
          <a:p>
            <a:r>
              <a:rPr lang="en-US" dirty="0" err="1">
                <a:solidFill>
                  <a:srgbClr val="000000"/>
                </a:solidFill>
                <a:highlight>
                  <a:srgbClr val="FFFFFF"/>
                </a:highlight>
                <a:latin typeface="Consolas" panose="020B0609020204030204" pitchFamily="49" charset="0"/>
              </a:rPr>
              <a:t>cout</a:t>
            </a:r>
            <a:r>
              <a:rPr lang="en-US" dirty="0">
                <a:solidFill>
                  <a:srgbClr val="000000"/>
                </a:solidFill>
                <a:highlight>
                  <a:srgbClr val="FFFFFF"/>
                </a:highlight>
                <a:latin typeface="Consolas" panose="020B0609020204030204" pitchFamily="49" charset="0"/>
              </a:rPr>
              <a:t> &lt;&lt; </a:t>
            </a:r>
            <a:r>
              <a:rPr lang="en-US" dirty="0">
                <a:solidFill>
                  <a:srgbClr val="A31515"/>
                </a:solidFill>
                <a:highlight>
                  <a:srgbClr val="FFFFFF"/>
                </a:highlight>
                <a:latin typeface="Consolas" panose="020B0609020204030204" pitchFamily="49" charset="0"/>
              </a:rPr>
              <a:t>"a = "</a:t>
            </a:r>
            <a:r>
              <a:rPr lang="en-US" dirty="0">
                <a:solidFill>
                  <a:srgbClr val="000000"/>
                </a:solidFill>
                <a:highlight>
                  <a:srgbClr val="FFFFFF"/>
                </a:highlight>
                <a:latin typeface="Consolas" panose="020B0609020204030204" pitchFamily="49" charset="0"/>
              </a:rPr>
              <a:t>;</a:t>
            </a:r>
          </a:p>
          <a:p>
            <a:r>
              <a:rPr lang="nn-NO" dirty="0">
                <a:solidFill>
                  <a:srgbClr val="0000FF"/>
                </a:solidFill>
                <a:highlight>
                  <a:srgbClr val="FFFFFF"/>
                </a:highlight>
                <a:latin typeface="Consolas" panose="020B0609020204030204" pitchFamily="49" charset="0"/>
              </a:rPr>
              <a:t>for</a:t>
            </a:r>
            <a:r>
              <a:rPr lang="nn-NO" dirty="0">
                <a:solidFill>
                  <a:srgbClr val="000000"/>
                </a:solidFill>
                <a:highlight>
                  <a:srgbClr val="FFFFFF"/>
                </a:highlight>
                <a:latin typeface="Consolas" panose="020B0609020204030204" pitchFamily="49" charset="0"/>
              </a:rPr>
              <a:t> (</a:t>
            </a:r>
            <a:r>
              <a:rPr lang="nn-NO" dirty="0">
                <a:solidFill>
                  <a:srgbClr val="0000FF"/>
                </a:solidFill>
                <a:highlight>
                  <a:srgbClr val="FFFFFF"/>
                </a:highlight>
                <a:latin typeface="Consolas" panose="020B0609020204030204" pitchFamily="49" charset="0"/>
              </a:rPr>
              <a:t>int</a:t>
            </a:r>
            <a:r>
              <a:rPr lang="nn-NO" dirty="0">
                <a:solidFill>
                  <a:srgbClr val="000000"/>
                </a:solidFill>
                <a:highlight>
                  <a:srgbClr val="FFFFFF"/>
                </a:highlight>
                <a:latin typeface="Consolas" panose="020B0609020204030204" pitchFamily="49" charset="0"/>
              </a:rPr>
              <a:t> i = 0; i &lt; </a:t>
            </a:r>
            <a:r>
              <a:rPr lang="nn-NO" dirty="0">
                <a:solidFill>
                  <a:srgbClr val="6F008A"/>
                </a:solidFill>
                <a:highlight>
                  <a:srgbClr val="FFFFFF"/>
                </a:highlight>
                <a:latin typeface="Consolas" panose="020B0609020204030204" pitchFamily="49" charset="0"/>
              </a:rPr>
              <a:t>N</a:t>
            </a:r>
            <a:r>
              <a:rPr lang="nn-NO" dirty="0">
                <a:solidFill>
                  <a:srgbClr val="000000"/>
                </a:solidFill>
                <a:highlight>
                  <a:srgbClr val="FFFFFF"/>
                </a:highlight>
                <a:latin typeface="Consolas" panose="020B0609020204030204" pitchFamily="49" charset="0"/>
              </a:rPr>
              <a:t>; i++)</a:t>
            </a:r>
          </a:p>
          <a:p>
            <a:r>
              <a:rPr lang="en-US" dirty="0" err="1">
                <a:solidFill>
                  <a:srgbClr val="000000"/>
                </a:solidFill>
                <a:highlight>
                  <a:srgbClr val="FFFFFF"/>
                </a:highlight>
                <a:latin typeface="Consolas" panose="020B0609020204030204" pitchFamily="49" charset="0"/>
              </a:rPr>
              <a:t>cout</a:t>
            </a:r>
            <a:r>
              <a:rPr lang="en-US" dirty="0">
                <a:solidFill>
                  <a:srgbClr val="000000"/>
                </a:solidFill>
                <a:highlight>
                  <a:srgbClr val="FFFFFF"/>
                </a:highlight>
                <a:latin typeface="Consolas" panose="020B0609020204030204" pitchFamily="49" charset="0"/>
              </a:rPr>
              <a:t> &lt;&lt; </a:t>
            </a:r>
            <a:r>
              <a:rPr lang="en-US" dirty="0">
                <a:solidFill>
                  <a:srgbClr val="808080"/>
                </a:solidFill>
                <a:highlight>
                  <a:srgbClr val="FFFFFF"/>
                </a:highlight>
                <a:latin typeface="Consolas" panose="020B0609020204030204" pitchFamily="49" charset="0"/>
              </a:rPr>
              <a:t>a</a:t>
            </a:r>
            <a:r>
              <a:rPr lang="en-US" dirty="0">
                <a:solidFill>
                  <a:srgbClr val="000000"/>
                </a:solidFill>
                <a:highlight>
                  <a:srgbClr val="FFFFFF"/>
                </a:highlight>
                <a:latin typeface="Consolas" panose="020B0609020204030204" pitchFamily="49" charset="0"/>
              </a:rPr>
              <a:t>[</a:t>
            </a:r>
            <a:r>
              <a:rPr lang="en-US" dirty="0" err="1">
                <a:solidFill>
                  <a:srgbClr val="000000"/>
                </a:solidFill>
                <a:highlight>
                  <a:srgbClr val="FFFFFF"/>
                </a:highlight>
                <a:latin typeface="Consolas" panose="020B0609020204030204" pitchFamily="49" charset="0"/>
              </a:rPr>
              <a:t>i</a:t>
            </a:r>
            <a:r>
              <a:rPr lang="en-US" dirty="0">
                <a:solidFill>
                  <a:srgbClr val="000000"/>
                </a:solidFill>
                <a:highlight>
                  <a:srgbClr val="FFFFFF"/>
                </a:highlight>
                <a:latin typeface="Consolas" panose="020B0609020204030204" pitchFamily="49" charset="0"/>
              </a:rPr>
              <a:t>] &lt;&lt; </a:t>
            </a:r>
            <a:r>
              <a:rPr lang="en-US" dirty="0">
                <a:solidFill>
                  <a:srgbClr val="A31515"/>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a:t>
            </a:r>
          </a:p>
          <a:p>
            <a:r>
              <a:rPr lang="en-US" dirty="0" err="1">
                <a:solidFill>
                  <a:srgbClr val="000000"/>
                </a:solidFill>
                <a:highlight>
                  <a:srgbClr val="FFFFFF"/>
                </a:highlight>
                <a:latin typeface="Consolas" panose="020B0609020204030204" pitchFamily="49" charset="0"/>
              </a:rPr>
              <a:t>cout</a:t>
            </a:r>
            <a:r>
              <a:rPr lang="en-US" dirty="0">
                <a:solidFill>
                  <a:srgbClr val="000000"/>
                </a:solidFill>
                <a:highlight>
                  <a:srgbClr val="FFFFFF"/>
                </a:highlight>
                <a:latin typeface="Consolas" panose="020B0609020204030204" pitchFamily="49" charset="0"/>
              </a:rPr>
              <a:t> &lt;&lt; </a:t>
            </a:r>
            <a:r>
              <a:rPr lang="en-US" dirty="0" err="1">
                <a:solidFill>
                  <a:srgbClr val="000000"/>
                </a:solidFill>
                <a:highlight>
                  <a:srgbClr val="FFFFFF"/>
                </a:highlight>
                <a:latin typeface="Consolas" panose="020B0609020204030204" pitchFamily="49" charset="0"/>
              </a:rPr>
              <a:t>endl</a:t>
            </a:r>
            <a:r>
              <a:rPr lang="en-US"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a:t>
            </a:r>
          </a:p>
          <a:p>
            <a:endParaRPr lang="en-US" dirty="0">
              <a:solidFill>
                <a:srgbClr val="000000"/>
              </a:solidFill>
              <a:highlight>
                <a:srgbClr val="FFFFFF"/>
              </a:highlight>
              <a:latin typeface="Consolas" panose="020B0609020204030204" pitchFamily="49" charset="0"/>
            </a:endParaRPr>
          </a:p>
        </p:txBody>
      </p:sp>
    </p:spTree>
    <p:extLst>
      <p:ext uri="{BB962C8B-B14F-4D97-AF65-F5344CB8AC3E}">
        <p14:creationId xmlns:p14="http://schemas.microsoft.com/office/powerpoint/2010/main" val="183537586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87891" y="-559415"/>
            <a:ext cx="11536471" cy="7417415"/>
          </a:xfrm>
          <a:prstGeom prst="rect">
            <a:avLst/>
          </a:prstGeom>
        </p:spPr>
        <p:txBody>
          <a:bodyPr wrap="square">
            <a:spAutoFit/>
          </a:bodyPr>
          <a:lstStyle/>
          <a:p>
            <a:endParaRPr lang="en-US" sz="1700" dirty="0">
              <a:solidFill>
                <a:srgbClr val="000000"/>
              </a:solidFill>
              <a:highlight>
                <a:srgbClr val="FFFFFF"/>
              </a:highlight>
              <a:latin typeface="Consolas" panose="020B0609020204030204" pitchFamily="49" charset="0"/>
            </a:endParaRPr>
          </a:p>
          <a:p>
            <a:endParaRPr lang="en-US" sz="1700" dirty="0" smtClean="0">
              <a:solidFill>
                <a:srgbClr val="0000FF"/>
              </a:solidFill>
              <a:highlight>
                <a:srgbClr val="FFFFFF"/>
              </a:highlight>
              <a:latin typeface="Consolas" panose="020B0609020204030204" pitchFamily="49" charset="0"/>
            </a:endParaRPr>
          </a:p>
          <a:p>
            <a:r>
              <a:rPr lang="en-US" sz="1700" dirty="0" err="1" smtClean="0">
                <a:solidFill>
                  <a:srgbClr val="0000FF"/>
                </a:solidFill>
                <a:highlight>
                  <a:srgbClr val="FFFFFF"/>
                </a:highlight>
                <a:latin typeface="Consolas" panose="020B0609020204030204" pitchFamily="49" charset="0"/>
              </a:rPr>
              <a:t>int</a:t>
            </a:r>
            <a:r>
              <a:rPr lang="en-US" sz="1700" dirty="0" smtClean="0">
                <a:solidFill>
                  <a:srgbClr val="000000"/>
                </a:solidFill>
                <a:highlight>
                  <a:srgbClr val="FFFFFF"/>
                </a:highlight>
                <a:latin typeface="Consolas" panose="020B0609020204030204" pitchFamily="49" charset="0"/>
              </a:rPr>
              <a:t> </a:t>
            </a:r>
            <a:r>
              <a:rPr lang="en-US" sz="1700" dirty="0">
                <a:solidFill>
                  <a:srgbClr val="000000"/>
                </a:solidFill>
                <a:highlight>
                  <a:srgbClr val="FFFFFF"/>
                </a:highlight>
                <a:latin typeface="Consolas" panose="020B0609020204030204" pitchFamily="49" charset="0"/>
              </a:rPr>
              <a:t>main</a:t>
            </a:r>
            <a:r>
              <a:rPr lang="en-US" sz="1700" dirty="0" smtClean="0">
                <a:solidFill>
                  <a:srgbClr val="000000"/>
                </a:solidFill>
                <a:highlight>
                  <a:srgbClr val="FFFFFF"/>
                </a:highlight>
                <a:latin typeface="Consolas" panose="020B0609020204030204" pitchFamily="49" charset="0"/>
              </a:rPr>
              <a:t>(){</a:t>
            </a:r>
            <a:endParaRPr lang="en-US" sz="1700" dirty="0">
              <a:solidFill>
                <a:srgbClr val="000000"/>
              </a:solidFill>
              <a:highlight>
                <a:srgbClr val="FFFFFF"/>
              </a:highlight>
              <a:latin typeface="Consolas" panose="020B0609020204030204" pitchFamily="49" charset="0"/>
            </a:endParaRPr>
          </a:p>
          <a:p>
            <a:r>
              <a:rPr lang="en-US" sz="1700" dirty="0" err="1">
                <a:solidFill>
                  <a:srgbClr val="0000FF"/>
                </a:solidFill>
                <a:highlight>
                  <a:srgbClr val="FFFFFF"/>
                </a:highlight>
                <a:latin typeface="Consolas" panose="020B0609020204030204" pitchFamily="49" charset="0"/>
              </a:rPr>
              <a:t>int</a:t>
            </a:r>
            <a:r>
              <a:rPr lang="en-US" sz="1700" dirty="0">
                <a:solidFill>
                  <a:srgbClr val="000000"/>
                </a:solidFill>
                <a:highlight>
                  <a:srgbClr val="FFFFFF"/>
                </a:highlight>
                <a:latin typeface="Consolas" panose="020B0609020204030204" pitchFamily="49" charset="0"/>
              </a:rPr>
              <a:t> </a:t>
            </a:r>
            <a:r>
              <a:rPr lang="en-US" sz="1700" dirty="0" err="1">
                <a:solidFill>
                  <a:srgbClr val="000000"/>
                </a:solidFill>
                <a:highlight>
                  <a:srgbClr val="FFFFFF"/>
                </a:highlight>
                <a:latin typeface="Consolas" panose="020B0609020204030204" pitchFamily="49" charset="0"/>
              </a:rPr>
              <a:t>i</a:t>
            </a:r>
            <a:r>
              <a:rPr lang="en-US" sz="1700" dirty="0">
                <a:solidFill>
                  <a:srgbClr val="000000"/>
                </a:solidFill>
                <a:highlight>
                  <a:srgbClr val="FFFFFF"/>
                </a:highlight>
                <a:latin typeface="Consolas" panose="020B0609020204030204" pitchFamily="49" charset="0"/>
              </a:rPr>
              <a:t>;</a:t>
            </a:r>
          </a:p>
          <a:p>
            <a:r>
              <a:rPr lang="en-US" sz="1700" dirty="0" err="1">
                <a:solidFill>
                  <a:srgbClr val="0000FF"/>
                </a:solidFill>
                <a:highlight>
                  <a:srgbClr val="FFFFFF"/>
                </a:highlight>
                <a:latin typeface="Consolas" panose="020B0609020204030204" pitchFamily="49" charset="0"/>
              </a:rPr>
              <a:t>int</a:t>
            </a:r>
            <a:r>
              <a:rPr lang="en-US" sz="1700" dirty="0">
                <a:solidFill>
                  <a:srgbClr val="000000"/>
                </a:solidFill>
                <a:highlight>
                  <a:srgbClr val="FFFFFF"/>
                </a:highlight>
                <a:latin typeface="Consolas" panose="020B0609020204030204" pitchFamily="49" charset="0"/>
              </a:rPr>
              <a:t> a[</a:t>
            </a:r>
            <a:r>
              <a:rPr lang="en-US" sz="1700" dirty="0">
                <a:solidFill>
                  <a:srgbClr val="6F008A"/>
                </a:solidFill>
                <a:highlight>
                  <a:srgbClr val="FFFFFF"/>
                </a:highlight>
                <a:latin typeface="Consolas" panose="020B0609020204030204" pitchFamily="49" charset="0"/>
              </a:rPr>
              <a:t>N</a:t>
            </a:r>
            <a:r>
              <a:rPr lang="en-US" sz="1700" dirty="0">
                <a:solidFill>
                  <a:srgbClr val="000000"/>
                </a:solidFill>
                <a:highlight>
                  <a:srgbClr val="FFFFFF"/>
                </a:highlight>
                <a:latin typeface="Consolas" panose="020B0609020204030204" pitchFamily="49" charset="0"/>
              </a:rPr>
              <a:t>];</a:t>
            </a:r>
          </a:p>
          <a:p>
            <a:r>
              <a:rPr lang="en-US" sz="1700" dirty="0" err="1">
                <a:solidFill>
                  <a:srgbClr val="0000FF"/>
                </a:solidFill>
                <a:highlight>
                  <a:srgbClr val="FFFFFF"/>
                </a:highlight>
                <a:latin typeface="Consolas" panose="020B0609020204030204" pitchFamily="49" charset="0"/>
              </a:rPr>
              <a:t>int</a:t>
            </a:r>
            <a:r>
              <a:rPr lang="en-US" sz="1700" dirty="0">
                <a:solidFill>
                  <a:srgbClr val="000000"/>
                </a:solidFill>
                <a:highlight>
                  <a:srgbClr val="FFFFFF"/>
                </a:highlight>
                <a:latin typeface="Consolas" panose="020B0609020204030204" pitchFamily="49" charset="0"/>
              </a:rPr>
              <a:t> b = 0, c = 0, d = 0, m = 0;</a:t>
            </a:r>
          </a:p>
          <a:p>
            <a:r>
              <a:rPr lang="en-US" sz="1700" dirty="0" err="1">
                <a:solidFill>
                  <a:srgbClr val="000000"/>
                </a:solidFill>
                <a:highlight>
                  <a:srgbClr val="FFFFFF"/>
                </a:highlight>
                <a:latin typeface="Consolas" panose="020B0609020204030204" pitchFamily="49" charset="0"/>
              </a:rPr>
              <a:t>cout</a:t>
            </a:r>
            <a:r>
              <a:rPr lang="en-US" sz="1700" dirty="0">
                <a:solidFill>
                  <a:srgbClr val="000000"/>
                </a:solidFill>
                <a:highlight>
                  <a:srgbClr val="FFFFFF"/>
                </a:highlight>
                <a:latin typeface="Consolas" panose="020B0609020204030204" pitchFamily="49" charset="0"/>
              </a:rPr>
              <a:t> &lt;&lt; </a:t>
            </a:r>
            <a:r>
              <a:rPr lang="en-US" sz="1700" dirty="0">
                <a:solidFill>
                  <a:srgbClr val="A31515"/>
                </a:solidFill>
                <a:highlight>
                  <a:srgbClr val="FFFFFF"/>
                </a:highlight>
                <a:latin typeface="Consolas" panose="020B0609020204030204" pitchFamily="49" charset="0"/>
              </a:rPr>
              <a:t>"Before par. for"</a:t>
            </a:r>
            <a:r>
              <a:rPr lang="en-US" sz="1700" dirty="0">
                <a:solidFill>
                  <a:srgbClr val="000000"/>
                </a:solidFill>
                <a:highlight>
                  <a:srgbClr val="FFFFFF"/>
                </a:highlight>
                <a:latin typeface="Consolas" panose="020B0609020204030204" pitchFamily="49" charset="0"/>
              </a:rPr>
              <a:t> &lt;&lt; </a:t>
            </a:r>
            <a:r>
              <a:rPr lang="en-US" sz="1700" dirty="0" err="1">
                <a:solidFill>
                  <a:srgbClr val="000000"/>
                </a:solidFill>
                <a:highlight>
                  <a:srgbClr val="FFFFFF"/>
                </a:highlight>
                <a:latin typeface="Consolas" panose="020B0609020204030204" pitchFamily="49" charset="0"/>
              </a:rPr>
              <a:t>endl</a:t>
            </a:r>
            <a:r>
              <a:rPr lang="en-US" sz="1700" dirty="0">
                <a:solidFill>
                  <a:srgbClr val="000000"/>
                </a:solidFill>
                <a:highlight>
                  <a:srgbClr val="FFFFFF"/>
                </a:highlight>
                <a:latin typeface="Consolas" panose="020B0609020204030204" pitchFamily="49" charset="0"/>
              </a:rPr>
              <a:t>;</a:t>
            </a:r>
          </a:p>
          <a:p>
            <a:r>
              <a:rPr lang="en-US" sz="1700" dirty="0" err="1">
                <a:solidFill>
                  <a:srgbClr val="000000"/>
                </a:solidFill>
                <a:highlight>
                  <a:srgbClr val="FFFFFF"/>
                </a:highlight>
                <a:latin typeface="Consolas" panose="020B0609020204030204" pitchFamily="49" charset="0"/>
              </a:rPr>
              <a:t>printVar</a:t>
            </a:r>
            <a:r>
              <a:rPr lang="en-US" sz="1700" dirty="0">
                <a:solidFill>
                  <a:srgbClr val="000000"/>
                </a:solidFill>
                <a:highlight>
                  <a:srgbClr val="FFFFFF"/>
                </a:highlight>
                <a:latin typeface="Consolas" panose="020B0609020204030204" pitchFamily="49" charset="0"/>
              </a:rPr>
              <a:t>(a, b, c, d, m); </a:t>
            </a:r>
            <a:r>
              <a:rPr lang="en-US" sz="1700" dirty="0">
                <a:solidFill>
                  <a:srgbClr val="008000"/>
                </a:solidFill>
                <a:highlight>
                  <a:srgbClr val="FFFFFF"/>
                </a:highlight>
                <a:latin typeface="Consolas" panose="020B0609020204030204" pitchFamily="49" charset="0"/>
              </a:rPr>
              <a:t>//Garbage Values</a:t>
            </a:r>
            <a:endParaRPr lang="en-US" sz="1700" dirty="0">
              <a:solidFill>
                <a:srgbClr val="000000"/>
              </a:solidFill>
              <a:highlight>
                <a:srgbClr val="FFFFFF"/>
              </a:highlight>
              <a:latin typeface="Consolas" panose="020B0609020204030204" pitchFamily="49" charset="0"/>
            </a:endParaRPr>
          </a:p>
          <a:p>
            <a:endParaRPr lang="en-US" sz="1700" dirty="0" smtClean="0">
              <a:solidFill>
                <a:srgbClr val="0000FF"/>
              </a:solidFill>
              <a:highlight>
                <a:srgbClr val="FFFFFF"/>
              </a:highlight>
              <a:latin typeface="Consolas" panose="020B0609020204030204" pitchFamily="49" charset="0"/>
            </a:endParaRPr>
          </a:p>
          <a:p>
            <a:r>
              <a:rPr lang="en-US" sz="1700" dirty="0" smtClean="0">
                <a:solidFill>
                  <a:srgbClr val="0000FF"/>
                </a:solidFill>
                <a:highlight>
                  <a:srgbClr val="FFFFFF"/>
                </a:highlight>
                <a:latin typeface="Consolas" panose="020B0609020204030204" pitchFamily="49" charset="0"/>
              </a:rPr>
              <a:t>#</a:t>
            </a:r>
            <a:r>
              <a:rPr lang="en-US" sz="1700" dirty="0">
                <a:solidFill>
                  <a:srgbClr val="0000FF"/>
                </a:solidFill>
                <a:highlight>
                  <a:srgbClr val="FFFFFF"/>
                </a:highlight>
                <a:latin typeface="Consolas" panose="020B0609020204030204" pitchFamily="49" charset="0"/>
              </a:rPr>
              <a:t>pragma</a:t>
            </a:r>
            <a:r>
              <a:rPr lang="en-US" sz="1700" dirty="0">
                <a:solidFill>
                  <a:srgbClr val="000000"/>
                </a:solidFill>
                <a:highlight>
                  <a:srgbClr val="FFFFFF"/>
                </a:highlight>
                <a:latin typeface="Consolas" panose="020B0609020204030204" pitchFamily="49" charset="0"/>
              </a:rPr>
              <a:t> </a:t>
            </a:r>
            <a:r>
              <a:rPr lang="en-US" sz="1700" dirty="0" err="1">
                <a:solidFill>
                  <a:srgbClr val="000000"/>
                </a:solidFill>
                <a:highlight>
                  <a:srgbClr val="FFFFFF"/>
                </a:highlight>
                <a:latin typeface="Consolas" panose="020B0609020204030204" pitchFamily="49" charset="0"/>
              </a:rPr>
              <a:t>omp</a:t>
            </a:r>
            <a:r>
              <a:rPr lang="en-US" sz="1700" dirty="0">
                <a:solidFill>
                  <a:srgbClr val="000000"/>
                </a:solidFill>
                <a:highlight>
                  <a:srgbClr val="FFFFFF"/>
                </a:highlight>
                <a:latin typeface="Consolas" panose="020B0609020204030204" pitchFamily="49" charset="0"/>
              </a:rPr>
              <a:t> parallel </a:t>
            </a:r>
            <a:r>
              <a:rPr lang="en-US" sz="1700" dirty="0">
                <a:solidFill>
                  <a:srgbClr val="0000FF"/>
                </a:solidFill>
                <a:highlight>
                  <a:srgbClr val="FFFFFF"/>
                </a:highlight>
                <a:latin typeface="Consolas" panose="020B0609020204030204" pitchFamily="49" charset="0"/>
              </a:rPr>
              <a:t>for</a:t>
            </a:r>
            <a:r>
              <a:rPr lang="en-US" sz="1700" dirty="0">
                <a:solidFill>
                  <a:srgbClr val="000000"/>
                </a:solidFill>
                <a:highlight>
                  <a:srgbClr val="FFFFFF"/>
                </a:highlight>
                <a:latin typeface="Consolas" panose="020B0609020204030204" pitchFamily="49" charset="0"/>
              </a:rPr>
              <a:t> </a:t>
            </a:r>
            <a:r>
              <a:rPr lang="en-US" sz="1700" dirty="0">
                <a:solidFill>
                  <a:srgbClr val="0000FF"/>
                </a:solidFill>
                <a:highlight>
                  <a:srgbClr val="FFFFFF"/>
                </a:highlight>
                <a:latin typeface="Consolas" panose="020B0609020204030204" pitchFamily="49" charset="0"/>
              </a:rPr>
              <a:t>default</a:t>
            </a:r>
            <a:r>
              <a:rPr lang="en-US" sz="1700" dirty="0">
                <a:solidFill>
                  <a:srgbClr val="000000"/>
                </a:solidFill>
                <a:highlight>
                  <a:srgbClr val="FFFFFF"/>
                </a:highlight>
                <a:latin typeface="Consolas" panose="020B0609020204030204" pitchFamily="49" charset="0"/>
              </a:rPr>
              <a:t>(none) </a:t>
            </a:r>
            <a:r>
              <a:rPr lang="en-US" sz="1700" dirty="0">
                <a:solidFill>
                  <a:srgbClr val="0000FF"/>
                </a:solidFill>
                <a:highlight>
                  <a:srgbClr val="FFFFFF"/>
                </a:highlight>
                <a:latin typeface="Consolas" panose="020B0609020204030204" pitchFamily="49" charset="0"/>
              </a:rPr>
              <a:t>private</a:t>
            </a:r>
            <a:r>
              <a:rPr lang="en-US" sz="1700" dirty="0">
                <a:solidFill>
                  <a:srgbClr val="000000"/>
                </a:solidFill>
                <a:highlight>
                  <a:srgbClr val="FFFFFF"/>
                </a:highlight>
                <a:latin typeface="Consolas" panose="020B0609020204030204" pitchFamily="49" charset="0"/>
              </a:rPr>
              <a:t>(</a:t>
            </a:r>
            <a:r>
              <a:rPr lang="en-US" sz="1700" dirty="0" err="1">
                <a:solidFill>
                  <a:srgbClr val="000000"/>
                </a:solidFill>
                <a:highlight>
                  <a:srgbClr val="FFFFFF"/>
                </a:highlight>
                <a:latin typeface="Consolas" panose="020B0609020204030204" pitchFamily="49" charset="0"/>
              </a:rPr>
              <a:t>i,b</a:t>
            </a:r>
            <a:r>
              <a:rPr lang="en-US" sz="1700" dirty="0">
                <a:solidFill>
                  <a:srgbClr val="000000"/>
                </a:solidFill>
                <a:highlight>
                  <a:srgbClr val="FFFFFF"/>
                </a:highlight>
                <a:latin typeface="Consolas" panose="020B0609020204030204" pitchFamily="49" charset="0"/>
              </a:rPr>
              <a:t>) </a:t>
            </a:r>
            <a:r>
              <a:rPr lang="en-US" sz="1700" dirty="0" err="1">
                <a:solidFill>
                  <a:srgbClr val="000000"/>
                </a:solidFill>
                <a:highlight>
                  <a:srgbClr val="FFFFFF"/>
                </a:highlight>
                <a:latin typeface="Consolas" panose="020B0609020204030204" pitchFamily="49" charset="0"/>
              </a:rPr>
              <a:t>firstprivate</a:t>
            </a:r>
            <a:r>
              <a:rPr lang="en-US" sz="1700" dirty="0">
                <a:solidFill>
                  <a:srgbClr val="000000"/>
                </a:solidFill>
                <a:highlight>
                  <a:srgbClr val="FFFFFF"/>
                </a:highlight>
                <a:latin typeface="Consolas" panose="020B0609020204030204" pitchFamily="49" charset="0"/>
              </a:rPr>
              <a:t>(c) </a:t>
            </a:r>
            <a:r>
              <a:rPr lang="en-US" sz="1700" dirty="0" err="1">
                <a:solidFill>
                  <a:srgbClr val="000000"/>
                </a:solidFill>
                <a:highlight>
                  <a:srgbClr val="FFFFFF"/>
                </a:highlight>
                <a:latin typeface="Consolas" panose="020B0609020204030204" pitchFamily="49" charset="0"/>
              </a:rPr>
              <a:t>lastprivate</a:t>
            </a:r>
            <a:r>
              <a:rPr lang="en-US" sz="1700" dirty="0">
                <a:solidFill>
                  <a:srgbClr val="000000"/>
                </a:solidFill>
                <a:highlight>
                  <a:srgbClr val="FFFFFF"/>
                </a:highlight>
                <a:latin typeface="Consolas" panose="020B0609020204030204" pitchFamily="49" charset="0"/>
              </a:rPr>
              <a:t>(d) shared(</a:t>
            </a:r>
            <a:r>
              <a:rPr lang="en-US" sz="1700" dirty="0" err="1">
                <a:solidFill>
                  <a:srgbClr val="000000"/>
                </a:solidFill>
                <a:highlight>
                  <a:srgbClr val="FFFFFF"/>
                </a:highlight>
                <a:latin typeface="Consolas" panose="020B0609020204030204" pitchFamily="49" charset="0"/>
              </a:rPr>
              <a:t>m,a</a:t>
            </a:r>
            <a:r>
              <a:rPr lang="en-US" sz="1700" dirty="0" smtClean="0">
                <a:solidFill>
                  <a:srgbClr val="000000"/>
                </a:solidFill>
                <a:highlight>
                  <a:srgbClr val="FFFFFF"/>
                </a:highlight>
                <a:latin typeface="Consolas" panose="020B0609020204030204" pitchFamily="49" charset="0"/>
              </a:rPr>
              <a:t>) </a:t>
            </a:r>
            <a:r>
              <a:rPr lang="en-US" sz="1700" dirty="0">
                <a:solidFill>
                  <a:srgbClr val="000000"/>
                </a:solidFill>
                <a:highlight>
                  <a:srgbClr val="FFFFFF"/>
                </a:highlight>
                <a:latin typeface="Consolas" panose="020B0609020204030204" pitchFamily="49" charset="0"/>
              </a:rPr>
              <a:t>schedule(</a:t>
            </a:r>
            <a:r>
              <a:rPr lang="en-US" sz="1700" dirty="0">
                <a:solidFill>
                  <a:srgbClr val="0000FF"/>
                </a:solidFill>
                <a:highlight>
                  <a:srgbClr val="FFFFFF"/>
                </a:highlight>
                <a:latin typeface="Consolas" panose="020B0609020204030204" pitchFamily="49" charset="0"/>
              </a:rPr>
              <a:t>static</a:t>
            </a:r>
            <a:r>
              <a:rPr lang="en-US" sz="1700" dirty="0">
                <a:solidFill>
                  <a:srgbClr val="000000"/>
                </a:solidFill>
                <a:highlight>
                  <a:srgbClr val="FFFFFF"/>
                </a:highlight>
                <a:latin typeface="Consolas" panose="020B0609020204030204" pitchFamily="49" charset="0"/>
              </a:rPr>
              <a:t>, 3)</a:t>
            </a:r>
            <a:r>
              <a:rPr lang="en-US" sz="1700" dirty="0" smtClean="0">
                <a:solidFill>
                  <a:srgbClr val="000000"/>
                </a:solidFill>
                <a:highlight>
                  <a:srgbClr val="FFFFFF"/>
                </a:highlight>
                <a:latin typeface="Consolas" panose="020B0609020204030204" pitchFamily="49" charset="0"/>
              </a:rPr>
              <a:t> </a:t>
            </a:r>
            <a:r>
              <a:rPr lang="en-US" sz="1700" dirty="0" err="1">
                <a:solidFill>
                  <a:srgbClr val="000000"/>
                </a:solidFill>
                <a:highlight>
                  <a:srgbClr val="FFFFFF"/>
                </a:highlight>
                <a:latin typeface="Consolas" panose="020B0609020204030204" pitchFamily="49" charset="0"/>
              </a:rPr>
              <a:t>num_threads</a:t>
            </a:r>
            <a:r>
              <a:rPr lang="en-US" sz="1700" dirty="0">
                <a:solidFill>
                  <a:srgbClr val="000000"/>
                </a:solidFill>
                <a:highlight>
                  <a:srgbClr val="FFFFFF"/>
                </a:highlight>
                <a:latin typeface="Consolas" panose="020B0609020204030204" pitchFamily="49" charset="0"/>
              </a:rPr>
              <a:t>(4)</a:t>
            </a:r>
          </a:p>
          <a:p>
            <a:r>
              <a:rPr lang="nn-NO" sz="1700" dirty="0">
                <a:solidFill>
                  <a:srgbClr val="0000FF"/>
                </a:solidFill>
                <a:highlight>
                  <a:srgbClr val="FFFFFF"/>
                </a:highlight>
                <a:latin typeface="Consolas" panose="020B0609020204030204" pitchFamily="49" charset="0"/>
              </a:rPr>
              <a:t>for</a:t>
            </a:r>
            <a:r>
              <a:rPr lang="nn-NO" sz="1700" dirty="0">
                <a:solidFill>
                  <a:srgbClr val="000000"/>
                </a:solidFill>
                <a:highlight>
                  <a:srgbClr val="FFFFFF"/>
                </a:highlight>
                <a:latin typeface="Consolas" panose="020B0609020204030204" pitchFamily="49" charset="0"/>
              </a:rPr>
              <a:t> (i = 0; i &lt; </a:t>
            </a:r>
            <a:r>
              <a:rPr lang="nn-NO" sz="1700" dirty="0">
                <a:solidFill>
                  <a:srgbClr val="6F008A"/>
                </a:solidFill>
                <a:highlight>
                  <a:srgbClr val="FFFFFF"/>
                </a:highlight>
                <a:latin typeface="Consolas" panose="020B0609020204030204" pitchFamily="49" charset="0"/>
              </a:rPr>
              <a:t>N</a:t>
            </a:r>
            <a:r>
              <a:rPr lang="nn-NO" sz="1700" dirty="0">
                <a:solidFill>
                  <a:srgbClr val="000000"/>
                </a:solidFill>
                <a:highlight>
                  <a:srgbClr val="FFFFFF"/>
                </a:highlight>
                <a:latin typeface="Consolas" panose="020B0609020204030204" pitchFamily="49" charset="0"/>
              </a:rPr>
              <a:t>; i++) {</a:t>
            </a:r>
          </a:p>
          <a:p>
            <a:r>
              <a:rPr lang="en-US" sz="1700" dirty="0">
                <a:solidFill>
                  <a:srgbClr val="008000"/>
                </a:solidFill>
                <a:highlight>
                  <a:srgbClr val="FFFFFF"/>
                </a:highlight>
                <a:latin typeface="Consolas" panose="020B0609020204030204" pitchFamily="49" charset="0"/>
              </a:rPr>
              <a:t>// b and d must be initialized</a:t>
            </a:r>
            <a:endParaRPr lang="en-US" sz="1700" dirty="0">
              <a:solidFill>
                <a:srgbClr val="000000"/>
              </a:solidFill>
              <a:highlight>
                <a:srgbClr val="FFFFFF"/>
              </a:highlight>
              <a:latin typeface="Consolas" panose="020B0609020204030204" pitchFamily="49" charset="0"/>
            </a:endParaRPr>
          </a:p>
          <a:p>
            <a:r>
              <a:rPr lang="en-US" sz="1700" dirty="0">
                <a:solidFill>
                  <a:srgbClr val="000000"/>
                </a:solidFill>
                <a:highlight>
                  <a:srgbClr val="FFFFFF"/>
                </a:highlight>
                <a:latin typeface="Consolas" panose="020B0609020204030204" pitchFamily="49" charset="0"/>
              </a:rPr>
              <a:t>b = 100;</a:t>
            </a:r>
          </a:p>
          <a:p>
            <a:r>
              <a:rPr lang="en-US" sz="1700" dirty="0">
                <a:solidFill>
                  <a:srgbClr val="000000"/>
                </a:solidFill>
                <a:highlight>
                  <a:srgbClr val="FFFFFF"/>
                </a:highlight>
                <a:latin typeface="Consolas" panose="020B0609020204030204" pitchFamily="49" charset="0"/>
              </a:rPr>
              <a:t>d = 10;</a:t>
            </a:r>
          </a:p>
          <a:p>
            <a:r>
              <a:rPr lang="en-US" sz="1700" dirty="0" err="1">
                <a:solidFill>
                  <a:srgbClr val="000000"/>
                </a:solidFill>
                <a:highlight>
                  <a:srgbClr val="FFFFFF"/>
                </a:highlight>
                <a:latin typeface="Consolas" panose="020B0609020204030204" pitchFamily="49" charset="0"/>
              </a:rPr>
              <a:t>printf</a:t>
            </a:r>
            <a:r>
              <a:rPr lang="en-US" sz="1700" dirty="0">
                <a:solidFill>
                  <a:srgbClr val="000000"/>
                </a:solidFill>
                <a:highlight>
                  <a:srgbClr val="FFFFFF"/>
                </a:highlight>
                <a:latin typeface="Consolas" panose="020B0609020204030204" pitchFamily="49" charset="0"/>
              </a:rPr>
              <a:t>(</a:t>
            </a:r>
            <a:r>
              <a:rPr lang="en-US" sz="1700" dirty="0">
                <a:solidFill>
                  <a:srgbClr val="A31515"/>
                </a:solidFill>
                <a:highlight>
                  <a:srgbClr val="FFFFFF"/>
                </a:highlight>
                <a:latin typeface="Consolas" panose="020B0609020204030204" pitchFamily="49" charset="0"/>
              </a:rPr>
              <a:t>"Thread %d, iteration %d: b = %d, c = %d, d = %d, m = %d\n"</a:t>
            </a:r>
            <a:r>
              <a:rPr lang="en-US" sz="1700" dirty="0">
                <a:solidFill>
                  <a:srgbClr val="000000"/>
                </a:solidFill>
                <a:highlight>
                  <a:srgbClr val="FFFFFF"/>
                </a:highlight>
                <a:latin typeface="Consolas" panose="020B0609020204030204" pitchFamily="49" charset="0"/>
              </a:rPr>
              <a:t>, </a:t>
            </a:r>
            <a:r>
              <a:rPr lang="en-US" sz="1700" dirty="0" err="1">
                <a:solidFill>
                  <a:srgbClr val="000000"/>
                </a:solidFill>
                <a:highlight>
                  <a:srgbClr val="FFFFFF"/>
                </a:highlight>
                <a:latin typeface="Consolas" panose="020B0609020204030204" pitchFamily="49" charset="0"/>
              </a:rPr>
              <a:t>omp_get_thread_num</a:t>
            </a:r>
            <a:r>
              <a:rPr lang="en-US" sz="1700" dirty="0">
                <a:solidFill>
                  <a:srgbClr val="000000"/>
                </a:solidFill>
                <a:highlight>
                  <a:srgbClr val="FFFFFF"/>
                </a:highlight>
                <a:latin typeface="Consolas" panose="020B0609020204030204" pitchFamily="49" charset="0"/>
              </a:rPr>
              <a:t>(), </a:t>
            </a:r>
            <a:r>
              <a:rPr lang="en-US" sz="1700" dirty="0" err="1">
                <a:solidFill>
                  <a:srgbClr val="000000"/>
                </a:solidFill>
                <a:highlight>
                  <a:srgbClr val="FFFFFF"/>
                </a:highlight>
                <a:latin typeface="Consolas" panose="020B0609020204030204" pitchFamily="49" charset="0"/>
              </a:rPr>
              <a:t>i</a:t>
            </a:r>
            <a:r>
              <a:rPr lang="en-US" sz="1700" dirty="0">
                <a:solidFill>
                  <a:srgbClr val="000000"/>
                </a:solidFill>
                <a:highlight>
                  <a:srgbClr val="FFFFFF"/>
                </a:highlight>
                <a:latin typeface="Consolas" panose="020B0609020204030204" pitchFamily="49" charset="0"/>
              </a:rPr>
              <a:t>, b, c, d, m);</a:t>
            </a:r>
          </a:p>
          <a:p>
            <a:r>
              <a:rPr lang="en-US" sz="1700" dirty="0">
                <a:solidFill>
                  <a:srgbClr val="000000"/>
                </a:solidFill>
                <a:highlight>
                  <a:srgbClr val="FFFFFF"/>
                </a:highlight>
                <a:latin typeface="Consolas" panose="020B0609020204030204" pitchFamily="49" charset="0"/>
              </a:rPr>
              <a:t>a[</a:t>
            </a:r>
            <a:r>
              <a:rPr lang="en-US" sz="1700" dirty="0" err="1">
                <a:solidFill>
                  <a:srgbClr val="000000"/>
                </a:solidFill>
                <a:highlight>
                  <a:srgbClr val="FFFFFF"/>
                </a:highlight>
                <a:latin typeface="Consolas" panose="020B0609020204030204" pitchFamily="49" charset="0"/>
              </a:rPr>
              <a:t>i</a:t>
            </a:r>
            <a:r>
              <a:rPr lang="en-US" sz="1700" dirty="0">
                <a:solidFill>
                  <a:srgbClr val="000000"/>
                </a:solidFill>
                <a:highlight>
                  <a:srgbClr val="FFFFFF"/>
                </a:highlight>
                <a:latin typeface="Consolas" panose="020B0609020204030204" pitchFamily="49" charset="0"/>
              </a:rPr>
              <a:t>] = </a:t>
            </a:r>
            <a:r>
              <a:rPr lang="en-US" sz="1700" dirty="0" err="1">
                <a:solidFill>
                  <a:srgbClr val="000000"/>
                </a:solidFill>
                <a:highlight>
                  <a:srgbClr val="FFFFFF"/>
                </a:highlight>
                <a:latin typeface="Consolas" panose="020B0609020204030204" pitchFamily="49" charset="0"/>
              </a:rPr>
              <a:t>omp_get_thread_num</a:t>
            </a:r>
            <a:r>
              <a:rPr lang="en-US" sz="1700" dirty="0">
                <a:solidFill>
                  <a:srgbClr val="000000"/>
                </a:solidFill>
                <a:highlight>
                  <a:srgbClr val="FFFFFF"/>
                </a:highlight>
                <a:latin typeface="Consolas" panose="020B0609020204030204" pitchFamily="49" charset="0"/>
              </a:rPr>
              <a:t>();</a:t>
            </a:r>
          </a:p>
          <a:p>
            <a:r>
              <a:rPr lang="en-US" sz="1700" dirty="0">
                <a:solidFill>
                  <a:srgbClr val="000000"/>
                </a:solidFill>
                <a:highlight>
                  <a:srgbClr val="FFFFFF"/>
                </a:highlight>
                <a:latin typeface="Consolas" panose="020B0609020204030204" pitchFamily="49" charset="0"/>
              </a:rPr>
              <a:t>b = </a:t>
            </a:r>
            <a:r>
              <a:rPr lang="en-US" sz="1700" dirty="0" err="1">
                <a:solidFill>
                  <a:srgbClr val="000000"/>
                </a:solidFill>
                <a:highlight>
                  <a:srgbClr val="FFFFFF"/>
                </a:highlight>
                <a:latin typeface="Consolas" panose="020B0609020204030204" pitchFamily="49" charset="0"/>
              </a:rPr>
              <a:t>omp_get_thread_num</a:t>
            </a:r>
            <a:r>
              <a:rPr lang="en-US" sz="1700" dirty="0">
                <a:solidFill>
                  <a:srgbClr val="000000"/>
                </a:solidFill>
                <a:highlight>
                  <a:srgbClr val="FFFFFF"/>
                </a:highlight>
                <a:latin typeface="Consolas" panose="020B0609020204030204" pitchFamily="49" charset="0"/>
              </a:rPr>
              <a:t>();</a:t>
            </a:r>
          </a:p>
          <a:p>
            <a:r>
              <a:rPr lang="en-US" sz="1700" dirty="0">
                <a:solidFill>
                  <a:srgbClr val="000000"/>
                </a:solidFill>
                <a:highlight>
                  <a:srgbClr val="FFFFFF"/>
                </a:highlight>
                <a:latin typeface="Consolas" panose="020B0609020204030204" pitchFamily="49" charset="0"/>
              </a:rPr>
              <a:t>c = </a:t>
            </a:r>
            <a:r>
              <a:rPr lang="en-US" sz="1700" dirty="0" err="1">
                <a:solidFill>
                  <a:srgbClr val="000000"/>
                </a:solidFill>
                <a:highlight>
                  <a:srgbClr val="FFFFFF"/>
                </a:highlight>
                <a:latin typeface="Consolas" panose="020B0609020204030204" pitchFamily="49" charset="0"/>
              </a:rPr>
              <a:t>omp_get_thread_num</a:t>
            </a:r>
            <a:r>
              <a:rPr lang="en-US" sz="1700" dirty="0">
                <a:solidFill>
                  <a:srgbClr val="000000"/>
                </a:solidFill>
                <a:highlight>
                  <a:srgbClr val="FFFFFF"/>
                </a:highlight>
                <a:latin typeface="Consolas" panose="020B0609020204030204" pitchFamily="49" charset="0"/>
              </a:rPr>
              <a:t>();</a:t>
            </a:r>
          </a:p>
          <a:p>
            <a:r>
              <a:rPr lang="en-US" sz="1700" dirty="0">
                <a:solidFill>
                  <a:srgbClr val="000000"/>
                </a:solidFill>
                <a:highlight>
                  <a:srgbClr val="FFFFFF"/>
                </a:highlight>
                <a:latin typeface="Consolas" panose="020B0609020204030204" pitchFamily="49" charset="0"/>
              </a:rPr>
              <a:t>d = </a:t>
            </a:r>
            <a:r>
              <a:rPr lang="en-US" sz="1700" dirty="0" err="1">
                <a:solidFill>
                  <a:srgbClr val="000000"/>
                </a:solidFill>
                <a:highlight>
                  <a:srgbClr val="FFFFFF"/>
                </a:highlight>
                <a:latin typeface="Consolas" panose="020B0609020204030204" pitchFamily="49" charset="0"/>
              </a:rPr>
              <a:t>omp_get_thread_num</a:t>
            </a:r>
            <a:r>
              <a:rPr lang="en-US" sz="1700" dirty="0">
                <a:solidFill>
                  <a:srgbClr val="000000"/>
                </a:solidFill>
                <a:highlight>
                  <a:srgbClr val="FFFFFF"/>
                </a:highlight>
                <a:latin typeface="Consolas" panose="020B0609020204030204" pitchFamily="49" charset="0"/>
              </a:rPr>
              <a:t>();</a:t>
            </a:r>
          </a:p>
          <a:p>
            <a:r>
              <a:rPr lang="en-US" sz="1700" dirty="0">
                <a:solidFill>
                  <a:srgbClr val="000000"/>
                </a:solidFill>
                <a:highlight>
                  <a:srgbClr val="FFFFFF"/>
                </a:highlight>
                <a:latin typeface="Consolas" panose="020B0609020204030204" pitchFamily="49" charset="0"/>
              </a:rPr>
              <a:t>m = </a:t>
            </a:r>
            <a:r>
              <a:rPr lang="en-US" sz="1700" dirty="0" err="1">
                <a:solidFill>
                  <a:srgbClr val="000000"/>
                </a:solidFill>
                <a:highlight>
                  <a:srgbClr val="FFFFFF"/>
                </a:highlight>
                <a:latin typeface="Consolas" panose="020B0609020204030204" pitchFamily="49" charset="0"/>
              </a:rPr>
              <a:t>omp_get_thread_num</a:t>
            </a:r>
            <a:r>
              <a:rPr lang="en-US" sz="1700" dirty="0">
                <a:solidFill>
                  <a:srgbClr val="000000"/>
                </a:solidFill>
                <a:highlight>
                  <a:srgbClr val="FFFFFF"/>
                </a:highlight>
                <a:latin typeface="Consolas" panose="020B0609020204030204" pitchFamily="49" charset="0"/>
              </a:rPr>
              <a:t>();</a:t>
            </a:r>
          </a:p>
          <a:p>
            <a:r>
              <a:rPr lang="en-US" sz="1700" dirty="0">
                <a:solidFill>
                  <a:srgbClr val="000000"/>
                </a:solidFill>
                <a:highlight>
                  <a:srgbClr val="FFFFFF"/>
                </a:highlight>
                <a:latin typeface="Consolas" panose="020B0609020204030204" pitchFamily="49" charset="0"/>
              </a:rPr>
              <a:t>}</a:t>
            </a:r>
          </a:p>
          <a:p>
            <a:r>
              <a:rPr lang="en-US" sz="1700" dirty="0" err="1">
                <a:solidFill>
                  <a:srgbClr val="000000"/>
                </a:solidFill>
                <a:highlight>
                  <a:srgbClr val="FFFFFF"/>
                </a:highlight>
                <a:latin typeface="Consolas" panose="020B0609020204030204" pitchFamily="49" charset="0"/>
              </a:rPr>
              <a:t>cout</a:t>
            </a:r>
            <a:r>
              <a:rPr lang="en-US" sz="1700" dirty="0">
                <a:solidFill>
                  <a:srgbClr val="000000"/>
                </a:solidFill>
                <a:highlight>
                  <a:srgbClr val="FFFFFF"/>
                </a:highlight>
                <a:latin typeface="Consolas" panose="020B0609020204030204" pitchFamily="49" charset="0"/>
              </a:rPr>
              <a:t> &lt;&lt; </a:t>
            </a:r>
            <a:r>
              <a:rPr lang="en-US" sz="1700" dirty="0">
                <a:solidFill>
                  <a:srgbClr val="A31515"/>
                </a:solidFill>
                <a:highlight>
                  <a:srgbClr val="FFFFFF"/>
                </a:highlight>
                <a:latin typeface="Consolas" panose="020B0609020204030204" pitchFamily="49" charset="0"/>
              </a:rPr>
              <a:t>"After par. for"</a:t>
            </a:r>
            <a:r>
              <a:rPr lang="en-US" sz="1700" dirty="0">
                <a:solidFill>
                  <a:srgbClr val="000000"/>
                </a:solidFill>
                <a:highlight>
                  <a:srgbClr val="FFFFFF"/>
                </a:highlight>
                <a:latin typeface="Consolas" panose="020B0609020204030204" pitchFamily="49" charset="0"/>
              </a:rPr>
              <a:t> &lt;&lt; </a:t>
            </a:r>
            <a:r>
              <a:rPr lang="en-US" sz="1700" dirty="0" err="1">
                <a:solidFill>
                  <a:srgbClr val="000000"/>
                </a:solidFill>
                <a:highlight>
                  <a:srgbClr val="FFFFFF"/>
                </a:highlight>
                <a:latin typeface="Consolas" panose="020B0609020204030204" pitchFamily="49" charset="0"/>
              </a:rPr>
              <a:t>endl</a:t>
            </a:r>
            <a:r>
              <a:rPr lang="en-US" sz="1700" dirty="0">
                <a:solidFill>
                  <a:srgbClr val="000000"/>
                </a:solidFill>
                <a:highlight>
                  <a:srgbClr val="FFFFFF"/>
                </a:highlight>
                <a:latin typeface="Consolas" panose="020B0609020204030204" pitchFamily="49" charset="0"/>
              </a:rPr>
              <a:t>;</a:t>
            </a:r>
          </a:p>
          <a:p>
            <a:r>
              <a:rPr lang="pt-BR" sz="1700" dirty="0">
                <a:solidFill>
                  <a:srgbClr val="000000"/>
                </a:solidFill>
                <a:highlight>
                  <a:srgbClr val="FFFFFF"/>
                </a:highlight>
                <a:latin typeface="Consolas" panose="020B0609020204030204" pitchFamily="49" charset="0"/>
              </a:rPr>
              <a:t>printVar(a, b, c, d, m);</a:t>
            </a:r>
          </a:p>
          <a:p>
            <a:r>
              <a:rPr lang="en-US" sz="1700" dirty="0" err="1">
                <a:solidFill>
                  <a:srgbClr val="000000"/>
                </a:solidFill>
                <a:highlight>
                  <a:srgbClr val="FFFFFF"/>
                </a:highlight>
                <a:latin typeface="Consolas" panose="020B0609020204030204" pitchFamily="49" charset="0"/>
              </a:rPr>
              <a:t>getchar</a:t>
            </a:r>
            <a:r>
              <a:rPr lang="en-US" sz="1700" dirty="0">
                <a:solidFill>
                  <a:srgbClr val="000000"/>
                </a:solidFill>
                <a:highlight>
                  <a:srgbClr val="FFFFFF"/>
                </a:highlight>
                <a:latin typeface="Consolas" panose="020B0609020204030204" pitchFamily="49" charset="0"/>
              </a:rPr>
              <a:t>();</a:t>
            </a:r>
          </a:p>
          <a:p>
            <a:r>
              <a:rPr lang="en-US" sz="1700" dirty="0" smtClean="0">
                <a:solidFill>
                  <a:srgbClr val="0000FF"/>
                </a:solidFill>
                <a:highlight>
                  <a:srgbClr val="FFFFFF"/>
                </a:highlight>
                <a:latin typeface="Consolas" panose="020B0609020204030204" pitchFamily="49" charset="0"/>
              </a:rPr>
              <a:t>return</a:t>
            </a:r>
            <a:r>
              <a:rPr lang="en-US" sz="1700" dirty="0" smtClean="0">
                <a:solidFill>
                  <a:srgbClr val="000000"/>
                </a:solidFill>
                <a:highlight>
                  <a:srgbClr val="FFFFFF"/>
                </a:highlight>
                <a:latin typeface="Consolas" panose="020B0609020204030204" pitchFamily="49" charset="0"/>
              </a:rPr>
              <a:t> </a:t>
            </a:r>
            <a:r>
              <a:rPr lang="en-US" sz="1700" dirty="0">
                <a:solidFill>
                  <a:srgbClr val="000000"/>
                </a:solidFill>
                <a:highlight>
                  <a:srgbClr val="FFFFFF"/>
                </a:highlight>
                <a:latin typeface="Consolas" panose="020B0609020204030204" pitchFamily="49" charset="0"/>
              </a:rPr>
              <a:t>0;</a:t>
            </a:r>
          </a:p>
          <a:p>
            <a:r>
              <a:rPr lang="en-US" sz="1700" dirty="0">
                <a:solidFill>
                  <a:srgbClr val="000000"/>
                </a:solidFill>
                <a:highlight>
                  <a:srgbClr val="FFFFFF"/>
                </a:highlight>
                <a:latin typeface="Consolas" panose="020B0609020204030204" pitchFamily="49" charset="0"/>
              </a:rPr>
              <a:t>}</a:t>
            </a:r>
          </a:p>
        </p:txBody>
      </p:sp>
    </p:spTree>
    <p:extLst>
      <p:ext uri="{BB962C8B-B14F-4D97-AF65-F5344CB8AC3E}">
        <p14:creationId xmlns:p14="http://schemas.microsoft.com/office/powerpoint/2010/main" val="98347644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pPr lvl="1"/>
            <a:r>
              <a:rPr lang="en-US" dirty="0" smtClean="0"/>
              <a:t>There </a:t>
            </a:r>
            <a:r>
              <a:rPr lang="en-US" dirty="0"/>
              <a:t>are </a:t>
            </a:r>
            <a:r>
              <a:rPr lang="en-US" b="1" i="1" dirty="0"/>
              <a:t>n</a:t>
            </a:r>
            <a:r>
              <a:rPr lang="en-US" b="1" baseline="30000" dirty="0"/>
              <a:t>2</a:t>
            </a:r>
            <a:r>
              <a:rPr lang="en-US" dirty="0"/>
              <a:t> threads, one for each </a:t>
            </a:r>
            <a:r>
              <a:rPr lang="en-US" dirty="0" smtClean="0"/>
              <a:t>iteration of </a:t>
            </a:r>
            <a:r>
              <a:rPr lang="en-US" dirty="0"/>
              <a:t>the for-loop. </a:t>
            </a:r>
            <a:endParaRPr lang="en-US" dirty="0" smtClean="0"/>
          </a:p>
          <a:p>
            <a:pPr lvl="1"/>
            <a:r>
              <a:rPr lang="en-US" dirty="0" smtClean="0"/>
              <a:t>Since </a:t>
            </a:r>
            <a:r>
              <a:rPr lang="en-US" dirty="0"/>
              <a:t>each of these threads can be executed independently of </a:t>
            </a:r>
            <a:r>
              <a:rPr lang="en-US" dirty="0" err="1" smtClean="0"/>
              <a:t>theothers</a:t>
            </a:r>
            <a:r>
              <a:rPr lang="en-US" dirty="0"/>
              <a:t>, they can be scheduled </a:t>
            </a:r>
            <a:r>
              <a:rPr lang="en-US" b="1" dirty="0"/>
              <a:t>concurrently</a:t>
            </a:r>
            <a:r>
              <a:rPr lang="en-US" dirty="0"/>
              <a:t> on multiple processors. </a:t>
            </a:r>
            <a:endParaRPr lang="en-US" dirty="0" smtClean="0"/>
          </a:p>
          <a:p>
            <a:pPr lvl="1"/>
            <a:endParaRPr lang="en-US" dirty="0" smtClean="0">
              <a:latin typeface="Candara" panose="020E0502030303020204" pitchFamily="34" charset="0"/>
            </a:endParaRPr>
          </a:p>
          <a:p>
            <a:pPr marL="201168" lvl="1" indent="0">
              <a:buNone/>
            </a:pPr>
            <a:r>
              <a:rPr lang="en-US" sz="1800" dirty="0" smtClean="0">
                <a:latin typeface="Candara" panose="020E0502030303020204" pitchFamily="34" charset="0"/>
                <a:cs typeface="Courier New" panose="02070309020205020404" pitchFamily="49" charset="0"/>
              </a:rPr>
              <a:t>for </a:t>
            </a:r>
            <a:r>
              <a:rPr lang="en-US" sz="1800" dirty="0">
                <a:latin typeface="Candara" panose="020E0502030303020204" pitchFamily="34" charset="0"/>
                <a:cs typeface="Courier New" panose="02070309020205020404" pitchFamily="49" charset="0"/>
              </a:rPr>
              <a:t>(row = 0; row &lt; n; row</a:t>
            </a:r>
            <a:r>
              <a:rPr lang="en-US" sz="1800" dirty="0" smtClean="0">
                <a:latin typeface="Candara" panose="020E0502030303020204" pitchFamily="34" charset="0"/>
                <a:cs typeface="Courier New" panose="02070309020205020404" pitchFamily="49" charset="0"/>
              </a:rPr>
              <a:t>++)</a:t>
            </a:r>
          </a:p>
          <a:p>
            <a:pPr marL="201168" lvl="1" indent="0">
              <a:buNone/>
            </a:pPr>
            <a:r>
              <a:rPr lang="en-US" sz="1800" dirty="0" smtClean="0">
                <a:latin typeface="Candara" panose="020E0502030303020204" pitchFamily="34" charset="0"/>
                <a:cs typeface="Courier New" panose="02070309020205020404" pitchFamily="49" charset="0"/>
              </a:rPr>
              <a:t>  	for </a:t>
            </a:r>
            <a:r>
              <a:rPr lang="en-US" sz="1800" dirty="0">
                <a:latin typeface="Candara" panose="020E0502030303020204" pitchFamily="34" charset="0"/>
                <a:cs typeface="Courier New" panose="02070309020205020404" pitchFamily="49" charset="0"/>
              </a:rPr>
              <a:t>(column = 0; column &lt; n; column</a:t>
            </a:r>
            <a:r>
              <a:rPr lang="en-US" sz="1800" dirty="0" smtClean="0">
                <a:latin typeface="Candara" panose="020E0502030303020204" pitchFamily="34" charset="0"/>
                <a:cs typeface="Courier New" panose="02070309020205020404" pitchFamily="49" charset="0"/>
              </a:rPr>
              <a:t>++)</a:t>
            </a:r>
          </a:p>
          <a:p>
            <a:pPr marL="201168" lvl="1" indent="0">
              <a:buNone/>
            </a:pPr>
            <a:r>
              <a:rPr lang="en-US" sz="1800" dirty="0">
                <a:latin typeface="Candara" panose="020E0502030303020204" pitchFamily="34" charset="0"/>
                <a:cs typeface="Courier New" panose="02070309020205020404" pitchFamily="49" charset="0"/>
              </a:rPr>
              <a:t> </a:t>
            </a:r>
            <a:r>
              <a:rPr lang="en-US" sz="1800" dirty="0" smtClean="0">
                <a:latin typeface="Candara" panose="020E0502030303020204" pitchFamily="34" charset="0"/>
                <a:cs typeface="Courier New" panose="02070309020205020404" pitchFamily="49" charset="0"/>
              </a:rPr>
              <a:t>    		c[row</a:t>
            </a:r>
            <a:r>
              <a:rPr lang="en-US" sz="1800" dirty="0">
                <a:latin typeface="Candara" panose="020E0502030303020204" pitchFamily="34" charset="0"/>
                <a:cs typeface="Courier New" panose="02070309020205020404" pitchFamily="49" charset="0"/>
              </a:rPr>
              <a:t>][column] </a:t>
            </a:r>
            <a:r>
              <a:rPr lang="en-US" sz="1800" dirty="0" smtClean="0">
                <a:latin typeface="Candara" panose="020E0502030303020204" pitchFamily="34" charset="0"/>
                <a:cs typeface="Courier New" panose="02070309020205020404" pitchFamily="49" charset="0"/>
              </a:rPr>
              <a:t>= </a:t>
            </a:r>
            <a:r>
              <a:rPr lang="en-US" sz="1800" b="1" dirty="0" err="1" smtClean="0">
                <a:latin typeface="Candara" panose="020E0502030303020204" pitchFamily="34" charset="0"/>
                <a:cs typeface="Courier New" panose="02070309020205020404" pitchFamily="49" charset="0"/>
              </a:rPr>
              <a:t>create_thread</a:t>
            </a:r>
            <a:r>
              <a:rPr lang="en-US" sz="1800" dirty="0" smtClean="0">
                <a:latin typeface="Candara" panose="020E0502030303020204" pitchFamily="34" charset="0"/>
                <a:cs typeface="Courier New" panose="02070309020205020404" pitchFamily="49" charset="0"/>
              </a:rPr>
              <a:t>(</a:t>
            </a:r>
            <a:r>
              <a:rPr lang="en-US" sz="1800" dirty="0" err="1" smtClean="0">
                <a:latin typeface="Candara" panose="020E0502030303020204" pitchFamily="34" charset="0"/>
                <a:cs typeface="Courier New" panose="02070309020205020404" pitchFamily="49" charset="0"/>
              </a:rPr>
              <a:t>dot_product</a:t>
            </a:r>
            <a:r>
              <a:rPr lang="en-US" sz="1800" dirty="0" smtClean="0">
                <a:latin typeface="Candara" panose="020E0502030303020204" pitchFamily="34" charset="0"/>
                <a:cs typeface="Courier New" panose="02070309020205020404" pitchFamily="49" charset="0"/>
              </a:rPr>
              <a:t>(</a:t>
            </a:r>
            <a:r>
              <a:rPr lang="en-US" sz="1800" dirty="0" err="1" smtClean="0">
                <a:latin typeface="Candara" panose="020E0502030303020204" pitchFamily="34" charset="0"/>
                <a:cs typeface="Courier New" panose="02070309020205020404" pitchFamily="49" charset="0"/>
              </a:rPr>
              <a:t>get_row</a:t>
            </a:r>
            <a:r>
              <a:rPr lang="en-US" sz="1800" dirty="0" smtClean="0">
                <a:latin typeface="Candara" panose="020E0502030303020204" pitchFamily="34" charset="0"/>
                <a:cs typeface="Courier New" panose="02070309020205020404" pitchFamily="49" charset="0"/>
              </a:rPr>
              <a:t>(a, row),</a:t>
            </a:r>
            <a:r>
              <a:rPr lang="en-US" sz="1800" dirty="0">
                <a:latin typeface="Candara" panose="020E0502030303020204" pitchFamily="34" charset="0"/>
                <a:cs typeface="Courier New" panose="02070309020205020404" pitchFamily="49" charset="0"/>
              </a:rPr>
              <a:t> </a:t>
            </a:r>
            <a:r>
              <a:rPr lang="en-US" sz="1800" dirty="0" err="1" smtClean="0">
                <a:latin typeface="Candara" panose="020E0502030303020204" pitchFamily="34" charset="0"/>
                <a:cs typeface="Courier New" panose="02070309020205020404" pitchFamily="49" charset="0"/>
              </a:rPr>
              <a:t>get_col</a:t>
            </a:r>
            <a:r>
              <a:rPr lang="en-US" sz="1800" dirty="0" smtClean="0">
                <a:latin typeface="Candara" panose="020E0502030303020204" pitchFamily="34" charset="0"/>
                <a:cs typeface="Courier New" panose="02070309020205020404" pitchFamily="49" charset="0"/>
              </a:rPr>
              <a:t>(b</a:t>
            </a:r>
            <a:r>
              <a:rPr lang="en-US" sz="1800" dirty="0">
                <a:latin typeface="Candara" panose="020E0502030303020204" pitchFamily="34" charset="0"/>
                <a:cs typeface="Courier New" panose="02070309020205020404" pitchFamily="49" charset="0"/>
              </a:rPr>
              <a:t>, col))); </a:t>
            </a:r>
            <a:endParaRPr lang="en-US" sz="1800" dirty="0" smtClean="0">
              <a:latin typeface="Candara" panose="020E0502030303020204" pitchFamily="34" charset="0"/>
              <a:cs typeface="Courier New" panose="02070309020205020404" pitchFamily="49" charset="0"/>
            </a:endParaRPr>
          </a:p>
          <a:p>
            <a:pPr marL="201168" lvl="1" indent="0">
              <a:buNone/>
            </a:pPr>
            <a:endParaRPr lang="en-US" sz="1800" dirty="0">
              <a:latin typeface="Candara" panose="020E0502030303020204" pitchFamily="34" charset="0"/>
              <a:cs typeface="Courier New" panose="02070309020205020404" pitchFamily="49" charset="0"/>
            </a:endParaRPr>
          </a:p>
          <a:p>
            <a:pPr lvl="1"/>
            <a:r>
              <a:rPr lang="en-US" altLang="en-US" dirty="0"/>
              <a:t>In this case, one may think of the thread as an instance of a function that returns before the function has finished executing</a:t>
            </a:r>
            <a:r>
              <a:rPr lang="en-US" altLang="en-US" dirty="0" smtClean="0"/>
              <a:t>.</a:t>
            </a:r>
          </a:p>
          <a:p>
            <a:pPr lvl="2"/>
            <a:r>
              <a:rPr lang="en-US" dirty="0"/>
              <a:t>To execute </a:t>
            </a:r>
            <a:r>
              <a:rPr lang="en-US" dirty="0" smtClean="0"/>
              <a:t>the above </a:t>
            </a:r>
            <a:r>
              <a:rPr lang="en-US" dirty="0"/>
              <a:t>code </a:t>
            </a:r>
            <a:r>
              <a:rPr lang="en-US" dirty="0" smtClean="0"/>
              <a:t>fragment on multiple processors</a:t>
            </a:r>
            <a:r>
              <a:rPr lang="en-US" dirty="0"/>
              <a:t>, each processor must have access to matrices </a:t>
            </a:r>
            <a:r>
              <a:rPr lang="en-US" i="1" dirty="0"/>
              <a:t>a</a:t>
            </a:r>
            <a:r>
              <a:rPr lang="en-US" dirty="0"/>
              <a:t>, </a:t>
            </a:r>
            <a:r>
              <a:rPr lang="en-US" i="1" dirty="0"/>
              <a:t>b</a:t>
            </a:r>
            <a:r>
              <a:rPr lang="en-US" dirty="0"/>
              <a:t>, and </a:t>
            </a:r>
            <a:r>
              <a:rPr lang="en-US" i="1" dirty="0"/>
              <a:t>c</a:t>
            </a:r>
            <a:r>
              <a:rPr lang="en-US" dirty="0"/>
              <a:t>. </a:t>
            </a:r>
            <a:endParaRPr lang="en-US" altLang="en-US" dirty="0"/>
          </a:p>
        </p:txBody>
      </p:sp>
    </p:spTree>
    <p:extLst>
      <p:ext uri="{BB962C8B-B14F-4D97-AF65-F5344CB8AC3E}">
        <p14:creationId xmlns:p14="http://schemas.microsoft.com/office/powerpoint/2010/main" val="414692052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10000"/>
          </a:bodyPr>
          <a:lstStyle/>
          <a:p>
            <a:r>
              <a:rPr lang="en-US" b="1" dirty="0" smtClean="0"/>
              <a:t>Guided</a:t>
            </a:r>
          </a:p>
          <a:p>
            <a:pPr lvl="1"/>
            <a:r>
              <a:rPr lang="en-US" dirty="0" smtClean="0"/>
              <a:t>Consider </a:t>
            </a:r>
            <a:r>
              <a:rPr lang="en-US" dirty="0"/>
              <a:t>the partitioning of an iteration space of 100 iterations with a chunk size of 5.</a:t>
            </a:r>
            <a:br>
              <a:rPr lang="en-US" dirty="0"/>
            </a:br>
            <a:r>
              <a:rPr lang="en-US" dirty="0"/>
              <a:t>This corresponds to 20 chunks. If there are 16 threads, in the best case, 12 threads get one</a:t>
            </a:r>
            <a:br>
              <a:rPr lang="en-US" dirty="0"/>
            </a:br>
            <a:r>
              <a:rPr lang="en-US" dirty="0"/>
              <a:t>chunk each and the remaining four threads get two chunks. </a:t>
            </a:r>
            <a:r>
              <a:rPr lang="en-US" dirty="0" smtClean="0"/>
              <a:t>this </a:t>
            </a:r>
            <a:r>
              <a:rPr lang="en-US" dirty="0"/>
              <a:t>assignment results in considerable </a:t>
            </a:r>
            <a:r>
              <a:rPr lang="en-US" dirty="0" smtClean="0"/>
              <a:t>idling.</a:t>
            </a:r>
          </a:p>
          <a:p>
            <a:pPr lvl="1"/>
            <a:endParaRPr lang="en-US" dirty="0" smtClean="0"/>
          </a:p>
          <a:p>
            <a:pPr lvl="1"/>
            <a:r>
              <a:rPr lang="en-US" dirty="0" smtClean="0"/>
              <a:t>The </a:t>
            </a:r>
            <a:r>
              <a:rPr lang="en-US" dirty="0"/>
              <a:t>solution to </a:t>
            </a:r>
            <a:r>
              <a:rPr lang="en-US" dirty="0" smtClean="0"/>
              <a:t>this problem </a:t>
            </a:r>
            <a:r>
              <a:rPr lang="en-US" dirty="0"/>
              <a:t>(also referred to as an </a:t>
            </a:r>
            <a:r>
              <a:rPr lang="en-US" b="1" i="1" dirty="0"/>
              <a:t>edge effect</a:t>
            </a:r>
            <a:r>
              <a:rPr lang="en-US" dirty="0"/>
              <a:t>) is to reduce the chunk size as we proceed </a:t>
            </a:r>
            <a:r>
              <a:rPr lang="en-US" dirty="0" smtClean="0"/>
              <a:t>through the </a:t>
            </a:r>
            <a:r>
              <a:rPr lang="en-US" dirty="0"/>
              <a:t>computation. This is the principle of the guided scheduling class. </a:t>
            </a:r>
            <a:endParaRPr lang="en-US" dirty="0" smtClean="0"/>
          </a:p>
          <a:p>
            <a:pPr lvl="1"/>
            <a:endParaRPr lang="en-US" dirty="0" smtClean="0"/>
          </a:p>
          <a:p>
            <a:pPr lvl="1"/>
            <a:r>
              <a:rPr lang="en-US" dirty="0" smtClean="0"/>
              <a:t>The </a:t>
            </a:r>
            <a:r>
              <a:rPr lang="en-US" dirty="0"/>
              <a:t>general form of </a:t>
            </a:r>
            <a:r>
              <a:rPr lang="en-US" dirty="0" smtClean="0"/>
              <a:t>this class </a:t>
            </a:r>
            <a:r>
              <a:rPr lang="en-US" dirty="0"/>
              <a:t>is </a:t>
            </a:r>
            <a:r>
              <a:rPr lang="en-US" dirty="0">
                <a:solidFill>
                  <a:srgbClr val="FF0000"/>
                </a:solidFill>
                <a:latin typeface="Courier New" panose="02070309020205020404" pitchFamily="49" charset="0"/>
                <a:cs typeface="Courier New" panose="02070309020205020404" pitchFamily="49" charset="0"/>
              </a:rPr>
              <a:t>schedule(guided[, chunk-size</a:t>
            </a:r>
            <a:r>
              <a:rPr lang="en-US" dirty="0" smtClean="0">
                <a:solidFill>
                  <a:srgbClr val="FF0000"/>
                </a:solidFill>
                <a:latin typeface="Courier New" panose="02070309020205020404" pitchFamily="49" charset="0"/>
                <a:cs typeface="Courier New" panose="02070309020205020404" pitchFamily="49" charset="0"/>
              </a:rPr>
              <a:t>])</a:t>
            </a:r>
            <a:r>
              <a:rPr lang="en-US" dirty="0" smtClean="0"/>
              <a:t>.</a:t>
            </a:r>
          </a:p>
          <a:p>
            <a:pPr lvl="1"/>
            <a:endParaRPr lang="en-US" dirty="0" smtClean="0"/>
          </a:p>
          <a:p>
            <a:pPr lvl="1"/>
            <a:r>
              <a:rPr lang="en-US" dirty="0" smtClean="0"/>
              <a:t>In </a:t>
            </a:r>
            <a:r>
              <a:rPr lang="en-US" dirty="0"/>
              <a:t>this class, the chunk size is </a:t>
            </a:r>
            <a:r>
              <a:rPr lang="en-US" dirty="0" smtClean="0"/>
              <a:t>reduced exponentially </a:t>
            </a:r>
            <a:r>
              <a:rPr lang="en-US" dirty="0"/>
              <a:t>as each chunk is dispatched to a thread. </a:t>
            </a:r>
            <a:r>
              <a:rPr lang="en-US" dirty="0" smtClean="0"/>
              <a:t> The </a:t>
            </a:r>
            <a:r>
              <a:rPr lang="en-US" dirty="0"/>
              <a:t>chunk-size refers to the </a:t>
            </a:r>
            <a:r>
              <a:rPr lang="en-US" dirty="0" smtClean="0"/>
              <a:t>smallest chunk </a:t>
            </a:r>
            <a:r>
              <a:rPr lang="en-US" dirty="0"/>
              <a:t>that should be dispatched. </a:t>
            </a:r>
          </a:p>
        </p:txBody>
      </p:sp>
    </p:spTree>
    <p:extLst>
      <p:ext uri="{BB962C8B-B14F-4D97-AF65-F5344CB8AC3E}">
        <p14:creationId xmlns:p14="http://schemas.microsoft.com/office/powerpoint/2010/main" val="288351509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a:t>Runtime </a:t>
            </a:r>
            <a:endParaRPr lang="en-US" b="1" dirty="0" smtClean="0"/>
          </a:p>
          <a:p>
            <a:pPr lvl="1"/>
            <a:r>
              <a:rPr lang="en-US" dirty="0" smtClean="0"/>
              <a:t>Often </a:t>
            </a:r>
            <a:r>
              <a:rPr lang="en-US" dirty="0"/>
              <a:t>it is desirable to delay scheduling decisions until runtime</a:t>
            </a:r>
            <a:r>
              <a:rPr lang="en-US" dirty="0" smtClean="0"/>
              <a:t>.</a:t>
            </a:r>
          </a:p>
          <a:p>
            <a:pPr lvl="1"/>
            <a:endParaRPr lang="en-US" dirty="0" smtClean="0"/>
          </a:p>
          <a:p>
            <a:pPr lvl="1"/>
            <a:r>
              <a:rPr lang="en-US" dirty="0" smtClean="0"/>
              <a:t>For </a:t>
            </a:r>
            <a:r>
              <a:rPr lang="en-US" dirty="0"/>
              <a:t>example, if </a:t>
            </a:r>
            <a:r>
              <a:rPr lang="en-US" dirty="0" smtClean="0"/>
              <a:t>one would </a:t>
            </a:r>
            <a:r>
              <a:rPr lang="en-US" dirty="0"/>
              <a:t>like to see the impact of various scheduling strategies to select the best one, </a:t>
            </a:r>
            <a:r>
              <a:rPr lang="en-US" dirty="0" smtClean="0"/>
              <a:t>the scheduling </a:t>
            </a:r>
            <a:r>
              <a:rPr lang="en-US" dirty="0"/>
              <a:t>can be set to </a:t>
            </a:r>
            <a:r>
              <a:rPr lang="en-US" dirty="0">
                <a:solidFill>
                  <a:srgbClr val="FF0000"/>
                </a:solidFill>
              </a:rPr>
              <a:t>runtime</a:t>
            </a:r>
            <a:r>
              <a:rPr lang="en-US" dirty="0"/>
              <a:t>. </a:t>
            </a:r>
            <a:endParaRPr lang="en-US" dirty="0" smtClean="0"/>
          </a:p>
          <a:p>
            <a:pPr lvl="1"/>
            <a:endParaRPr lang="en-US" dirty="0" smtClean="0"/>
          </a:p>
          <a:p>
            <a:pPr lvl="1"/>
            <a:r>
              <a:rPr lang="en-US" dirty="0" smtClean="0"/>
              <a:t>In </a:t>
            </a:r>
            <a:r>
              <a:rPr lang="en-US" dirty="0"/>
              <a:t>this case the environment variable </a:t>
            </a:r>
            <a:r>
              <a:rPr lang="en-US" sz="2000" dirty="0" smtClean="0">
                <a:solidFill>
                  <a:srgbClr val="FF0000"/>
                </a:solidFill>
                <a:latin typeface="Courier New" panose="02070309020205020404" pitchFamily="49" charset="0"/>
                <a:cs typeface="Courier New" panose="02070309020205020404" pitchFamily="49" charset="0"/>
              </a:rPr>
              <a:t>OMP_SCHEDULE</a:t>
            </a:r>
            <a:r>
              <a:rPr lang="en-US" dirty="0"/>
              <a:t> </a:t>
            </a:r>
            <a:r>
              <a:rPr lang="en-US" dirty="0" smtClean="0"/>
              <a:t>determines </a:t>
            </a:r>
            <a:r>
              <a:rPr lang="en-US" dirty="0"/>
              <a:t>the scheduling class and the chunk size. </a:t>
            </a:r>
          </a:p>
        </p:txBody>
      </p:sp>
    </p:spTree>
    <p:extLst>
      <p:ext uri="{BB962C8B-B14F-4D97-AF65-F5344CB8AC3E}">
        <p14:creationId xmlns:p14="http://schemas.microsoft.com/office/powerpoint/2010/main" val="297051609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 Tasks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Calculate </a:t>
            </a:r>
            <a:r>
              <a:rPr lang="en-US" dirty="0"/>
              <a:t>average of 100 elements' integer array using reduction clause. Use 8 threads only, also display the local results of every thread with its ID.</a:t>
            </a:r>
          </a:p>
          <a:p>
            <a:endParaRPr lang="en-US" dirty="0" smtClean="0"/>
          </a:p>
          <a:p>
            <a:r>
              <a:rPr lang="en-US" dirty="0" smtClean="0"/>
              <a:t>Write </a:t>
            </a:r>
            <a:r>
              <a:rPr lang="en-US" dirty="0"/>
              <a:t>some program to differentiate between 'STATIC' and 'DYNAMIC' scheduling with parallel for.</a:t>
            </a:r>
          </a:p>
          <a:p>
            <a:endParaRPr lang="en-US" dirty="0" smtClean="0"/>
          </a:p>
          <a:p>
            <a:r>
              <a:rPr lang="en-US" dirty="0" smtClean="0"/>
              <a:t>Write a Parallel C++ program to calculate WORDCOUNT of some text file. Your program must have reduction clause, and also display the local results of each thread.</a:t>
            </a:r>
            <a:endParaRPr lang="en-US" dirty="0"/>
          </a:p>
        </p:txBody>
      </p:sp>
    </p:spTree>
    <p:extLst>
      <p:ext uri="{BB962C8B-B14F-4D97-AF65-F5344CB8AC3E}">
        <p14:creationId xmlns:p14="http://schemas.microsoft.com/office/powerpoint/2010/main" val="261818907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043835" y="1"/>
            <a:ext cx="10058400" cy="864295"/>
          </a:xfrm>
        </p:spPr>
        <p:txBody>
          <a:bodyPr/>
          <a:lstStyle/>
          <a:p>
            <a:r>
              <a:rPr lang="en-US" dirty="0" smtClean="0"/>
              <a:t>Thread Basics: Creation and Termination </a:t>
            </a:r>
            <a:endParaRPr lang="en-US" dirty="0"/>
          </a:p>
        </p:txBody>
      </p:sp>
      <p:sp>
        <p:nvSpPr>
          <p:cNvPr id="6" name="Rectangle 3"/>
          <p:cNvSpPr>
            <a:spLocks noChangeArrowheads="1"/>
          </p:cNvSpPr>
          <p:nvPr/>
        </p:nvSpPr>
        <p:spPr bwMode="auto">
          <a:xfrm>
            <a:off x="2254685" y="974160"/>
            <a:ext cx="7841293" cy="553997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808080"/>
                </a:solidFill>
                <a:effectLst/>
                <a:latin typeface="Consolas" panose="020B0609020204030204" pitchFamily="49" charset="0"/>
                <a:cs typeface="Consolas" panose="020B0609020204030204" pitchFamily="49" charset="0"/>
              </a:rPr>
              <a:t>#include &lt;</a:t>
            </a:r>
            <a:r>
              <a:rPr kumimoji="0" lang="en-US" altLang="en-US" b="0" i="0" u="none" strike="noStrike" cap="none" normalizeH="0" baseline="0" dirty="0" err="1" smtClean="0">
                <a:ln>
                  <a:noFill/>
                </a:ln>
                <a:solidFill>
                  <a:srgbClr val="808080"/>
                </a:solidFill>
                <a:effectLst/>
                <a:latin typeface="Consolas" panose="020B0609020204030204" pitchFamily="49" charset="0"/>
                <a:cs typeface="Consolas" panose="020B0609020204030204" pitchFamily="49" charset="0"/>
              </a:rPr>
              <a:t>pthread.h</a:t>
            </a:r>
            <a:r>
              <a:rPr kumimoji="0" lang="en-US" altLang="en-US" b="0" i="0" u="none" strike="noStrike" cap="none" normalizeH="0" baseline="0" dirty="0" smtClean="0">
                <a:ln>
                  <a:noFill/>
                </a:ln>
                <a:solidFill>
                  <a:srgbClr val="808080"/>
                </a:solidFill>
                <a:effectLst/>
                <a:latin typeface="Consolas" panose="020B0609020204030204" pitchFamily="49" charset="0"/>
                <a:cs typeface="Consolas" panose="020B0609020204030204" pitchFamily="49" charset="0"/>
              </a:rPr>
              <a:t>&gt;</a:t>
            </a:r>
            <a:endParaRPr kumimoji="0" lang="en-US" altLang="en-US" sz="12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40424E"/>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smtClean="0">
                <a:ln>
                  <a:noFill/>
                </a:ln>
                <a:solidFill>
                  <a:srgbClr val="40424E"/>
                </a:solidFill>
                <a:effectLst/>
                <a:latin typeface="Consolas" panose="020B0609020204030204" pitchFamily="49" charset="0"/>
                <a:cs typeface="Consolas" panose="020B0609020204030204" pitchFamily="49" charset="0"/>
              </a:rPr>
              <a:t> </a:t>
            </a:r>
            <a:endParaRPr kumimoji="0" lang="en-US" altLang="en-US" sz="32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8200"/>
                </a:solidFill>
                <a:effectLst/>
                <a:latin typeface="Consolas" panose="020B0609020204030204" pitchFamily="49" charset="0"/>
                <a:cs typeface="Consolas" panose="020B0609020204030204" pitchFamily="49" charset="0"/>
              </a:rPr>
              <a:t>// A normal C function that is executed as a thread </a:t>
            </a:r>
            <a:endParaRPr kumimoji="0" lang="en-US" altLang="en-US" sz="12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8200"/>
                </a:solidFill>
                <a:effectLst/>
                <a:latin typeface="Consolas" panose="020B0609020204030204" pitchFamily="49" charset="0"/>
                <a:cs typeface="Consolas" panose="020B0609020204030204" pitchFamily="49" charset="0"/>
              </a:rPr>
              <a:t>// when its name is specified in </a:t>
            </a:r>
            <a:r>
              <a:rPr kumimoji="0" lang="en-US" altLang="en-US" b="0" i="0" u="none" strike="noStrike" cap="none" normalizeH="0" baseline="0" dirty="0" err="1" smtClean="0">
                <a:ln>
                  <a:noFill/>
                </a:ln>
                <a:solidFill>
                  <a:srgbClr val="008200"/>
                </a:solidFill>
                <a:effectLst/>
                <a:latin typeface="Consolas" panose="020B0609020204030204" pitchFamily="49" charset="0"/>
                <a:cs typeface="Consolas" panose="020B0609020204030204" pitchFamily="49" charset="0"/>
              </a:rPr>
              <a:t>pthread_create</a:t>
            </a:r>
            <a:r>
              <a:rPr kumimoji="0" lang="en-US" altLang="en-US" b="0" i="0" u="none" strike="noStrike" cap="none" normalizeH="0" baseline="0" dirty="0" smtClean="0">
                <a:ln>
                  <a:noFill/>
                </a:ln>
                <a:solidFill>
                  <a:srgbClr val="008200"/>
                </a:solidFill>
                <a:effectLst/>
                <a:latin typeface="Consolas" panose="020B0609020204030204" pitchFamily="49" charset="0"/>
                <a:cs typeface="Consolas" panose="020B0609020204030204" pitchFamily="49" charset="0"/>
              </a:rPr>
              <a:t>()</a:t>
            </a:r>
            <a:endParaRPr kumimoji="0" lang="en-US" altLang="en-US" sz="12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smtClean="0">
                <a:ln>
                  <a:noFill/>
                </a:ln>
                <a:solidFill>
                  <a:srgbClr val="006699"/>
                </a:solidFill>
                <a:effectLst/>
                <a:latin typeface="Consolas" panose="020B0609020204030204" pitchFamily="49" charset="0"/>
                <a:cs typeface="Consolas" panose="020B0609020204030204" pitchFamily="49" charset="0"/>
              </a:rPr>
              <a:t>void</a:t>
            </a:r>
            <a:r>
              <a:rPr kumimoji="0" lang="en-US" altLang="en-US" sz="1200" b="0" i="0" u="none" strike="noStrike" cap="none" normalizeH="0" baseline="0" dirty="0" smtClean="0">
                <a:ln>
                  <a:noFill/>
                </a:ln>
                <a:solidFill>
                  <a:srgbClr val="40424E"/>
                </a:solidFill>
                <a:effectLst/>
                <a:latin typeface="Consolas" panose="020B0609020204030204" pitchFamily="49" charset="0"/>
                <a:cs typeface="Consolas" panose="020B0609020204030204" pitchFamily="49" charset="0"/>
              </a:rPr>
              <a:t> </a:t>
            </a: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myThreadFun</a:t>
            </a: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b="1" i="0" u="none" strike="noStrike" cap="none" normalizeH="0" baseline="0" dirty="0" smtClean="0">
                <a:ln>
                  <a:noFill/>
                </a:ln>
                <a:solidFill>
                  <a:srgbClr val="006699"/>
                </a:solidFill>
                <a:effectLst/>
                <a:latin typeface="Consolas" panose="020B0609020204030204" pitchFamily="49" charset="0"/>
                <a:cs typeface="Consolas" panose="020B0609020204030204" pitchFamily="49" charset="0"/>
              </a:rPr>
              <a:t>void</a:t>
            </a:r>
            <a:r>
              <a:rPr kumimoji="0" lang="en-US" altLang="en-US" sz="1200" b="0" i="0" u="none" strike="noStrike" cap="none" normalizeH="0" baseline="0" dirty="0" smtClean="0">
                <a:ln>
                  <a:noFill/>
                </a:ln>
                <a:solidFill>
                  <a:srgbClr val="40424E"/>
                </a:solidFill>
                <a:effectLst/>
                <a:latin typeface="Consolas" panose="020B0609020204030204" pitchFamily="49" charset="0"/>
                <a:cs typeface="Consolas" panose="020B0609020204030204" pitchFamily="49" charset="0"/>
              </a:rPr>
              <a:t> </a:t>
            </a: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vargp</a:t>
            </a: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endParaRPr kumimoji="0" lang="en-US" altLang="en-US" sz="12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endParaRPr kumimoji="0" lang="en-US" altLang="en-US" sz="12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40424E"/>
                </a:solidFill>
                <a:effectLst/>
                <a:latin typeface="Consolas" panose="020B0609020204030204" pitchFamily="49" charset="0"/>
                <a:cs typeface="Consolas" panose="020B0609020204030204" pitchFamily="49" charset="0"/>
              </a:rPr>
              <a:t>    </a:t>
            </a: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sleep(1);</a:t>
            </a:r>
            <a:endParaRPr kumimoji="0" lang="en-US" altLang="en-US" sz="12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40424E"/>
                </a:solidFill>
                <a:effectLst/>
                <a:latin typeface="Consolas" panose="020B0609020204030204" pitchFamily="49" charset="0"/>
                <a:cs typeface="Consolas" panose="020B0609020204030204" pitchFamily="49" charset="0"/>
              </a:rPr>
              <a:t>    </a:t>
            </a:r>
            <a:r>
              <a:rPr kumimoji="0" lang="en-US" altLang="en-US" b="1" i="0" u="none" strike="noStrike" cap="none" normalizeH="0" baseline="0" dirty="0" err="1" smtClean="0">
                <a:ln>
                  <a:noFill/>
                </a:ln>
                <a:solidFill>
                  <a:srgbClr val="FF1493"/>
                </a:solidFill>
                <a:effectLst/>
                <a:latin typeface="Consolas" panose="020B0609020204030204" pitchFamily="49" charset="0"/>
                <a:cs typeface="Consolas" panose="020B0609020204030204" pitchFamily="49" charset="0"/>
              </a:rPr>
              <a:t>printf</a:t>
            </a: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"Printing </a:t>
            </a:r>
            <a:r>
              <a:rPr kumimoji="0" lang="en-US" altLang="en-US" b="0" i="0" u="none" strike="noStrike" cap="none" normalizeH="0" baseline="0" dirty="0" err="1" smtClean="0">
                <a:ln>
                  <a:noFill/>
                </a:ln>
                <a:solidFill>
                  <a:srgbClr val="0000FF"/>
                </a:solidFill>
                <a:effectLst/>
                <a:latin typeface="Consolas" panose="020B0609020204030204" pitchFamily="49" charset="0"/>
                <a:cs typeface="Consolas" panose="020B0609020204030204" pitchFamily="49" charset="0"/>
              </a:rPr>
              <a:t>GeeksQuiz</a:t>
            </a:r>
            <a:r>
              <a:rPr kumimoji="0" lang="en-US" altLang="en-US"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 from Thread \n"</a:t>
            </a: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endParaRPr kumimoji="0" lang="en-US" altLang="en-US" sz="12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40424E"/>
                </a:solidFill>
                <a:effectLst/>
                <a:latin typeface="Consolas" panose="020B0609020204030204" pitchFamily="49" charset="0"/>
                <a:cs typeface="Consolas" panose="020B0609020204030204" pitchFamily="49" charset="0"/>
              </a:rPr>
              <a:t>    </a:t>
            </a:r>
            <a:r>
              <a:rPr kumimoji="0" lang="en-US" altLang="en-US" b="1" i="0" u="none" strike="noStrike" cap="none" normalizeH="0" baseline="0" dirty="0" smtClean="0">
                <a:ln>
                  <a:noFill/>
                </a:ln>
                <a:solidFill>
                  <a:srgbClr val="006699"/>
                </a:solidFill>
                <a:effectLst/>
                <a:latin typeface="Consolas" panose="020B0609020204030204" pitchFamily="49" charset="0"/>
                <a:cs typeface="Consolas" panose="020B0609020204030204" pitchFamily="49" charset="0"/>
              </a:rPr>
              <a:t>return</a:t>
            </a:r>
            <a:r>
              <a:rPr kumimoji="0" lang="en-US" altLang="en-US" sz="1200" b="0" i="0" u="none" strike="noStrike" cap="none" normalizeH="0" baseline="0" dirty="0" smtClean="0">
                <a:ln>
                  <a:noFill/>
                </a:ln>
                <a:solidFill>
                  <a:srgbClr val="40424E"/>
                </a:solidFill>
                <a:effectLst/>
                <a:latin typeface="Consolas" panose="020B0609020204030204" pitchFamily="49" charset="0"/>
                <a:cs typeface="Consolas" panose="020B0609020204030204" pitchFamily="49" charset="0"/>
              </a:rPr>
              <a:t> </a:t>
            </a: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NULL;</a:t>
            </a:r>
            <a:endParaRPr kumimoji="0" lang="en-US" altLang="en-US" sz="12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endParaRPr kumimoji="0" lang="en-US" altLang="en-US" sz="12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40424E"/>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smtClean="0">
                <a:ln>
                  <a:noFill/>
                </a:ln>
                <a:solidFill>
                  <a:srgbClr val="40424E"/>
                </a:solidFill>
                <a:effectLst/>
                <a:latin typeface="Consolas" panose="020B0609020204030204" pitchFamily="49" charset="0"/>
                <a:cs typeface="Consolas" panose="020B0609020204030204" pitchFamily="49" charset="0"/>
              </a:rPr>
              <a:t> </a:t>
            </a:r>
            <a:endParaRPr kumimoji="0" lang="en-US" altLang="en-US" sz="32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err="1" smtClean="0">
                <a:ln>
                  <a:noFill/>
                </a:ln>
                <a:solidFill>
                  <a:srgbClr val="808080"/>
                </a:solidFill>
                <a:effectLst/>
                <a:latin typeface="Consolas" panose="020B0609020204030204" pitchFamily="49" charset="0"/>
                <a:cs typeface="Consolas" panose="020B0609020204030204" pitchFamily="49" charset="0"/>
              </a:rPr>
              <a:t>int</a:t>
            </a:r>
            <a:r>
              <a:rPr kumimoji="0" lang="en-US" altLang="en-US" sz="1200" b="0" i="0" u="none" strike="noStrike" cap="none" normalizeH="0" baseline="0" dirty="0" smtClean="0">
                <a:ln>
                  <a:noFill/>
                </a:ln>
                <a:solidFill>
                  <a:srgbClr val="40424E"/>
                </a:solidFill>
                <a:effectLst/>
                <a:latin typeface="Consolas" panose="020B0609020204030204" pitchFamily="49" charset="0"/>
                <a:cs typeface="Consolas" panose="020B0609020204030204" pitchFamily="49" charset="0"/>
              </a:rPr>
              <a:t> </a:t>
            </a: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main()</a:t>
            </a:r>
            <a:endParaRPr kumimoji="0" lang="en-US" altLang="en-US" sz="12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endParaRPr kumimoji="0" lang="en-US" altLang="en-US" sz="12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40424E"/>
                </a:solidFill>
                <a:effectLst/>
                <a:latin typeface="Consolas" panose="020B0609020204030204" pitchFamily="49" charset="0"/>
                <a:cs typeface="Consolas" panose="020B0609020204030204" pitchFamily="49" charset="0"/>
              </a:rPr>
              <a:t>    </a:t>
            </a:r>
            <a:r>
              <a:rPr kumimoji="0" lang="en-US" altLang="en-US"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pthread_t</a:t>
            </a: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thread_id</a:t>
            </a: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endParaRPr kumimoji="0" lang="en-US" altLang="en-US" sz="12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40424E"/>
                </a:solidFill>
                <a:effectLst/>
                <a:latin typeface="Consolas" panose="020B0609020204030204" pitchFamily="49" charset="0"/>
                <a:cs typeface="Consolas" panose="020B0609020204030204" pitchFamily="49" charset="0"/>
              </a:rPr>
              <a:t>    </a:t>
            </a:r>
            <a:r>
              <a:rPr kumimoji="0" lang="en-US" altLang="en-US" b="1" i="0" u="none" strike="noStrike" cap="none" normalizeH="0" baseline="0" dirty="0" err="1" smtClean="0">
                <a:ln>
                  <a:noFill/>
                </a:ln>
                <a:solidFill>
                  <a:srgbClr val="FF1493"/>
                </a:solidFill>
                <a:effectLst/>
                <a:latin typeface="Consolas" panose="020B0609020204030204" pitchFamily="49" charset="0"/>
                <a:cs typeface="Consolas" panose="020B0609020204030204" pitchFamily="49" charset="0"/>
              </a:rPr>
              <a:t>printf</a:t>
            </a: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"Before Thread\n"</a:t>
            </a: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endParaRPr kumimoji="0" lang="en-US" altLang="en-US" sz="12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40424E"/>
                </a:solidFill>
                <a:effectLst/>
                <a:latin typeface="Consolas" panose="020B0609020204030204" pitchFamily="49" charset="0"/>
                <a:cs typeface="Consolas" panose="020B0609020204030204" pitchFamily="49" charset="0"/>
              </a:rPr>
              <a:t>    </a:t>
            </a:r>
            <a:r>
              <a:rPr kumimoji="0" lang="en-US" altLang="en-US"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pthread_create</a:t>
            </a: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(&amp;</a:t>
            </a:r>
            <a:r>
              <a:rPr kumimoji="0" lang="en-US" altLang="en-US"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thread_id</a:t>
            </a: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NULL, </a:t>
            </a:r>
            <a:r>
              <a:rPr kumimoji="0" lang="en-US" altLang="en-US"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myThreadFun</a:t>
            </a: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NULL);</a:t>
            </a:r>
            <a:endParaRPr kumimoji="0" lang="en-US" altLang="en-US" sz="12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40424E"/>
                </a:solidFill>
                <a:effectLst/>
                <a:latin typeface="Consolas" panose="020B0609020204030204" pitchFamily="49" charset="0"/>
                <a:cs typeface="Consolas" panose="020B0609020204030204" pitchFamily="49" charset="0"/>
              </a:rPr>
              <a:t>    </a:t>
            </a:r>
            <a:r>
              <a:rPr kumimoji="0" lang="en-US" altLang="en-US"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pthread_join</a:t>
            </a: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thread_id</a:t>
            </a: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NULL);</a:t>
            </a:r>
            <a:endParaRPr kumimoji="0" lang="en-US" altLang="en-US" sz="12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40424E"/>
                </a:solidFill>
                <a:effectLst/>
                <a:latin typeface="Consolas" panose="020B0609020204030204" pitchFamily="49" charset="0"/>
                <a:cs typeface="Consolas" panose="020B0609020204030204" pitchFamily="49" charset="0"/>
              </a:rPr>
              <a:t>    </a:t>
            </a:r>
            <a:r>
              <a:rPr kumimoji="0" lang="en-US" altLang="en-US" b="1" i="0" u="none" strike="noStrike" cap="none" normalizeH="0" baseline="0" dirty="0" err="1" smtClean="0">
                <a:ln>
                  <a:noFill/>
                </a:ln>
                <a:solidFill>
                  <a:srgbClr val="FF1493"/>
                </a:solidFill>
                <a:effectLst/>
                <a:latin typeface="Consolas" panose="020B0609020204030204" pitchFamily="49" charset="0"/>
                <a:cs typeface="Consolas" panose="020B0609020204030204" pitchFamily="49" charset="0"/>
              </a:rPr>
              <a:t>printf</a:t>
            </a: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"After Thread\n"</a:t>
            </a: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endParaRPr kumimoji="0" lang="en-US" altLang="en-US" sz="12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40424E"/>
                </a:solidFill>
                <a:effectLst/>
                <a:latin typeface="Consolas" panose="020B0609020204030204" pitchFamily="49" charset="0"/>
                <a:cs typeface="Consolas" panose="020B0609020204030204" pitchFamily="49" charset="0"/>
              </a:rPr>
              <a:t>    </a:t>
            </a:r>
            <a:r>
              <a:rPr kumimoji="0" lang="en-US" altLang="en-US" b="1" i="0" u="none" strike="noStrike" cap="none" normalizeH="0" baseline="0" dirty="0" smtClean="0">
                <a:ln>
                  <a:noFill/>
                </a:ln>
                <a:solidFill>
                  <a:srgbClr val="FF1493"/>
                </a:solidFill>
                <a:effectLst/>
                <a:latin typeface="Consolas" panose="020B0609020204030204" pitchFamily="49" charset="0"/>
                <a:cs typeface="Consolas" panose="020B0609020204030204" pitchFamily="49" charset="0"/>
              </a:rPr>
              <a:t>exit</a:t>
            </a: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(0);</a:t>
            </a:r>
            <a:endParaRPr kumimoji="0" lang="en-US" altLang="en-US" sz="12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endParaRPr kumimoji="0" lang="en-US" altLang="en-US" sz="32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4703240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0000" lnSpcReduction="20000"/>
          </a:bodyPr>
          <a:lstStyle/>
          <a:p>
            <a:r>
              <a:rPr lang="en-US" dirty="0"/>
              <a:t>In main() we declare a variable called </a:t>
            </a:r>
            <a:r>
              <a:rPr lang="en-US" b="1" dirty="0" err="1"/>
              <a:t>thread_id</a:t>
            </a:r>
            <a:r>
              <a:rPr lang="en-US" dirty="0"/>
              <a:t>, which is of type </a:t>
            </a:r>
            <a:r>
              <a:rPr lang="en-US" dirty="0" err="1"/>
              <a:t>pthread_t</a:t>
            </a:r>
            <a:r>
              <a:rPr lang="en-US" dirty="0"/>
              <a:t>, which is an integer used to identify the thread in the system</a:t>
            </a:r>
            <a:r>
              <a:rPr lang="en-US" dirty="0" smtClean="0"/>
              <a:t>.</a:t>
            </a:r>
          </a:p>
          <a:p>
            <a:endParaRPr lang="en-US" dirty="0" smtClean="0"/>
          </a:p>
          <a:p>
            <a:r>
              <a:rPr lang="en-US" dirty="0" smtClean="0"/>
              <a:t>After </a:t>
            </a:r>
            <a:r>
              <a:rPr lang="en-US" dirty="0"/>
              <a:t>declaring </a:t>
            </a:r>
            <a:r>
              <a:rPr lang="en-US" dirty="0" err="1"/>
              <a:t>thread_id</a:t>
            </a:r>
            <a:r>
              <a:rPr lang="en-US" dirty="0"/>
              <a:t>, we call </a:t>
            </a:r>
            <a:r>
              <a:rPr lang="en-US" b="1" dirty="0" err="1"/>
              <a:t>pthread_create</a:t>
            </a:r>
            <a:r>
              <a:rPr lang="en-US" b="1" dirty="0"/>
              <a:t>()</a:t>
            </a:r>
            <a:r>
              <a:rPr lang="en-US" dirty="0"/>
              <a:t> function to create a thread</a:t>
            </a:r>
            <a:r>
              <a:rPr lang="en-US" dirty="0" smtClean="0"/>
              <a:t>. </a:t>
            </a:r>
            <a:r>
              <a:rPr lang="en-US" dirty="0" err="1"/>
              <a:t>pthread_create</a:t>
            </a:r>
            <a:r>
              <a:rPr lang="en-US" dirty="0"/>
              <a:t>() takes 4 </a:t>
            </a:r>
            <a:r>
              <a:rPr lang="en-US" dirty="0" smtClean="0"/>
              <a:t>arguments</a:t>
            </a:r>
          </a:p>
          <a:p>
            <a:pPr lvl="1"/>
            <a:endParaRPr lang="en-US" dirty="0" smtClean="0"/>
          </a:p>
          <a:p>
            <a:pPr lvl="1"/>
            <a:r>
              <a:rPr lang="en-US" dirty="0" smtClean="0"/>
              <a:t>The </a:t>
            </a:r>
            <a:r>
              <a:rPr lang="en-US" dirty="0"/>
              <a:t>first argument is a pointer to </a:t>
            </a:r>
            <a:r>
              <a:rPr lang="en-US" dirty="0" err="1"/>
              <a:t>thread_id</a:t>
            </a:r>
            <a:r>
              <a:rPr lang="en-US" dirty="0"/>
              <a:t> which is set by this </a:t>
            </a:r>
            <a:r>
              <a:rPr lang="en-US" dirty="0" smtClean="0"/>
              <a:t>function.</a:t>
            </a:r>
          </a:p>
          <a:p>
            <a:pPr lvl="1"/>
            <a:endParaRPr lang="en-US" dirty="0" smtClean="0"/>
          </a:p>
          <a:p>
            <a:pPr lvl="1"/>
            <a:r>
              <a:rPr lang="en-US" dirty="0" smtClean="0"/>
              <a:t>The </a:t>
            </a:r>
            <a:r>
              <a:rPr lang="en-US" dirty="0"/>
              <a:t>second argument specifies </a:t>
            </a:r>
            <a:r>
              <a:rPr lang="en-US" b="1" dirty="0"/>
              <a:t>attributes</a:t>
            </a:r>
            <a:r>
              <a:rPr lang="en-US" dirty="0"/>
              <a:t>. If the value is NULL, then default attributes shall be used</a:t>
            </a:r>
            <a:r>
              <a:rPr lang="en-US" dirty="0" smtClean="0"/>
              <a:t>.</a:t>
            </a:r>
          </a:p>
          <a:p>
            <a:pPr lvl="1"/>
            <a:endParaRPr lang="en-US" dirty="0" smtClean="0"/>
          </a:p>
          <a:p>
            <a:pPr lvl="1"/>
            <a:r>
              <a:rPr lang="en-US" dirty="0" smtClean="0"/>
              <a:t>The </a:t>
            </a:r>
            <a:r>
              <a:rPr lang="en-US" dirty="0"/>
              <a:t>third argument is name of function to be executed for the thread to be created.</a:t>
            </a:r>
            <a:endParaRPr lang="en-US" dirty="0" smtClean="0"/>
          </a:p>
          <a:p>
            <a:pPr lvl="1"/>
            <a:endParaRPr lang="en-US" dirty="0" smtClean="0"/>
          </a:p>
          <a:p>
            <a:pPr lvl="1"/>
            <a:r>
              <a:rPr lang="en-US" dirty="0" smtClean="0"/>
              <a:t>The </a:t>
            </a:r>
            <a:r>
              <a:rPr lang="en-US" dirty="0"/>
              <a:t>fourth argument is used to </a:t>
            </a:r>
            <a:r>
              <a:rPr lang="en-US" b="1" dirty="0"/>
              <a:t>pass arguments</a:t>
            </a:r>
            <a:r>
              <a:rPr lang="en-US" dirty="0"/>
              <a:t> to the function, </a:t>
            </a:r>
            <a:r>
              <a:rPr lang="en-US" dirty="0" err="1"/>
              <a:t>myThreadFun</a:t>
            </a:r>
            <a:endParaRPr lang="en-US" dirty="0"/>
          </a:p>
        </p:txBody>
      </p:sp>
    </p:spTree>
    <p:extLst>
      <p:ext uri="{BB962C8B-B14F-4D97-AF65-F5344CB8AC3E}">
        <p14:creationId xmlns:p14="http://schemas.microsoft.com/office/powerpoint/2010/main" val="143334446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dirty="0"/>
              <a:t>A call to </a:t>
            </a:r>
            <a:r>
              <a:rPr lang="en-US" altLang="en-US" dirty="0" err="1">
                <a:solidFill>
                  <a:srgbClr val="000000"/>
                </a:solidFill>
                <a:latin typeface="Consolas" panose="020B0609020204030204" pitchFamily="49" charset="0"/>
                <a:cs typeface="Consolas" panose="020B0609020204030204" pitchFamily="49" charset="0"/>
              </a:rPr>
              <a:t>pthread_join</a:t>
            </a:r>
            <a:r>
              <a:rPr lang="en-US" dirty="0" smtClean="0"/>
              <a:t> </a:t>
            </a:r>
            <a:r>
              <a:rPr lang="en-US" dirty="0"/>
              <a:t>waits for the termination of the thread whose id is given </a:t>
            </a:r>
            <a:r>
              <a:rPr lang="en-US" dirty="0" smtClean="0"/>
              <a:t>by </a:t>
            </a:r>
            <a:r>
              <a:rPr lang="en-US" dirty="0" err="1" smtClean="0"/>
              <a:t>thread_id</a:t>
            </a:r>
            <a:r>
              <a:rPr lang="en-US" dirty="0" smtClean="0"/>
              <a:t>. </a:t>
            </a:r>
          </a:p>
          <a:p>
            <a:endParaRPr lang="en-US" dirty="0" smtClean="0"/>
          </a:p>
          <a:p>
            <a:r>
              <a:rPr lang="en-US" dirty="0" smtClean="0"/>
              <a:t>On </a:t>
            </a:r>
            <a:r>
              <a:rPr lang="en-US" dirty="0"/>
              <a:t>a successful call to </a:t>
            </a:r>
            <a:r>
              <a:rPr lang="en-US" dirty="0" err="1"/>
              <a:t>pthread_join</a:t>
            </a:r>
            <a:r>
              <a:rPr lang="en-US" dirty="0"/>
              <a:t>, the value passed </a:t>
            </a:r>
            <a:r>
              <a:rPr lang="en-US" dirty="0" smtClean="0"/>
              <a:t>to </a:t>
            </a:r>
            <a:r>
              <a:rPr lang="en-US" dirty="0" err="1" smtClean="0"/>
              <a:t>pthread_exit</a:t>
            </a:r>
            <a:r>
              <a:rPr lang="en-US" dirty="0" smtClean="0"/>
              <a:t> is returned </a:t>
            </a:r>
            <a:r>
              <a:rPr lang="en-US" dirty="0"/>
              <a:t>in the location pointed to </a:t>
            </a:r>
            <a:r>
              <a:rPr lang="en-US" dirty="0" smtClean="0"/>
              <a:t>by the second argument.</a:t>
            </a:r>
          </a:p>
          <a:p>
            <a:endParaRPr lang="en-US" dirty="0" smtClean="0"/>
          </a:p>
          <a:p>
            <a:r>
              <a:rPr lang="en-US" dirty="0" smtClean="0"/>
              <a:t> </a:t>
            </a:r>
            <a:r>
              <a:rPr lang="en-US" dirty="0"/>
              <a:t>On successful completion, </a:t>
            </a:r>
            <a:r>
              <a:rPr lang="en-US" dirty="0" err="1" smtClean="0"/>
              <a:t>pthread_join</a:t>
            </a:r>
            <a:r>
              <a:rPr lang="en-US" dirty="0"/>
              <a:t> </a:t>
            </a:r>
            <a:r>
              <a:rPr lang="en-US" dirty="0" smtClean="0"/>
              <a:t>returns </a:t>
            </a:r>
            <a:r>
              <a:rPr lang="en-US" dirty="0"/>
              <a:t>0, else it returns an error-code. </a:t>
            </a:r>
          </a:p>
        </p:txBody>
      </p:sp>
    </p:spTree>
    <p:extLst>
      <p:ext uri="{BB962C8B-B14F-4D97-AF65-F5344CB8AC3E}">
        <p14:creationId xmlns:p14="http://schemas.microsoft.com/office/powerpoint/2010/main" val="157049488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Synchronization Primitives in </a:t>
            </a:r>
            <a:r>
              <a:rPr lang="en-US" altLang="en-US" dirty="0" err="1"/>
              <a:t>Pthreads</a:t>
            </a:r>
            <a:endParaRPr lang="en-US" dirty="0"/>
          </a:p>
        </p:txBody>
      </p:sp>
      <p:sp>
        <p:nvSpPr>
          <p:cNvPr id="3" name="Content Placeholder 2"/>
          <p:cNvSpPr>
            <a:spLocks noGrp="1"/>
          </p:cNvSpPr>
          <p:nvPr>
            <p:ph idx="1"/>
          </p:nvPr>
        </p:nvSpPr>
        <p:spPr/>
        <p:txBody>
          <a:bodyPr>
            <a:normAutofit/>
          </a:bodyPr>
          <a:lstStyle/>
          <a:p>
            <a:pPr>
              <a:lnSpc>
                <a:spcPct val="80000"/>
              </a:lnSpc>
            </a:pPr>
            <a:r>
              <a:rPr lang="en-US" altLang="en-US" sz="2000" dirty="0"/>
              <a:t>When multiple threads attempt to manipulate the same data item, the results can often be incoherent if proper care is not taken to synchronize them. </a:t>
            </a:r>
          </a:p>
          <a:p>
            <a:pPr>
              <a:lnSpc>
                <a:spcPct val="80000"/>
              </a:lnSpc>
            </a:pPr>
            <a:r>
              <a:rPr lang="en-US" altLang="en-US" sz="2000" dirty="0" smtClean="0"/>
              <a:t>Consider</a:t>
            </a:r>
            <a:r>
              <a:rPr lang="en-US" altLang="en-US" sz="2000" dirty="0"/>
              <a:t>: </a:t>
            </a:r>
          </a:p>
          <a:p>
            <a:pPr lvl="1">
              <a:lnSpc>
                <a:spcPct val="80000"/>
              </a:lnSpc>
              <a:buNone/>
            </a:pPr>
            <a:r>
              <a:rPr lang="en-US" altLang="en-US" sz="1800" dirty="0">
                <a:latin typeface="Courier" pitchFamily="49" charset="0"/>
              </a:rPr>
              <a:t>/* each thread tries to update variable </a:t>
            </a:r>
            <a:r>
              <a:rPr lang="en-US" altLang="en-US" sz="1800" dirty="0" err="1">
                <a:latin typeface="Courier" pitchFamily="49" charset="0"/>
              </a:rPr>
              <a:t>best_cost</a:t>
            </a:r>
            <a:r>
              <a:rPr lang="en-US" altLang="en-US" sz="1800" dirty="0">
                <a:latin typeface="Courier" pitchFamily="49" charset="0"/>
              </a:rPr>
              <a:t> as follows */ </a:t>
            </a:r>
          </a:p>
          <a:p>
            <a:pPr lvl="1">
              <a:lnSpc>
                <a:spcPct val="80000"/>
              </a:lnSpc>
              <a:buNone/>
            </a:pPr>
            <a:r>
              <a:rPr lang="en-US" altLang="en-US" sz="1800" dirty="0">
                <a:latin typeface="Courier" pitchFamily="49" charset="0"/>
              </a:rPr>
              <a:t>if (</a:t>
            </a:r>
            <a:r>
              <a:rPr lang="en-US" altLang="en-US" sz="1800" dirty="0" err="1">
                <a:latin typeface="Courier" pitchFamily="49" charset="0"/>
              </a:rPr>
              <a:t>my_cost</a:t>
            </a:r>
            <a:r>
              <a:rPr lang="en-US" altLang="en-US" sz="1800" dirty="0">
                <a:latin typeface="Courier" pitchFamily="49" charset="0"/>
              </a:rPr>
              <a:t> &lt; </a:t>
            </a:r>
            <a:r>
              <a:rPr lang="en-US" altLang="en-US" sz="1800" dirty="0" err="1">
                <a:latin typeface="Courier" pitchFamily="49" charset="0"/>
              </a:rPr>
              <a:t>best_cost</a:t>
            </a:r>
            <a:r>
              <a:rPr lang="en-US" altLang="en-US" sz="1800" dirty="0">
                <a:latin typeface="Courier" pitchFamily="49" charset="0"/>
              </a:rPr>
              <a:t>) </a:t>
            </a:r>
          </a:p>
          <a:p>
            <a:pPr lvl="2">
              <a:lnSpc>
                <a:spcPct val="80000"/>
              </a:lnSpc>
              <a:buNone/>
            </a:pPr>
            <a:r>
              <a:rPr lang="en-US" altLang="en-US" sz="1600" dirty="0" err="1">
                <a:latin typeface="Courier" pitchFamily="49" charset="0"/>
              </a:rPr>
              <a:t>best_cost</a:t>
            </a:r>
            <a:r>
              <a:rPr lang="en-US" altLang="en-US" sz="1600" dirty="0">
                <a:latin typeface="Courier" pitchFamily="49" charset="0"/>
              </a:rPr>
              <a:t> = </a:t>
            </a:r>
            <a:r>
              <a:rPr lang="en-US" altLang="en-US" sz="1600" dirty="0" err="1">
                <a:latin typeface="Courier" pitchFamily="49" charset="0"/>
              </a:rPr>
              <a:t>my_cost</a:t>
            </a:r>
            <a:r>
              <a:rPr lang="en-US" altLang="en-US" sz="1600" dirty="0">
                <a:latin typeface="Courier" pitchFamily="49" charset="0"/>
              </a:rPr>
              <a:t>;</a:t>
            </a:r>
            <a:r>
              <a:rPr lang="en-US" altLang="en-US" sz="1600" dirty="0"/>
              <a:t> </a:t>
            </a:r>
          </a:p>
          <a:p>
            <a:pPr>
              <a:lnSpc>
                <a:spcPct val="80000"/>
              </a:lnSpc>
            </a:pPr>
            <a:endParaRPr lang="en-US" altLang="en-US" sz="2000" dirty="0" smtClean="0"/>
          </a:p>
          <a:p>
            <a:pPr>
              <a:lnSpc>
                <a:spcPct val="80000"/>
              </a:lnSpc>
            </a:pPr>
            <a:r>
              <a:rPr lang="en-US" altLang="en-US" sz="2000" dirty="0" smtClean="0"/>
              <a:t>Assume </a:t>
            </a:r>
            <a:r>
              <a:rPr lang="en-US" altLang="en-US" sz="2000" dirty="0"/>
              <a:t>that there are two threads, the initial value of </a:t>
            </a:r>
            <a:r>
              <a:rPr lang="en-US" altLang="en-US" sz="2000" dirty="0" err="1">
                <a:latin typeface="Courier" pitchFamily="49" charset="0"/>
              </a:rPr>
              <a:t>best_cost</a:t>
            </a:r>
            <a:r>
              <a:rPr lang="en-US" altLang="en-US" sz="2000" dirty="0"/>
              <a:t> is 100, and the values of </a:t>
            </a:r>
            <a:r>
              <a:rPr lang="en-US" altLang="en-US" sz="2000" dirty="0" err="1">
                <a:latin typeface="Courier" pitchFamily="49" charset="0"/>
              </a:rPr>
              <a:t>my_cost</a:t>
            </a:r>
            <a:r>
              <a:rPr lang="en-US" altLang="en-US" sz="2000" dirty="0"/>
              <a:t> are </a:t>
            </a:r>
            <a:r>
              <a:rPr lang="en-US" altLang="en-US" sz="2000" b="1" dirty="0"/>
              <a:t>50</a:t>
            </a:r>
            <a:r>
              <a:rPr lang="en-US" altLang="en-US" sz="2000" dirty="0"/>
              <a:t> and </a:t>
            </a:r>
            <a:r>
              <a:rPr lang="en-US" altLang="en-US" sz="2000" b="1" dirty="0"/>
              <a:t>75</a:t>
            </a:r>
            <a:r>
              <a:rPr lang="en-US" altLang="en-US" sz="2000" dirty="0"/>
              <a:t> at threads t1 and t2. </a:t>
            </a:r>
          </a:p>
          <a:p>
            <a:pPr>
              <a:lnSpc>
                <a:spcPct val="80000"/>
              </a:lnSpc>
            </a:pPr>
            <a:r>
              <a:rPr lang="en-US" altLang="en-US" sz="2000" dirty="0" smtClean="0"/>
              <a:t>Depending </a:t>
            </a:r>
            <a:r>
              <a:rPr lang="en-US" altLang="en-US" sz="2000" dirty="0"/>
              <a:t>on the schedule of the threads, the value of </a:t>
            </a:r>
            <a:r>
              <a:rPr lang="en-US" altLang="en-US" sz="2000" dirty="0" err="1">
                <a:latin typeface="Courier" pitchFamily="49" charset="0"/>
              </a:rPr>
              <a:t>best_cost</a:t>
            </a:r>
            <a:r>
              <a:rPr lang="en-US" altLang="en-US" sz="2000" dirty="0"/>
              <a:t> could be 50 or 75! </a:t>
            </a:r>
          </a:p>
          <a:p>
            <a:pPr>
              <a:lnSpc>
                <a:spcPct val="80000"/>
              </a:lnSpc>
            </a:pPr>
            <a:r>
              <a:rPr lang="en-US" altLang="en-US" sz="2000" dirty="0" smtClean="0"/>
              <a:t>The </a:t>
            </a:r>
            <a:r>
              <a:rPr lang="en-US" altLang="en-US" sz="2000" dirty="0"/>
              <a:t>value 75 does not correspond to any serialization of the threads. </a:t>
            </a:r>
          </a:p>
          <a:p>
            <a:endParaRPr lang="en-US" dirty="0"/>
          </a:p>
        </p:txBody>
      </p:sp>
    </p:spTree>
    <p:extLst>
      <p:ext uri="{BB962C8B-B14F-4D97-AF65-F5344CB8AC3E}">
        <p14:creationId xmlns:p14="http://schemas.microsoft.com/office/powerpoint/2010/main" val="235146453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altLang="en-US" smtClean="0"/>
              <a:t>Mutual Exclusion </a:t>
            </a:r>
          </a:p>
        </p:txBody>
      </p:sp>
      <p:sp>
        <p:nvSpPr>
          <p:cNvPr id="17411" name="Rectangle 3"/>
          <p:cNvSpPr>
            <a:spLocks noGrp="1" noChangeArrowheads="1"/>
          </p:cNvSpPr>
          <p:nvPr>
            <p:ph type="body" idx="1"/>
          </p:nvPr>
        </p:nvSpPr>
        <p:spPr>
          <a:xfrm>
            <a:off x="1097280" y="1845733"/>
            <a:ext cx="10058400" cy="4116655"/>
          </a:xfrm>
        </p:spPr>
        <p:txBody>
          <a:bodyPr>
            <a:normAutofit fontScale="70000" lnSpcReduction="20000"/>
          </a:bodyPr>
          <a:lstStyle/>
          <a:p>
            <a:pPr eaLnBrk="1" hangingPunct="1">
              <a:lnSpc>
                <a:spcPct val="80000"/>
              </a:lnSpc>
            </a:pPr>
            <a:r>
              <a:rPr lang="en-US" altLang="en-US" dirty="0"/>
              <a:t>The code in the previous example corresponds to a </a:t>
            </a:r>
            <a:r>
              <a:rPr lang="en-US" altLang="en-US" b="1" dirty="0"/>
              <a:t>critical segment</a:t>
            </a:r>
            <a:r>
              <a:rPr lang="en-US" altLang="en-US" dirty="0"/>
              <a:t>; i.e., a segment that must be executed by only one thread at any time. </a:t>
            </a:r>
          </a:p>
          <a:p>
            <a:pPr>
              <a:lnSpc>
                <a:spcPct val="80000"/>
              </a:lnSpc>
            </a:pPr>
            <a:endParaRPr lang="en-US" altLang="en-US" dirty="0" smtClean="0"/>
          </a:p>
          <a:p>
            <a:pPr>
              <a:lnSpc>
                <a:spcPct val="80000"/>
              </a:lnSpc>
            </a:pPr>
            <a:r>
              <a:rPr lang="en-US" altLang="en-US" dirty="0" smtClean="0"/>
              <a:t>Critical </a:t>
            </a:r>
            <a:r>
              <a:rPr lang="en-US" altLang="en-US" dirty="0"/>
              <a:t>segments in </a:t>
            </a:r>
            <a:r>
              <a:rPr lang="en-US" altLang="en-US" dirty="0" err="1"/>
              <a:t>Pthreads</a:t>
            </a:r>
            <a:r>
              <a:rPr lang="en-US" altLang="en-US" dirty="0"/>
              <a:t> are implemented using </a:t>
            </a:r>
            <a:r>
              <a:rPr lang="en-US" altLang="en-US" b="1" dirty="0" err="1" smtClean="0"/>
              <a:t>Mutex</a:t>
            </a:r>
            <a:r>
              <a:rPr lang="en-US" altLang="en-US" b="1" dirty="0" smtClean="0"/>
              <a:t> locks</a:t>
            </a:r>
            <a:r>
              <a:rPr lang="en-US" altLang="en-US" dirty="0"/>
              <a:t> </a:t>
            </a:r>
            <a:r>
              <a:rPr lang="en-US" altLang="en-US" dirty="0" smtClean="0"/>
              <a:t>(</a:t>
            </a:r>
            <a:r>
              <a:rPr lang="en-US" dirty="0" smtClean="0"/>
              <a:t>mutual </a:t>
            </a:r>
            <a:r>
              <a:rPr lang="en-US" dirty="0"/>
              <a:t>exclusion </a:t>
            </a:r>
            <a:r>
              <a:rPr lang="en-US" dirty="0" smtClean="0"/>
              <a:t>locks) </a:t>
            </a:r>
            <a:endParaRPr lang="en-US" altLang="en-US" dirty="0"/>
          </a:p>
          <a:p>
            <a:pPr eaLnBrk="1" hangingPunct="1">
              <a:lnSpc>
                <a:spcPct val="80000"/>
              </a:lnSpc>
            </a:pPr>
            <a:endParaRPr lang="en-US" altLang="en-US" dirty="0" smtClean="0"/>
          </a:p>
          <a:p>
            <a:pPr eaLnBrk="1" hangingPunct="1">
              <a:lnSpc>
                <a:spcPct val="80000"/>
              </a:lnSpc>
            </a:pPr>
            <a:r>
              <a:rPr lang="en-US" altLang="en-US" dirty="0" err="1" smtClean="0"/>
              <a:t>Mutex</a:t>
            </a:r>
            <a:r>
              <a:rPr lang="en-US" altLang="en-US" dirty="0" smtClean="0"/>
              <a:t>-locks </a:t>
            </a:r>
            <a:r>
              <a:rPr lang="en-US" altLang="en-US" dirty="0"/>
              <a:t>have two states: </a:t>
            </a:r>
            <a:r>
              <a:rPr lang="en-US" altLang="en-US" b="1" dirty="0"/>
              <a:t>locked</a:t>
            </a:r>
            <a:r>
              <a:rPr lang="en-US" altLang="en-US" dirty="0"/>
              <a:t> and </a:t>
            </a:r>
            <a:r>
              <a:rPr lang="en-US" altLang="en-US" b="1" dirty="0"/>
              <a:t>unlocked</a:t>
            </a:r>
            <a:r>
              <a:rPr lang="en-US" altLang="en-US" dirty="0"/>
              <a:t>. At any point of time, only one thread can lock a </a:t>
            </a:r>
            <a:r>
              <a:rPr lang="en-US" altLang="en-US" dirty="0" err="1"/>
              <a:t>mutex</a:t>
            </a:r>
            <a:r>
              <a:rPr lang="en-US" altLang="en-US" dirty="0"/>
              <a:t> lock. A lock is an atomic operation. </a:t>
            </a:r>
            <a:endParaRPr lang="en-US" altLang="en-US" dirty="0" smtClean="0"/>
          </a:p>
          <a:p>
            <a:pPr eaLnBrk="1" hangingPunct="1">
              <a:lnSpc>
                <a:spcPct val="80000"/>
              </a:lnSpc>
            </a:pPr>
            <a:endParaRPr lang="en-US" altLang="en-US" dirty="0"/>
          </a:p>
          <a:p>
            <a:pPr>
              <a:lnSpc>
                <a:spcPct val="80000"/>
              </a:lnSpc>
            </a:pPr>
            <a:r>
              <a:rPr lang="en-US" altLang="en-US" dirty="0"/>
              <a:t>A thread entering a critical segment first tries to get a lock. It goes ahead when the lock is granted. </a:t>
            </a:r>
            <a:endParaRPr lang="en-US" altLang="en-US" dirty="0" smtClean="0"/>
          </a:p>
          <a:p>
            <a:pPr>
              <a:lnSpc>
                <a:spcPct val="80000"/>
              </a:lnSpc>
            </a:pPr>
            <a:endParaRPr lang="en-US" altLang="en-US" dirty="0" smtClean="0"/>
          </a:p>
          <a:p>
            <a:pPr>
              <a:lnSpc>
                <a:spcPct val="80000"/>
              </a:lnSpc>
            </a:pPr>
            <a:r>
              <a:rPr lang="en-US" dirty="0" smtClean="0"/>
              <a:t>If </a:t>
            </a:r>
            <a:r>
              <a:rPr lang="en-US" dirty="0"/>
              <a:t>the </a:t>
            </a:r>
            <a:r>
              <a:rPr lang="en-US" dirty="0" err="1"/>
              <a:t>mutex</a:t>
            </a:r>
            <a:r>
              <a:rPr lang="en-US" dirty="0"/>
              <a:t>-lock is already locked, </a:t>
            </a:r>
            <a:r>
              <a:rPr lang="en-US" dirty="0" smtClean="0"/>
              <a:t>the process </a:t>
            </a:r>
            <a:r>
              <a:rPr lang="en-US" dirty="0"/>
              <a:t>trying to acquire the lock is </a:t>
            </a:r>
            <a:r>
              <a:rPr lang="en-US" b="1" dirty="0"/>
              <a:t>blocked</a:t>
            </a:r>
            <a:r>
              <a:rPr lang="en-US" dirty="0"/>
              <a:t>. </a:t>
            </a:r>
            <a:endParaRPr lang="en-US" dirty="0" smtClean="0"/>
          </a:p>
          <a:p>
            <a:pPr lvl="1">
              <a:lnSpc>
                <a:spcPct val="80000"/>
              </a:lnSpc>
            </a:pPr>
            <a:r>
              <a:rPr lang="en-US" dirty="0" smtClean="0"/>
              <a:t>This </a:t>
            </a:r>
            <a:r>
              <a:rPr lang="en-US" dirty="0"/>
              <a:t>is because a locked </a:t>
            </a:r>
            <a:r>
              <a:rPr lang="en-US" dirty="0" err="1"/>
              <a:t>mutex</a:t>
            </a:r>
            <a:r>
              <a:rPr lang="en-US" dirty="0"/>
              <a:t>-lock implies </a:t>
            </a:r>
            <a:r>
              <a:rPr lang="en-US" dirty="0" smtClean="0"/>
              <a:t>that there </a:t>
            </a:r>
            <a:r>
              <a:rPr lang="en-US" dirty="0"/>
              <a:t>is another thread currently in the critical section and that no other thread must be </a:t>
            </a:r>
            <a:r>
              <a:rPr lang="en-US" dirty="0" smtClean="0"/>
              <a:t>allowed in</a:t>
            </a:r>
            <a:r>
              <a:rPr lang="en-US" dirty="0"/>
              <a:t>. </a:t>
            </a:r>
            <a:endParaRPr lang="en-US" altLang="en-US" dirty="0"/>
          </a:p>
        </p:txBody>
      </p:sp>
    </p:spTree>
    <p:extLst>
      <p:ext uri="{BB962C8B-B14F-4D97-AF65-F5344CB8AC3E}">
        <p14:creationId xmlns:p14="http://schemas.microsoft.com/office/powerpoint/2010/main" val="965295943"/>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35644</TotalTime>
  <Words>2516</Words>
  <Application>Microsoft Office PowerPoint</Application>
  <PresentationFormat>Widescreen</PresentationFormat>
  <Paragraphs>303</Paragraphs>
  <Slides>42</Slides>
  <Notes>1</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42</vt:i4>
      </vt:variant>
    </vt:vector>
  </HeadingPairs>
  <TitlesOfParts>
    <vt:vector size="54" baseType="lpstr">
      <vt:lpstr>Arial</vt:lpstr>
      <vt:lpstr>Calibri</vt:lpstr>
      <vt:lpstr>Calibri Light</vt:lpstr>
      <vt:lpstr>Cambria Math</vt:lpstr>
      <vt:lpstr>Candara</vt:lpstr>
      <vt:lpstr>Consolas</vt:lpstr>
      <vt:lpstr>Courier</vt:lpstr>
      <vt:lpstr>Courier New</vt:lpstr>
      <vt:lpstr>Trebuchet MS</vt:lpstr>
      <vt:lpstr>Verdana</vt:lpstr>
      <vt:lpstr>Wingdings</vt:lpstr>
      <vt:lpstr>Retrospect</vt:lpstr>
      <vt:lpstr>CS3006 Parallel and Distributed Computing</vt:lpstr>
      <vt:lpstr>Chapter 7. Programming Shared Address Space Platforms</vt:lpstr>
      <vt:lpstr>Thread Basics </vt:lpstr>
      <vt:lpstr>PowerPoint Presentation</vt:lpstr>
      <vt:lpstr>Thread Basics: Creation and Termination </vt:lpstr>
      <vt:lpstr>PowerPoint Presentation</vt:lpstr>
      <vt:lpstr>PowerPoint Presentation</vt:lpstr>
      <vt:lpstr>Synchronization Primitives in Pthreads</vt:lpstr>
      <vt:lpstr>Mutual Exclusion </vt:lpstr>
      <vt:lpstr>Mutual Exclusion </vt:lpstr>
      <vt:lpstr>Mutual Exclusion </vt:lpstr>
      <vt:lpstr>PowerPoint Presentation</vt:lpstr>
      <vt:lpstr>PowerPoint Presentation</vt:lpstr>
      <vt:lpstr>PowerPoint Presentation</vt:lpstr>
      <vt:lpstr>PowerPoint Presentation</vt:lpstr>
      <vt:lpstr>OpenMP: a Standard for Directive Based Parallel Programming </vt:lpstr>
      <vt:lpstr>PowerPoint Presentation</vt:lpstr>
      <vt:lpstr>PowerPoint Presentation</vt:lpstr>
      <vt:lpstr>PowerPoint Presentation</vt:lpstr>
      <vt:lpstr>Data Handling</vt:lpstr>
      <vt:lpstr>PowerPoint Presentation</vt:lpstr>
      <vt:lpstr>Using the parallel directive </vt:lpstr>
      <vt:lpstr>PowerPoint Presentation</vt:lpstr>
      <vt:lpstr>PowerPoint Presentation</vt:lpstr>
      <vt:lpstr>PowerPoint Presentation</vt:lpstr>
      <vt:lpstr>PowerPoint Presentation</vt:lpstr>
      <vt:lpstr>reduction clause</vt:lpstr>
      <vt:lpstr>PowerPoint Presentation</vt:lpstr>
      <vt:lpstr>PowerPoint Presentation</vt:lpstr>
      <vt:lpstr>PowerPoint Presentation</vt:lpstr>
      <vt:lpstr>Specifying Concurrent Tasks in OpenMP</vt:lpstr>
      <vt:lpstr>The for Directive</vt:lpstr>
      <vt:lpstr>The for Directive</vt:lpstr>
      <vt:lpstr>Assigning Iterations to Threads </vt:lpstr>
      <vt:lpstr>Assigning Iterations to Threads </vt:lpstr>
      <vt:lpstr>PowerPoint Presentation</vt:lpstr>
      <vt:lpstr>PowerPoint Presentation</vt:lpstr>
      <vt:lpstr>PowerPoint Presentation</vt:lpstr>
      <vt:lpstr>PowerPoint Presentation</vt:lpstr>
      <vt:lpstr>PowerPoint Presentation</vt:lpstr>
      <vt:lpstr>PowerPoint Presentation</vt:lpstr>
      <vt:lpstr>Class Tasks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Parallel and Distributed Computing</dc:title>
  <dc:creator>Muhammad Danish</dc:creator>
  <cp:lastModifiedBy>Muhammad Danish</cp:lastModifiedBy>
  <cp:revision>1069</cp:revision>
  <dcterms:created xsi:type="dcterms:W3CDTF">2021-02-06T08:07:10Z</dcterms:created>
  <dcterms:modified xsi:type="dcterms:W3CDTF">2022-09-21T03:57:01Z</dcterms:modified>
</cp:coreProperties>
</file>