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7"/>
  </p:notesMasterIdLst>
  <p:sldIdLst>
    <p:sldId id="256" r:id="rId2"/>
    <p:sldId id="334" r:id="rId3"/>
    <p:sldId id="382" r:id="rId4"/>
    <p:sldId id="384" r:id="rId5"/>
    <p:sldId id="383" r:id="rId6"/>
    <p:sldId id="385" r:id="rId7"/>
    <p:sldId id="386" r:id="rId8"/>
    <p:sldId id="387" r:id="rId9"/>
    <p:sldId id="374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420" r:id="rId20"/>
    <p:sldId id="397" r:id="rId21"/>
    <p:sldId id="398" r:id="rId22"/>
    <p:sldId id="399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00" r:id="rId31"/>
    <p:sldId id="401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36" r:id="rId40"/>
    <p:sldId id="437" r:id="rId41"/>
    <p:sldId id="439" r:id="rId42"/>
    <p:sldId id="440" r:id="rId43"/>
    <p:sldId id="438" r:id="rId44"/>
    <p:sldId id="441" r:id="rId45"/>
    <p:sldId id="410" r:id="rId46"/>
    <p:sldId id="442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https://www.twilio.com/blog/2017/01/how-to-set-environment-variables.html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message-passing programming paradigm requires that the parallelism is coded explicitly by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programmer.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most general form, the message-passing paradigm supports execution of a different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on each of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processes. This provides the ultimate flexibility in parallel programming, but makes the job of writing parallel programs effectively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unscalable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SPMD programs the code executed by different processes is identical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for a small number of processes (e.g., the "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process)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The semantics of the send operation require that the value received by process </a:t>
            </a:r>
            <a:r>
              <a:rPr lang="en-US" altLang="en-US" b="1" dirty="0" smtClean="0"/>
              <a:t>P1</a:t>
            </a:r>
            <a:r>
              <a:rPr lang="en-US" altLang="en-US" dirty="0" smtClean="0"/>
              <a:t> must be </a:t>
            </a:r>
            <a:r>
              <a:rPr lang="en-US" altLang="en-US" b="1" dirty="0" smtClean="0"/>
              <a:t>100</a:t>
            </a:r>
            <a:r>
              <a:rPr lang="en-US" altLang="en-US" dirty="0" smtClean="0"/>
              <a:t> as opposed to </a:t>
            </a:r>
            <a:r>
              <a:rPr lang="en-US" altLang="en-US" b="1" dirty="0" smtClean="0"/>
              <a:t>0</a:t>
            </a:r>
            <a:r>
              <a:rPr lang="en-US" altLang="en-US" dirty="0" smtClean="0"/>
              <a:t>.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This motivates the design of the send and receive protocols.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37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0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86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</a:t>
            </a:r>
            <a:r>
              <a:rPr lang="en-US" dirty="0" smtClean="0"/>
              <a:t>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Fall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Nesting </a:t>
            </a:r>
            <a:r>
              <a:rPr lang="en-US" sz="3600" dirty="0">
                <a:solidFill>
                  <a:srgbClr val="790029"/>
                </a:solidFill>
              </a:rPr>
              <a:t>parallel </a:t>
            </a:r>
            <a:r>
              <a:rPr lang="en-US" dirty="0">
                <a:solidFill>
                  <a:srgbClr val="333333"/>
                </a:solidFill>
              </a:rPr>
              <a:t>Directives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53" y="1967443"/>
            <a:ext cx="10477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code as written </a:t>
            </a:r>
            <a:r>
              <a:rPr lang="en-US" dirty="0" smtClean="0"/>
              <a:t>only generates </a:t>
            </a:r>
            <a:r>
              <a:rPr lang="en-US" dirty="0"/>
              <a:t>a logical team of threads on encountering a nested parallel directive.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newly generated </a:t>
            </a:r>
            <a:r>
              <a:rPr lang="en-US" dirty="0"/>
              <a:t>logical team is still executed by the same thread corresponding to the </a:t>
            </a:r>
            <a:r>
              <a:rPr lang="en-US" dirty="0" smtClean="0"/>
              <a:t>outer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dirty="0" smtClean="0"/>
              <a:t> </a:t>
            </a:r>
            <a:r>
              <a:rPr lang="en-US" dirty="0"/>
              <a:t>directive.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generate a new set of threads, nested parallelism must be enabled </a:t>
            </a:r>
            <a:r>
              <a:rPr lang="en-US" dirty="0" smtClean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OMP_NESTED</a:t>
            </a:r>
            <a:r>
              <a:rPr lang="en-US" dirty="0"/>
              <a:t> environment variable.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OMP_NESTED</a:t>
            </a:r>
            <a:r>
              <a:rPr lang="en-US" dirty="0"/>
              <a:t> environment variable is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then the inner parallel region is serialized and executed by a single thread.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OMP_NESTED</a:t>
            </a:r>
            <a:r>
              <a:rPr lang="en-US" dirty="0" smtClean="0"/>
              <a:t> environment </a:t>
            </a:r>
            <a:r>
              <a:rPr lang="en-US" dirty="0"/>
              <a:t>variable is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nested parallelism is enabled. </a:t>
            </a:r>
          </a:p>
        </p:txBody>
      </p:sp>
    </p:spTree>
    <p:extLst>
      <p:ext uri="{BB962C8B-B14F-4D97-AF65-F5344CB8AC3E}">
        <p14:creationId xmlns:p14="http://schemas.microsoft.com/office/powerpoint/2010/main" val="31318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Constructs in </a:t>
            </a:r>
            <a:r>
              <a:rPr lang="en-US" dirty="0" err="1"/>
              <a:t>OpenMP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need for coordinating the execution of multiple </a:t>
            </a:r>
            <a:r>
              <a:rPr lang="en-US" dirty="0" smtClean="0"/>
              <a:t>threads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may be the result of a desired </a:t>
            </a:r>
            <a:r>
              <a:rPr lang="en-US" i="1" dirty="0"/>
              <a:t>execution order</a:t>
            </a:r>
            <a:r>
              <a:rPr lang="en-US" dirty="0"/>
              <a:t>, the </a:t>
            </a:r>
            <a:r>
              <a:rPr lang="en-US" i="1" dirty="0"/>
              <a:t>atomicity </a:t>
            </a:r>
            <a:r>
              <a:rPr lang="en-US" dirty="0"/>
              <a:t>of a set of instructions, or the </a:t>
            </a:r>
            <a:r>
              <a:rPr lang="en-US" dirty="0" smtClean="0"/>
              <a:t>need for </a:t>
            </a:r>
            <a:r>
              <a:rPr lang="en-US" i="1" dirty="0"/>
              <a:t>serial execution</a:t>
            </a:r>
            <a:r>
              <a:rPr lang="en-US" dirty="0"/>
              <a:t> of code segments.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Pthreads</a:t>
            </a:r>
            <a:r>
              <a:rPr lang="en-US" dirty="0"/>
              <a:t> API supports </a:t>
            </a:r>
            <a:r>
              <a:rPr lang="en-US" b="1" dirty="0" err="1"/>
              <a:t>mutexes</a:t>
            </a:r>
            <a:r>
              <a:rPr lang="en-US" dirty="0"/>
              <a:t> and </a:t>
            </a:r>
            <a:r>
              <a:rPr lang="en-US" dirty="0" smtClean="0"/>
              <a:t>condition variables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4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dirty="0"/>
              <a:t> Directive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OpenMP</a:t>
            </a:r>
            <a:r>
              <a:rPr lang="en-US" dirty="0"/>
              <a:t> provides </a:t>
            </a:r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dirty="0" smtClean="0"/>
              <a:t> </a:t>
            </a:r>
            <a:r>
              <a:rPr lang="en-US" dirty="0"/>
              <a:t>directive, whose syntax is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</a:p>
          <a:p>
            <a:r>
              <a:rPr lang="en-US" dirty="0" smtClean="0"/>
              <a:t>On </a:t>
            </a:r>
            <a:r>
              <a:rPr lang="en-US" dirty="0"/>
              <a:t>encountering this directive, all threads in a team wait until others </a:t>
            </a:r>
            <a:r>
              <a:rPr lang="en-US" dirty="0" smtClean="0"/>
              <a:t>have caught </a:t>
            </a:r>
            <a:r>
              <a:rPr lang="en-US" dirty="0"/>
              <a:t>up, and </a:t>
            </a:r>
            <a:r>
              <a:rPr lang="en-US" dirty="0" smtClean="0"/>
              <a:t>then release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used with nested parallel directives, the barrier directive binds to the </a:t>
            </a:r>
            <a:r>
              <a:rPr lang="en-US" dirty="0" smtClean="0"/>
              <a:t>closest parallel </a:t>
            </a:r>
            <a:r>
              <a:rPr lang="en-US" dirty="0"/>
              <a:t>directive.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executing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barriers</a:t>
            </a:r>
            <a:r>
              <a:rPr lang="en-US" dirty="0"/>
              <a:t> conditionally, it is important to note that a </a:t>
            </a:r>
            <a:r>
              <a:rPr lang="en-US" dirty="0" smtClean="0"/>
              <a:t>barrier directive </a:t>
            </a:r>
            <a:r>
              <a:rPr lang="en-US" dirty="0"/>
              <a:t>must be enclosed in a compound statement that is </a:t>
            </a:r>
            <a:r>
              <a:rPr lang="en-US" dirty="0" smtClean="0"/>
              <a:t>conditionally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Single Thread Executions: The </a:t>
            </a:r>
            <a:r>
              <a:rPr lang="en-US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single</a:t>
            </a:r>
            <a:r>
              <a:rPr lang="en-US" sz="3200" dirty="0"/>
              <a:t> and </a:t>
            </a:r>
            <a:r>
              <a:rPr lang="en-US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master</a:t>
            </a:r>
            <a:r>
              <a:rPr lang="en-US" sz="3200" dirty="0"/>
              <a:t> </a:t>
            </a:r>
            <a:r>
              <a:rPr lang="en-US" sz="3200" dirty="0" smtClean="0"/>
              <a:t>Directives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Often, a computation within a parallel section needs to be performed by just one </a:t>
            </a:r>
            <a:r>
              <a:rPr lang="en-US" dirty="0" smtClean="0"/>
              <a:t>thread.</a:t>
            </a:r>
          </a:p>
          <a:p>
            <a:pPr lvl="1"/>
            <a:r>
              <a:rPr lang="en-US" dirty="0" smtClean="0"/>
              <a:t>A simple </a:t>
            </a:r>
            <a:r>
              <a:rPr lang="en-US" dirty="0"/>
              <a:t>example of this is the computation of the </a:t>
            </a:r>
            <a:r>
              <a:rPr lang="en-US" b="1" dirty="0"/>
              <a:t>mean</a:t>
            </a:r>
            <a:r>
              <a:rPr lang="en-US" dirty="0"/>
              <a:t> of a list of numbers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dirty="0"/>
              <a:t> directive specifies a structured block that is executed by a single (arbitrary) </a:t>
            </a:r>
            <a:r>
              <a:rPr lang="en-US" dirty="0" smtClean="0"/>
              <a:t>thread.</a:t>
            </a:r>
          </a:p>
          <a:p>
            <a:r>
              <a:rPr lang="en-US" dirty="0" smtClean="0"/>
              <a:t>The </a:t>
            </a:r>
            <a:r>
              <a:rPr lang="en-US" dirty="0"/>
              <a:t>syntax of the single directive is as follows: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[clause list]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structured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2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Single Thread Executions: The </a:t>
            </a:r>
            <a:r>
              <a:rPr lang="en-US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single</a:t>
            </a:r>
            <a:r>
              <a:rPr lang="en-US" sz="3200" dirty="0"/>
              <a:t> and </a:t>
            </a:r>
            <a:r>
              <a:rPr lang="en-US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master</a:t>
            </a:r>
            <a:r>
              <a:rPr lang="en-US" sz="3200" dirty="0"/>
              <a:t> </a:t>
            </a:r>
            <a:r>
              <a:rPr lang="en-US" sz="3200" dirty="0" smtClean="0"/>
              <a:t>Directives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encountering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dirty="0"/>
              <a:t> block, the first thread enters </a:t>
            </a:r>
            <a:r>
              <a:rPr lang="en-US" dirty="0" smtClean="0"/>
              <a:t>the block. All </a:t>
            </a:r>
            <a:r>
              <a:rPr lang="en-US" dirty="0"/>
              <a:t>the other threads proceed to the end of the block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dirty="0"/>
              <a:t> clause has been specified </a:t>
            </a:r>
            <a:r>
              <a:rPr lang="en-US" dirty="0" smtClean="0"/>
              <a:t>at the </a:t>
            </a:r>
            <a:r>
              <a:rPr lang="en-US" dirty="0"/>
              <a:t>end of the block, then the other threads proceed; </a:t>
            </a:r>
            <a:r>
              <a:rPr lang="en-US" dirty="0" smtClean="0"/>
              <a:t>otherwise they </a:t>
            </a:r>
            <a:r>
              <a:rPr lang="en-US" dirty="0"/>
              <a:t>wait at the end of </a:t>
            </a:r>
            <a:r>
              <a:rPr lang="en-US" dirty="0" smtClean="0"/>
              <a:t>the single </a:t>
            </a:r>
            <a:r>
              <a:rPr lang="en-US" dirty="0"/>
              <a:t>block for the thread to finish executing the block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Single Thread Executions: The </a:t>
            </a:r>
            <a:r>
              <a:rPr lang="en-US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single</a:t>
            </a:r>
            <a:r>
              <a:rPr lang="en-US" sz="3200" dirty="0"/>
              <a:t> and </a:t>
            </a:r>
            <a:r>
              <a:rPr lang="en-US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master</a:t>
            </a:r>
            <a:r>
              <a:rPr lang="en-US" sz="3200" dirty="0"/>
              <a:t> </a:t>
            </a:r>
            <a:r>
              <a:rPr lang="en-US" sz="3200" dirty="0" smtClean="0"/>
              <a:t>Directives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directive is a specialization of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dirty="0"/>
              <a:t> directive in which only the master </a:t>
            </a:r>
            <a:r>
              <a:rPr lang="en-US" dirty="0" smtClean="0"/>
              <a:t>thread executes </a:t>
            </a:r>
            <a:r>
              <a:rPr lang="en-US" dirty="0"/>
              <a:t>the structured block.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of the master directive is as </a:t>
            </a:r>
            <a:r>
              <a:rPr lang="en-US" dirty="0" smtClean="0"/>
              <a:t>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structured block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Critical Sections: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3200" dirty="0"/>
              <a:t>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sz="3200" dirty="0"/>
              <a:t> Directives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discussion of </a:t>
            </a:r>
            <a:r>
              <a:rPr lang="en-US" dirty="0" err="1"/>
              <a:t>Pthreads</a:t>
            </a:r>
            <a:r>
              <a:rPr lang="en-US" dirty="0"/>
              <a:t>, we had examined the use of locks to protect critical </a:t>
            </a:r>
            <a:r>
              <a:rPr lang="en-US" dirty="0" smtClean="0"/>
              <a:t>regions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provides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directive for implementing critical</a:t>
            </a:r>
            <a:br>
              <a:rPr lang="en-US" dirty="0"/>
            </a:br>
            <a:r>
              <a:rPr lang="en-US" dirty="0"/>
              <a:t>regions.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of a critical directive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[(name)]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structured block </a:t>
            </a:r>
            <a:endParaRPr lang="en-US" sz="2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75380"/>
            <a:ext cx="74866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3142268"/>
            <a:ext cx="7572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2" y="1620253"/>
            <a:ext cx="8700602" cy="2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0" y="289201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Chapter 7</a:t>
            </a:r>
            <a:r>
              <a:rPr lang="en-US" sz="3600" dirty="0"/>
              <a:t>. Programming Shared </a:t>
            </a:r>
            <a:r>
              <a:rPr lang="en-US" sz="3600" dirty="0" smtClean="0"/>
              <a:t>Address Space Platforms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91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Critical Sections: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3200" dirty="0"/>
              <a:t> and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sz="3200" dirty="0"/>
              <a:t> Directives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easy to see that the critical directive is a direct application of the corresponding </a:t>
            </a:r>
            <a:r>
              <a:rPr lang="en-US" b="1" dirty="0" err="1" smtClean="0"/>
              <a:t>mutex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/>
              <a:t>in </a:t>
            </a:r>
            <a:r>
              <a:rPr lang="en-US" dirty="0" err="1"/>
              <a:t>Pthreads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some obvious safeguards that must be noted while using the critical directive.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block </a:t>
            </a:r>
            <a:r>
              <a:rPr lang="en-US" dirty="0"/>
              <a:t>of instructions must represent a structured block, i.e., </a:t>
            </a:r>
            <a:r>
              <a:rPr lang="en-US" b="1" dirty="0"/>
              <a:t>no jumps</a:t>
            </a:r>
            <a:r>
              <a:rPr lang="en-US" dirty="0"/>
              <a:t> are permitted </a:t>
            </a:r>
            <a:r>
              <a:rPr lang="en-US" b="1" dirty="0"/>
              <a:t>into</a:t>
            </a:r>
            <a:r>
              <a:rPr lang="en-US" dirty="0"/>
              <a:t> or </a:t>
            </a:r>
            <a:r>
              <a:rPr lang="en-US" b="1" dirty="0" smtClean="0"/>
              <a:t>out</a:t>
            </a:r>
            <a:r>
              <a:rPr lang="en-US" dirty="0" smtClean="0"/>
              <a:t> of </a:t>
            </a:r>
            <a:r>
              <a:rPr lang="en-US" dirty="0"/>
              <a:t>the block.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Jumping in </a:t>
            </a:r>
            <a:r>
              <a:rPr lang="en-US" dirty="0"/>
              <a:t>would result in non-critical access </a:t>
            </a:r>
            <a:r>
              <a:rPr lang="en-US" dirty="0" smtClean="0"/>
              <a:t>and jumping out would result in an </a:t>
            </a:r>
            <a:r>
              <a:rPr lang="en-US" dirty="0"/>
              <a:t>unreleased lock, which could cause the threads to wait indefinitely.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In-Order Execution: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lang="en-US" sz="4000" dirty="0"/>
              <a:t> Directive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many circumstances, it is necessary to execute a </a:t>
            </a:r>
            <a:r>
              <a:rPr lang="en-US" i="1" dirty="0"/>
              <a:t>segment</a:t>
            </a:r>
            <a:r>
              <a:rPr lang="en-US" dirty="0"/>
              <a:t> of a parallel loop in the order </a:t>
            </a:r>
            <a:r>
              <a:rPr lang="en-US" dirty="0" smtClean="0"/>
              <a:t>in which </a:t>
            </a:r>
            <a:r>
              <a:rPr lang="en-US" dirty="0"/>
              <a:t>the serial version would execute it.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consider a for loop in which, at </a:t>
            </a:r>
            <a:r>
              <a:rPr lang="en-US" dirty="0" smtClean="0"/>
              <a:t>some point</a:t>
            </a:r>
            <a:r>
              <a:rPr lang="en-US" dirty="0"/>
              <a:t>, we compute the cumulative sum in array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cumul_sum</a:t>
            </a:r>
            <a:r>
              <a:rPr lang="en-US" dirty="0"/>
              <a:t> of a list stored in array list.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array </a:t>
            </a:r>
            <a:r>
              <a:rPr lang="en-US" dirty="0" err="1"/>
              <a:t>cumul_sum</a:t>
            </a:r>
            <a:r>
              <a:rPr lang="en-US" dirty="0"/>
              <a:t> can be computed using a for loop over index </a:t>
            </a:r>
            <a:r>
              <a:rPr lang="en-US" dirty="0" err="1"/>
              <a:t>i</a:t>
            </a:r>
            <a:r>
              <a:rPr lang="en-US" dirty="0"/>
              <a:t> serially by </a:t>
            </a:r>
            <a:r>
              <a:rPr lang="en-US" dirty="0" smtClean="0"/>
              <a:t>executing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cumul_sum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cumul_sum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[i-1] + list[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/>
              <a:t>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executing this for loop across threads, it</a:t>
            </a:r>
            <a:br>
              <a:rPr lang="en-US" dirty="0"/>
            </a:br>
            <a:r>
              <a:rPr lang="en-US" dirty="0"/>
              <a:t>is important to note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cumul_sum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can be computed only </a:t>
            </a:r>
            <a:r>
              <a:rPr lang="en-US" dirty="0" smtClean="0"/>
              <a:t>after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cumul_sum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[i-1]</a:t>
            </a:r>
            <a:r>
              <a:rPr lang="en-US" dirty="0"/>
              <a:t> has </a:t>
            </a:r>
            <a:r>
              <a:rPr lang="en-US" dirty="0" smtClean="0"/>
              <a:t>been computed</a:t>
            </a:r>
            <a:r>
              <a:rPr lang="en-US" dirty="0"/>
              <a:t>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the statement would have to executed within an ordered block. </a:t>
            </a:r>
          </a:p>
        </p:txBody>
      </p:sp>
    </p:spTree>
    <p:extLst>
      <p:ext uri="{BB962C8B-B14F-4D97-AF65-F5344CB8AC3E}">
        <p14:creationId xmlns:p14="http://schemas.microsoft.com/office/powerpoint/2010/main" val="10269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In-Order Execution: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lang="en-US" sz="4000" dirty="0"/>
              <a:t> Directive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The syntax of the ordered directive is as follows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structured block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ordered directive refers to the in-order execution of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loop, it must be within </a:t>
            </a:r>
            <a:r>
              <a:rPr lang="en-US" dirty="0" smtClean="0"/>
              <a:t>the scope </a:t>
            </a:r>
            <a:r>
              <a:rPr lang="en-US" dirty="0"/>
              <a:t>of a for or parallel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directive.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Furthermore</a:t>
            </a:r>
            <a:r>
              <a:rPr lang="en-US" dirty="0"/>
              <a:t>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</a:t>
            </a:r>
            <a:r>
              <a:rPr lang="en-US" dirty="0"/>
              <a:t>for </a:t>
            </a:r>
            <a:r>
              <a:rPr lang="en-US" dirty="0" smtClean="0"/>
              <a:t>directive must </a:t>
            </a:r>
            <a:r>
              <a:rPr lang="en-US" dirty="0"/>
              <a:t>have the ordered clause specified to indicate that the loop contains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lang="en-US" dirty="0"/>
              <a:t> block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Ordered </a:t>
            </a:r>
            <a:r>
              <a:rPr lang="en-US" dirty="0" smtClean="0"/>
              <a:t>sections are </a:t>
            </a:r>
            <a:r>
              <a:rPr lang="en-US" dirty="0"/>
              <a:t>useful for sequentially ordering the</a:t>
            </a:r>
            <a:br>
              <a:rPr lang="en-US" dirty="0"/>
            </a:br>
            <a:r>
              <a:rPr lang="en-US" dirty="0"/>
              <a:t>output from work that is done in parallel </a:t>
            </a:r>
          </a:p>
        </p:txBody>
      </p:sp>
    </p:spTree>
    <p:extLst>
      <p:ext uri="{BB962C8B-B14F-4D97-AF65-F5344CB8AC3E}">
        <p14:creationId xmlns:p14="http://schemas.microsoft.com/office/powerpoint/2010/main" val="5042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57" y="1642821"/>
            <a:ext cx="6504386" cy="27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Chapter </a:t>
            </a:r>
            <a:r>
              <a:rPr lang="en-US" sz="3200" b="1" dirty="0" smtClean="0"/>
              <a:t>6. </a:t>
            </a:r>
            <a:r>
              <a:rPr lang="en-US" altLang="en-US" sz="3200" b="1" dirty="0"/>
              <a:t>Programming Using </a:t>
            </a:r>
            <a:r>
              <a:rPr lang="en-US" altLang="en-US" sz="3200" b="1"/>
              <a:t>the </a:t>
            </a:r>
            <a:r>
              <a:rPr lang="en-US" altLang="en-US" sz="3200" b="1" smtClean="0"/>
              <a:t>Message </a:t>
            </a:r>
            <a:r>
              <a:rPr lang="en-US" altLang="en-US" sz="3200" b="1" dirty="0"/>
              <a:t>Passing Paradigm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message-passing platform consists of </a:t>
            </a:r>
            <a:r>
              <a:rPr lang="en-US" b="1" i="1" dirty="0"/>
              <a:t>p</a:t>
            </a:r>
            <a:r>
              <a:rPr lang="en-US" i="1" dirty="0"/>
              <a:t> </a:t>
            </a:r>
            <a:r>
              <a:rPr lang="en-US" dirty="0"/>
              <a:t>processing nodes, each with its own exclusive address space.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Interactions between processes running on different nodes must be accomplished using </a:t>
            </a:r>
            <a:r>
              <a:rPr lang="en-US" b="1" dirty="0"/>
              <a:t>messages</a:t>
            </a:r>
            <a:r>
              <a:rPr lang="en-US" dirty="0"/>
              <a:t> (data, work, and to synchronize </a:t>
            </a:r>
            <a:r>
              <a:rPr lang="en-US"/>
              <a:t>actions </a:t>
            </a:r>
            <a:r>
              <a:rPr lang="en-US" smtClean="0"/>
              <a:t>among the </a:t>
            </a:r>
            <a:r>
              <a:rPr lang="en-US" dirty="0"/>
              <a:t>processes), hence the name </a:t>
            </a:r>
            <a:r>
              <a:rPr lang="en-US" b="1" i="1" dirty="0"/>
              <a:t>message passing</a:t>
            </a:r>
            <a:r>
              <a:rPr lang="en-US" dirty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basic operations in this programming paradigm are </a:t>
            </a:r>
            <a:r>
              <a:rPr lang="en-US" b="1" i="1" dirty="0">
                <a:solidFill>
                  <a:srgbClr val="FF0000"/>
                </a:solidFill>
              </a:rPr>
              <a:t>send</a:t>
            </a:r>
            <a:r>
              <a:rPr lang="en-US" dirty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receive</a:t>
            </a:r>
            <a:r>
              <a:rPr lang="en-US" b="1" i="1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i="1" dirty="0"/>
              <a:t>message-passing programming paradigm </a:t>
            </a:r>
            <a:r>
              <a:rPr lang="en-US" dirty="0"/>
              <a:t>is one of the </a:t>
            </a:r>
            <a:r>
              <a:rPr lang="en-US" dirty="0" smtClean="0"/>
              <a:t>oldest and </a:t>
            </a:r>
            <a:r>
              <a:rPr lang="en-US" dirty="0"/>
              <a:t>most widely used approaches for programming parallel computers.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Principles of Message-Passing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two key attributes to characterize the message-passing programming </a:t>
            </a:r>
            <a:r>
              <a:rPr lang="en-US" dirty="0"/>
              <a:t>paradigm.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is that it assumes a </a:t>
            </a:r>
            <a:r>
              <a:rPr lang="en-US" b="1" dirty="0"/>
              <a:t>partitioned address space</a:t>
            </a:r>
            <a:r>
              <a:rPr lang="en-US" dirty="0"/>
              <a:t>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Second </a:t>
            </a:r>
            <a:r>
              <a:rPr lang="en-US" dirty="0"/>
              <a:t>is that it supports </a:t>
            </a:r>
            <a:r>
              <a:rPr lang="en-US" dirty="0" smtClean="0"/>
              <a:t>only </a:t>
            </a:r>
            <a:r>
              <a:rPr lang="en-US" b="1" dirty="0" smtClean="0"/>
              <a:t>explicit </a:t>
            </a:r>
            <a:r>
              <a:rPr lang="en-US" b="1" dirty="0"/>
              <a:t>parallelization</a:t>
            </a:r>
            <a:r>
              <a:rPr lang="en-US" dirty="0"/>
              <a:t>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  <a:p>
            <a:pPr marL="365760" indent="-457200"/>
            <a:r>
              <a:rPr lang="en-US" dirty="0"/>
              <a:t>There are </a:t>
            </a:r>
            <a:r>
              <a:rPr lang="en-US" dirty="0" smtClean="0"/>
              <a:t>two immediate </a:t>
            </a:r>
            <a:r>
              <a:rPr lang="en-US" dirty="0"/>
              <a:t>implications of a partitioned address space.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each data element must belong </a:t>
            </a:r>
            <a:r>
              <a:rPr lang="en-US" dirty="0" smtClean="0"/>
              <a:t>to one </a:t>
            </a:r>
            <a:r>
              <a:rPr lang="en-US" dirty="0"/>
              <a:t>of the partitions of the space; hence, </a:t>
            </a:r>
            <a:r>
              <a:rPr lang="en-US" b="1" dirty="0"/>
              <a:t>data must be explicitly partitioned and placed</a:t>
            </a:r>
            <a:r>
              <a:rPr lang="en-US" dirty="0" smtClean="0"/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implication is that all </a:t>
            </a:r>
            <a:r>
              <a:rPr lang="en-US" dirty="0" smtClean="0"/>
              <a:t>interactions (read-only </a:t>
            </a:r>
            <a:r>
              <a:rPr lang="en-US" dirty="0"/>
              <a:t>or read/write) </a:t>
            </a:r>
            <a:r>
              <a:rPr lang="en-US" dirty="0" smtClean="0"/>
              <a:t>require cooperation </a:t>
            </a:r>
            <a:r>
              <a:rPr lang="en-US" dirty="0"/>
              <a:t>of two processes </a:t>
            </a:r>
            <a:r>
              <a:rPr lang="en-US" dirty="0" smtClean="0"/>
              <a:t>- </a:t>
            </a:r>
            <a:r>
              <a:rPr lang="en-US" dirty="0"/>
              <a:t>the process that has the </a:t>
            </a:r>
            <a:r>
              <a:rPr lang="en-US" dirty="0" smtClean="0"/>
              <a:t>data and </a:t>
            </a:r>
            <a:r>
              <a:rPr lang="en-US" dirty="0"/>
              <a:t>the process that wants to access the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Principles of Message-Passing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Message-passing programs are often written </a:t>
            </a:r>
            <a:r>
              <a:rPr lang="en-US" dirty="0" smtClean="0"/>
              <a:t>using the </a:t>
            </a:r>
            <a:r>
              <a:rPr lang="en-US" b="1" i="1" dirty="0"/>
              <a:t>asynchronous </a:t>
            </a:r>
            <a:r>
              <a:rPr lang="en-US" dirty="0"/>
              <a:t>or </a:t>
            </a:r>
            <a:r>
              <a:rPr lang="en-US" b="1" i="1" dirty="0"/>
              <a:t>loosely synchronous </a:t>
            </a:r>
            <a:r>
              <a:rPr lang="en-US" dirty="0" smtClean="0"/>
              <a:t>paradigms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/>
              <a:t>asynchronous paradigm</a:t>
            </a:r>
            <a:r>
              <a:rPr lang="en-US" dirty="0"/>
              <a:t>, </a:t>
            </a:r>
            <a:r>
              <a:rPr lang="en-US" dirty="0" smtClean="0"/>
              <a:t>all concurrent </a:t>
            </a:r>
            <a:r>
              <a:rPr lang="en-US" dirty="0"/>
              <a:t>tasks execute </a:t>
            </a:r>
            <a:r>
              <a:rPr lang="en-US" dirty="0" smtClean="0"/>
              <a:t>asynchronously.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such programs can be harder to reason about, and can have nondeterministic behavior due to race conditions 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altLang="en-US" dirty="0"/>
              <a:t>In the </a:t>
            </a:r>
            <a:r>
              <a:rPr lang="en-US" altLang="en-US" i="1" dirty="0"/>
              <a:t>loosely synchronous model</a:t>
            </a:r>
            <a:r>
              <a:rPr lang="en-US" altLang="en-US" dirty="0"/>
              <a:t>, tasks or subsets of tasks synchronize to perform </a:t>
            </a:r>
            <a:r>
              <a:rPr lang="en-US" altLang="en-US" b="1" dirty="0"/>
              <a:t>interactions</a:t>
            </a:r>
            <a:r>
              <a:rPr lang="en-US" altLang="en-US" dirty="0"/>
              <a:t>. Between these interactions, tasks execute completely asynchronously. 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/>
              <a:t>Most message-passing programs are written using the </a:t>
            </a:r>
            <a:r>
              <a:rPr lang="en-US" altLang="en-US" b="1" i="1" dirty="0"/>
              <a:t>single program multiple data</a:t>
            </a:r>
            <a:r>
              <a:rPr lang="en-US" altLang="en-US" dirty="0"/>
              <a:t> (SPMD) model.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Building Blocks: </a:t>
            </a:r>
            <a:r>
              <a:rPr lang="en-US" sz="4000" b="1" dirty="0"/>
              <a:t>Send</a:t>
            </a:r>
            <a:r>
              <a:rPr lang="en-US" sz="4000" dirty="0"/>
              <a:t> and </a:t>
            </a:r>
            <a:r>
              <a:rPr lang="en-US" sz="4000" b="1" dirty="0"/>
              <a:t>Receive</a:t>
            </a:r>
            <a:r>
              <a:rPr lang="en-US" sz="4000" dirty="0"/>
              <a:t>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their simplest </a:t>
            </a:r>
            <a:r>
              <a:rPr lang="en-US" dirty="0" smtClean="0"/>
              <a:t>form, the </a:t>
            </a:r>
            <a:r>
              <a:rPr lang="en-US" dirty="0"/>
              <a:t>prototypes of these operations are defined as follows: </a:t>
            </a:r>
            <a:endParaRPr lang="en-US" dirty="0" smtClean="0"/>
          </a:p>
          <a:p>
            <a:pPr marL="0" indent="0" algn="l">
              <a:buNone/>
            </a:pPr>
            <a:r>
              <a:rPr lang="en-US" sz="24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66" y="3970148"/>
            <a:ext cx="9467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The semantics of the send operation require that the value received by process </a:t>
            </a:r>
            <a:r>
              <a:rPr lang="en-US" altLang="en-US" b="1" dirty="0"/>
              <a:t>P1</a:t>
            </a:r>
            <a:r>
              <a:rPr lang="en-US" altLang="en-US" dirty="0"/>
              <a:t> must be </a:t>
            </a:r>
            <a:r>
              <a:rPr lang="en-US" altLang="en-US" b="1" dirty="0"/>
              <a:t>100</a:t>
            </a:r>
            <a:r>
              <a:rPr lang="en-US" altLang="en-US" dirty="0"/>
              <a:t> as opposed to </a:t>
            </a:r>
            <a:r>
              <a:rPr lang="en-US" altLang="en-US" b="1" dirty="0"/>
              <a:t>0</a:t>
            </a:r>
            <a:r>
              <a:rPr lang="en-US" altLang="en-US" dirty="0"/>
              <a:t>.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This </a:t>
            </a:r>
            <a:r>
              <a:rPr lang="en-US" altLang="en-US" dirty="0"/>
              <a:t>motivates the design of the </a:t>
            </a:r>
            <a:r>
              <a:rPr lang="en-US" altLang="en-US" b="1" dirty="0"/>
              <a:t>send</a:t>
            </a:r>
            <a:r>
              <a:rPr lang="en-US" altLang="en-US" dirty="0"/>
              <a:t> and </a:t>
            </a:r>
            <a:r>
              <a:rPr lang="en-US" altLang="en-US" b="1" dirty="0"/>
              <a:t>receive</a:t>
            </a:r>
            <a:r>
              <a:rPr lang="en-US" altLang="en-US" dirty="0"/>
              <a:t> </a:t>
            </a:r>
            <a:r>
              <a:rPr lang="en-US" altLang="en-US" b="1" dirty="0"/>
              <a:t>protocols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Synchronization Across Multiple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b="1" dirty="0"/>
              <a:t> </a:t>
            </a:r>
            <a:r>
              <a:rPr lang="en-US" b="1" dirty="0" smtClean="0"/>
              <a:t>Directives</a:t>
            </a:r>
          </a:p>
          <a:p>
            <a:pPr lvl="1"/>
            <a:r>
              <a:rPr lang="en-US" dirty="0" smtClean="0"/>
              <a:t>Often</a:t>
            </a:r>
            <a:r>
              <a:rPr lang="en-US" dirty="0"/>
              <a:t>, it is desirable to have a sequence of for-directives within a parallel construct that do </a:t>
            </a:r>
            <a:r>
              <a:rPr lang="en-US" dirty="0" smtClean="0"/>
              <a:t>not execute </a:t>
            </a:r>
            <a:r>
              <a:rPr lang="en-US" dirty="0"/>
              <a:t>an implicit barrier at the end of each for directive. </a:t>
            </a:r>
            <a:endParaRPr lang="en-US" dirty="0" smtClean="0"/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provides a clause –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dirty="0" smtClean="0"/>
              <a:t>, which </a:t>
            </a:r>
            <a:r>
              <a:rPr lang="en-US" dirty="0"/>
              <a:t>can be used with a for directive to indicate that the threads can proceed to the </a:t>
            </a:r>
            <a:r>
              <a:rPr lang="en-US" dirty="0" smtClean="0"/>
              <a:t>next statement </a:t>
            </a:r>
            <a:r>
              <a:rPr lang="en-US" dirty="0"/>
              <a:t>without waiting for all other threads to complete the for loop execution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the Message Passing </a:t>
            </a:r>
            <a:r>
              <a:rPr lang="en-US" dirty="0" smtClean="0"/>
              <a:t>Interface (Chapter#6)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MPI defines a standard library for message-passing that can be used </a:t>
            </a:r>
            <a:r>
              <a:rPr lang="en-US" dirty="0" smtClean="0"/>
              <a:t>to develop </a:t>
            </a:r>
            <a:r>
              <a:rPr lang="en-US" dirty="0"/>
              <a:t>portable message-passing programs using either C or Fortran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MPI standard defines both the syntax as well as the semantics of a core set of library routines.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MPI library contains over 125 routines, but the number of key concepts is much </a:t>
            </a:r>
            <a:r>
              <a:rPr lang="en-US" dirty="0" smtClean="0"/>
              <a:t>smaller, it </a:t>
            </a:r>
            <a:r>
              <a:rPr lang="en-US" dirty="0"/>
              <a:t>is possible to write fully-functional message-passing programs by using only the </a:t>
            </a:r>
            <a:r>
              <a:rPr lang="en-US" dirty="0" smtClean="0"/>
              <a:t>six routines 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routines are used to </a:t>
            </a:r>
            <a:r>
              <a:rPr lang="en-US" i="1" dirty="0"/>
              <a:t>initialize</a:t>
            </a:r>
            <a:r>
              <a:rPr lang="en-US" dirty="0"/>
              <a:t> and </a:t>
            </a:r>
            <a:r>
              <a:rPr lang="en-US" i="1" dirty="0"/>
              <a:t>terminate </a:t>
            </a:r>
            <a:r>
              <a:rPr lang="en-US" dirty="0"/>
              <a:t>the MPI </a:t>
            </a:r>
            <a:r>
              <a:rPr lang="en-US" dirty="0" smtClean="0"/>
              <a:t>library, to </a:t>
            </a:r>
            <a:r>
              <a:rPr lang="en-US" dirty="0"/>
              <a:t>get information about the parallel computing environment, and to </a:t>
            </a:r>
            <a:r>
              <a:rPr lang="en-US" i="1" dirty="0"/>
              <a:t>send</a:t>
            </a:r>
            <a:r>
              <a:rPr lang="en-US" dirty="0"/>
              <a:t> and </a:t>
            </a:r>
            <a:r>
              <a:rPr lang="en-US" i="1" dirty="0" smtClean="0"/>
              <a:t>receive</a:t>
            </a:r>
            <a:r>
              <a:rPr lang="en-US" dirty="0" smtClean="0"/>
              <a:t> messages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5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the Message Passing </a:t>
            </a:r>
            <a:r>
              <a:rPr lang="en-US" dirty="0" smtClean="0"/>
              <a:t>Interface</a:t>
            </a:r>
            <a:endParaRPr lang="en-US" dirty="0"/>
          </a:p>
        </p:txBody>
      </p:sp>
      <p:graphicFrame>
        <p:nvGraphicFramePr>
          <p:cNvPr id="4" name="Google Shape;304;p38"/>
          <p:cNvGraphicFramePr/>
          <p:nvPr>
            <p:extLst/>
          </p:nvPr>
        </p:nvGraphicFramePr>
        <p:xfrm>
          <a:off x="2592888" y="2208756"/>
          <a:ext cx="7239000" cy="2719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7875"/>
                <a:gridCol w="5191125"/>
              </a:tblGrid>
              <a:tr h="4159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MPI_Init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dirty="0"/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Initializes MPI. </a:t>
                      </a:r>
                      <a:endParaRPr dirty="0">
                        <a:latin typeface="+mn-lt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MPI_Finalize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Terminates MPI. </a:t>
                      </a:r>
                      <a:endParaRPr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MPI_Comm_size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Determines the number of processes. </a:t>
                      </a:r>
                      <a:endParaRPr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4984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MPI_Comm_rank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Determines the label of calling process. </a:t>
                      </a:r>
                      <a:endParaRPr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MPI_Send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Sends a message. </a:t>
                      </a:r>
                      <a:endParaRPr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683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MPI_Recv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dirty="0"/>
                    </a:p>
                  </a:txBody>
                  <a:tcPr marL="0" marR="0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Receives a message.</a:t>
                      </a:r>
                      <a:endParaRPr dirty="0">
                        <a:latin typeface="+mn-lt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9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and Terminating MPI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dirty="0">
                <a:solidFill>
                  <a:srgbClr val="790029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called prior to any calls to other MPI routines. 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Its purpose </a:t>
            </a:r>
            <a:r>
              <a:rPr lang="en-US" dirty="0">
                <a:solidFill>
                  <a:srgbClr val="333333"/>
                </a:solidFill>
              </a:rPr>
              <a:t>is to initialize the </a:t>
            </a:r>
            <a:r>
              <a:rPr lang="en-US" dirty="0" smtClean="0">
                <a:solidFill>
                  <a:srgbClr val="333333"/>
                </a:solidFill>
              </a:rPr>
              <a:t>MPI environment</a:t>
            </a:r>
            <a:r>
              <a:rPr lang="en-US" dirty="0">
                <a:solidFill>
                  <a:srgbClr val="333333"/>
                </a:solidFill>
              </a:rPr>
              <a:t>. 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Calling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dirty="0">
                <a:solidFill>
                  <a:srgbClr val="790029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more than once during the execution of a program will lead </a:t>
            </a:r>
            <a:r>
              <a:rPr lang="en-US" dirty="0" smtClean="0">
                <a:solidFill>
                  <a:srgbClr val="333333"/>
                </a:solidFill>
              </a:rPr>
              <a:t>to an </a:t>
            </a:r>
            <a:r>
              <a:rPr lang="en-US" dirty="0">
                <a:solidFill>
                  <a:srgbClr val="333333"/>
                </a:solidFill>
              </a:rPr>
              <a:t>error. </a:t>
            </a:r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dirty="0" smtClean="0">
                <a:solidFill>
                  <a:srgbClr val="790029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called at the end of the computation, and it performs various cleanup tasks to terminate the MPI </a:t>
            </a:r>
            <a:r>
              <a:rPr lang="en-US" dirty="0" smtClean="0">
                <a:solidFill>
                  <a:srgbClr val="333333"/>
                </a:solidFill>
              </a:rPr>
              <a:t>environment.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No </a:t>
            </a:r>
            <a:r>
              <a:rPr lang="en-US" dirty="0">
                <a:solidFill>
                  <a:srgbClr val="333333"/>
                </a:solidFill>
              </a:rPr>
              <a:t>MPI calls may be performed after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dirty="0" smtClean="0">
                <a:solidFill>
                  <a:srgbClr val="790029"/>
                </a:solidFill>
              </a:rPr>
              <a:t> </a:t>
            </a:r>
            <a:r>
              <a:rPr lang="en-US" dirty="0" smtClean="0">
                <a:solidFill>
                  <a:srgbClr val="333333"/>
                </a:solidFill>
              </a:rPr>
              <a:t>has </a:t>
            </a:r>
            <a:r>
              <a:rPr lang="en-US" dirty="0">
                <a:solidFill>
                  <a:srgbClr val="333333"/>
                </a:solidFill>
              </a:rPr>
              <a:t>been called, not even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dirty="0">
                <a:solidFill>
                  <a:srgbClr val="790029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prototypes of these two functions are: </a:t>
            </a:r>
          </a:p>
          <a:p>
            <a:pPr marL="0" indent="0">
              <a:buNone/>
            </a:pP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***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MPI routines, data-types, and constants are prefixed by “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dirty="0" smtClean="0"/>
              <a:t>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key concept used throughout MPI is that of the </a:t>
            </a:r>
            <a:r>
              <a:rPr lang="en-US" i="1" dirty="0"/>
              <a:t>communication </a:t>
            </a:r>
            <a:r>
              <a:rPr lang="en-US" i="1" dirty="0" smtClean="0"/>
              <a:t>domain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communication</a:t>
            </a:r>
            <a:r>
              <a:rPr lang="en-US" b="1" dirty="0"/>
              <a:t> </a:t>
            </a:r>
            <a:r>
              <a:rPr lang="en-US" b="1" dirty="0" smtClean="0"/>
              <a:t>domain</a:t>
            </a:r>
            <a:r>
              <a:rPr lang="en-US" dirty="0" smtClean="0"/>
              <a:t> </a:t>
            </a:r>
            <a:r>
              <a:rPr lang="en-US" dirty="0"/>
              <a:t>is a set of processes that are allowed </a:t>
            </a:r>
            <a:r>
              <a:rPr lang="en-US" dirty="0" smtClean="0"/>
              <a:t>to communicate </a:t>
            </a:r>
            <a:r>
              <a:rPr lang="en-US" dirty="0"/>
              <a:t>with each </a:t>
            </a:r>
            <a:r>
              <a:rPr lang="en-US" dirty="0" smtClean="0"/>
              <a:t>other.</a:t>
            </a:r>
          </a:p>
          <a:p>
            <a:endParaRPr lang="en-US" dirty="0" smtClean="0"/>
          </a:p>
          <a:p>
            <a:r>
              <a:rPr lang="en-US" dirty="0" smtClean="0"/>
              <a:t>Information about </a:t>
            </a:r>
            <a:r>
              <a:rPr lang="en-US" dirty="0"/>
              <a:t>communication domains is stored in variables of type </a:t>
            </a:r>
            <a:r>
              <a:rPr lang="en-US" sz="3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/>
              <a:t>, that </a:t>
            </a:r>
            <a:r>
              <a:rPr lang="en-US" dirty="0"/>
              <a:t>are </a:t>
            </a:r>
            <a:r>
              <a:rPr lang="en-US" dirty="0" smtClean="0"/>
              <a:t>called </a:t>
            </a:r>
            <a:r>
              <a:rPr lang="en-US" b="1" i="1" dirty="0" smtClean="0"/>
              <a:t>communicators 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can </a:t>
            </a:r>
            <a:r>
              <a:rPr lang="en-US" dirty="0"/>
              <a:t>belong to many different (possibly </a:t>
            </a:r>
            <a:r>
              <a:rPr lang="en-US" dirty="0" smtClean="0"/>
              <a:t>overlapping) communication </a:t>
            </a:r>
            <a:r>
              <a:rPr lang="en-US" dirty="0"/>
              <a:t>domains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defines a default communicator </a:t>
            </a:r>
            <a:r>
              <a:rPr lang="en-US" dirty="0" smtClean="0"/>
              <a:t>called </a:t>
            </a:r>
            <a:r>
              <a:rPr lang="en-US" sz="34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MPI_COMM_WORLD </a:t>
            </a:r>
            <a:r>
              <a:rPr lang="en-US" dirty="0"/>
              <a:t>which includes all the processes. </a:t>
            </a:r>
          </a:p>
        </p:txBody>
      </p:sp>
    </p:spTree>
    <p:extLst>
      <p:ext uri="{BB962C8B-B14F-4D97-AF65-F5344CB8AC3E}">
        <p14:creationId xmlns:p14="http://schemas.microsoft.com/office/powerpoint/2010/main" val="32992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Communicator holds </a:t>
            </a:r>
            <a:r>
              <a:rPr lang="en-US" dirty="0"/>
              <a:t>a group of processes that can communicate with each other.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message passing calls in MPI must have a specific communicator to use the call with.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a communicator handle is MPI_COMM_WORLD. MPI_COMM_WORLD is the default communicator that contains all processes available for use.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created and destroyed during program execution.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54475"/>
            <a:ext cx="64674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46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r>
              <a:rPr lang="en-US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MPI_Comm_size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 </a:t>
            </a:r>
            <a:r>
              <a:rPr lang="en-US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MPI_Comm_rank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 </a:t>
            </a:r>
            <a:r>
              <a:rPr lang="en-US" dirty="0">
                <a:solidFill>
                  <a:srgbClr val="404040"/>
                </a:solidFill>
                <a:ea typeface="Trebuchet MS"/>
                <a:cs typeface="Trebuchet MS"/>
                <a:sym typeface="Trebuchet MS"/>
              </a:rPr>
              <a:t>functions are used to determine the number of processes and the label of the calling process, respectively. </a:t>
            </a:r>
            <a:endParaRPr lang="en-US" dirty="0"/>
          </a:p>
          <a:p>
            <a:pPr marL="3429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endParaRPr lang="en-US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r>
              <a:rPr lang="en-US" dirty="0" smtClean="0">
                <a:solidFill>
                  <a:srgbClr val="404040"/>
                </a:solidFill>
                <a:ea typeface="Trebuchet MS"/>
                <a:cs typeface="Trebuchet MS"/>
                <a:sym typeface="Trebuchet MS"/>
              </a:rPr>
              <a:t>The </a:t>
            </a:r>
            <a:r>
              <a:rPr lang="en-US" dirty="0">
                <a:solidFill>
                  <a:srgbClr val="404040"/>
                </a:solidFill>
                <a:ea typeface="Trebuchet MS"/>
                <a:cs typeface="Trebuchet MS"/>
                <a:sym typeface="Trebuchet MS"/>
              </a:rPr>
              <a:t>calling sequences of these routines are as follows: </a:t>
            </a:r>
            <a:endParaRPr lang="en-US" dirty="0"/>
          </a:p>
          <a:p>
            <a:pPr marL="3429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6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int</a:t>
            </a:r>
            <a:r>
              <a:rPr lang="en-US" sz="26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MPI_Comm_size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MPI_Comm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comm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int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*size) </a:t>
            </a:r>
            <a:endParaRPr lang="en-US" sz="2600" dirty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int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MPI_Comm_rank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MPI_Comm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comm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int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*rank) </a:t>
            </a:r>
            <a:endParaRPr lang="en-US" sz="2600" dirty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►"/>
            </a:pPr>
            <a:endParaRPr lang="en-US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US" dirty="0" smtClean="0">
                <a:solidFill>
                  <a:srgbClr val="404040"/>
                </a:solidFill>
                <a:ea typeface="Trebuchet MS"/>
                <a:cs typeface="Trebuchet MS"/>
                <a:sym typeface="Trebuchet MS"/>
              </a:rPr>
              <a:t>The </a:t>
            </a:r>
            <a:r>
              <a:rPr lang="en-US" dirty="0">
                <a:solidFill>
                  <a:srgbClr val="404040"/>
                </a:solidFill>
                <a:ea typeface="Trebuchet MS"/>
                <a:cs typeface="Trebuchet MS"/>
                <a:sym typeface="Trebuchet MS"/>
              </a:rPr>
              <a:t>rank of a process is an integer that ranges from zero up to the size of the communicator minus one.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98" y="1842764"/>
            <a:ext cx="6858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4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6914"/>
            <a:ext cx="10610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76" y="318554"/>
            <a:ext cx="8198604" cy="58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105025"/>
            <a:ext cx="6667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6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21" y="735361"/>
            <a:ext cx="7501018" cy="50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8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1" y="1160112"/>
            <a:ext cx="8074617" cy="40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6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094003"/>
            <a:ext cx="6905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1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 dirty="0" smtClean="0"/>
              <a:t>Our First MPI Progra</a:t>
            </a:r>
            <a:r>
              <a:rPr lang="en-US" dirty="0"/>
              <a:t>m</a:t>
            </a:r>
            <a:endParaRPr dirty="0"/>
          </a:p>
        </p:txBody>
      </p:sp>
      <p:sp>
        <p:nvSpPr>
          <p:cNvPr id="329" name="Google Shape;329;p42"/>
          <p:cNvSpPr txBox="1"/>
          <p:nvPr/>
        </p:nvSpPr>
        <p:spPr>
          <a:xfrm>
            <a:off x="1202499" y="2004165"/>
            <a:ext cx="10622071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mpi.h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npes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myrank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MPI_Init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MPI_Comm_size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(MPI_COMM_WORLD, &amp;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npes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MPI_Comm_rank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(MPI_COMM_WORLD, &amp;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myrank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("From process %d out of %d, Hello World!\n</a:t>
            </a:r>
            <a:r>
              <a:rPr lang="en-US" sz="2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-US" sz="2000" dirty="0">
                <a:sym typeface="Courier Ne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myrank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npes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MPI_Finalize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/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149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Parallel C++ program </a:t>
            </a:r>
            <a:r>
              <a:rPr lang="en-US" dirty="0" smtClean="0"/>
              <a:t>with </a:t>
            </a:r>
            <a:r>
              <a:rPr lang="en-US" dirty="0" err="1" smtClean="0"/>
              <a:t>OpneMP</a:t>
            </a:r>
            <a:r>
              <a:rPr lang="en-US" dirty="0" smtClean="0"/>
              <a:t> to </a:t>
            </a:r>
            <a:r>
              <a:rPr lang="en-US" dirty="0"/>
              <a:t>calculate WORDCOUNT of some text file. Your program must have reduction clause, and also display the local results of each thread.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Download</a:t>
            </a:r>
            <a:r>
              <a:rPr lang="en-US" dirty="0" smtClean="0"/>
              <a:t>, Install and Configure MPI. </a:t>
            </a:r>
            <a:r>
              <a:rPr lang="en-US" dirty="0"/>
              <a:t>Write a </a:t>
            </a:r>
            <a:r>
              <a:rPr lang="en-US" dirty="0" smtClean="0"/>
              <a:t>MPI C program </a:t>
            </a:r>
            <a:r>
              <a:rPr lang="en-US" dirty="0"/>
              <a:t>to print the </a:t>
            </a:r>
            <a:r>
              <a:rPr lang="en-US" dirty="0" smtClean="0"/>
              <a:t>statement "Hello</a:t>
            </a:r>
            <a:r>
              <a:rPr lang="en-US" dirty="0"/>
              <a:t>, I am process X of Y </a:t>
            </a:r>
            <a:r>
              <a:rPr lang="en-US" dirty="0" smtClean="0"/>
              <a:t>processes“</a:t>
            </a:r>
          </a:p>
          <a:p>
            <a:pPr marL="806958" lvl="1" indent="-514350"/>
            <a:r>
              <a:rPr lang="en-US" dirty="0" smtClean="0"/>
              <a:t>where </a:t>
            </a:r>
            <a:r>
              <a:rPr lang="en-US" dirty="0"/>
              <a:t>X is the current process while Y is the number </a:t>
            </a:r>
            <a:r>
              <a:rPr lang="en-US" dirty="0" smtClean="0"/>
              <a:t>of processes </a:t>
            </a:r>
            <a:r>
              <a:rPr lang="en-US" dirty="0"/>
              <a:t>for job </a:t>
            </a:r>
          </a:p>
        </p:txBody>
      </p:sp>
    </p:spTree>
    <p:extLst>
      <p:ext uri="{BB962C8B-B14F-4D97-AF65-F5344CB8AC3E}">
        <p14:creationId xmlns:p14="http://schemas.microsoft.com/office/powerpoint/2010/main" val="1086141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>
            <a:spLocks noGrp="1"/>
          </p:cNvSpPr>
          <p:nvPr>
            <p:ph type="title" idx="4294967295"/>
          </p:nvPr>
        </p:nvSpPr>
        <p:spPr>
          <a:xfrm>
            <a:off x="668054" y="237234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  <a:buSzPts val="3600"/>
            </a:pPr>
            <a:r>
              <a:rPr lang="en-US" dirty="0" smtClean="0"/>
              <a:t>MPI </a:t>
            </a:r>
            <a:r>
              <a:rPr lang="en-US" dirty="0" err="1" smtClean="0"/>
              <a:t>Datatypes</a:t>
            </a:r>
            <a:endParaRPr dirty="0"/>
          </a:p>
        </p:txBody>
      </p:sp>
      <p:graphicFrame>
        <p:nvGraphicFramePr>
          <p:cNvPr id="353" name="Google Shape;353;p46"/>
          <p:cNvGraphicFramePr/>
          <p:nvPr>
            <p:extLst/>
          </p:nvPr>
        </p:nvGraphicFramePr>
        <p:xfrm>
          <a:off x="2971801" y="1295401"/>
          <a:ext cx="6095975" cy="51565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3825"/>
                <a:gridCol w="3332150"/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MPI </a:t>
                      </a: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Datatype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dirty="0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</a:t>
                      </a: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Datatype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dirty="0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MPI_CHAR 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 char 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MPI_SHORT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 short int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67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MPI_INT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 int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MPI_LONG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 long int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67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MPI_UNSIGNED_CHAR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char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MPI_UNSIGNED_SHORT 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short int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67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MPI_UNSIGNED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int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MPI_UNSIGNED_LONG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long int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MPI_FLOAT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67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MPI_DOUBLE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MPI_LONG_DOUBLE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double 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667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MPI_BYTE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MPI_PACKED </a:t>
                      </a:r>
                      <a:endParaRPr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8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 dirty="0" smtClean="0"/>
              <a:t>Running an MPI Program</a:t>
            </a:r>
            <a:endParaRPr dirty="0"/>
          </a:p>
        </p:txBody>
      </p:sp>
      <p:sp>
        <p:nvSpPr>
          <p:cNvPr id="335" name="Google Shape;335;p43"/>
          <p:cNvSpPr txBox="1">
            <a:spLocks noGrp="1"/>
          </p:cNvSpPr>
          <p:nvPr>
            <p:ph idx="1"/>
          </p:nvPr>
        </p:nvSpPr>
        <p:spPr>
          <a:xfrm>
            <a:off x="1097280" y="2950781"/>
            <a:ext cx="10058400" cy="181326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vert="horz" wrap="square" lIns="0" tIns="0" rIns="0" bIns="88850" rtlCol="0" anchor="ctr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mpicc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program_name.c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-o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object_file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mpirun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-np [number of processes]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object_file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7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functions for sending and receiving messages in MPI are the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dirty="0"/>
              <a:t> and </a:t>
            </a:r>
            <a:r>
              <a:rPr lang="en-US" sz="26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 smtClean="0"/>
              <a:t> respectively.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None/>
            </a:pPr>
            <a:endParaRPr lang="en-US" sz="2000" dirty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*status)</a:t>
            </a:r>
          </a:p>
        </p:txBody>
      </p:sp>
    </p:spTree>
    <p:extLst>
      <p:ext uri="{BB962C8B-B14F-4D97-AF65-F5344CB8AC3E}">
        <p14:creationId xmlns:p14="http://schemas.microsoft.com/office/powerpoint/2010/main" val="28249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92" y="2171489"/>
            <a:ext cx="8105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dirty="0"/>
              <a:t> sends the data stored in the buffer pointed by </a:t>
            </a:r>
            <a:endParaRPr lang="en-US" dirty="0" smtClean="0"/>
          </a:p>
          <a:p>
            <a:pPr lvl="1"/>
            <a:r>
              <a:rPr lang="en-US" sz="22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 :initial address of send buffer (choice</a:t>
            </a:r>
            <a:r>
              <a:rPr lang="en-US" dirty="0" smtClean="0"/>
              <a:t>). </a:t>
            </a:r>
          </a:p>
          <a:p>
            <a:pPr lvl="1"/>
            <a:r>
              <a:rPr lang="en-US" sz="22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err="1" smtClean="0"/>
              <a:t>:number</a:t>
            </a:r>
            <a:r>
              <a:rPr lang="en-US" dirty="0" smtClean="0"/>
              <a:t> </a:t>
            </a:r>
            <a:r>
              <a:rPr lang="en-US" dirty="0"/>
              <a:t>of elements in send buffer (nonnegative integer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datatype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of each send buffer element (</a:t>
            </a:r>
            <a:r>
              <a:rPr lang="en-US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handle)</a:t>
            </a:r>
          </a:p>
          <a:p>
            <a:pPr lvl="1"/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/>
              <a:t> </a:t>
            </a:r>
            <a:r>
              <a:rPr lang="en-US" dirty="0"/>
              <a:t>rank of destination (integer)</a:t>
            </a:r>
          </a:p>
          <a:p>
            <a:pPr lvl="1"/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dirty="0"/>
              <a:t>: message tag (integer</a:t>
            </a:r>
            <a:r>
              <a:rPr lang="en-US" dirty="0" smtClean="0"/>
              <a:t>), each </a:t>
            </a:r>
            <a:r>
              <a:rPr lang="en-US" dirty="0"/>
              <a:t>message has an integer-valued tag</a:t>
            </a:r>
            <a:br>
              <a:rPr lang="en-US" dirty="0"/>
            </a:br>
            <a:r>
              <a:rPr lang="en-US" dirty="0"/>
              <a:t>associated with </a:t>
            </a:r>
            <a:r>
              <a:rPr lang="en-US" dirty="0" smtClean="0"/>
              <a:t>it to </a:t>
            </a:r>
            <a:r>
              <a:rPr lang="en-US" dirty="0"/>
              <a:t>distinguish different types of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communicator (handle</a:t>
            </a:r>
            <a:r>
              <a:rPr lang="en-US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/>
              <a:t> argument is the rank of the destination process in the </a:t>
            </a:r>
            <a:r>
              <a:rPr lang="en-US" dirty="0" smtClean="0"/>
              <a:t>communication domain </a:t>
            </a:r>
            <a:r>
              <a:rPr lang="en-US" dirty="0"/>
              <a:t>specified by the communicator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solidFill>
                  <a:srgbClr val="79002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MPI_Recv</a:t>
            </a:r>
            <a:endParaRPr lang="en-US" sz="2400" dirty="0">
              <a:solidFill>
                <a:srgbClr val="790029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*status)</a:t>
            </a:r>
          </a:p>
          <a:p>
            <a:endParaRPr lang="en-US" dirty="0" smtClean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 smtClean="0"/>
              <a:t> </a:t>
            </a:r>
            <a:r>
              <a:rPr lang="en-US" dirty="0"/>
              <a:t>receives a message sent by a process whose rank is given by the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in </a:t>
            </a:r>
            <a:r>
              <a:rPr lang="en-US" dirty="0" smtClean="0"/>
              <a:t>the communication </a:t>
            </a:r>
            <a:r>
              <a:rPr lang="en-US" dirty="0"/>
              <a:t>domain specified by the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/>
              <a:t> argument.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received message is stored in continuous locations in the buffer pointed to by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 . </a:t>
            </a:r>
          </a:p>
          <a:p>
            <a:r>
              <a:rPr lang="en-US" dirty="0" smtClean="0"/>
              <a:t>The </a:t>
            </a:r>
            <a:r>
              <a:rPr lang="en-US" dirty="0"/>
              <a:t>tag of the sent message must </a:t>
            </a:r>
            <a:r>
              <a:rPr lang="en-US" dirty="0" smtClean="0"/>
              <a:t>be that </a:t>
            </a:r>
            <a:r>
              <a:rPr lang="en-US" dirty="0"/>
              <a:t>specified by the 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dirty="0"/>
              <a:t> argument.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many messages with identical tag from </a:t>
            </a:r>
            <a:r>
              <a:rPr lang="en-US" dirty="0" smtClean="0"/>
              <a:t>the same </a:t>
            </a:r>
            <a:r>
              <a:rPr lang="en-US" dirty="0"/>
              <a:t>process, then any one of these messages is received </a:t>
            </a:r>
          </a:p>
        </p:txBody>
      </p:sp>
    </p:spTree>
    <p:extLst>
      <p:ext uri="{BB962C8B-B14F-4D97-AF65-F5344CB8AC3E}">
        <p14:creationId xmlns:p14="http://schemas.microsoft.com/office/powerpoint/2010/main" val="10465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solidFill>
                  <a:srgbClr val="79002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MPI_Recv</a:t>
            </a:r>
            <a:endParaRPr lang="en-US" sz="2400" dirty="0">
              <a:solidFill>
                <a:srgbClr val="790029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*status)</a:t>
            </a:r>
          </a:p>
          <a:p>
            <a:endParaRPr lang="en-US" dirty="0" smtClean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MPI allows specification of </a:t>
            </a:r>
            <a:r>
              <a:rPr lang="en-US" i="1" dirty="0" smtClean="0"/>
              <a:t>wildcard</a:t>
            </a:r>
            <a:r>
              <a:rPr lang="en-US" dirty="0" smtClean="0"/>
              <a:t> arguments </a:t>
            </a:r>
            <a:r>
              <a:rPr lang="en-US" dirty="0"/>
              <a:t>for both 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4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is set to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MPI_ANY_SOURCE </a:t>
            </a:r>
            <a:r>
              <a:rPr lang="en-US" dirty="0"/>
              <a:t>, then any process </a:t>
            </a:r>
            <a:r>
              <a:rPr lang="en-US" dirty="0" smtClean="0"/>
              <a:t>of the </a:t>
            </a:r>
            <a:r>
              <a:rPr lang="en-US" dirty="0"/>
              <a:t>communication domain can be the source of the message. </a:t>
            </a:r>
            <a:endParaRPr lang="en-US" dirty="0" smtClean="0"/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if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dirty="0"/>
              <a:t> is set </a:t>
            </a:r>
            <a:r>
              <a:rPr lang="en-US" dirty="0" smtClean="0"/>
              <a:t>to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MPI_ANY_TAG</a:t>
            </a:r>
            <a:r>
              <a:rPr lang="en-US" dirty="0" smtClean="0"/>
              <a:t> </a:t>
            </a:r>
            <a:r>
              <a:rPr lang="en-US" dirty="0"/>
              <a:t>, then messages with any tag are accepted. </a:t>
            </a:r>
          </a:p>
        </p:txBody>
      </p:sp>
    </p:spTree>
    <p:extLst>
      <p:ext uri="{BB962C8B-B14F-4D97-AF65-F5344CB8AC3E}">
        <p14:creationId xmlns:p14="http://schemas.microsoft.com/office/powerpoint/2010/main" val="16358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solidFill>
                  <a:srgbClr val="79002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MPI_Recv</a:t>
            </a:r>
            <a:endParaRPr lang="en-US" sz="2400" dirty="0">
              <a:solidFill>
                <a:srgbClr val="790029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*status)</a:t>
            </a:r>
          </a:p>
          <a:p>
            <a:endParaRPr lang="en-US" dirty="0" smtClean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sz="26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arguments </a:t>
            </a:r>
            <a:r>
              <a:rPr lang="en-US" dirty="0" smtClean="0"/>
              <a:t>of </a:t>
            </a:r>
            <a:r>
              <a:rPr lang="en-US" sz="26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 smtClean="0"/>
              <a:t> </a:t>
            </a:r>
            <a:r>
              <a:rPr lang="en-US" dirty="0"/>
              <a:t>are used to specify the length of the supplied </a:t>
            </a:r>
            <a:r>
              <a:rPr lang="en-US" dirty="0" smtClean="0"/>
              <a:t>buffer.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received message should </a:t>
            </a:r>
            <a:r>
              <a:rPr lang="en-US" dirty="0" smtClean="0"/>
              <a:t>be of </a:t>
            </a:r>
            <a:r>
              <a:rPr lang="en-US" dirty="0"/>
              <a:t>length equal to or less than this length. </a:t>
            </a:r>
          </a:p>
        </p:txBody>
      </p:sp>
    </p:spTree>
    <p:extLst>
      <p:ext uri="{BB962C8B-B14F-4D97-AF65-F5344CB8AC3E}">
        <p14:creationId xmlns:p14="http://schemas.microsoft.com/office/powerpoint/2010/main" val="27389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solidFill>
                  <a:srgbClr val="79002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MPI_Recv</a:t>
            </a:r>
            <a:endParaRPr lang="en-US" sz="2400" dirty="0">
              <a:solidFill>
                <a:srgbClr val="790029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*status)</a:t>
            </a:r>
          </a:p>
          <a:p>
            <a:endParaRPr lang="en-US" dirty="0" smtClean="0">
              <a:solidFill>
                <a:srgbClr val="7900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After a message has been received, the 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variable can be used to get information </a:t>
            </a:r>
            <a:r>
              <a:rPr lang="en-US" dirty="0" smtClean="0"/>
              <a:t>about the 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/>
              <a:t> operation.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C, 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stored using the 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/>
              <a:t> data-structure. </a:t>
            </a:r>
          </a:p>
        </p:txBody>
      </p:sp>
    </p:spTree>
    <p:extLst>
      <p:ext uri="{BB962C8B-B14F-4D97-AF65-F5344CB8AC3E}">
        <p14:creationId xmlns:p14="http://schemas.microsoft.com/office/powerpoint/2010/main" val="38316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corresponding data structure contains: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MPI_SOURCE;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MPI_TAG;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MPI_ERROR; }; </a:t>
            </a:r>
          </a:p>
          <a:p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MPI_SOURCE</a:t>
            </a:r>
            <a:r>
              <a:rPr lang="en-US" dirty="0"/>
              <a:t> and </a:t>
            </a:r>
            <a:r>
              <a:rPr lang="en-US" sz="26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MPI_TAG </a:t>
            </a:r>
            <a:r>
              <a:rPr lang="en-US" dirty="0"/>
              <a:t>store the source and the tag of the received message. </a:t>
            </a:r>
            <a:endParaRPr lang="en-US" dirty="0" smtClean="0"/>
          </a:p>
          <a:p>
            <a:r>
              <a:rPr lang="en-US" dirty="0" smtClean="0"/>
              <a:t>They are particularly </a:t>
            </a:r>
            <a:r>
              <a:rPr lang="en-US" dirty="0"/>
              <a:t>useful when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MPI_ANY_SOURCE </a:t>
            </a:r>
            <a:r>
              <a:rPr lang="en-US" dirty="0"/>
              <a:t>and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MPI_ANY_TAG </a:t>
            </a:r>
            <a:r>
              <a:rPr lang="en-US" dirty="0"/>
              <a:t>are used for the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dirty="0" smtClean="0"/>
              <a:t> arguments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MPI_ERROR</a:t>
            </a:r>
            <a:r>
              <a:rPr lang="en-US" dirty="0" smtClean="0"/>
              <a:t> </a:t>
            </a:r>
            <a:r>
              <a:rPr lang="en-US" dirty="0"/>
              <a:t>stores the error-code of the received message. </a:t>
            </a:r>
          </a:p>
        </p:txBody>
      </p:sp>
    </p:spTree>
    <p:extLst>
      <p:ext uri="{BB962C8B-B14F-4D97-AF65-F5344CB8AC3E}">
        <p14:creationId xmlns:p14="http://schemas.microsoft.com/office/powerpoint/2010/main" val="5648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OpenMP</a:t>
            </a:r>
            <a:r>
              <a:rPr lang="en-US" dirty="0"/>
              <a:t> supports such non-iterative parallel task assignment </a:t>
            </a:r>
            <a:r>
              <a:rPr lang="en-US" dirty="0" smtClean="0"/>
              <a:t>using the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  <a:r>
              <a:rPr lang="en-US" dirty="0" smtClean="0"/>
              <a:t> </a:t>
            </a:r>
            <a:r>
              <a:rPr lang="en-US" dirty="0"/>
              <a:t>directive.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general form of the sections directive is as </a:t>
            </a:r>
            <a:r>
              <a:rPr lang="en-US" dirty="0" smtClean="0"/>
              <a:t>follows: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[clause 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[#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structured block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]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[#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structured block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]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  <a:r>
              <a:rPr lang="en-US" dirty="0"/>
              <a:t> directive assigns the structured block corresponding to each section to </a:t>
            </a:r>
            <a:r>
              <a:rPr lang="en-US" dirty="0" smtClean="0"/>
              <a:t>one thread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indeed more than one section can be assigned to a single thread).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clause </a:t>
            </a:r>
            <a:r>
              <a:rPr lang="en-US" dirty="0" smtClean="0"/>
              <a:t>list may </a:t>
            </a:r>
            <a:r>
              <a:rPr lang="en-US" dirty="0"/>
              <a:t>include the following clauses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dirty="0"/>
              <a:t>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06917" y="1845734"/>
            <a:ext cx="8239125" cy="4675754"/>
            <a:chOff x="1097280" y="1845734"/>
            <a:chExt cx="8239125" cy="46757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845734"/>
              <a:ext cx="8239125" cy="20288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594" y="3555431"/>
              <a:ext cx="7171646" cy="2966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7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</a:t>
            </a:r>
            <a:r>
              <a:rPr lang="en-US" dirty="0" err="1" smtClean="0"/>
              <a:t>OpenMP</a:t>
            </a:r>
            <a:r>
              <a:rPr lang="en-US" dirty="0" smtClean="0"/>
              <a:t> Program to display the difference between a STATIC Schedule and a Dynamic </a:t>
            </a:r>
            <a:r>
              <a:rPr lang="en-US" smtClean="0"/>
              <a:t>Schedule.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Parallel C++ program to calculate WORDCOUNT of some text file. Your program must have reduction clause, and also display the local results of each thread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task#2 without using the REDUCTION clause. </a:t>
            </a:r>
          </a:p>
          <a:p>
            <a:pPr marL="806958" lvl="1" indent="-514350"/>
            <a:r>
              <a:rPr lang="en-US" b="1" dirty="0" smtClean="0"/>
              <a:t>HINT: Single </a:t>
            </a:r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33873</TotalTime>
  <Words>2216</Words>
  <Application>Microsoft Office PowerPoint</Application>
  <PresentationFormat>Widescreen</PresentationFormat>
  <Paragraphs>303</Paragraphs>
  <Slides>55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 New</vt:lpstr>
      <vt:lpstr>Noto Sans Symbols</vt:lpstr>
      <vt:lpstr>Times New Roman</vt:lpstr>
      <vt:lpstr>Trebuchet MS</vt:lpstr>
      <vt:lpstr>Wingdings</vt:lpstr>
      <vt:lpstr>Retrospect</vt:lpstr>
      <vt:lpstr>CS3006 Parallel and Distributed Computing</vt:lpstr>
      <vt:lpstr>Chapter 7. Programming Shared Address Space Platforms</vt:lpstr>
      <vt:lpstr>PowerPoint Presentation</vt:lpstr>
      <vt:lpstr>PowerPoint Presentation</vt:lpstr>
      <vt:lpstr>PowerPoint Presentation</vt:lpstr>
      <vt:lpstr>The sections Directive</vt:lpstr>
      <vt:lpstr>The sections Directive</vt:lpstr>
      <vt:lpstr>PowerPoint Presentation</vt:lpstr>
      <vt:lpstr>Class Tasks</vt:lpstr>
      <vt:lpstr>Nesting parallel Directives </vt:lpstr>
      <vt:lpstr>PowerPoint Presentation</vt:lpstr>
      <vt:lpstr>Synchronization Constructs in OpenMP </vt:lpstr>
      <vt:lpstr>The barrier Directive </vt:lpstr>
      <vt:lpstr>Single Thread Executions: The single and master Directives</vt:lpstr>
      <vt:lpstr>Single Thread Executions: The single and master Directives</vt:lpstr>
      <vt:lpstr>Single Thread Executions: The single and master Directives</vt:lpstr>
      <vt:lpstr>Critical Sections: The critical and atomic Directives </vt:lpstr>
      <vt:lpstr>PowerPoint Presentation</vt:lpstr>
      <vt:lpstr>PowerPoint Presentation</vt:lpstr>
      <vt:lpstr>Critical Sections: The critical and atomic Directives </vt:lpstr>
      <vt:lpstr>In-Order Execution: The ordered Directive </vt:lpstr>
      <vt:lpstr>In-Order Execution: The ordered Directive </vt:lpstr>
      <vt:lpstr>PowerPoint Presentation</vt:lpstr>
      <vt:lpstr>Chapter 6. Programming Using the Message Passing Paradigm</vt:lpstr>
      <vt:lpstr> Recall…</vt:lpstr>
      <vt:lpstr>Principles of Message-Passing Programming </vt:lpstr>
      <vt:lpstr>Principles of Message-Passing Programming </vt:lpstr>
      <vt:lpstr>The Building Blocks: Send and Receive Operations </vt:lpstr>
      <vt:lpstr>PowerPoint Presentation</vt:lpstr>
      <vt:lpstr>MPI: the Message Passing Interface (Chapter#6) </vt:lpstr>
      <vt:lpstr>MPI: the Message Passing Interface</vt:lpstr>
      <vt:lpstr>Starting and Terminating MPI Library</vt:lpstr>
      <vt:lpstr>PowerPoint Presentation</vt:lpstr>
      <vt:lpstr>Communicators</vt:lpstr>
      <vt:lpstr>Communicators</vt:lpstr>
      <vt:lpstr>Communicators</vt:lpstr>
      <vt:lpstr>PowerPoint Presentation</vt:lpstr>
      <vt:lpstr>Getting Information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First MPI Program</vt:lpstr>
      <vt:lpstr>Lab Task(s)</vt:lpstr>
      <vt:lpstr>MPI Datatypes</vt:lpstr>
      <vt:lpstr>Running an MPI Program</vt:lpstr>
      <vt:lpstr>PowerPoint Presentation</vt:lpstr>
      <vt:lpstr>MPI_Send</vt:lpstr>
      <vt:lpstr>MPI_Recv</vt:lpstr>
      <vt:lpstr>MPI_Recv</vt:lpstr>
      <vt:lpstr>MPI_Recv</vt:lpstr>
      <vt:lpstr>MPI_Recv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1100</cp:revision>
  <dcterms:created xsi:type="dcterms:W3CDTF">2021-02-06T08:07:10Z</dcterms:created>
  <dcterms:modified xsi:type="dcterms:W3CDTF">2022-10-20T03:30:40Z</dcterms:modified>
</cp:coreProperties>
</file>