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55"/>
  </p:notesMasterIdLst>
  <p:sldIdLst>
    <p:sldId id="256" r:id="rId2"/>
    <p:sldId id="422" r:id="rId3"/>
    <p:sldId id="423" r:id="rId4"/>
    <p:sldId id="424" r:id="rId5"/>
    <p:sldId id="425" r:id="rId6"/>
    <p:sldId id="426" r:id="rId7"/>
    <p:sldId id="447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49" r:id="rId18"/>
    <p:sldId id="451" r:id="rId19"/>
    <p:sldId id="452" r:id="rId20"/>
    <p:sldId id="453" r:id="rId21"/>
    <p:sldId id="454" r:id="rId22"/>
    <p:sldId id="455" r:id="rId23"/>
    <p:sldId id="460" r:id="rId24"/>
    <p:sldId id="461" r:id="rId25"/>
    <p:sldId id="470" r:id="rId26"/>
    <p:sldId id="462" r:id="rId27"/>
    <p:sldId id="463" r:id="rId28"/>
    <p:sldId id="471" r:id="rId29"/>
    <p:sldId id="457" r:id="rId30"/>
    <p:sldId id="472" r:id="rId31"/>
    <p:sldId id="474" r:id="rId32"/>
    <p:sldId id="464" r:id="rId33"/>
    <p:sldId id="465" r:id="rId34"/>
    <p:sldId id="466" r:id="rId35"/>
    <p:sldId id="467" r:id="rId36"/>
    <p:sldId id="475" r:id="rId37"/>
    <p:sldId id="468" r:id="rId38"/>
    <p:sldId id="469" r:id="rId39"/>
    <p:sldId id="476" r:id="rId40"/>
    <p:sldId id="459" r:id="rId41"/>
    <p:sldId id="477" r:id="rId42"/>
    <p:sldId id="478" r:id="rId43"/>
    <p:sldId id="479" r:id="rId44"/>
    <p:sldId id="480" r:id="rId45"/>
    <p:sldId id="481" r:id="rId46"/>
    <p:sldId id="482" r:id="rId47"/>
    <p:sldId id="483" r:id="rId48"/>
    <p:sldId id="486" r:id="rId49"/>
    <p:sldId id="484" r:id="rId50"/>
    <p:sldId id="485" r:id="rId51"/>
    <p:sldId id="487" r:id="rId52"/>
    <p:sldId id="488" r:id="rId53"/>
    <p:sldId id="48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117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outlineViewPr>
    <p:cViewPr>
      <p:scale>
        <a:sx n="33" d="100"/>
        <a:sy n="33" d="100"/>
      </p:scale>
      <p:origin x="0" y="-2790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message-passing programming paradigm requires that the parallelism is coded explicitly by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programmer.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its most general form, the message-passing paradigm supports execution of a different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on each of the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processes. This provides the ultimate flexibility in parallel programming, but makes the job of writing parallel programs effectively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unscalable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SPMD programs the code executed by different processes is identical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 for a small number of processes (e.g., the "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process)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The semantics of the send operation require that the value received by process </a:t>
            </a:r>
            <a:r>
              <a:rPr lang="en-US" altLang="en-US" b="1" dirty="0" smtClean="0"/>
              <a:t>P1</a:t>
            </a:r>
            <a:r>
              <a:rPr lang="en-US" altLang="en-US" dirty="0" smtClean="0"/>
              <a:t> must be </a:t>
            </a:r>
            <a:r>
              <a:rPr lang="en-US" altLang="en-US" b="1" dirty="0" smtClean="0"/>
              <a:t>100</a:t>
            </a:r>
            <a:r>
              <a:rPr lang="en-US" altLang="en-US" dirty="0" smtClean="0"/>
              <a:t> as opposed to </a:t>
            </a:r>
            <a:r>
              <a:rPr lang="en-US" altLang="en-US" b="1" dirty="0" smtClean="0"/>
              <a:t>0</a:t>
            </a:r>
            <a:r>
              <a:rPr lang="en-US" altLang="en-US" dirty="0" smtClean="0"/>
              <a:t>.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This motivates the design of the send and receive protocols.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6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b="1" dirty="0" err="1" smtClean="0"/>
              <a:t>sendbuf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 is an array of elements of type </a:t>
            </a:r>
            <a:r>
              <a:rPr lang="en-US" b="1" dirty="0" err="1" smtClean="0"/>
              <a:t>datatype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each process wants to reduce.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b="1" dirty="0" err="1" smtClean="0"/>
              <a:t>recv_data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only relevant on the process with a rank of </a:t>
            </a:r>
            <a:r>
              <a:rPr lang="en-US" b="1" dirty="0" smtClean="0"/>
              <a:t>target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Wingdings" panose="05000000000000000000" pitchFamily="2" charset="2"/>
              <a:buChar char="Ø"/>
              <a:defRPr sz="2800"/>
            </a:lvl1pPr>
            <a:lvl2pPr algn="just">
              <a:defRPr sz="2400">
                <a:solidFill>
                  <a:srgbClr val="002060"/>
                </a:solidFill>
              </a:defRPr>
            </a:lvl2pPr>
            <a:lvl3pPr algn="just">
              <a:defRPr sz="1800">
                <a:solidFill>
                  <a:srgbClr val="0070C0"/>
                </a:solidFill>
              </a:defRPr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CS3006 Parallel and Distributed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2022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69" y="162839"/>
            <a:ext cx="7920103" cy="3895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921" y="4513488"/>
            <a:ext cx="9906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</a:t>
            </a:r>
            <a:r>
              <a:rPr lang="en-US" altLang="en-US" b="1" dirty="0"/>
              <a:t>buffered blocking sends</a:t>
            </a:r>
            <a:r>
              <a:rPr lang="en-US" altLang="en-US" dirty="0"/>
              <a:t>, the sender simply copies the data into the designated buffer and returns after the copy operation has been completed. 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data is copied at a buffer at the receiving end as well. </a:t>
            </a:r>
          </a:p>
          <a:p>
            <a:pPr lvl="1"/>
            <a:r>
              <a:rPr lang="en-US" altLang="en-US" dirty="0"/>
              <a:t>Buffering alleviates idling at the expense of </a:t>
            </a:r>
            <a:r>
              <a:rPr lang="en-US" altLang="en-US" b="1" dirty="0"/>
              <a:t>copying overheads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13" y="2273473"/>
            <a:ext cx="7427934" cy="39266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Blocking buffered transfer protocols: (</a:t>
            </a:r>
            <a:r>
              <a:rPr lang="en-US" sz="2400" b="1" dirty="0"/>
              <a:t>a</a:t>
            </a:r>
            <a:r>
              <a:rPr lang="en-US" sz="2400" dirty="0"/>
              <a:t>) in the presence </a:t>
            </a:r>
            <a:r>
              <a:rPr lang="en-US" sz="2400" dirty="0" smtClean="0"/>
              <a:t>of</a:t>
            </a:r>
            <a:r>
              <a:rPr lang="en-US" sz="2400" dirty="0"/>
              <a:t> </a:t>
            </a:r>
            <a:r>
              <a:rPr lang="en-US" sz="2400" dirty="0" smtClean="0"/>
              <a:t>communication </a:t>
            </a:r>
            <a:r>
              <a:rPr lang="en-US" sz="2400" dirty="0"/>
              <a:t>hardware with buffers at send and receive ends; </a:t>
            </a:r>
            <a:r>
              <a:rPr lang="en-US" sz="2400" dirty="0" smtClean="0"/>
              <a:t>and (</a:t>
            </a:r>
            <a:r>
              <a:rPr lang="en-US" sz="2400" b="1" dirty="0" smtClean="0"/>
              <a:t>b</a:t>
            </a:r>
            <a:r>
              <a:rPr lang="en-US" sz="2400" dirty="0"/>
              <a:t>) in the absence of communication hardware, sender </a:t>
            </a:r>
            <a:r>
              <a:rPr lang="en-US" sz="2400" dirty="0" smtClean="0"/>
              <a:t>interrupts receiver </a:t>
            </a:r>
            <a:r>
              <a:rPr lang="en-US" sz="2400" dirty="0"/>
              <a:t>and deposits data in buffer at receiver end. </a:t>
            </a:r>
          </a:p>
        </p:txBody>
      </p:sp>
    </p:spTree>
    <p:extLst>
      <p:ext uri="{BB962C8B-B14F-4D97-AF65-F5344CB8AC3E}">
        <p14:creationId xmlns:p14="http://schemas.microsoft.com/office/powerpoint/2010/main" val="28443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246322"/>
            <a:ext cx="10058400" cy="1622771"/>
          </a:xfrm>
        </p:spPr>
        <p:txBody>
          <a:bodyPr>
            <a:normAutofit/>
          </a:bodyPr>
          <a:lstStyle/>
          <a:p>
            <a:r>
              <a:rPr lang="en-US" altLang="en-US" dirty="0"/>
              <a:t>What if consumer was much slower than producer?</a:t>
            </a:r>
          </a:p>
          <a:p>
            <a:pPr lvl="1"/>
            <a:r>
              <a:rPr lang="en-US" dirty="0"/>
              <a:t>This can often lead to unforeseen overheads and performance degradation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19" y="1891431"/>
            <a:ext cx="11029623" cy="18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are still possible with </a:t>
            </a:r>
            <a:r>
              <a:rPr lang="en-US" dirty="0" smtClean="0"/>
              <a:t>buffering </a:t>
            </a:r>
            <a:r>
              <a:rPr lang="en-US" dirty="0"/>
              <a:t>since </a:t>
            </a:r>
            <a:r>
              <a:rPr lang="en-US" dirty="0" smtClean="0"/>
              <a:t>receive operations </a:t>
            </a:r>
            <a:r>
              <a:rPr lang="en-US" dirty="0"/>
              <a:t>block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30" y="3573441"/>
            <a:ext cx="96393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Non-Blocking Message Passing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This </a:t>
            </a:r>
            <a:r>
              <a:rPr lang="en-US" altLang="en-US" dirty="0"/>
              <a:t>class of non-blocking protocols returns from the send or receive operation before it is semantically safe to do so.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Non-blocking </a:t>
            </a:r>
            <a:r>
              <a:rPr lang="en-US" altLang="en-US" dirty="0"/>
              <a:t>operations are generally accompanied by a </a:t>
            </a:r>
            <a:r>
              <a:rPr lang="en-US" altLang="en-US" b="1" dirty="0"/>
              <a:t>check-status</a:t>
            </a:r>
            <a:r>
              <a:rPr lang="en-US" altLang="en-US" dirty="0"/>
              <a:t> operation. </a:t>
            </a:r>
          </a:p>
          <a:p>
            <a:pPr lvl="1"/>
            <a:r>
              <a:rPr lang="en-US" altLang="en-US" dirty="0"/>
              <a:t>When used correctly, these primitives are capable of overlapping communication overheads with useful computations.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Message </a:t>
            </a:r>
            <a:r>
              <a:rPr lang="en-US" altLang="en-US" dirty="0"/>
              <a:t>passing libraries typically provide both blocking and non-blocking primitives.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72" y="2047166"/>
            <a:ext cx="8634725" cy="38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31981" cy="145075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Collective </a:t>
            </a:r>
            <a:r>
              <a:rPr lang="en-US" sz="3600" dirty="0"/>
              <a:t>Communication and </a:t>
            </a:r>
            <a:r>
              <a:rPr lang="en-US" sz="3600" dirty="0" smtClean="0"/>
              <a:t>Computation Operations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collective communication </a:t>
            </a:r>
            <a:r>
              <a:rPr lang="en-US" dirty="0" smtClean="0"/>
              <a:t>functions provided </a:t>
            </a:r>
            <a:r>
              <a:rPr lang="en-US" dirty="0"/>
              <a:t>by MPI take </a:t>
            </a:r>
            <a:r>
              <a:rPr lang="en-US" dirty="0" smtClean="0"/>
              <a:t>a </a:t>
            </a:r>
            <a:r>
              <a:rPr lang="en-US" i="1" dirty="0"/>
              <a:t>communicator</a:t>
            </a:r>
            <a:r>
              <a:rPr lang="en-US" dirty="0"/>
              <a:t> as an argument </a:t>
            </a:r>
            <a:r>
              <a:rPr lang="en-US" dirty="0" smtClean="0"/>
              <a:t>that </a:t>
            </a:r>
            <a:r>
              <a:rPr lang="en-US" dirty="0"/>
              <a:t>defines the group of processes </a:t>
            </a:r>
            <a:r>
              <a:rPr lang="en-US" dirty="0" smtClean="0"/>
              <a:t>that participate </a:t>
            </a:r>
            <a:r>
              <a:rPr lang="en-US" dirty="0"/>
              <a:t>in the collective operation. </a:t>
            </a:r>
          </a:p>
        </p:txBody>
      </p:sp>
    </p:spTree>
    <p:extLst>
      <p:ext uri="{BB962C8B-B14F-4D97-AF65-F5344CB8AC3E}">
        <p14:creationId xmlns:p14="http://schemas.microsoft.com/office/powerpoint/2010/main" val="32251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Collective Communication and Computation</a:t>
            </a:r>
            <a:br>
              <a:rPr lang="en-US" dirty="0"/>
            </a:br>
            <a:r>
              <a:rPr lang="en-US" dirty="0"/>
              <a:t>Operations </a:t>
            </a:r>
            <a:r>
              <a:rPr lang="en-US" dirty="0" smtClean="0"/>
              <a:t>: </a:t>
            </a:r>
            <a:r>
              <a:rPr lang="en-US" b="1" dirty="0" smtClean="0"/>
              <a:t>Barrier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barrier synchronization operation is performed in MPI using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dirty="0" smtClean="0"/>
              <a:t> function.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only argument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the communicator that defines the group of </a:t>
            </a:r>
            <a:r>
              <a:rPr lang="en-US" dirty="0" smtClean="0"/>
              <a:t>processes that </a:t>
            </a:r>
            <a:r>
              <a:rPr lang="en-US" dirty="0"/>
              <a:t>are </a:t>
            </a:r>
            <a:r>
              <a:rPr lang="en-US" dirty="0" smtClean="0"/>
              <a:t>synchronized.</a:t>
            </a:r>
          </a:p>
          <a:p>
            <a:pPr lvl="1"/>
            <a:r>
              <a:rPr lang="en-US" dirty="0"/>
              <a:t>The name of the function is quite descriptive - the function forms a barrier, and no processes in the communicator can pass the barrier until all of them call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7190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335" y="982940"/>
            <a:ext cx="4681668" cy="47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9681" y="1993551"/>
            <a:ext cx="10058400" cy="1449387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Chapter </a:t>
            </a:r>
            <a:r>
              <a:rPr lang="en-US" sz="3200" b="1" dirty="0" smtClean="0"/>
              <a:t>6. </a:t>
            </a:r>
            <a:r>
              <a:rPr lang="en-US" altLang="en-US" sz="3200" b="1" dirty="0"/>
              <a:t>Programming Using </a:t>
            </a:r>
            <a:r>
              <a:rPr lang="en-US" altLang="en-US" sz="3200" b="1"/>
              <a:t>the </a:t>
            </a:r>
            <a:r>
              <a:rPr lang="en-US" altLang="en-US" sz="3200" b="1" smtClean="0"/>
              <a:t>Message </a:t>
            </a:r>
            <a:r>
              <a:rPr lang="en-US" altLang="en-US" sz="3200" b="1" dirty="0"/>
              <a:t>Passing Paradigm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07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One-to-All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6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Parallel algorithms often require a single process to send identical data to all other processes </a:t>
            </a:r>
            <a:r>
              <a:rPr lang="en-US" dirty="0" smtClean="0"/>
              <a:t>or to </a:t>
            </a:r>
            <a:r>
              <a:rPr lang="en-US" dirty="0"/>
              <a:t>a subset of them. </a:t>
            </a:r>
            <a:r>
              <a:rPr lang="en-US" dirty="0" smtClean="0"/>
              <a:t>This </a:t>
            </a:r>
            <a:r>
              <a:rPr lang="en-US" dirty="0"/>
              <a:t>operation is known as </a:t>
            </a:r>
            <a:r>
              <a:rPr lang="en-US" b="1" i="1" dirty="0"/>
              <a:t>one-to-all </a:t>
            </a:r>
            <a:r>
              <a:rPr lang="en-US" b="1" i="1" dirty="0" smtClean="0"/>
              <a:t>broadcast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Initially</a:t>
            </a:r>
            <a:r>
              <a:rPr lang="en-US" dirty="0"/>
              <a:t>, only </a:t>
            </a:r>
            <a:r>
              <a:rPr lang="en-US" dirty="0" smtClean="0"/>
              <a:t>the source </a:t>
            </a:r>
            <a:r>
              <a:rPr lang="en-US" dirty="0"/>
              <a:t>process has the data of size </a:t>
            </a:r>
            <a:r>
              <a:rPr lang="en-US" b="1" i="1" dirty="0"/>
              <a:t>m</a:t>
            </a:r>
            <a:r>
              <a:rPr lang="en-US" i="1" dirty="0"/>
              <a:t> </a:t>
            </a:r>
            <a:r>
              <a:rPr lang="en-US" dirty="0"/>
              <a:t>that needs to be broadcast.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termination of </a:t>
            </a:r>
            <a:r>
              <a:rPr lang="en-US" dirty="0" smtClean="0"/>
              <a:t>the procedure</a:t>
            </a:r>
            <a:r>
              <a:rPr lang="en-US" dirty="0"/>
              <a:t>, there are </a:t>
            </a:r>
            <a:r>
              <a:rPr lang="en-US" b="1" i="1" dirty="0"/>
              <a:t>p</a:t>
            </a:r>
            <a:r>
              <a:rPr lang="en-US" i="1" dirty="0"/>
              <a:t> </a:t>
            </a:r>
            <a:r>
              <a:rPr lang="en-US" dirty="0"/>
              <a:t>copies of the initial data – one belonging to each </a:t>
            </a:r>
            <a:r>
              <a:rPr lang="en-US" dirty="0" smtClean="0"/>
              <a:t>process.</a:t>
            </a:r>
          </a:p>
          <a:p>
            <a:endParaRPr lang="en-US" dirty="0"/>
          </a:p>
          <a:p>
            <a:r>
              <a:rPr lang="en-US" dirty="0"/>
              <a:t>One of the main uses of broadcasting is to send out user input to a parallel program, or send out configuration parameters to all processes.</a:t>
            </a:r>
          </a:p>
        </p:txBody>
      </p:sp>
    </p:spTree>
    <p:extLst>
      <p:ext uri="{BB962C8B-B14F-4D97-AF65-F5344CB8AC3E}">
        <p14:creationId xmlns:p14="http://schemas.microsoft.com/office/powerpoint/2010/main" val="8713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77" y="1703539"/>
            <a:ext cx="6612101" cy="25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One-to-All Broadcast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one-to-all broadcast</a:t>
            </a:r>
            <a:r>
              <a:rPr lang="en-US" dirty="0"/>
              <a:t> </a:t>
            </a:r>
            <a:r>
              <a:rPr lang="en-US" dirty="0" smtClean="0"/>
              <a:t>operation is performed </a:t>
            </a:r>
            <a:r>
              <a:rPr lang="en-US" dirty="0"/>
              <a:t>in MPI using </a:t>
            </a: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source,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dirty="0"/>
              <a:t> operation sends data from one member of one group to all members of </a:t>
            </a:r>
            <a:r>
              <a:rPr lang="en-US" dirty="0" smtClean="0"/>
              <a:t>the other </a:t>
            </a:r>
            <a:r>
              <a:rPr lang="en-US" dirty="0"/>
              <a:t>group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dirty="0" smtClean="0"/>
              <a:t> </a:t>
            </a:r>
            <a:r>
              <a:rPr lang="en-US" dirty="0"/>
              <a:t>sends the data stored in the buffer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/>
              <a:t> of process source to all the </a:t>
            </a:r>
            <a:r>
              <a:rPr lang="en-US" dirty="0" smtClean="0"/>
              <a:t>other processes in </a:t>
            </a:r>
            <a:r>
              <a:rPr lang="en-US" dirty="0"/>
              <a:t>the </a:t>
            </a:r>
            <a:r>
              <a:rPr lang="en-US" dirty="0" smtClean="0"/>
              <a:t>group </a:t>
            </a:r>
          </a:p>
        </p:txBody>
      </p:sp>
    </p:spTree>
    <p:extLst>
      <p:ext uri="{BB962C8B-B14F-4D97-AF65-F5344CB8AC3E}">
        <p14:creationId xmlns:p14="http://schemas.microsoft.com/office/powerpoint/2010/main" val="2766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One-to-All Broadcast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data received by each process is stored in the buffer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that </a:t>
            </a:r>
            <a:r>
              <a:rPr lang="en-US" dirty="0" smtClean="0"/>
              <a:t>is broadcast </a:t>
            </a:r>
            <a:r>
              <a:rPr lang="en-US" dirty="0"/>
              <a:t>consist of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entries of type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the source process and receiver processes do different jobs, they all call the same </a:t>
            </a:r>
            <a:r>
              <a:rPr lang="en-US" b="1" dirty="0" err="1"/>
              <a:t>MPI_Bcast</a:t>
            </a:r>
            <a:r>
              <a:rPr lang="en-US" dirty="0"/>
              <a:t> function. </a:t>
            </a:r>
          </a:p>
          <a:p>
            <a:pPr lvl="1"/>
            <a:r>
              <a:rPr lang="en-US" dirty="0"/>
              <a:t>When the source process calls </a:t>
            </a:r>
            <a:r>
              <a:rPr lang="en-US" dirty="0" err="1"/>
              <a:t>MPI_Bcast</a:t>
            </a:r>
            <a:r>
              <a:rPr lang="en-US" dirty="0"/>
              <a:t>, the </a:t>
            </a:r>
            <a:r>
              <a:rPr lang="en-US" dirty="0" smtClean="0"/>
              <a:t>buffer data will </a:t>
            </a:r>
            <a:r>
              <a:rPr lang="en-US" dirty="0"/>
              <a:t>be sent to all other processes. </a:t>
            </a:r>
          </a:p>
          <a:p>
            <a:pPr lvl="1"/>
            <a:r>
              <a:rPr lang="en-US" dirty="0"/>
              <a:t>When all of the receiver processes call </a:t>
            </a:r>
            <a:r>
              <a:rPr lang="en-US" dirty="0" err="1"/>
              <a:t>MPI_Bcast</a:t>
            </a:r>
            <a:r>
              <a:rPr lang="en-US" dirty="0"/>
              <a:t>, the </a:t>
            </a:r>
            <a:r>
              <a:rPr lang="en-US" dirty="0" smtClean="0"/>
              <a:t>buffer data will </a:t>
            </a:r>
            <a:r>
              <a:rPr lang="en-US" dirty="0"/>
              <a:t>be filled in with the data from the root process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73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All-to-One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is a classic concept from functional programming.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reduction involves reducing a set of numbers into a smaller set of numbers via a function.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let’s say we have a list of numbers [1, 2, 3, 4, 5]. Reducing this list of numbers with the sum function would produce </a:t>
            </a:r>
            <a:r>
              <a:rPr lang="en-US" b="1" dirty="0"/>
              <a:t>sum([1, 2, 3, 4, 5]) = </a:t>
            </a:r>
            <a:r>
              <a:rPr lang="en-US" b="1" dirty="0" smtClean="0"/>
              <a:t>15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Similarly</a:t>
            </a:r>
            <a:r>
              <a:rPr lang="en-US" dirty="0"/>
              <a:t>, the multiplication reduction would yield multiply([1, 2, 3, 4, 5]) = 120.</a:t>
            </a:r>
          </a:p>
        </p:txBody>
      </p:sp>
    </p:spTree>
    <p:extLst>
      <p:ext uri="{BB962C8B-B14F-4D97-AF65-F5344CB8AC3E}">
        <p14:creationId xmlns:p14="http://schemas.microsoft.com/office/powerpoint/2010/main" val="11718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All-to-One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an </a:t>
            </a:r>
            <a:r>
              <a:rPr lang="en-US" b="1" dirty="0"/>
              <a:t>all-to-one</a:t>
            </a:r>
            <a:r>
              <a:rPr lang="en-US" dirty="0"/>
              <a:t> reduction operation, each of </a:t>
            </a:r>
            <a:r>
              <a:rPr lang="en-US" dirty="0" smtClean="0"/>
              <a:t>the </a:t>
            </a:r>
            <a:r>
              <a:rPr lang="en-US" i="1" dirty="0" smtClean="0"/>
              <a:t>p </a:t>
            </a:r>
            <a:r>
              <a:rPr lang="en-US" dirty="0"/>
              <a:t>participating processes starts with a buffer </a:t>
            </a:r>
            <a:r>
              <a:rPr lang="en-US" i="1" dirty="0"/>
              <a:t>M </a:t>
            </a:r>
            <a:r>
              <a:rPr lang="en-US" dirty="0"/>
              <a:t>containing </a:t>
            </a:r>
            <a:r>
              <a:rPr lang="en-US" i="1" dirty="0"/>
              <a:t>m </a:t>
            </a:r>
            <a:r>
              <a:rPr lang="en-US" dirty="0"/>
              <a:t>words.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from all </a:t>
            </a:r>
            <a:r>
              <a:rPr lang="en-US" dirty="0" smtClean="0"/>
              <a:t>processes are </a:t>
            </a:r>
            <a:r>
              <a:rPr lang="en-US" dirty="0"/>
              <a:t>combined through an associative operator and accumulated at a </a:t>
            </a:r>
            <a:r>
              <a:rPr lang="en-US" b="1" dirty="0"/>
              <a:t>single</a:t>
            </a:r>
            <a:r>
              <a:rPr lang="en-US" dirty="0"/>
              <a:t> destination </a:t>
            </a:r>
            <a:r>
              <a:rPr lang="en-US" dirty="0" smtClean="0"/>
              <a:t>process into </a:t>
            </a:r>
            <a:r>
              <a:rPr lang="en-US" dirty="0"/>
              <a:t>one buffer of size </a:t>
            </a:r>
            <a:r>
              <a:rPr lang="en-US" i="1" dirty="0"/>
              <a:t>m 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Reduction </a:t>
            </a:r>
            <a:r>
              <a:rPr lang="en-US" dirty="0"/>
              <a:t>can be used to find the sum, product, maximum, </a:t>
            </a:r>
            <a:r>
              <a:rPr lang="en-US" dirty="0" smtClean="0"/>
              <a:t>or minimum </a:t>
            </a:r>
            <a:r>
              <a:rPr lang="en-US" dirty="0"/>
              <a:t>of sets of </a:t>
            </a:r>
            <a:r>
              <a:rPr lang="en-US" dirty="0" smtClean="0"/>
              <a:t>numbers.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All-to-One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all-to-one</a:t>
            </a:r>
            <a:r>
              <a:rPr lang="en-US" dirty="0"/>
              <a:t> reduction </a:t>
            </a:r>
            <a:r>
              <a:rPr lang="en-US" dirty="0" smtClean="0"/>
              <a:t>operations is </a:t>
            </a:r>
            <a:r>
              <a:rPr lang="en-US" dirty="0"/>
              <a:t>performed in MPI using the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dirty="0"/>
              <a:t> </a:t>
            </a:r>
            <a:r>
              <a:rPr lang="en-US" dirty="0" smtClean="0"/>
              <a:t>function.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dirty="0" smtClean="0"/>
              <a:t> </a:t>
            </a:r>
            <a:r>
              <a:rPr lang="en-US" dirty="0"/>
              <a:t>combines the elements stored in the buffer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of each process in the </a:t>
            </a:r>
            <a:r>
              <a:rPr lang="en-US" dirty="0" smtClean="0"/>
              <a:t>group, using </a:t>
            </a:r>
            <a:r>
              <a:rPr lang="en-US" dirty="0"/>
              <a:t>the operation specified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, and returns the combined values in the buffer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of the </a:t>
            </a:r>
            <a:r>
              <a:rPr lang="en-US" dirty="0"/>
              <a:t>process with rank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13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All-to-One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/>
              <a:t> must have the same number of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items of type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all processes must provide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array, even if</a:t>
            </a:r>
            <a:br>
              <a:rPr lang="en-US" dirty="0"/>
            </a:br>
            <a:r>
              <a:rPr lang="en-US" dirty="0"/>
              <a:t>they are not the </a:t>
            </a:r>
            <a:r>
              <a:rPr lang="en-US" i="1" dirty="0"/>
              <a:t>target </a:t>
            </a:r>
            <a:r>
              <a:rPr lang="en-US" dirty="0"/>
              <a:t>of the reduction operation.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/>
              <a:t>is more than one, then </a:t>
            </a:r>
            <a:r>
              <a:rPr lang="en-US" dirty="0" smtClean="0"/>
              <a:t>the combine </a:t>
            </a:r>
            <a:r>
              <a:rPr lang="en-US" dirty="0"/>
              <a:t>operation is applied element-wise on each entry of </a:t>
            </a:r>
            <a:r>
              <a:rPr lang="en-US" dirty="0" smtClean="0"/>
              <a:t>the sequence.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 smtClean="0"/>
              <a:t>processes must </a:t>
            </a:r>
            <a:r>
              <a:rPr lang="en-US" dirty="0"/>
              <a:t>call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the same value 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/>
              <a:t> 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 </a:t>
            </a:r>
            <a:r>
              <a:rPr lang="en-US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en-US" dirty="0"/>
              <a:t>,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44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MPI_Op</a:t>
            </a:r>
            <a:r>
              <a:rPr lang="en-US" b="1" dirty="0"/>
              <a:t> </a:t>
            </a:r>
            <a:r>
              <a:rPr lang="en-US" b="1" dirty="0" smtClean="0"/>
              <a:t>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provides a list of predefined operations that can be used to combine the elements stored </a:t>
            </a:r>
            <a:r>
              <a:rPr lang="en-US" dirty="0" smtClean="0"/>
              <a:t>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dirty="0" smtClean="0"/>
              <a:t> 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in order to </a:t>
            </a:r>
            <a:r>
              <a:rPr lang="en-US" dirty="0" smtClean="0"/>
              <a:t>compute the </a:t>
            </a:r>
            <a:r>
              <a:rPr lang="en-US" dirty="0"/>
              <a:t>maximum of the elements stored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dirty="0"/>
              <a:t> 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MPI_MAX</a:t>
            </a:r>
            <a:r>
              <a:rPr lang="en-US" dirty="0"/>
              <a:t> value must be used for the </a:t>
            </a:r>
            <a:r>
              <a:rPr lang="en-US" dirty="0" smtClean="0"/>
              <a:t>op argument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MPI_MAX, MPI_MIN, MPI_SUM, MPI_PROD, MPI_LAND, MPI_BAND, , MPI_LOR, , MPI_BOR, MPI_LXOR, MPI_BXOR, MPI_MAXLOC, MPI_MINLOC </a:t>
            </a:r>
          </a:p>
        </p:txBody>
      </p:sp>
    </p:spTree>
    <p:extLst>
      <p:ext uri="{BB962C8B-B14F-4D97-AF65-F5344CB8AC3E}">
        <p14:creationId xmlns:p14="http://schemas.microsoft.com/office/powerpoint/2010/main" val="41051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C </a:t>
            </a:r>
            <a:r>
              <a:rPr lang="en-US" dirty="0" smtClean="0"/>
              <a:t>program </a:t>
            </a:r>
            <a:r>
              <a:rPr lang="en-US" dirty="0"/>
              <a:t>to do the </a:t>
            </a:r>
            <a:r>
              <a:rPr lang="en-US" dirty="0" smtClean="0"/>
              <a:t>following: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mtClean="0"/>
              <a:t>On </a:t>
            </a:r>
            <a:r>
              <a:rPr lang="en-US" dirty="0"/>
              <a:t>process 0, send a </a:t>
            </a:r>
            <a:r>
              <a:rPr lang="en-US" dirty="0" smtClean="0"/>
              <a:t>message "Hello</a:t>
            </a:r>
            <a:r>
              <a:rPr lang="en-US" dirty="0"/>
              <a:t>, I am process 0" to other </a:t>
            </a:r>
            <a:r>
              <a:rPr lang="en-US" dirty="0" smtClean="0"/>
              <a:t>processes.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On </a:t>
            </a:r>
            <a:r>
              <a:rPr lang="en-US" dirty="0"/>
              <a:t>all other processes, print the process's ID, </a:t>
            </a:r>
            <a:r>
              <a:rPr lang="en-US" dirty="0" smtClean="0"/>
              <a:t>the message </a:t>
            </a:r>
            <a:r>
              <a:rPr lang="en-US" dirty="0"/>
              <a:t>it receives and where the message </a:t>
            </a:r>
            <a:r>
              <a:rPr lang="en-US" dirty="0" smtClean="0"/>
              <a:t>came</a:t>
            </a:r>
            <a:r>
              <a:rPr lang="en-US" dirty="0"/>
              <a:t> </a:t>
            </a:r>
            <a:r>
              <a:rPr lang="en-US" dirty="0" smtClean="0"/>
              <a:t>from.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Broadcasting with </a:t>
            </a:r>
            <a:r>
              <a:rPr lang="en-US" dirty="0" err="1" smtClean="0"/>
              <a:t>MPI_send</a:t>
            </a:r>
            <a:r>
              <a:rPr lang="en-US" dirty="0" smtClean="0"/>
              <a:t> and </a:t>
            </a:r>
            <a:r>
              <a:rPr lang="en-US" dirty="0" err="1" smtClean="0"/>
              <a:t>MPI_receive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AVERAGE of N random numbers with </a:t>
            </a:r>
            <a:r>
              <a:rPr lang="en-US" dirty="0" err="1"/>
              <a:t>MPI_Reduce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message-passing platform consists of </a:t>
            </a:r>
            <a:r>
              <a:rPr lang="en-US" b="1" i="1" dirty="0"/>
              <a:t>p</a:t>
            </a:r>
            <a:r>
              <a:rPr lang="en-US" i="1" dirty="0"/>
              <a:t> </a:t>
            </a:r>
            <a:r>
              <a:rPr lang="en-US" dirty="0"/>
              <a:t>processing nodes, each with its own exclusive address space.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Interactions between processes running on different nodes must be accomplished using </a:t>
            </a:r>
            <a:r>
              <a:rPr lang="en-US" b="1" dirty="0"/>
              <a:t>messages</a:t>
            </a:r>
            <a:r>
              <a:rPr lang="en-US" dirty="0"/>
              <a:t> (data, work, and to synchronize </a:t>
            </a:r>
            <a:r>
              <a:rPr lang="en-US"/>
              <a:t>actions </a:t>
            </a:r>
            <a:r>
              <a:rPr lang="en-US" smtClean="0"/>
              <a:t>among the </a:t>
            </a:r>
            <a:r>
              <a:rPr lang="en-US" dirty="0"/>
              <a:t>processes), hence the name </a:t>
            </a:r>
            <a:r>
              <a:rPr lang="en-US" b="1" i="1" dirty="0"/>
              <a:t>message passing</a:t>
            </a:r>
            <a:r>
              <a:rPr lang="en-US" dirty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basic operations in this programming paradigm are </a:t>
            </a:r>
            <a:r>
              <a:rPr lang="en-US" b="1" i="1" dirty="0">
                <a:solidFill>
                  <a:srgbClr val="FF0000"/>
                </a:solidFill>
              </a:rPr>
              <a:t>send</a:t>
            </a:r>
            <a:r>
              <a:rPr lang="en-US" dirty="0"/>
              <a:t> and </a:t>
            </a:r>
            <a:r>
              <a:rPr lang="en-US" b="1" i="1" dirty="0" smtClean="0">
                <a:solidFill>
                  <a:srgbClr val="FF0000"/>
                </a:solidFill>
              </a:rPr>
              <a:t>receive</a:t>
            </a:r>
            <a:r>
              <a:rPr lang="en-US" b="1" i="1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i="1" dirty="0"/>
              <a:t>message-passing programming paradigm </a:t>
            </a:r>
            <a:r>
              <a:rPr lang="en-US" dirty="0"/>
              <a:t>is one of the </a:t>
            </a:r>
            <a:r>
              <a:rPr lang="en-US" dirty="0" smtClean="0"/>
              <a:t>oldest and </a:t>
            </a:r>
            <a:r>
              <a:rPr lang="en-US" dirty="0"/>
              <a:t>most widely used approaches for programming parallel computers. 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469" y="265896"/>
            <a:ext cx="5517395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7788"/>
                </a:solidFill>
                <a:latin typeface="Menlo"/>
              </a:rPr>
              <a:t>float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*</a:t>
            </a:r>
            <a:r>
              <a:rPr lang="en-US" altLang="en-US" dirty="0" err="1">
                <a:latin typeface="Arial" panose="020B0604020202020204" pitchFamily="34" charset="0"/>
              </a:rPr>
              <a:t>rand_nums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 smtClean="0">
                <a:solidFill>
                  <a:srgbClr val="515151"/>
                </a:solidFill>
                <a:latin typeface="Menlo"/>
              </a:rPr>
              <a:t>NULL;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latin typeface="Arial" panose="020B0604020202020204" pitchFamily="34" charset="0"/>
              </a:rPr>
              <a:t>rand_nums</a:t>
            </a:r>
            <a:r>
              <a:rPr lang="en-US" altLang="en-US" dirty="0" smtClean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create_rand_nums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num_elements_per_proc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);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altLang="en-US" dirty="0" smtClean="0">
              <a:solidFill>
                <a:srgbClr val="999999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999999"/>
                </a:solidFill>
                <a:latin typeface="Menlo"/>
              </a:rPr>
              <a:t>// </a:t>
            </a:r>
            <a:r>
              <a:rPr lang="en-US" altLang="en-US" dirty="0">
                <a:solidFill>
                  <a:srgbClr val="999999"/>
                </a:solidFill>
                <a:latin typeface="Menlo"/>
              </a:rPr>
              <a:t>Sum the numbers locally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7788"/>
                </a:solidFill>
                <a:latin typeface="Menlo"/>
              </a:rPr>
              <a:t>float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local_sum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FF6600"/>
                </a:solidFill>
                <a:latin typeface="Menlo"/>
              </a:rPr>
              <a:t>0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;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7788"/>
                </a:solidFill>
                <a:latin typeface="Menlo"/>
              </a:rPr>
              <a:t>int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;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99"/>
                </a:solidFill>
                <a:latin typeface="Menlo"/>
              </a:rPr>
              <a:t>for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FF6600"/>
                </a:solidFill>
                <a:latin typeface="Menlo"/>
              </a:rPr>
              <a:t>0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; </a:t>
            </a:r>
            <a:r>
              <a:rPr lang="en-US" altLang="en-US" dirty="0" err="1"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&lt;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num_elements_per_proc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; </a:t>
            </a:r>
            <a:r>
              <a:rPr lang="en-US" altLang="en-US" dirty="0" err="1">
                <a:latin typeface="Arial" panose="020B0604020202020204" pitchFamily="34" charset="0"/>
              </a:rPr>
              <a:t>i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++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)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15151"/>
                </a:solidFill>
                <a:latin typeface="Menlo"/>
              </a:rPr>
              <a:t>	{ </a:t>
            </a:r>
            <a:r>
              <a:rPr lang="en-US" altLang="en-US" dirty="0" err="1">
                <a:latin typeface="Arial" panose="020B0604020202020204" pitchFamily="34" charset="0"/>
              </a:rPr>
              <a:t>local_sum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+=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rand_nums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[</a:t>
            </a:r>
            <a:r>
              <a:rPr lang="en-US" altLang="en-US" dirty="0" err="1"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]; }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altLang="en-US" dirty="0">
              <a:solidFill>
                <a:srgbClr val="999999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999999"/>
                </a:solidFill>
                <a:latin typeface="Menlo"/>
              </a:rPr>
              <a:t>// Print the random numbers on each process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 err="1">
                <a:latin typeface="Arial" panose="020B0604020202020204" pitchFamily="34" charset="0"/>
              </a:rPr>
              <a:t>printf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D44950"/>
                </a:solidFill>
                <a:latin typeface="Menlo"/>
              </a:rPr>
              <a:t>"Local </a:t>
            </a:r>
            <a:r>
              <a:rPr lang="en-US" altLang="en-US" dirty="0" smtClean="0">
                <a:solidFill>
                  <a:srgbClr val="D44950"/>
                </a:solidFill>
                <a:latin typeface="Menlo"/>
              </a:rPr>
              <a:t>sum </a:t>
            </a:r>
            <a:r>
              <a:rPr lang="en-US" altLang="en-US" dirty="0">
                <a:solidFill>
                  <a:srgbClr val="D44950"/>
                </a:solidFill>
                <a:latin typeface="Menlo"/>
              </a:rPr>
              <a:t>for process %d - %f, </a:t>
            </a:r>
            <a:r>
              <a:rPr lang="en-US" altLang="en-US" dirty="0" err="1">
                <a:solidFill>
                  <a:srgbClr val="D44950"/>
                </a:solidFill>
                <a:latin typeface="Menlo"/>
              </a:rPr>
              <a:t>avg</a:t>
            </a:r>
            <a:r>
              <a:rPr lang="en-US" altLang="en-US" dirty="0">
                <a:solidFill>
                  <a:srgbClr val="D44950"/>
                </a:solidFill>
                <a:latin typeface="Menlo"/>
              </a:rPr>
              <a:t> = %f</a:t>
            </a:r>
            <a:r>
              <a:rPr lang="en-US" altLang="en-US" dirty="0">
                <a:solidFill>
                  <a:srgbClr val="CC3300"/>
                </a:solidFill>
                <a:latin typeface="Menlo"/>
              </a:rPr>
              <a:t>\n</a:t>
            </a:r>
            <a:r>
              <a:rPr lang="en-US" altLang="en-US" dirty="0">
                <a:solidFill>
                  <a:srgbClr val="D44950"/>
                </a:solidFill>
                <a:latin typeface="Menlo"/>
              </a:rPr>
              <a:t>"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world_rank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local_sum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local_sum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 smtClean="0">
                <a:solidFill>
                  <a:srgbClr val="555555"/>
                </a:solidFill>
                <a:latin typeface="Arial" panose="020B0604020202020204" pitchFamily="34" charset="0"/>
              </a:rPr>
              <a:t>/</a:t>
            </a:r>
            <a:r>
              <a:rPr lang="en-US" altLang="en-US" dirty="0" smtClean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num_elements_per_proc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);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altLang="en-US" dirty="0">
              <a:solidFill>
                <a:srgbClr val="515151"/>
              </a:solidFill>
              <a:latin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26263" y="1366270"/>
            <a:ext cx="5346917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altLang="en-US" dirty="0">
              <a:solidFill>
                <a:srgbClr val="515151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Menlo"/>
              </a:rPr>
              <a:t>// Reduce all of the local sums into the global 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7788"/>
                </a:solidFill>
                <a:latin typeface="Menlo"/>
              </a:rPr>
              <a:t>float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global_sum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;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b="1" dirty="0" err="1">
                <a:latin typeface="Arial" panose="020B0604020202020204" pitchFamily="34" charset="0"/>
              </a:rPr>
              <a:t>MPI_Reduce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(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&amp;</a:t>
            </a:r>
            <a:r>
              <a:rPr lang="en-US" altLang="en-US" dirty="0" err="1">
                <a:latin typeface="Arial" panose="020B0604020202020204" pitchFamily="34" charset="0"/>
              </a:rPr>
              <a:t>local_sum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&amp;</a:t>
            </a:r>
            <a:r>
              <a:rPr lang="en-US" altLang="en-US" dirty="0" err="1">
                <a:latin typeface="Arial" panose="020B0604020202020204" pitchFamily="34" charset="0"/>
              </a:rPr>
              <a:t>global_sum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>
                <a:solidFill>
                  <a:srgbClr val="FF6600"/>
                </a:solidFill>
                <a:latin typeface="Menlo"/>
              </a:rPr>
              <a:t>1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MPI_FLOAT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MPI_SUM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>
                <a:solidFill>
                  <a:srgbClr val="FF6600"/>
                </a:solidFill>
                <a:latin typeface="Menlo"/>
              </a:rPr>
              <a:t>0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MPI_COMM_WORLD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);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altLang="en-US" dirty="0" smtClean="0">
              <a:solidFill>
                <a:srgbClr val="999999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999999"/>
                </a:solidFill>
                <a:latin typeface="Menlo"/>
              </a:rPr>
              <a:t>// </a:t>
            </a:r>
            <a:r>
              <a:rPr lang="en-US" altLang="en-US" dirty="0">
                <a:solidFill>
                  <a:srgbClr val="999999"/>
                </a:solidFill>
                <a:latin typeface="Menlo"/>
              </a:rPr>
              <a:t>Print the result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99"/>
                </a:solidFill>
                <a:latin typeface="Menlo"/>
              </a:rPr>
              <a:t>if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world_rank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==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FF6600"/>
                </a:solidFill>
                <a:latin typeface="Menlo"/>
              </a:rPr>
              <a:t>0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)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515151"/>
                </a:solidFill>
                <a:latin typeface="Menlo"/>
              </a:rPr>
              <a:t>    { </a:t>
            </a:r>
            <a:r>
              <a:rPr lang="en-US" altLang="en-US" dirty="0" err="1">
                <a:latin typeface="Arial" panose="020B0604020202020204" pitchFamily="34" charset="0"/>
              </a:rPr>
              <a:t>printf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D44950"/>
                </a:solidFill>
                <a:latin typeface="Menlo"/>
              </a:rPr>
              <a:t>"Total sum = %f, </a:t>
            </a:r>
            <a:r>
              <a:rPr lang="en-US" altLang="en-US" dirty="0" err="1">
                <a:solidFill>
                  <a:srgbClr val="D44950"/>
                </a:solidFill>
                <a:latin typeface="Menlo"/>
              </a:rPr>
              <a:t>avg</a:t>
            </a:r>
            <a:r>
              <a:rPr lang="en-US" altLang="en-US" dirty="0">
                <a:solidFill>
                  <a:srgbClr val="D44950"/>
                </a:solidFill>
                <a:latin typeface="Menlo"/>
              </a:rPr>
              <a:t> = %f</a:t>
            </a:r>
            <a:r>
              <a:rPr lang="en-US" altLang="en-US" dirty="0">
                <a:solidFill>
                  <a:srgbClr val="CC3300"/>
                </a:solidFill>
                <a:latin typeface="Menlo"/>
              </a:rPr>
              <a:t>\n</a:t>
            </a:r>
            <a:r>
              <a:rPr lang="en-US" altLang="en-US" dirty="0">
                <a:solidFill>
                  <a:srgbClr val="D44950"/>
                </a:solidFill>
                <a:latin typeface="Menlo"/>
              </a:rPr>
              <a:t>"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global_sum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global_sum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/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world_size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*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num_elements_per_proc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)); }</a:t>
            </a:r>
            <a:r>
              <a:rPr lang="en-US" altLang="en-US" sz="160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6943" y="1226792"/>
            <a:ext cx="11158779" cy="376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altLang="en-US" dirty="0">
              <a:solidFill>
                <a:srgbClr val="515151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Menlo"/>
              </a:rPr>
              <a:t>// Reduce all of the local sums into the global 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7788"/>
                </a:solidFill>
                <a:latin typeface="Menlo"/>
              </a:rPr>
              <a:t>float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global_sum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;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b="1" dirty="0" err="1">
                <a:latin typeface="Arial" panose="020B0604020202020204" pitchFamily="34" charset="0"/>
              </a:rPr>
              <a:t>MPI_Reduce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(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&amp;</a:t>
            </a:r>
            <a:r>
              <a:rPr lang="en-US" altLang="en-US" dirty="0" err="1">
                <a:latin typeface="Arial" panose="020B0604020202020204" pitchFamily="34" charset="0"/>
              </a:rPr>
              <a:t>local_sum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&amp;</a:t>
            </a:r>
            <a:r>
              <a:rPr lang="en-US" altLang="en-US" dirty="0" err="1">
                <a:latin typeface="Arial" panose="020B0604020202020204" pitchFamily="34" charset="0"/>
              </a:rPr>
              <a:t>global_sum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>
                <a:solidFill>
                  <a:srgbClr val="FF6600"/>
                </a:solidFill>
                <a:latin typeface="Menlo"/>
              </a:rPr>
              <a:t>1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MPI_FLOAT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MPI_SUM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>
                <a:solidFill>
                  <a:srgbClr val="FF6600"/>
                </a:solidFill>
                <a:latin typeface="Menlo"/>
              </a:rPr>
              <a:t>0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MPI_COMM_WORLD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);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altLang="en-US" dirty="0" smtClean="0">
              <a:solidFill>
                <a:srgbClr val="999999"/>
              </a:solidFill>
              <a:latin typeface="Menlo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999999"/>
                </a:solidFill>
                <a:latin typeface="Menlo"/>
              </a:rPr>
              <a:t>// </a:t>
            </a:r>
            <a:r>
              <a:rPr lang="en-US" altLang="en-US" dirty="0">
                <a:solidFill>
                  <a:srgbClr val="999999"/>
                </a:solidFill>
                <a:latin typeface="Menlo"/>
              </a:rPr>
              <a:t>Print the result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99"/>
                </a:solidFill>
                <a:latin typeface="Menlo"/>
              </a:rPr>
              <a:t>if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world_rank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==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FF6600"/>
                </a:solidFill>
                <a:latin typeface="Menlo"/>
              </a:rPr>
              <a:t>0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)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515151"/>
                </a:solidFill>
                <a:latin typeface="Menlo"/>
              </a:rPr>
              <a:t>    { </a:t>
            </a:r>
            <a:r>
              <a:rPr lang="en-US" altLang="en-US" dirty="0" err="1">
                <a:latin typeface="Arial" panose="020B0604020202020204" pitchFamily="34" charset="0"/>
              </a:rPr>
              <a:t>printf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D44950"/>
                </a:solidFill>
                <a:latin typeface="Menlo"/>
              </a:rPr>
              <a:t>"Total sum = %f, </a:t>
            </a:r>
            <a:r>
              <a:rPr lang="en-US" altLang="en-US" dirty="0" err="1">
                <a:solidFill>
                  <a:srgbClr val="D44950"/>
                </a:solidFill>
                <a:latin typeface="Menlo"/>
              </a:rPr>
              <a:t>avg</a:t>
            </a:r>
            <a:r>
              <a:rPr lang="en-US" altLang="en-US" dirty="0">
                <a:solidFill>
                  <a:srgbClr val="D44950"/>
                </a:solidFill>
                <a:latin typeface="Menlo"/>
              </a:rPr>
              <a:t> = %f</a:t>
            </a:r>
            <a:r>
              <a:rPr lang="en-US" altLang="en-US" dirty="0">
                <a:solidFill>
                  <a:srgbClr val="CC3300"/>
                </a:solidFill>
                <a:latin typeface="Menlo"/>
              </a:rPr>
              <a:t>\n</a:t>
            </a:r>
            <a:r>
              <a:rPr lang="en-US" altLang="en-US" dirty="0">
                <a:solidFill>
                  <a:srgbClr val="D44950"/>
                </a:solidFill>
                <a:latin typeface="Menlo"/>
              </a:rPr>
              <a:t>"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global_sum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global_sum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/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world_size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*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num_elements_per_proc</a:t>
            </a:r>
            <a:r>
              <a:rPr lang="en-US" altLang="en-US" dirty="0">
                <a:solidFill>
                  <a:srgbClr val="515151"/>
                </a:solidFill>
                <a:latin typeface="Menlo"/>
              </a:rPr>
              <a:t>)); }</a:t>
            </a:r>
            <a:r>
              <a:rPr lang="en-US" altLang="en-US" sz="160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and Gather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</a:t>
            </a:r>
            <a:r>
              <a:rPr lang="en-US" b="1" i="1" dirty="0"/>
              <a:t>scatter </a:t>
            </a:r>
            <a:r>
              <a:rPr lang="en-US" dirty="0"/>
              <a:t>operation, a single node sends a unique message of size </a:t>
            </a:r>
            <a:r>
              <a:rPr lang="en-US" i="1" dirty="0"/>
              <a:t>m </a:t>
            </a:r>
            <a:r>
              <a:rPr lang="en-US" dirty="0"/>
              <a:t>to every other </a:t>
            </a:r>
            <a:r>
              <a:rPr lang="en-US" dirty="0" smtClean="0"/>
              <a:t>node.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operation is also known as </a:t>
            </a:r>
            <a:r>
              <a:rPr lang="en-US" b="1" i="1" dirty="0"/>
              <a:t>one-to-all personalized communication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One-to-all personalized </a:t>
            </a:r>
            <a:r>
              <a:rPr lang="en-US" dirty="0"/>
              <a:t>communication is different from one-to-all broadcast in that the source node </a:t>
            </a:r>
            <a:r>
              <a:rPr lang="en-US" dirty="0" smtClean="0"/>
              <a:t>starts with </a:t>
            </a:r>
            <a:r>
              <a:rPr lang="en-US" i="1" dirty="0"/>
              <a:t>p </a:t>
            </a:r>
            <a:r>
              <a:rPr lang="en-US" dirty="0"/>
              <a:t>unique messages, one destined for each node.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one-to-all broadcast, </a:t>
            </a:r>
            <a:r>
              <a:rPr lang="en-US" dirty="0" smtClean="0"/>
              <a:t>one-to-all personalized </a:t>
            </a:r>
            <a:r>
              <a:rPr lang="en-US" dirty="0"/>
              <a:t>communication does not involve any duplication of data.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and Gather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dual of </a:t>
            </a:r>
            <a:r>
              <a:rPr lang="en-US" dirty="0" smtClean="0"/>
              <a:t>one-to-all personalized </a:t>
            </a:r>
            <a:r>
              <a:rPr lang="en-US" dirty="0"/>
              <a:t>communication or the scatter operation is the </a:t>
            </a:r>
            <a:r>
              <a:rPr lang="en-US" b="1" i="1" dirty="0"/>
              <a:t>gather </a:t>
            </a:r>
            <a:r>
              <a:rPr lang="en-US" dirty="0"/>
              <a:t>operation, </a:t>
            </a:r>
            <a:r>
              <a:rPr lang="en-US" dirty="0" smtClean="0"/>
              <a:t>or </a:t>
            </a:r>
            <a:r>
              <a:rPr lang="en-US" b="1" i="1" dirty="0" smtClean="0"/>
              <a:t>concatenation</a:t>
            </a:r>
            <a:r>
              <a:rPr lang="en-US" dirty="0"/>
              <a:t>, in which a single node collects a unique message from each </a:t>
            </a:r>
            <a:r>
              <a:rPr lang="en-US" dirty="0" smtClean="0"/>
              <a:t>node.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smtClean="0"/>
              <a:t>gather operation </a:t>
            </a:r>
            <a:r>
              <a:rPr lang="en-US" dirty="0"/>
              <a:t>is different from an </a:t>
            </a:r>
            <a:r>
              <a:rPr lang="en-US" b="1" dirty="0"/>
              <a:t>all-to-one</a:t>
            </a:r>
            <a:r>
              <a:rPr lang="en-US" dirty="0"/>
              <a:t> reduce operation in that it does not involve </a:t>
            </a:r>
            <a:r>
              <a:rPr lang="en-US" dirty="0" smtClean="0"/>
              <a:t>any combination </a:t>
            </a:r>
            <a:r>
              <a:rPr lang="en-US" dirty="0"/>
              <a:t>or reduction of data. </a:t>
            </a:r>
          </a:p>
        </p:txBody>
      </p:sp>
    </p:spTree>
    <p:extLst>
      <p:ext uri="{BB962C8B-B14F-4D97-AF65-F5344CB8AC3E}">
        <p14:creationId xmlns:p14="http://schemas.microsoft.com/office/powerpoint/2010/main" val="21321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US" dirty="0"/>
              <a:t> </a:t>
            </a:r>
            <a:r>
              <a:rPr lang="en-US" dirty="0" smtClean="0"/>
              <a:t>operation is </a:t>
            </a:r>
            <a:r>
              <a:rPr lang="en-US" dirty="0"/>
              <a:t>performed in MPI using the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function.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recvdatatype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source,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process sends a different part of the send buffer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dirty="0"/>
              <a:t> to each </a:t>
            </a:r>
            <a:r>
              <a:rPr lang="en-US" dirty="0" smtClean="0"/>
              <a:t>processes, including </a:t>
            </a:r>
            <a:r>
              <a:rPr lang="en-US" dirty="0"/>
              <a:t>itself. </a:t>
            </a:r>
          </a:p>
        </p:txBody>
      </p:sp>
    </p:spTree>
    <p:extLst>
      <p:ext uri="{BB962C8B-B14F-4D97-AF65-F5344CB8AC3E}">
        <p14:creationId xmlns:p14="http://schemas.microsoft.com/office/powerpoint/2010/main" val="4062776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data that are received are stored in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/>
              <a:t> 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/>
              <a:t> </a:t>
            </a:r>
            <a:r>
              <a:rPr lang="en-US" dirty="0"/>
              <a:t>receives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contiguous </a:t>
            </a:r>
            <a:r>
              <a:rPr lang="en-US" dirty="0"/>
              <a:t>elements of </a:t>
            </a:r>
            <a:r>
              <a:rPr lang="en-US" dirty="0" smtClean="0"/>
              <a:t>type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dirty="0" smtClean="0"/>
              <a:t> </a:t>
            </a:r>
            <a:r>
              <a:rPr lang="en-US" dirty="0"/>
              <a:t>starting from </a:t>
            </a:r>
            <a:r>
              <a:rPr lang="en-US" dirty="0" smtClean="0"/>
              <a:t>the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dirty="0"/>
              <a:t> must be called by all the processes with the same values for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dirty="0" smtClean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US" dirty="0"/>
              <a:t> 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source </a:t>
            </a:r>
            <a:r>
              <a:rPr lang="en-US" dirty="0"/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/>
              <a:t> arguments.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again </a:t>
            </a:r>
            <a:r>
              <a:rPr lang="en-US" dirty="0" smtClean="0"/>
              <a:t>that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dirty="0" smtClean="0"/>
              <a:t> </a:t>
            </a:r>
            <a:r>
              <a:rPr lang="en-US" dirty="0"/>
              <a:t>is the number of elements sent to each individual process.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97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vs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584596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primary difference between </a:t>
            </a:r>
            <a:r>
              <a:rPr lang="en-US" b="1" dirty="0" err="1"/>
              <a:t>MPI_Bcast</a:t>
            </a:r>
            <a:r>
              <a:rPr lang="en-US" dirty="0"/>
              <a:t> and </a:t>
            </a:r>
            <a:r>
              <a:rPr lang="en-US" b="1" dirty="0" err="1"/>
              <a:t>MPI_Scatter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 err="1" smtClean="0"/>
              <a:t>MPI_Bcast</a:t>
            </a:r>
            <a:r>
              <a:rPr lang="en-US" dirty="0" smtClean="0"/>
              <a:t> </a:t>
            </a:r>
            <a:r>
              <a:rPr lang="en-US" dirty="0"/>
              <a:t>sends the same piece of </a:t>
            </a:r>
            <a:r>
              <a:rPr lang="en-US" dirty="0" smtClean="0"/>
              <a:t>data to </a:t>
            </a:r>
            <a:r>
              <a:rPr lang="en-US" dirty="0"/>
              <a:t>all processes while </a:t>
            </a:r>
            <a:r>
              <a:rPr lang="en-US" dirty="0" err="1"/>
              <a:t>MPI_Scatter</a:t>
            </a:r>
            <a:r>
              <a:rPr lang="en-US" dirty="0"/>
              <a:t> </a:t>
            </a:r>
            <a:r>
              <a:rPr lang="en-US" dirty="0" smtClean="0"/>
              <a:t>sends chunks </a:t>
            </a:r>
            <a:r>
              <a:rPr lang="en-US" dirty="0"/>
              <a:t>of an array to different processes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MPI_Scatter</a:t>
            </a:r>
            <a:r>
              <a:rPr lang="en-US" dirty="0"/>
              <a:t> takes an array of elements and distributes the elements in the order of process rank.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first element (in red) goes to process zero, the second element (in green) goes to process one, and so on. </a:t>
            </a:r>
            <a:endParaRPr lang="en-US" dirty="0" smtClean="0"/>
          </a:p>
          <a:p>
            <a:pPr lvl="1"/>
            <a:r>
              <a:rPr lang="en-US" dirty="0" smtClean="0"/>
              <a:t>Although </a:t>
            </a:r>
            <a:r>
              <a:rPr lang="en-US" dirty="0"/>
              <a:t>the </a:t>
            </a:r>
            <a:r>
              <a:rPr lang="en-US" dirty="0" smtClean="0"/>
              <a:t>source </a:t>
            </a:r>
            <a:r>
              <a:rPr lang="en-US" dirty="0"/>
              <a:t>process (process zero) contains the entire array of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210" y="1804517"/>
            <a:ext cx="3964465" cy="41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57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gather </a:t>
            </a:r>
            <a:r>
              <a:rPr lang="en-US" dirty="0" smtClean="0"/>
              <a:t>operation is </a:t>
            </a:r>
            <a:r>
              <a:rPr lang="en-US" dirty="0"/>
              <a:t>performed in </a:t>
            </a:r>
            <a:r>
              <a:rPr lang="en-US" dirty="0" smtClean="0"/>
              <a:t>MPI using </a:t>
            </a:r>
            <a:r>
              <a:rPr lang="en-US" dirty="0"/>
              <a:t>the </a:t>
            </a:r>
            <a:r>
              <a:rPr lang="en-US" dirty="0" err="1" smtClean="0"/>
              <a:t>MPI_Gather</a:t>
            </a:r>
            <a:r>
              <a:rPr lang="en-US" dirty="0"/>
              <a:t> </a:t>
            </a:r>
            <a:r>
              <a:rPr lang="en-US" dirty="0" smtClean="0"/>
              <a:t>function.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recvdatatype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target,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Each process, including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process, sends the data stored in the </a:t>
            </a:r>
            <a:r>
              <a:rPr lang="en-US" dirty="0" smtClean="0"/>
              <a:t>array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 smtClean="0"/>
              <a:t> </a:t>
            </a:r>
            <a:r>
              <a:rPr lang="en-US" dirty="0"/>
              <a:t>process.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result, if </a:t>
            </a:r>
            <a:r>
              <a:rPr lang="en-US" i="1" dirty="0"/>
              <a:t>p </a:t>
            </a:r>
            <a:r>
              <a:rPr lang="en-US" dirty="0"/>
              <a:t>is the number of processors in the </a:t>
            </a: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/>
              <a:t> </a:t>
            </a:r>
            <a:r>
              <a:rPr lang="en-US" dirty="0"/>
              <a:t>, the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process receives a total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i="1" dirty="0"/>
              <a:t> </a:t>
            </a:r>
            <a:r>
              <a:rPr lang="en-US" dirty="0"/>
              <a:t>buffers. </a:t>
            </a:r>
          </a:p>
        </p:txBody>
      </p:sp>
    </p:spTree>
    <p:extLst>
      <p:ext uri="{BB962C8B-B14F-4D97-AF65-F5344CB8AC3E}">
        <p14:creationId xmlns:p14="http://schemas.microsoft.com/office/powerpoint/2010/main" val="3404659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is stored in the array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/>
              <a:t> of the </a:t>
            </a:r>
            <a:r>
              <a:rPr lang="en-US" dirty="0" smtClean="0"/>
              <a:t>target process</a:t>
            </a:r>
            <a:r>
              <a:rPr lang="en-US" dirty="0"/>
              <a:t>, in a rank order.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sent by each process must be of the same size and </a:t>
            </a:r>
            <a:r>
              <a:rPr lang="en-US" dirty="0" smtClean="0"/>
              <a:t>type.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is,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dirty="0"/>
              <a:t> must </a:t>
            </a:r>
            <a:r>
              <a:rPr lang="en-US" dirty="0" smtClean="0"/>
              <a:t>be called </a:t>
            </a:r>
            <a:r>
              <a:rPr lang="en-US" dirty="0"/>
              <a:t>with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dirty="0"/>
              <a:t> and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arguments having the same values at </a:t>
            </a:r>
            <a:r>
              <a:rPr lang="en-US" dirty="0" smtClean="0"/>
              <a:t>each process.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4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721974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MPI_Gather</a:t>
            </a:r>
            <a:r>
              <a:rPr lang="en-US" dirty="0"/>
              <a:t> is the inverse of </a:t>
            </a:r>
            <a:r>
              <a:rPr lang="en-US" b="1" dirty="0" err="1"/>
              <a:t>MPI_Scatter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spreading elements from one process to many processes, </a:t>
            </a:r>
            <a:r>
              <a:rPr lang="en-US" dirty="0" err="1"/>
              <a:t>MPI_Gather</a:t>
            </a:r>
            <a:r>
              <a:rPr lang="en-US" dirty="0"/>
              <a:t> takes elements from many processes and gathers them to one single process. </a:t>
            </a:r>
            <a:endParaRPr lang="en-US" dirty="0" smtClean="0"/>
          </a:p>
          <a:p>
            <a:pPr lvl="1"/>
            <a:r>
              <a:rPr lang="en-US" dirty="0"/>
              <a:t>The elements are ordered by the rank of the process from which they were received.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routine is highly useful to many parallel algorithms, such as parallel sorting and searching.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587" y="2509788"/>
            <a:ext cx="4506577" cy="269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9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Principles of Message-Passing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two key attributes to characterize the </a:t>
            </a:r>
            <a:r>
              <a:rPr lang="en-US" dirty="0"/>
              <a:t>message-passing programming paradigm. </a:t>
            </a: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first is that it assumes a </a:t>
            </a:r>
            <a:r>
              <a:rPr lang="en-US" b="1" dirty="0"/>
              <a:t>partitioned address space</a:t>
            </a:r>
            <a:r>
              <a:rPr lang="en-US" dirty="0"/>
              <a:t> </a:t>
            </a: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Second </a:t>
            </a:r>
            <a:r>
              <a:rPr lang="en-US" dirty="0"/>
              <a:t>is that it supports </a:t>
            </a:r>
            <a:r>
              <a:rPr lang="en-US" dirty="0" smtClean="0"/>
              <a:t>only </a:t>
            </a:r>
            <a:r>
              <a:rPr lang="en-US" b="1" dirty="0" smtClean="0"/>
              <a:t>explicit </a:t>
            </a:r>
            <a:r>
              <a:rPr lang="en-US" b="1" dirty="0"/>
              <a:t>parallelization</a:t>
            </a:r>
            <a:r>
              <a:rPr lang="en-US" dirty="0"/>
              <a:t>. </a:t>
            </a: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endParaRPr lang="en-US" dirty="0"/>
          </a:p>
          <a:p>
            <a:pPr marL="365760" indent="-457200"/>
            <a:r>
              <a:rPr lang="en-US" dirty="0"/>
              <a:t>There are </a:t>
            </a:r>
            <a:r>
              <a:rPr lang="en-US" dirty="0" smtClean="0"/>
              <a:t>two immediate </a:t>
            </a:r>
            <a:r>
              <a:rPr lang="en-US" dirty="0"/>
              <a:t>implications of a partitioned address space. </a:t>
            </a: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endParaRPr lang="en-US" dirty="0" smtClean="0"/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First</a:t>
            </a:r>
            <a:r>
              <a:rPr lang="en-US" dirty="0"/>
              <a:t>, each data element must belong </a:t>
            </a:r>
            <a:r>
              <a:rPr lang="en-US" dirty="0" smtClean="0"/>
              <a:t>to one </a:t>
            </a:r>
            <a:r>
              <a:rPr lang="en-US" dirty="0"/>
              <a:t>of the partitions of the space; hence, </a:t>
            </a:r>
            <a:r>
              <a:rPr lang="en-US" b="1" dirty="0"/>
              <a:t>data must be explicitly partitioned and placed</a:t>
            </a:r>
            <a:r>
              <a:rPr lang="en-US" dirty="0" smtClean="0"/>
              <a:t>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second implication is that all </a:t>
            </a:r>
            <a:r>
              <a:rPr lang="en-US" dirty="0" smtClean="0"/>
              <a:t>interactions (read-only </a:t>
            </a:r>
            <a:r>
              <a:rPr lang="en-US" dirty="0"/>
              <a:t>or read/write) require cooperation of two processes </a:t>
            </a:r>
            <a:r>
              <a:rPr lang="en-US" dirty="0" smtClean="0"/>
              <a:t>- </a:t>
            </a:r>
            <a:r>
              <a:rPr lang="en-US" dirty="0"/>
              <a:t>the process that has the </a:t>
            </a:r>
            <a:r>
              <a:rPr lang="en-US" dirty="0" smtClean="0"/>
              <a:t>data and </a:t>
            </a:r>
            <a:r>
              <a:rPr lang="en-US" dirty="0"/>
              <a:t>the process that wants to access the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a random array of numbers on the root process (process 0</a:t>
            </a:r>
            <a:r>
              <a:rPr lang="en-US" dirty="0" smtClean="0"/>
              <a:t>).</a:t>
            </a:r>
          </a:p>
          <a:p>
            <a:pPr marL="806958" lvl="1" indent="-514350"/>
            <a:r>
              <a:rPr lang="en-US" dirty="0" smtClean="0"/>
              <a:t>Scatter </a:t>
            </a:r>
            <a:r>
              <a:rPr lang="en-US" dirty="0"/>
              <a:t>the numbers to all processes, giving each process an equal amount of </a:t>
            </a:r>
            <a:r>
              <a:rPr lang="en-US" dirty="0" smtClean="0"/>
              <a:t>numbers.</a:t>
            </a:r>
          </a:p>
          <a:p>
            <a:pPr marL="806958" lvl="1" indent="-514350"/>
            <a:r>
              <a:rPr lang="en-US" dirty="0" smtClean="0"/>
              <a:t>Each </a:t>
            </a:r>
            <a:r>
              <a:rPr lang="en-US" dirty="0"/>
              <a:t>process computes the average of their subset of the </a:t>
            </a:r>
            <a:r>
              <a:rPr lang="en-US" dirty="0" smtClean="0"/>
              <a:t>numbers.</a:t>
            </a:r>
          </a:p>
          <a:p>
            <a:pPr marL="806958" lvl="1" indent="-514350"/>
            <a:r>
              <a:rPr lang="en-US" dirty="0" smtClean="0"/>
              <a:t>Gather </a:t>
            </a:r>
            <a:r>
              <a:rPr lang="en-US" dirty="0"/>
              <a:t>all averages to the root process. The root process then computes the average of these numbers to get the final </a:t>
            </a:r>
            <a:r>
              <a:rPr lang="en-US" dirty="0" smtClean="0"/>
              <a:t>average.</a:t>
            </a:r>
          </a:p>
          <a:p>
            <a:pPr marL="806958" lvl="1" indent="-514350"/>
            <a:r>
              <a:rPr lang="en-US" dirty="0" smtClean="0"/>
              <a:t>The root process should also display the </a:t>
            </a:r>
            <a:r>
              <a:rPr lang="en-US" b="1" dirty="0" smtClean="0"/>
              <a:t>maximum among local averages</a:t>
            </a:r>
            <a:r>
              <a:rPr lang="en-US" dirty="0" smtClean="0"/>
              <a:t>.</a:t>
            </a:r>
          </a:p>
          <a:p>
            <a:pPr marL="806958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parallel MPI program to calculate the </a:t>
            </a:r>
            <a:r>
              <a:rPr lang="en-US" dirty="0" err="1" smtClean="0"/>
              <a:t>wordcount</a:t>
            </a:r>
            <a:r>
              <a:rPr lang="en-US" dirty="0" smtClean="0"/>
              <a:t> in a large text file (containing more that 2K words).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28" y="278969"/>
            <a:ext cx="6808710" cy="587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also provides the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MPI_Allgather</a:t>
            </a:r>
            <a:r>
              <a:rPr lang="en-US" dirty="0"/>
              <a:t> function in which the data are gathered to all </a:t>
            </a:r>
            <a:r>
              <a:rPr lang="en-US" dirty="0" smtClean="0"/>
              <a:t>the processes </a:t>
            </a:r>
            <a:r>
              <a:rPr lang="en-US" dirty="0"/>
              <a:t>and not only at the target process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MPI_Allgather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meanings of the various parameters are similar to those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dirty="0"/>
              <a:t> ; however, </a:t>
            </a:r>
            <a:r>
              <a:rPr lang="en-US" dirty="0" smtClean="0"/>
              <a:t>each process </a:t>
            </a:r>
            <a:r>
              <a:rPr lang="en-US" dirty="0"/>
              <a:t>must now supply a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/>
              <a:t> array that will store the gathered data. </a:t>
            </a:r>
          </a:p>
        </p:txBody>
      </p:sp>
    </p:spTree>
    <p:extLst>
      <p:ext uri="{BB962C8B-B14F-4D97-AF65-F5344CB8AC3E}">
        <p14:creationId xmlns:p14="http://schemas.microsoft.com/office/powerpoint/2010/main" val="2863795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All-to-All Personalized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b="1" i="1" dirty="0"/>
              <a:t>all-to-all personalized communication</a:t>
            </a:r>
            <a:r>
              <a:rPr lang="en-US" dirty="0"/>
              <a:t>, each </a:t>
            </a:r>
            <a:r>
              <a:rPr lang="en-US" dirty="0" smtClean="0"/>
              <a:t>node (process) </a:t>
            </a:r>
            <a:r>
              <a:rPr lang="en-US" dirty="0"/>
              <a:t>sends a distinct message of size </a:t>
            </a:r>
            <a:r>
              <a:rPr lang="en-US" i="1" dirty="0"/>
              <a:t>m </a:t>
            </a:r>
            <a:r>
              <a:rPr lang="en-US" dirty="0" smtClean="0"/>
              <a:t>to every </a:t>
            </a:r>
            <a:r>
              <a:rPr lang="en-US" dirty="0"/>
              <a:t>other node.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node sends different messages to different nodes, unlike </a:t>
            </a:r>
            <a:r>
              <a:rPr lang="en-US" dirty="0" smtClean="0"/>
              <a:t>all-to-all broadcast</a:t>
            </a:r>
            <a:r>
              <a:rPr lang="en-US" dirty="0"/>
              <a:t>, in which each node sends the same message to all other nodes. </a:t>
            </a:r>
            <a:endParaRPr lang="en-US" dirty="0" smtClean="0"/>
          </a:p>
          <a:p>
            <a:r>
              <a:rPr lang="en-US" dirty="0" smtClean="0"/>
              <a:t>All-to-all </a:t>
            </a:r>
            <a:r>
              <a:rPr lang="en-US" dirty="0"/>
              <a:t>personalized communication is also known as </a:t>
            </a:r>
            <a:r>
              <a:rPr lang="en-US" b="1" i="1" dirty="0"/>
              <a:t>total </a:t>
            </a:r>
            <a:r>
              <a:rPr lang="en-US" b="1" i="1" dirty="0" smtClean="0"/>
              <a:t>exchange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operation is used in </a:t>
            </a:r>
            <a:r>
              <a:rPr lang="en-US" dirty="0" smtClean="0"/>
              <a:t>a variety </a:t>
            </a:r>
            <a:r>
              <a:rPr lang="en-US" dirty="0"/>
              <a:t>of parallel algorithms such as fast Fourier transform, matrix transpose, sample sort, </a:t>
            </a:r>
            <a:r>
              <a:rPr lang="en-US" dirty="0" smtClean="0"/>
              <a:t>and some </a:t>
            </a:r>
            <a:r>
              <a:rPr lang="en-US" dirty="0"/>
              <a:t>parallel database join operations. </a:t>
            </a:r>
          </a:p>
        </p:txBody>
      </p:sp>
    </p:spTree>
    <p:extLst>
      <p:ext uri="{BB962C8B-B14F-4D97-AF65-F5344CB8AC3E}">
        <p14:creationId xmlns:p14="http://schemas.microsoft.com/office/powerpoint/2010/main" val="2119309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all-to-all personalized communication </a:t>
            </a:r>
            <a:r>
              <a:rPr lang="en-US" dirty="0" smtClean="0"/>
              <a:t>operation is </a:t>
            </a:r>
            <a:r>
              <a:rPr lang="en-US" dirty="0"/>
              <a:t>performed </a:t>
            </a:r>
            <a:r>
              <a:rPr lang="en-US" dirty="0" smtClean="0"/>
              <a:t>in MPI </a:t>
            </a:r>
            <a:r>
              <a:rPr lang="en-US" dirty="0"/>
              <a:t>by using the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MPI_Alltoall</a:t>
            </a:r>
            <a:r>
              <a:rPr lang="en-US" dirty="0"/>
              <a:t> function.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MPI_Alltoall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recvdatatype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process sends a different portion of the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dirty="0"/>
              <a:t> array to each other process, </a:t>
            </a:r>
            <a:r>
              <a:rPr lang="en-US" dirty="0" smtClean="0"/>
              <a:t>including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87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group communication function, </a:t>
            </a:r>
            <a:r>
              <a:rPr lang="en-US" smtClean="0"/>
              <a:t>explain two algorithms/problems/systems </a:t>
            </a:r>
            <a:r>
              <a:rPr lang="en-US" dirty="0" smtClean="0"/>
              <a:t>which utilize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79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Overlapping Communication </a:t>
            </a:r>
            <a:r>
              <a:rPr lang="en-US" sz="4000" dirty="0" smtClean="0"/>
              <a:t>with Computation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MPI programs we developed so far used blocking send and receive operations </a:t>
            </a:r>
            <a:r>
              <a:rPr lang="en-US" dirty="0" smtClean="0"/>
              <a:t>whenever they </a:t>
            </a:r>
            <a:r>
              <a:rPr lang="en-US" dirty="0"/>
              <a:t>needed to perform point-to-point </a:t>
            </a:r>
            <a:r>
              <a:rPr lang="en-US" dirty="0" smtClean="0"/>
              <a:t>communication.</a:t>
            </a:r>
          </a:p>
          <a:p>
            <a:pPr lvl="1"/>
            <a:r>
              <a:rPr lang="en-US" dirty="0"/>
              <a:t>Recall that a blocking send </a:t>
            </a:r>
            <a:r>
              <a:rPr lang="en-US" dirty="0" smtClean="0"/>
              <a:t>operation remains </a:t>
            </a:r>
            <a:r>
              <a:rPr lang="en-US" dirty="0"/>
              <a:t>blocked until the message has been copied out of the send </a:t>
            </a:r>
            <a:r>
              <a:rPr lang="en-US" dirty="0" smtClean="0"/>
              <a:t>buffer.</a:t>
            </a:r>
          </a:p>
          <a:p>
            <a:pPr lvl="1"/>
            <a:endParaRPr lang="en-US" dirty="0"/>
          </a:p>
          <a:p>
            <a:r>
              <a:rPr lang="en-US" dirty="0"/>
              <a:t>Similarly, a blocking </a:t>
            </a:r>
            <a:r>
              <a:rPr lang="en-US" dirty="0" smtClean="0"/>
              <a:t>receive operation </a:t>
            </a:r>
            <a:r>
              <a:rPr lang="en-US" dirty="0"/>
              <a:t>returns only after the message has been received and copied into the receive buffer.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35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Non-Blocking Communication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order to overlap communication with computation, MPI provides a pair of functions </a:t>
            </a:r>
            <a:r>
              <a:rPr lang="en-US" dirty="0" smtClean="0"/>
              <a:t>for performing </a:t>
            </a:r>
            <a:r>
              <a:rPr lang="en-US" dirty="0"/>
              <a:t>non-blocking send and receive operations.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These functions are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MPI_Irecv</a:t>
            </a:r>
            <a:r>
              <a:rPr lang="en-US" dirty="0"/>
              <a:t>. </a:t>
            </a:r>
            <a:endParaRPr lang="en-US" dirty="0" smtClean="0"/>
          </a:p>
          <a:p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starts a send operation but does not complete, that is, it returns </a:t>
            </a:r>
            <a:r>
              <a:rPr lang="en-US" dirty="0" smtClean="0"/>
              <a:t>before the </a:t>
            </a:r>
            <a:r>
              <a:rPr lang="en-US" dirty="0"/>
              <a:t>data is copied out of the </a:t>
            </a:r>
            <a:r>
              <a:rPr lang="en-US" dirty="0" smtClean="0"/>
              <a:t>buffer.</a:t>
            </a:r>
          </a:p>
          <a:p>
            <a:endParaRPr lang="en-US" dirty="0" smtClean="0"/>
          </a:p>
          <a:p>
            <a:r>
              <a:rPr lang="en-US" dirty="0"/>
              <a:t>Similarly,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MPI_Irecv</a:t>
            </a:r>
            <a:r>
              <a:rPr lang="en-US" dirty="0"/>
              <a:t> starts a receive operation but returns</a:t>
            </a:r>
            <a:br>
              <a:rPr lang="en-US" dirty="0"/>
            </a:br>
            <a:r>
              <a:rPr lang="en-US" dirty="0"/>
              <a:t>before the data has been received and copied into the buffer.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17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calling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r>
              <a:rPr lang="en-US" dirty="0"/>
              <a:t> </a:t>
            </a:r>
            <a:r>
              <a:rPr lang="en-US" dirty="0" smtClean="0"/>
              <a:t>is: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*request)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calling sequence of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MPI_Irecv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is: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MPI_Irecv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source,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*request)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0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at a later point in the program, a process that has started a non-blocking send </a:t>
            </a:r>
            <a:r>
              <a:rPr lang="en-US" dirty="0" smtClean="0"/>
              <a:t>or receive </a:t>
            </a:r>
            <a:r>
              <a:rPr lang="en-US" dirty="0"/>
              <a:t>operation must make sure that this operation has completed before it proceeds with </a:t>
            </a:r>
            <a:r>
              <a:rPr lang="en-US" dirty="0" smtClean="0"/>
              <a:t>it computations.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because a process that has started a non-blocking send operation may</a:t>
            </a:r>
            <a:br>
              <a:rPr lang="en-US" dirty="0"/>
            </a:br>
            <a:r>
              <a:rPr lang="en-US" dirty="0"/>
              <a:t>want to overwrite the buffer that stores the data that are being sent, or a process that </a:t>
            </a:r>
            <a:r>
              <a:rPr lang="en-US" dirty="0" smtClean="0"/>
              <a:t>has started </a:t>
            </a:r>
            <a:r>
              <a:rPr lang="en-US" dirty="0"/>
              <a:t>a non-blocking receive operation may want to use the data it requested. </a:t>
            </a:r>
          </a:p>
        </p:txBody>
      </p:sp>
    </p:spTree>
    <p:extLst>
      <p:ext uri="{BB962C8B-B14F-4D97-AF65-F5344CB8AC3E}">
        <p14:creationId xmlns:p14="http://schemas.microsoft.com/office/powerpoint/2010/main" val="245990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Principles of Message-Passing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Message-passing programs are often written </a:t>
            </a:r>
            <a:r>
              <a:rPr lang="en-US" dirty="0" smtClean="0"/>
              <a:t>using the </a:t>
            </a:r>
            <a:r>
              <a:rPr lang="en-US" b="1" i="1" dirty="0"/>
              <a:t>asynchronous </a:t>
            </a:r>
            <a:r>
              <a:rPr lang="en-US" dirty="0"/>
              <a:t>or </a:t>
            </a:r>
            <a:r>
              <a:rPr lang="en-US" b="1" i="1" dirty="0"/>
              <a:t>loosely synchronous </a:t>
            </a:r>
            <a:r>
              <a:rPr lang="en-US" dirty="0" smtClean="0"/>
              <a:t>paradigms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/>
              <a:t>asynchronous paradigm</a:t>
            </a:r>
            <a:r>
              <a:rPr lang="en-US" dirty="0"/>
              <a:t>, </a:t>
            </a:r>
            <a:r>
              <a:rPr lang="en-US" dirty="0" smtClean="0"/>
              <a:t>all concurrent </a:t>
            </a:r>
            <a:r>
              <a:rPr lang="en-US" dirty="0"/>
              <a:t>tasks execute </a:t>
            </a:r>
            <a:r>
              <a:rPr lang="en-US" dirty="0" smtClean="0"/>
              <a:t>asynchronously.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such programs can be harder to reason about, and can have nondeterministic behavior due to race conditions 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altLang="en-US" dirty="0"/>
              <a:t>In the </a:t>
            </a:r>
            <a:r>
              <a:rPr lang="en-US" altLang="en-US" i="1" dirty="0"/>
              <a:t>loosely synchronous model</a:t>
            </a:r>
            <a:r>
              <a:rPr lang="en-US" altLang="en-US" dirty="0"/>
              <a:t>, tasks or subsets of tasks synchronize to perform </a:t>
            </a:r>
            <a:r>
              <a:rPr lang="en-US" altLang="en-US" b="1" dirty="0"/>
              <a:t>interactions</a:t>
            </a:r>
            <a:r>
              <a:rPr lang="en-US" altLang="en-US" dirty="0"/>
              <a:t>. Between these interactions, tasks execute completely asynchronously. 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r>
              <a:rPr lang="en-US" altLang="en-US" dirty="0"/>
              <a:t>Most message-passing programs are written using the </a:t>
            </a:r>
            <a:r>
              <a:rPr lang="en-US" altLang="en-US" b="1" i="1" dirty="0"/>
              <a:t>single program multiple data</a:t>
            </a:r>
            <a:r>
              <a:rPr lang="en-US" altLang="en-US" dirty="0"/>
              <a:t> (SPMD) model.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check </a:t>
            </a:r>
            <a:r>
              <a:rPr lang="en-US" dirty="0" smtClean="0"/>
              <a:t>the completion </a:t>
            </a:r>
            <a:r>
              <a:rPr lang="en-US" dirty="0"/>
              <a:t>of non-blocking send and receive operations, MPI provides a pair of </a:t>
            </a:r>
            <a:r>
              <a:rPr lang="en-US" dirty="0" smtClean="0"/>
              <a:t>functions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tests </a:t>
            </a:r>
            <a:r>
              <a:rPr lang="en-US" dirty="0"/>
              <a:t>whether or not a non-blocking operation </a:t>
            </a:r>
            <a:r>
              <a:rPr lang="en-US" dirty="0" smtClean="0"/>
              <a:t>has finished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US" dirty="0" smtClean="0"/>
              <a:t> </a:t>
            </a:r>
            <a:r>
              <a:rPr lang="en-US" dirty="0"/>
              <a:t>waits (i.e., gets blocked) until a </a:t>
            </a:r>
            <a:r>
              <a:rPr lang="en-US" dirty="0" smtClean="0"/>
              <a:t>non-blocking operation </a:t>
            </a:r>
            <a:r>
              <a:rPr lang="en-US" dirty="0"/>
              <a:t>actually finishes. </a:t>
            </a:r>
          </a:p>
        </p:txBody>
      </p:sp>
    </p:spTree>
    <p:extLst>
      <p:ext uri="{BB962C8B-B14F-4D97-AF65-F5344CB8AC3E}">
        <p14:creationId xmlns:p14="http://schemas.microsoft.com/office/powerpoint/2010/main" val="1130794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3208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Note that these functions have similar arguments as the </a:t>
            </a:r>
            <a:r>
              <a:rPr lang="en-US" dirty="0" smtClean="0"/>
              <a:t>blocking </a:t>
            </a:r>
            <a:r>
              <a:rPr lang="en-US" dirty="0"/>
              <a:t>send and</a:t>
            </a:r>
            <a:br>
              <a:rPr lang="en-US" dirty="0"/>
            </a:br>
            <a:r>
              <a:rPr lang="en-US" dirty="0"/>
              <a:t>receive functions. The main difference is that they take an additional argument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 smtClean="0"/>
              <a:t>.</a:t>
            </a:r>
            <a:endParaRPr lang="en-US" sz="2300" dirty="0" smtClean="0"/>
          </a:p>
          <a:p>
            <a:pPr lvl="1"/>
            <a:r>
              <a:rPr lang="en-US" dirty="0" err="1"/>
              <a:t>MPI_Isend</a:t>
            </a:r>
            <a:r>
              <a:rPr lang="en-US" dirty="0"/>
              <a:t> and </a:t>
            </a:r>
            <a:r>
              <a:rPr lang="en-US" dirty="0" err="1"/>
              <a:t>MPI_Irecv</a:t>
            </a:r>
            <a:r>
              <a:rPr lang="en-US" dirty="0"/>
              <a:t> functions allocate a </a:t>
            </a:r>
            <a:r>
              <a:rPr lang="en-US" i="1" dirty="0"/>
              <a:t>request object </a:t>
            </a:r>
            <a:r>
              <a:rPr lang="en-US" dirty="0"/>
              <a:t>and return a pointer to it in the</a:t>
            </a:r>
            <a:br>
              <a:rPr lang="en-US" dirty="0"/>
            </a:br>
            <a:r>
              <a:rPr lang="en-US" dirty="0"/>
              <a:t>request </a:t>
            </a:r>
            <a:r>
              <a:rPr lang="en-US" dirty="0" smtClean="0"/>
              <a:t>variable.</a:t>
            </a:r>
          </a:p>
          <a:p>
            <a:r>
              <a:rPr lang="en-US" dirty="0" smtClean="0"/>
              <a:t>This </a:t>
            </a:r>
            <a:r>
              <a:rPr lang="en-US" dirty="0"/>
              <a:t>request object is used as an argument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US" dirty="0" smtClean="0"/>
              <a:t> functions </a:t>
            </a:r>
            <a:r>
              <a:rPr lang="en-US" dirty="0"/>
              <a:t>to identify the operation whose status we want to query or to wait for its </a:t>
            </a:r>
            <a:r>
              <a:rPr lang="en-US" dirty="0" smtClean="0"/>
              <a:t>completion.</a:t>
            </a:r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MPI_Irecv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does not take a status argument similar to the </a:t>
            </a:r>
            <a:r>
              <a:rPr lang="en-US" dirty="0" smtClean="0"/>
              <a:t>blocking receive </a:t>
            </a:r>
            <a:r>
              <a:rPr lang="en-US" dirty="0"/>
              <a:t>function, but the status information associated with the receive operation is returned </a:t>
            </a:r>
            <a:r>
              <a:rPr lang="en-US" dirty="0" smtClean="0"/>
              <a:t>by the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sz="2300" dirty="0"/>
              <a:t> </a:t>
            </a:r>
            <a:r>
              <a:rPr lang="en-US" dirty="0"/>
              <a:t>and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US" sz="2300" dirty="0"/>
              <a:t> </a:t>
            </a:r>
            <a:r>
              <a:rPr lang="en-US" dirty="0" smtClean="0"/>
              <a:t>functions.</a:t>
            </a:r>
          </a:p>
        </p:txBody>
      </p:sp>
    </p:spTree>
    <p:extLst>
      <p:ext uri="{BB962C8B-B14F-4D97-AF65-F5344CB8AC3E}">
        <p14:creationId xmlns:p14="http://schemas.microsoft.com/office/powerpoint/2010/main" val="2208426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3208"/>
            <a:ext cx="10058400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*request,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flag, </a:t>
            </a: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status)</a:t>
            </a:r>
          </a:p>
          <a:p>
            <a:pPr marL="0" indent="0">
              <a:buNone/>
            </a:pP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*request,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*status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dirty="0" smtClean="0"/>
              <a:t> </a:t>
            </a:r>
            <a:r>
              <a:rPr lang="en-US" dirty="0"/>
              <a:t>tests whether or not the non-blocking send or receive operation identified by </a:t>
            </a:r>
            <a:r>
              <a:rPr lang="en-US" dirty="0" smtClean="0"/>
              <a:t>its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 smtClean="0"/>
              <a:t> </a:t>
            </a:r>
            <a:r>
              <a:rPr lang="en-US" dirty="0"/>
              <a:t>has finished. </a:t>
            </a:r>
            <a:r>
              <a:rPr lang="en-US" dirty="0" smtClean="0"/>
              <a:t> It </a:t>
            </a:r>
            <a:r>
              <a:rPr lang="en-US" dirty="0"/>
              <a:t>returns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flag = {true}</a:t>
            </a:r>
            <a:r>
              <a:rPr lang="en-US" dirty="0"/>
              <a:t> (non-zero value in C) if it completed, </a:t>
            </a:r>
            <a:r>
              <a:rPr lang="en-US" dirty="0" smtClean="0"/>
              <a:t>otherwise it </a:t>
            </a:r>
            <a:r>
              <a:rPr lang="en-US" dirty="0"/>
              <a:t>returns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{false}</a:t>
            </a:r>
            <a:r>
              <a:rPr lang="en-US" dirty="0"/>
              <a:t> (a zero value in C).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case that the non-blocking operation has </a:t>
            </a:r>
            <a:r>
              <a:rPr lang="en-US" dirty="0" smtClean="0"/>
              <a:t>finished, the </a:t>
            </a:r>
            <a:r>
              <a:rPr lang="en-US" dirty="0"/>
              <a:t>request object pointed to by request is </a:t>
            </a:r>
            <a:r>
              <a:rPr lang="en-US" dirty="0" smtClean="0"/>
              <a:t>de-allocated </a:t>
            </a:r>
            <a:r>
              <a:rPr lang="en-US" dirty="0"/>
              <a:t>and request is set </a:t>
            </a:r>
            <a:r>
              <a:rPr lang="en-US" dirty="0" smtClean="0"/>
              <a:t>to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MPI_REQUEST_NUL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.  </a:t>
            </a:r>
            <a:r>
              <a:rPr lang="en-US" dirty="0" smtClean="0"/>
              <a:t>Also </a:t>
            </a:r>
            <a:r>
              <a:rPr lang="en-US" dirty="0"/>
              <a:t>the status object is set to contain information about the operation. </a:t>
            </a:r>
          </a:p>
        </p:txBody>
      </p:sp>
    </p:spTree>
    <p:extLst>
      <p:ext uri="{BB962C8B-B14F-4D97-AF65-F5344CB8AC3E}">
        <p14:creationId xmlns:p14="http://schemas.microsoft.com/office/powerpoint/2010/main" val="1826222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3208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blocks until the non-blocking operation identified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 smtClean="0"/>
              <a:t> completes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that case it </a:t>
            </a:r>
            <a:r>
              <a:rPr lang="en-US" dirty="0" smtClean="0"/>
              <a:t>de-allocates </a:t>
            </a:r>
            <a:r>
              <a:rPr lang="en-US" dirty="0"/>
              <a:t>the request object, sets it </a:t>
            </a:r>
            <a:r>
              <a:rPr lang="en-US" dirty="0" smtClean="0"/>
              <a:t>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MPI_REQUEST_NULL</a:t>
            </a:r>
            <a:r>
              <a:rPr lang="en-US" dirty="0"/>
              <a:t>, </a:t>
            </a:r>
            <a:r>
              <a:rPr lang="en-US" dirty="0" smtClean="0"/>
              <a:t>and returns </a:t>
            </a:r>
            <a:r>
              <a:rPr lang="en-US" dirty="0"/>
              <a:t>information about the completed operation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object. </a:t>
            </a:r>
          </a:p>
        </p:txBody>
      </p:sp>
    </p:spTree>
    <p:extLst>
      <p:ext uri="{BB962C8B-B14F-4D97-AF65-F5344CB8AC3E}">
        <p14:creationId xmlns:p14="http://schemas.microsoft.com/office/powerpoint/2010/main" val="258100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Building Blocks: </a:t>
            </a:r>
            <a:r>
              <a:rPr lang="en-US" sz="4000" b="1" dirty="0"/>
              <a:t>Send</a:t>
            </a:r>
            <a:r>
              <a:rPr lang="en-US" sz="4000" dirty="0"/>
              <a:t> and </a:t>
            </a:r>
            <a:r>
              <a:rPr lang="en-US" sz="4000" b="1" dirty="0"/>
              <a:t>Receive</a:t>
            </a:r>
            <a:r>
              <a:rPr lang="en-US" sz="4000" dirty="0"/>
              <a:t>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their simplest </a:t>
            </a:r>
            <a:r>
              <a:rPr lang="en-US" dirty="0" smtClean="0"/>
              <a:t>form, the </a:t>
            </a:r>
            <a:r>
              <a:rPr lang="en-US" dirty="0"/>
              <a:t>prototypes of these operations are defined as follows: </a:t>
            </a:r>
            <a:endParaRPr lang="en-US" dirty="0" smtClean="0"/>
          </a:p>
          <a:p>
            <a:pPr marL="0" indent="0" algn="l">
              <a:buNone/>
            </a:pPr>
            <a:r>
              <a:rPr lang="en-US" sz="24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nelems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0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receive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nelems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dirty="0" smtClean="0"/>
          </a:p>
          <a:p>
            <a:pPr marL="0" indent="0" algn="l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66" y="3970148"/>
            <a:ext cx="9467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Point-to-point </a:t>
            </a:r>
            <a:r>
              <a:rPr lang="en-US" dirty="0" smtClean="0"/>
              <a:t>communication</a:t>
            </a:r>
            <a:endParaRPr lang="en-US" dirty="0"/>
          </a:p>
          <a:p>
            <a:pPr lvl="1"/>
            <a:r>
              <a:rPr lang="en-US" b="1" dirty="0" smtClean="0"/>
              <a:t>Blocking</a:t>
            </a:r>
            <a:r>
              <a:rPr lang="en-US" dirty="0" smtClean="0"/>
              <a:t> </a:t>
            </a:r>
            <a:r>
              <a:rPr lang="en-US" dirty="0"/>
              <a:t>– returns from call when task </a:t>
            </a:r>
            <a:r>
              <a:rPr lang="en-US" dirty="0" smtClean="0"/>
              <a:t>completes</a:t>
            </a:r>
            <a:endParaRPr lang="en-US" dirty="0"/>
          </a:p>
          <a:p>
            <a:pPr lvl="1"/>
            <a:r>
              <a:rPr lang="en-US" b="1" dirty="0" err="1" smtClean="0"/>
              <a:t>Nonblocking</a:t>
            </a:r>
            <a:r>
              <a:rPr lang="en-US" dirty="0" smtClean="0"/>
              <a:t> </a:t>
            </a:r>
            <a:r>
              <a:rPr lang="en-US" dirty="0"/>
              <a:t>– returns from call without waiting for task to</a:t>
            </a:r>
            <a:br>
              <a:rPr lang="en-US" dirty="0"/>
            </a:br>
            <a:r>
              <a:rPr lang="en-US" dirty="0" smtClean="0"/>
              <a:t>complete</a:t>
            </a:r>
            <a:endParaRPr lang="en-US" dirty="0"/>
          </a:p>
          <a:p>
            <a:r>
              <a:rPr lang="en-US" dirty="0" smtClean="0"/>
              <a:t>Collective </a:t>
            </a:r>
            <a:r>
              <a:rPr lang="en-US" dirty="0"/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4694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 altLang="en-US" dirty="0"/>
              <a:t>The semantics of the send operation require that the value received by process </a:t>
            </a:r>
            <a:r>
              <a:rPr lang="en-US" altLang="en-US" b="1" dirty="0"/>
              <a:t>P1</a:t>
            </a:r>
            <a:r>
              <a:rPr lang="en-US" altLang="en-US" dirty="0"/>
              <a:t> must be </a:t>
            </a:r>
            <a:r>
              <a:rPr lang="en-US" altLang="en-US" b="1" dirty="0"/>
              <a:t>100</a:t>
            </a:r>
            <a:r>
              <a:rPr lang="en-US" altLang="en-US" dirty="0"/>
              <a:t> as opposed to </a:t>
            </a:r>
            <a:r>
              <a:rPr lang="en-US" altLang="en-US" b="1" dirty="0"/>
              <a:t>0</a:t>
            </a:r>
            <a:r>
              <a:rPr lang="en-US" altLang="en-US" dirty="0"/>
              <a:t>.</a:t>
            </a:r>
          </a:p>
          <a:p>
            <a:pPr marL="464058" lvl="1" indent="-171450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 altLang="en-US" dirty="0" smtClean="0"/>
              <a:t>This </a:t>
            </a:r>
            <a:r>
              <a:rPr lang="en-US" altLang="en-US" dirty="0"/>
              <a:t>motivates the design of the </a:t>
            </a:r>
            <a:r>
              <a:rPr lang="en-US" altLang="en-US" b="1" dirty="0"/>
              <a:t>send</a:t>
            </a:r>
            <a:r>
              <a:rPr lang="en-US" altLang="en-US" dirty="0"/>
              <a:t> and </a:t>
            </a:r>
            <a:r>
              <a:rPr lang="en-US" altLang="en-US" b="1" dirty="0"/>
              <a:t>receive</a:t>
            </a:r>
            <a:r>
              <a:rPr lang="en-US" altLang="en-US" dirty="0"/>
              <a:t> </a:t>
            </a:r>
            <a:r>
              <a:rPr lang="en-US" altLang="en-US" b="1" dirty="0"/>
              <a:t>protocols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Message Passing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simple method for forcing send/receive semantics is for the send operation to return only when it is safe to do </a:t>
            </a:r>
            <a:r>
              <a:rPr lang="en-US" altLang="en-US" dirty="0" smtClean="0"/>
              <a:t>so.</a:t>
            </a:r>
          </a:p>
          <a:p>
            <a:endParaRPr lang="en-US" dirty="0"/>
          </a:p>
          <a:p>
            <a:r>
              <a:rPr lang="en-US" altLang="en-US" dirty="0"/>
              <a:t>In the </a:t>
            </a:r>
            <a:r>
              <a:rPr lang="en-US" altLang="en-US" b="1" dirty="0"/>
              <a:t>non-buffered blocking send</a:t>
            </a:r>
            <a:r>
              <a:rPr lang="en-US" altLang="en-US" dirty="0"/>
              <a:t>, the operation does not return until the matching receive has been encountered at the receiving process. </a:t>
            </a:r>
          </a:p>
          <a:p>
            <a:pPr lvl="1"/>
            <a:r>
              <a:rPr lang="en-US" altLang="en-US" b="1" dirty="0"/>
              <a:t>Idling</a:t>
            </a:r>
            <a:r>
              <a:rPr lang="en-US" altLang="en-US" dirty="0"/>
              <a:t> and </a:t>
            </a:r>
            <a:r>
              <a:rPr lang="en-US" altLang="en-US" b="1" dirty="0"/>
              <a:t>deadlocks</a:t>
            </a:r>
            <a:r>
              <a:rPr lang="en-US" altLang="en-US" dirty="0"/>
              <a:t> are major issues with non-buffered blocking sends.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35073</TotalTime>
  <Words>2930</Words>
  <Application>Microsoft Office PowerPoint</Application>
  <PresentationFormat>Widescreen</PresentationFormat>
  <Paragraphs>279</Paragraphs>
  <Slides>53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Menlo</vt:lpstr>
      <vt:lpstr>Wingdings</vt:lpstr>
      <vt:lpstr>Retrospect</vt:lpstr>
      <vt:lpstr>CS3006 Parallel and Distributed Computing</vt:lpstr>
      <vt:lpstr>Chapter 6. Programming Using the Message Passing Paradigm</vt:lpstr>
      <vt:lpstr> Recall…</vt:lpstr>
      <vt:lpstr>Principles of Message-Passing Programming </vt:lpstr>
      <vt:lpstr>Principles of Message-Passing Programming </vt:lpstr>
      <vt:lpstr>The Building Blocks: Send and Receive Operations </vt:lpstr>
      <vt:lpstr>Modes of Communication</vt:lpstr>
      <vt:lpstr>PowerPoint Presentation</vt:lpstr>
      <vt:lpstr>Blocking Message Passing Operations </vt:lpstr>
      <vt:lpstr>PowerPoint Presentation</vt:lpstr>
      <vt:lpstr>PowerPoint Presentation</vt:lpstr>
      <vt:lpstr>Blocking buffered transfer protocols: (a) in the presence of communication hardware with buffers at send and receive ends; and (b) in the absence of communication hardware, sender interrupts receiver and deposits data in buffer at receiver end. </vt:lpstr>
      <vt:lpstr>PowerPoint Presentation</vt:lpstr>
      <vt:lpstr>PowerPoint Presentation</vt:lpstr>
      <vt:lpstr>Non-Blocking Message Passing Operations </vt:lpstr>
      <vt:lpstr>PowerPoint Presentation</vt:lpstr>
      <vt:lpstr>Collective Communication and Computation Operations </vt:lpstr>
      <vt:lpstr>Collective Communication and Computation Operations : Barrier </vt:lpstr>
      <vt:lpstr>PowerPoint Presentation</vt:lpstr>
      <vt:lpstr>One-to-All Broadcast</vt:lpstr>
      <vt:lpstr>PowerPoint Presentation</vt:lpstr>
      <vt:lpstr>One-to-All Broadcast </vt:lpstr>
      <vt:lpstr>One-to-All Broadcast </vt:lpstr>
      <vt:lpstr>All-to-One Reduction</vt:lpstr>
      <vt:lpstr>All-to-One Reduction</vt:lpstr>
      <vt:lpstr>All-to-One Reduction</vt:lpstr>
      <vt:lpstr>All-to-One Reduction</vt:lpstr>
      <vt:lpstr>MPI_Op enumeration</vt:lpstr>
      <vt:lpstr>Tasks:</vt:lpstr>
      <vt:lpstr>PowerPoint Presentation</vt:lpstr>
      <vt:lpstr>PowerPoint Presentation</vt:lpstr>
      <vt:lpstr>Scatter and Gather </vt:lpstr>
      <vt:lpstr>Scatter and Gather </vt:lpstr>
      <vt:lpstr>Scatter</vt:lpstr>
      <vt:lpstr>Scatter</vt:lpstr>
      <vt:lpstr>Scatter vs Broadcast</vt:lpstr>
      <vt:lpstr>Gather</vt:lpstr>
      <vt:lpstr>Gather</vt:lpstr>
      <vt:lpstr>Gather</vt:lpstr>
      <vt:lpstr>Task(s)</vt:lpstr>
      <vt:lpstr>PowerPoint Presentation</vt:lpstr>
      <vt:lpstr>PowerPoint Presentation</vt:lpstr>
      <vt:lpstr>All-to-All Personalized Communication </vt:lpstr>
      <vt:lpstr>PowerPoint Presentation</vt:lpstr>
      <vt:lpstr>Task</vt:lpstr>
      <vt:lpstr>Overlapping Communication with Computation </vt:lpstr>
      <vt:lpstr>Non-Blocking Communication Operations </vt:lpstr>
      <vt:lpstr>PowerPoint Presentation</vt:lpstr>
      <vt:lpstr>PowerPoint Presentation</vt:lpstr>
      <vt:lpstr>MPI_Test and MPI_Wait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1160</cp:revision>
  <dcterms:created xsi:type="dcterms:W3CDTF">2021-02-06T08:07:10Z</dcterms:created>
  <dcterms:modified xsi:type="dcterms:W3CDTF">2022-10-20T03:37:02Z</dcterms:modified>
</cp:coreProperties>
</file>