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8" r:id="rId3"/>
    <p:sldId id="289" r:id="rId4"/>
    <p:sldId id="269" r:id="rId5"/>
    <p:sldId id="270" r:id="rId6"/>
    <p:sldId id="271" r:id="rId7"/>
    <p:sldId id="272" r:id="rId8"/>
    <p:sldId id="273" r:id="rId9"/>
    <p:sldId id="275" r:id="rId10"/>
    <p:sldId id="274" r:id="rId11"/>
    <p:sldId id="276" r:id="rId12"/>
    <p:sldId id="277" r:id="rId13"/>
    <p:sldId id="278" r:id="rId14"/>
    <p:sldId id="279" r:id="rId15"/>
    <p:sldId id="280" r:id="rId16"/>
    <p:sldId id="282" r:id="rId17"/>
    <p:sldId id="283" r:id="rId18"/>
    <p:sldId id="284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5179" autoAdjust="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8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61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1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3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F88BD0-278A-48F6-B952-0700C6BEFDF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0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6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F88BD0-278A-48F6-B952-0700C6BEFDF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2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>CS302</a:t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8939" y="4804781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Muhammad sohail afzal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</a:t>
            </a:r>
            <a:r>
              <a:rPr lang="en-US" dirty="0"/>
              <a:t>table shows which fish cannot be together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example. Fish A cannot be with Fish B and C. Fish B cannot be with A,C and E.</a:t>
            </a:r>
          </a:p>
          <a:p>
            <a:r>
              <a:rPr lang="en-US" dirty="0" smtClean="0"/>
              <a:t>The question is how many minimum tanks are required for this ?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712" y="2367171"/>
            <a:ext cx="23145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0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lets convert this fish tank problem into graph problem. Like Fish will be represented by vertices.</a:t>
            </a:r>
          </a:p>
          <a:p>
            <a:r>
              <a:rPr lang="en-US" dirty="0"/>
              <a:t>The </a:t>
            </a:r>
            <a:r>
              <a:rPr lang="en-US" dirty="0" smtClean="0"/>
              <a:t>answer can </a:t>
            </a:r>
            <a:r>
              <a:rPr lang="en-US" dirty="0"/>
              <a:t>be found by coloring the vertices in the graph such that no two adjacent vertices have the same </a:t>
            </a:r>
            <a:r>
              <a:rPr lang="en-US" dirty="0" smtClean="0"/>
              <a:t>color.</a:t>
            </a:r>
          </a:p>
          <a:p>
            <a:r>
              <a:rPr lang="en-US" dirty="0"/>
              <a:t>These constraints can be displayed as a graph where an edge between two vertices exists if the </a:t>
            </a:r>
            <a:r>
              <a:rPr lang="en-US" dirty="0" smtClean="0"/>
              <a:t>two species </a:t>
            </a:r>
            <a:r>
              <a:rPr lang="en-US" dirty="0"/>
              <a:t>cannot be </a:t>
            </a:r>
            <a:r>
              <a:rPr lang="en-US" dirty="0" smtClean="0"/>
              <a:t>together in same tank. </a:t>
            </a:r>
            <a:r>
              <a:rPr lang="en-US" dirty="0"/>
              <a:t>This is shown in </a:t>
            </a:r>
            <a:r>
              <a:rPr lang="en-US" dirty="0" smtClean="0"/>
              <a:t>figure: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For example: As there is edge from A to C means A and C cannot be in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ame tank. B cannot be with A,D, C and so on..</a:t>
            </a:r>
          </a:p>
          <a:p>
            <a:pPr marL="0" indent="0">
              <a:buNone/>
            </a:pPr>
            <a:r>
              <a:rPr lang="en-US" dirty="0" smtClean="0"/>
              <a:t>Can we color this graph with three different colors !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209" y="3704876"/>
            <a:ext cx="2457450" cy="23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Fish tank graph colored with three different colors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Yes this is possible with 3 colors (means 3 different tanks). The 3 fish tanks will hold fish as follows: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054" y="2367172"/>
            <a:ext cx="2524125" cy="19929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054" y="5279574"/>
            <a:ext cx="25908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 what have we done till now ! We saw a problem, we made strategy to solve it means we converted it to graph problem and to convert it into graph problem, we also decided what would be edges and vertices.</a:t>
            </a:r>
          </a:p>
          <a:p>
            <a:endParaRPr lang="en-US" dirty="0" smtClean="0"/>
          </a:p>
          <a:p>
            <a:r>
              <a:rPr lang="en-US" dirty="0" smtClean="0"/>
              <a:t>Like in case of map of states of USA. Vertices could be states and edges mean there is a border. In case of fish tank problem, vertices are fish and edges mean these fish cannot be together.</a:t>
            </a:r>
          </a:p>
          <a:p>
            <a:endParaRPr lang="en-US" dirty="0" smtClean="0"/>
          </a:p>
          <a:p>
            <a:r>
              <a:rPr lang="en-US" dirty="0" smtClean="0"/>
              <a:t>Now as we have mapped these problems into graphs so now we can use algorithms that are available for solving graphs so we used graph coloring.</a:t>
            </a:r>
          </a:p>
          <a:p>
            <a:endParaRPr lang="en-US" dirty="0" smtClean="0"/>
          </a:p>
          <a:p>
            <a:r>
              <a:rPr lang="en-US" b="1" dirty="0" smtClean="0"/>
              <a:t>However there is no polynomial time algorithm to identify that given graph is 3 colorable or not! But you can verify if solution is given. The problem of 3-colorable graph is NP-complete.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35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 3-color graph problem is NP-complete. Lets say this 3-color graph problem is problem </a:t>
            </a:r>
            <a:r>
              <a:rPr lang="en-US" b="1" dirty="0" smtClean="0"/>
              <a:t>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Now we take another problem </a:t>
            </a:r>
            <a:r>
              <a:rPr lang="en-US" b="1" dirty="0" smtClean="0"/>
              <a:t>B</a:t>
            </a:r>
            <a:r>
              <a:rPr lang="en-US" dirty="0" smtClean="0"/>
              <a:t>. We have doubt that this problem B is also NP-complete.</a:t>
            </a:r>
            <a:r>
              <a:rPr lang="en-US" dirty="0"/>
              <a:t> </a:t>
            </a:r>
            <a:r>
              <a:rPr lang="en-US" dirty="0" smtClean="0"/>
              <a:t>If we can reduce problem A (3-color graph problem) into problem B then we can say that B is also NP-complete. So by this way, we can save a lot of time by not wasting time in finding polynomial time solution of B and rather we would say that B is NP-complete and not solvable.</a:t>
            </a:r>
          </a:p>
        </p:txBody>
      </p:sp>
    </p:spTree>
    <p:extLst>
      <p:ext uri="{BB962C8B-B14F-4D97-AF65-F5344CB8AC3E}">
        <p14:creationId xmlns:p14="http://schemas.microsoft.com/office/powerpoint/2010/main" val="22245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Consider the following problem as problem B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Clique is a group of vertices such that sub-graph form through these vertices is complete.</a:t>
            </a:r>
          </a:p>
          <a:p>
            <a:pPr marL="0" indent="0">
              <a:buNone/>
            </a:pPr>
            <a:r>
              <a:rPr lang="en-US" dirty="0" smtClean="0"/>
              <a:t>Complete means if sub-graph has vertices (V1,V2,V3,V4) then among these four vertices, there is edge from every vertex to every other. </a:t>
            </a:r>
            <a:r>
              <a:rPr lang="en-US" dirty="0"/>
              <a:t>Below figure shows graph that has clique cover size of </a:t>
            </a:r>
            <a:r>
              <a:rPr lang="en-US" dirty="0" smtClean="0"/>
              <a:t>3 which means that there </a:t>
            </a:r>
            <a:r>
              <a:rPr lang="en-US" dirty="0"/>
              <a:t>are 3 sub-graphs that are complete.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2268924"/>
            <a:ext cx="8772525" cy="714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313" y="4514116"/>
            <a:ext cx="3743325" cy="177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4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clique cover problem arises in applications of clustering. </a:t>
            </a:r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We </a:t>
            </a:r>
            <a:r>
              <a:rPr lang="en-US" dirty="0"/>
              <a:t>put an edge between two nodes if </a:t>
            </a:r>
            <a:r>
              <a:rPr lang="en-US" dirty="0" smtClean="0"/>
              <a:t>they are </a:t>
            </a:r>
            <a:r>
              <a:rPr lang="en-US" dirty="0"/>
              <a:t>similar enough to be clustered in the same group.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We </a:t>
            </a:r>
            <a:r>
              <a:rPr lang="en-US" dirty="0"/>
              <a:t>want to know whether it is possible to cluster </a:t>
            </a:r>
            <a:r>
              <a:rPr lang="en-US" dirty="0" smtClean="0"/>
              <a:t>all the </a:t>
            </a:r>
            <a:r>
              <a:rPr lang="en-US" dirty="0"/>
              <a:t>vertices into k groups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know that </a:t>
            </a:r>
            <a:r>
              <a:rPr lang="en-US" dirty="0" smtClean="0"/>
              <a:t>3Col (3 coloring graph) </a:t>
            </a:r>
            <a:r>
              <a:rPr lang="en-US" dirty="0"/>
              <a:t>is NP-complete and hence, experts believe that 3Col </a:t>
            </a:r>
            <a:r>
              <a:rPr lang="en-US" dirty="0" smtClean="0"/>
              <a:t>does not belong to P class. </a:t>
            </a:r>
            <a:r>
              <a:rPr lang="en-US" dirty="0"/>
              <a:t>You feel that there is </a:t>
            </a:r>
            <a:r>
              <a:rPr lang="en-US" dirty="0" smtClean="0"/>
              <a:t>some connection </a:t>
            </a:r>
            <a:r>
              <a:rPr lang="en-US" dirty="0"/>
              <a:t>between the </a:t>
            </a:r>
            <a:r>
              <a:rPr lang="en-US" dirty="0" err="1"/>
              <a:t>CCov</a:t>
            </a:r>
            <a:r>
              <a:rPr lang="en-US" dirty="0"/>
              <a:t> </a:t>
            </a:r>
            <a:r>
              <a:rPr lang="en-US" dirty="0" smtClean="0"/>
              <a:t>problem (Clique Cover) </a:t>
            </a:r>
            <a:r>
              <a:rPr lang="en-US" dirty="0"/>
              <a:t>and the 3Col problem. Thus, you want to show </a:t>
            </a:r>
            <a:r>
              <a:rPr lang="en-US" dirty="0" smtClean="0"/>
              <a:t>that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1" y="2959684"/>
            <a:ext cx="3233854" cy="38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Both </a:t>
            </a:r>
            <a:r>
              <a:rPr lang="en-US" dirty="0" smtClean="0"/>
              <a:t>problems (3Col and </a:t>
            </a:r>
            <a:r>
              <a:rPr lang="en-US" dirty="0" err="1" smtClean="0"/>
              <a:t>CCover</a:t>
            </a:r>
            <a:r>
              <a:rPr lang="en-US" dirty="0" smtClean="0"/>
              <a:t>) </a:t>
            </a:r>
            <a:r>
              <a:rPr lang="en-US" dirty="0"/>
              <a:t>involve partitioning the vertices into groups.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 </a:t>
            </a:r>
            <a:r>
              <a:rPr lang="en-US" dirty="0"/>
              <a:t>the clique cover problem, for two </a:t>
            </a:r>
            <a:r>
              <a:rPr lang="en-US" dirty="0" smtClean="0"/>
              <a:t>vertices to </a:t>
            </a:r>
            <a:r>
              <a:rPr lang="en-US" dirty="0"/>
              <a:t>be in the same group, they must be adjacent to each other.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 </a:t>
            </a:r>
            <a:r>
              <a:rPr lang="en-US" dirty="0"/>
              <a:t>the 3-coloring problem, for two </a:t>
            </a:r>
            <a:r>
              <a:rPr lang="en-US" dirty="0" smtClean="0"/>
              <a:t>vertices to </a:t>
            </a:r>
            <a:r>
              <a:rPr lang="en-US" dirty="0"/>
              <a:t>be in the same color group, they must not be adjacent.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 </a:t>
            </a:r>
            <a:r>
              <a:rPr lang="en-US" dirty="0"/>
              <a:t>some sense, the problems are almost </a:t>
            </a:r>
            <a:r>
              <a:rPr lang="en-US" dirty="0" smtClean="0"/>
              <a:t>the same </a:t>
            </a:r>
            <a:r>
              <a:rPr lang="en-US" dirty="0"/>
              <a:t>but the adjacency requirements are exactly reversed.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016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06" y="1967121"/>
            <a:ext cx="8572500" cy="800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02" y="3471817"/>
            <a:ext cx="5153025" cy="2798955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306" y="2875595"/>
            <a:ext cx="8191500" cy="552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2715" y="3428045"/>
            <a:ext cx="4286250" cy="288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Link of this lecture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Video link 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https://drive.google.com/file/d/1z61ZulxfnNeKAJq5B9IGH6nCnl0nwHGq/view?usp=sharing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So we reduced 3Col problem to 3CCover problem and this reduction can be done in polynomial time. For example, to take complement of graph, you can change 1 with 0 and 0 with 1 in adjacency matrix of graph in O(n^2) time.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So you can say that you have reduced 3Col problem into </a:t>
            </a:r>
            <a:r>
              <a:rPr lang="en-US" dirty="0" err="1" smtClean="0"/>
              <a:t>Ccover</a:t>
            </a:r>
            <a:r>
              <a:rPr lang="en-US" dirty="0" smtClean="0"/>
              <a:t> problem in polynomial time which can be written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Note that reduction must be done in polynomial time. So finally we can say that as we can reduce 3Col problem into </a:t>
            </a:r>
            <a:r>
              <a:rPr lang="en-US" dirty="0" err="1" smtClean="0"/>
              <a:t>Ccover</a:t>
            </a:r>
            <a:r>
              <a:rPr lang="en-US" dirty="0" smtClean="0"/>
              <a:t> problem in polynomial time so </a:t>
            </a:r>
            <a:r>
              <a:rPr lang="en-US" dirty="0" err="1" smtClean="0"/>
              <a:t>Ccover</a:t>
            </a:r>
            <a:r>
              <a:rPr lang="en-US" dirty="0" smtClean="0"/>
              <a:t> is also NP-Complete problem.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454" y="4162541"/>
            <a:ext cx="13716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9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Polynomial time reduction can be defined as :</a:t>
            </a:r>
          </a:p>
          <a:p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69" y="2387694"/>
            <a:ext cx="85915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class NP-complete </a:t>
            </a:r>
            <a:r>
              <a:rPr lang="en-US" dirty="0" smtClean="0"/>
              <a:t>(NPC) problems </a:t>
            </a:r>
            <a:r>
              <a:rPr lang="en-US" dirty="0"/>
              <a:t>consists of a set of decision problems (a subset of class NP) </a:t>
            </a:r>
            <a:r>
              <a:rPr lang="en-US" dirty="0" smtClean="0"/>
              <a:t>that no </a:t>
            </a:r>
            <a:r>
              <a:rPr lang="en-US" dirty="0"/>
              <a:t>one knows how to solve efficiently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But if there were a polynomial solution for even a </a:t>
            </a:r>
            <a:r>
              <a:rPr lang="en-US" dirty="0" smtClean="0"/>
              <a:t>single NP-complete </a:t>
            </a:r>
            <a:r>
              <a:rPr lang="en-US" dirty="0"/>
              <a:t>problem, then </a:t>
            </a:r>
            <a:r>
              <a:rPr lang="en-US" dirty="0" smtClean="0"/>
              <a:t>every </a:t>
            </a:r>
            <a:r>
              <a:rPr lang="en-US" dirty="0"/>
              <a:t>problem in NPC will be solvable in polynomial time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For this, we </a:t>
            </a:r>
            <a:r>
              <a:rPr lang="en-US" dirty="0" smtClean="0"/>
              <a:t>need the </a:t>
            </a:r>
            <a:r>
              <a:rPr lang="en-US" dirty="0"/>
              <a:t>concept of </a:t>
            </a:r>
            <a:r>
              <a:rPr lang="en-US" i="1" dirty="0"/>
              <a:t>reductions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9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Suppose there are two problems, A and B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And you </a:t>
            </a:r>
            <a:r>
              <a:rPr lang="en-US" dirty="0"/>
              <a:t>know </a:t>
            </a:r>
            <a:r>
              <a:rPr lang="en-US" dirty="0" smtClean="0"/>
              <a:t>that </a:t>
            </a:r>
            <a:r>
              <a:rPr lang="en-US" dirty="0"/>
              <a:t>it is impossible to solve problem A in polynomial </a:t>
            </a:r>
            <a:r>
              <a:rPr lang="en-US" dirty="0" smtClean="0"/>
              <a:t>time because no one has been able to solve it.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You want to prove that </a:t>
            </a:r>
            <a:r>
              <a:rPr lang="en-US" dirty="0" smtClean="0"/>
              <a:t>other problem B </a:t>
            </a:r>
            <a:r>
              <a:rPr lang="en-US" dirty="0"/>
              <a:t>cannot </a:t>
            </a:r>
            <a:r>
              <a:rPr lang="en-US" dirty="0" smtClean="0"/>
              <a:t>be solved </a:t>
            </a:r>
            <a:r>
              <a:rPr lang="en-US" dirty="0"/>
              <a:t>in polynomial time.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would you do this 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You want to prove that B cannot be solved in polynomial time.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One approach is to find polynomial time algorithm for B. It would take a lot of time even years. And when you are unable to find then you say that B is not solvable in polynomial time. This is not good approach.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Right approach would be if you think that B seems similar as that of A which means that you can reduce  A to B or B to A then you can say B is also not solvable in polynomial time because it is known that A is not solvable in polynomial time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9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Example :</a:t>
            </a:r>
          </a:p>
          <a:p>
            <a:pPr marL="0" indent="0">
              <a:buNone/>
            </a:pPr>
            <a:r>
              <a:rPr lang="en-US" dirty="0" smtClean="0"/>
              <a:t>	Consider a well known NPC problem (graph coloring problem) given below :</a:t>
            </a:r>
          </a:p>
          <a:p>
            <a:pPr marL="0" indent="0">
              <a:buNone/>
            </a:pPr>
            <a:r>
              <a:rPr lang="en-US" b="1" dirty="0" smtClean="0"/>
              <a:t>	3-color</a:t>
            </a:r>
            <a:r>
              <a:rPr lang="en-US" b="1" dirty="0"/>
              <a:t>: </a:t>
            </a:r>
            <a:r>
              <a:rPr lang="en-US" dirty="0"/>
              <a:t>Given a graph G, can each of its vertices be labelled with one of 3 different </a:t>
            </a:r>
            <a:r>
              <a:rPr lang="en-US" dirty="0" smtClean="0"/>
              <a:t>	colors </a:t>
            </a:r>
            <a:r>
              <a:rPr lang="en-US" dirty="0"/>
              <a:t>such that </a:t>
            </a:r>
            <a:r>
              <a:rPr lang="en-US" dirty="0" smtClean="0"/>
              <a:t>no two adjacent </a:t>
            </a:r>
            <a:r>
              <a:rPr lang="en-US" dirty="0"/>
              <a:t>vertices have the same label (color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You can say that </a:t>
            </a:r>
            <a:r>
              <a:rPr lang="en-US" dirty="0"/>
              <a:t>the task is to determine if the graph can be colored using </a:t>
            </a:r>
            <a:r>
              <a:rPr lang="en-US" b="1" dirty="0"/>
              <a:t>at most 3</a:t>
            </a:r>
            <a:r>
              <a:rPr lang="en-US" dirty="0"/>
              <a:t> colors such that no two adjacent vertices are given the same color.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is well known that planar graphs can be colored (maps) with </a:t>
            </a:r>
            <a:r>
              <a:rPr lang="en-US" i="1" dirty="0"/>
              <a:t>four colors</a:t>
            </a:r>
            <a:r>
              <a:rPr lang="en-US" dirty="0"/>
              <a:t>. There exists a </a:t>
            </a:r>
            <a:r>
              <a:rPr lang="en-US" dirty="0" smtClean="0"/>
              <a:t>polynomial time </a:t>
            </a:r>
            <a:r>
              <a:rPr lang="en-US" dirty="0"/>
              <a:t>algorithm for this. But determining whether this can be done with 3 colors is hard and there is </a:t>
            </a:r>
            <a:r>
              <a:rPr lang="en-US" dirty="0" smtClean="0"/>
              <a:t>no polynomial </a:t>
            </a:r>
            <a:r>
              <a:rPr lang="en-US" dirty="0"/>
              <a:t>time algorithm for it.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Real life application of graph coloring </a:t>
            </a:r>
            <a:r>
              <a:rPr lang="en-US" dirty="0"/>
              <a:t>arises in various partitioning problems where there is a constraint that two objects cannot </a:t>
            </a:r>
            <a:r>
              <a:rPr lang="en-US" dirty="0" smtClean="0"/>
              <a:t>be assigned </a:t>
            </a:r>
            <a:r>
              <a:rPr lang="en-US" dirty="0"/>
              <a:t>to the same set of partitions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For example, two </a:t>
            </a:r>
            <a:r>
              <a:rPr lang="en-US" dirty="0"/>
              <a:t>countries that share a common border should be colored with different colors</a:t>
            </a:r>
            <a:r>
              <a:rPr lang="en-US" dirty="0" smtClean="0"/>
              <a:t>. For example, there would be edge between countries if they share border.</a:t>
            </a:r>
          </a:p>
          <a:p>
            <a:pPr marL="0" indent="0">
              <a:buNone/>
            </a:pPr>
            <a:r>
              <a:rPr lang="en-US" dirty="0" smtClean="0"/>
              <a:t>Given diagram is example of 4 graph coloring of map of states of USA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589" y="5028292"/>
            <a:ext cx="3392411" cy="135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6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225" y="1997839"/>
            <a:ext cx="6200775" cy="33030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0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another real life application of graph coloring in “Fish Tank”.</a:t>
            </a:r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tropical </a:t>
            </a:r>
            <a:r>
              <a:rPr lang="en-US" dirty="0" smtClean="0"/>
              <a:t>fish hobbyist </a:t>
            </a:r>
            <a:r>
              <a:rPr lang="en-US" dirty="0"/>
              <a:t>has six different types of fish designated by A, B, C, D, E, and F, </a:t>
            </a:r>
            <a:r>
              <a:rPr lang="en-US" dirty="0" smtClean="0"/>
              <a:t>respectively.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Because </a:t>
            </a:r>
            <a:r>
              <a:rPr lang="en-US" dirty="0" smtClean="0"/>
              <a:t>of predator-prey </a:t>
            </a:r>
            <a:r>
              <a:rPr lang="en-US" dirty="0"/>
              <a:t>relationships, water conditions and size, some fish can </a:t>
            </a:r>
            <a:r>
              <a:rPr lang="en-US" dirty="0" smtClean="0"/>
              <a:t>not be </a:t>
            </a:r>
            <a:r>
              <a:rPr lang="en-US" dirty="0"/>
              <a:t>kept in the same tank.</a:t>
            </a:r>
          </a:p>
        </p:txBody>
      </p:sp>
    </p:spTree>
    <p:extLst>
      <p:ext uri="{BB962C8B-B14F-4D97-AF65-F5344CB8AC3E}">
        <p14:creationId xmlns:p14="http://schemas.microsoft.com/office/powerpoint/2010/main" val="208595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6480</TotalTime>
  <Words>1250</Words>
  <Application>Microsoft Office PowerPoint</Application>
  <PresentationFormat>Widescreen</PresentationFormat>
  <Paragraphs>128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Wingdings</vt:lpstr>
      <vt:lpstr>Retrospect</vt:lpstr>
      <vt:lpstr>CS302 Design and Analysis of Algorithms</vt:lpstr>
      <vt:lpstr>Video Link of this lecture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sohail</cp:lastModifiedBy>
  <cp:revision>365</cp:revision>
  <dcterms:created xsi:type="dcterms:W3CDTF">2020-10-04T18:16:21Z</dcterms:created>
  <dcterms:modified xsi:type="dcterms:W3CDTF">2021-12-23T20:43:46Z</dcterms:modified>
</cp:coreProperties>
</file>