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83" r:id="rId3"/>
    <p:sldId id="278" r:id="rId4"/>
    <p:sldId id="279" r:id="rId5"/>
    <p:sldId id="299" r:id="rId6"/>
    <p:sldId id="300" r:id="rId7"/>
    <p:sldId id="301" r:id="rId8"/>
    <p:sldId id="302" r:id="rId9"/>
    <p:sldId id="282" r:id="rId10"/>
    <p:sldId id="287" r:id="rId11"/>
    <p:sldId id="288" r:id="rId12"/>
    <p:sldId id="289" r:id="rId13"/>
    <p:sldId id="292" r:id="rId14"/>
    <p:sldId id="295" r:id="rId15"/>
    <p:sldId id="293" r:id="rId16"/>
    <p:sldId id="296" r:id="rId17"/>
    <p:sldId id="294" r:id="rId18"/>
    <p:sldId id="297" r:id="rId19"/>
    <p:sldId id="290" r:id="rId20"/>
    <p:sldId id="275" r:id="rId21"/>
    <p:sldId id="276" r:id="rId22"/>
    <p:sldId id="277" r:id="rId23"/>
    <p:sldId id="298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4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058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78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5837D-F141-4F0A-98E3-687F4AF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136C71EA-6AA9-4173-BEA0-4E784A2C9C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99840EC-95D0-4BBD-ADF8-C94E9886C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872B0EB-489F-4210-91D6-33EEFC1C6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0E95677-4981-4DF0-8ED2-B08C3B5CD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6C917-64F5-4719-8AE1-BEB0A1AA33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1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Mathematical way of representing time complexity of </a:t>
            </a:r>
            <a:r>
              <a:rPr lang="en-US" altLang="en-US" dirty="0" smtClean="0"/>
              <a:t>algorithms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Asymptotic – refers to study of function f as n approaches </a:t>
            </a:r>
            <a:r>
              <a:rPr lang="en-US" altLang="en-US" dirty="0" smtClean="0"/>
              <a:t>infinity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We use following asymptotic notations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2" y="3600914"/>
            <a:ext cx="1238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Big O      (Worst case time, tight upper bound, at most amount of time)</a:t>
            </a:r>
          </a:p>
          <a:p>
            <a:pPr marL="0" indent="0">
              <a:buNone/>
            </a:pPr>
            <a:r>
              <a:rPr lang="en-US" altLang="en-US" dirty="0" smtClean="0"/>
              <a:t>Small o  (loose upper bound, rough estimate of order of growth)</a:t>
            </a:r>
          </a:p>
          <a:p>
            <a:pPr marL="0" indent="0">
              <a:buNone/>
            </a:pPr>
            <a:r>
              <a:rPr lang="en-US" altLang="en-US" dirty="0" smtClean="0"/>
              <a:t>Big Theta (average time, both upper bound and lower bound, at most and at least time)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Big Omega (best case time, tight lower bound, at least amount of time)</a:t>
            </a:r>
          </a:p>
          <a:p>
            <a:pPr marL="0" indent="0">
              <a:buNone/>
            </a:pPr>
            <a:r>
              <a:rPr lang="en-US" altLang="en-US" dirty="0"/>
              <a:t>S</a:t>
            </a:r>
            <a:r>
              <a:rPr lang="en-US" altLang="en-US" dirty="0" smtClean="0"/>
              <a:t>mall Omega (loose lower bound, rough estimate of order of growth)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81" y="1737360"/>
            <a:ext cx="12382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01" y="4014440"/>
            <a:ext cx="6177777" cy="22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Big O, Big Omega, Big Theta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295"/>
            <a:ext cx="8682340" cy="258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66" y="4420460"/>
            <a:ext cx="8816154" cy="18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Big O or Big Oh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7648"/>
            <a:ext cx="6437971" cy="44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107580"/>
            <a:ext cx="3914077" cy="3724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31" y="5521581"/>
            <a:ext cx="1924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Big O or Big Oh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805" y="1995083"/>
            <a:ext cx="4505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For example: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a</a:t>
            </a:r>
            <a:r>
              <a:rPr lang="en-US" altLang="en-US" dirty="0" smtClean="0"/>
              <a:t>t </a:t>
            </a:r>
            <a:r>
              <a:rPr lang="en-US" altLang="en-US" smtClean="0"/>
              <a:t>n&gt;=2 </a:t>
            </a:r>
            <a:r>
              <a:rPr lang="en-US" altLang="en-US" dirty="0" smtClean="0"/>
              <a:t>and c </a:t>
            </a:r>
            <a:r>
              <a:rPr lang="en-US" altLang="en-US" smtClean="0"/>
              <a:t>= 1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4" y="2565988"/>
            <a:ext cx="1924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Omega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35" y="1918008"/>
            <a:ext cx="6107616" cy="421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50" y="2062975"/>
            <a:ext cx="4609171" cy="421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Big Omega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805" y="1995083"/>
            <a:ext cx="4505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For example: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</a:t>
            </a:r>
            <a:r>
              <a:rPr lang="en-US" altLang="en-US" dirty="0" smtClean="0"/>
              <a:t>t n&gt;=1 and c = 1</a:t>
            </a:r>
          </a:p>
          <a:p>
            <a:endParaRPr lang="en-US" altLang="en-US" dirty="0"/>
          </a:p>
          <a:p>
            <a:r>
              <a:rPr lang="en-US" alt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45" y="2534923"/>
            <a:ext cx="2566754" cy="5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Theta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8" y="1862252"/>
            <a:ext cx="5761696" cy="44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68" y="1977481"/>
            <a:ext cx="4772722" cy="41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2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Big Theta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805" y="1995083"/>
            <a:ext cx="4505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For example: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at n&gt;=1 and c1 = 1 and c2 = 13</a:t>
            </a:r>
          </a:p>
          <a:p>
            <a:endParaRPr lang="en-US" altLang="en-US" dirty="0"/>
          </a:p>
          <a:p>
            <a:r>
              <a:rPr lang="en-US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5" y="2555918"/>
            <a:ext cx="2619375" cy="5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Big O, Big Omega, Big Theta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780"/>
            <a:ext cx="3452418" cy="3278922"/>
          </a:xfrm>
          <a:prstGeom prst="rect">
            <a:avLst/>
          </a:prstGeom>
        </p:spPr>
      </p:pic>
      <p:pic>
        <p:nvPicPr>
          <p:cNvPr id="7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18" y="2821259"/>
            <a:ext cx="2810109" cy="255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raph_th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82" y="2731002"/>
            <a:ext cx="3155795" cy="2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1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</a:t>
            </a:r>
            <a:r>
              <a:rPr lang="en-US" dirty="0" smtClean="0"/>
              <a:t>Notations </a:t>
            </a:r>
            <a:r>
              <a:rPr lang="en-US" dirty="0"/>
              <a:t>- </a:t>
            </a:r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Why use asymptotic notations ? Or lets say why use Big O notation ?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42" y="2230244"/>
            <a:ext cx="6715125" cy="3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474" y="457942"/>
            <a:ext cx="7772400" cy="1143000"/>
          </a:xfrm>
        </p:spPr>
        <p:txBody>
          <a:bodyPr/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o</a:t>
            </a:r>
            <a:r>
              <a:rPr lang="en-US" altLang="en-US" dirty="0" smtClean="0">
                <a:sym typeface="Symbol" panose="05050102010706020507" pitchFamily="18" charset="2"/>
              </a:rPr>
              <a:t>-notation (small o)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261" y="2963915"/>
            <a:ext cx="7981950" cy="359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 dirty="0"/>
              <a:t> f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becomes insignificant relative to </a:t>
            </a:r>
            <a:r>
              <a:rPr lang="en-US" altLang="en-US" sz="2800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r>
              <a:rPr lang="en-US" altLang="en-US" sz="2800" i="1" dirty="0"/>
              <a:t> </a:t>
            </a:r>
            <a:r>
              <a:rPr lang="en-US" altLang="en-US" sz="2800" dirty="0"/>
              <a:t>as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3100" dirty="0"/>
              <a:t>			  </a:t>
            </a:r>
            <a:r>
              <a:rPr lang="en-US" altLang="en-US" sz="3100" i="1" dirty="0" err="1">
                <a:solidFill>
                  <a:srgbClr val="FF3300"/>
                </a:solidFill>
              </a:rPr>
              <a:t>lim</a:t>
            </a:r>
            <a:r>
              <a:rPr lang="en-US" altLang="en-US" sz="3100" i="1" dirty="0">
                <a:solidFill>
                  <a:srgbClr val="FF3300"/>
                </a:solidFill>
              </a:rPr>
              <a:t> </a:t>
            </a:r>
            <a:r>
              <a:rPr lang="en-US" altLang="en-US" sz="3100" dirty="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100" i="1" dirty="0">
                <a:solidFill>
                  <a:srgbClr val="FF3300"/>
                </a:solidFill>
              </a:rPr>
              <a:t>f</a:t>
            </a:r>
            <a:r>
              <a:rPr lang="en-US" altLang="en-US" sz="3100" dirty="0">
                <a:solidFill>
                  <a:srgbClr val="FF3300"/>
                </a:solidFill>
              </a:rPr>
              <a:t>(</a:t>
            </a:r>
            <a:r>
              <a:rPr lang="en-US" altLang="en-US" sz="3100" i="1" dirty="0">
                <a:solidFill>
                  <a:srgbClr val="FF3300"/>
                </a:solidFill>
              </a:rPr>
              <a:t>n</a:t>
            </a:r>
            <a:r>
              <a:rPr lang="en-US" altLang="en-US" sz="3100" dirty="0">
                <a:solidFill>
                  <a:srgbClr val="FF3300"/>
                </a:solidFill>
              </a:rPr>
              <a:t>) / </a:t>
            </a:r>
            <a:r>
              <a:rPr lang="en-US" altLang="en-US" sz="3100" i="1" dirty="0">
                <a:solidFill>
                  <a:srgbClr val="FF3300"/>
                </a:solidFill>
              </a:rPr>
              <a:t>g</a:t>
            </a:r>
            <a:r>
              <a:rPr lang="en-US" altLang="en-US" sz="3100" dirty="0">
                <a:solidFill>
                  <a:srgbClr val="FF3300"/>
                </a:solidFill>
              </a:rPr>
              <a:t>(</a:t>
            </a:r>
            <a:r>
              <a:rPr lang="en-US" altLang="en-US" sz="3100" i="1" dirty="0">
                <a:solidFill>
                  <a:srgbClr val="FF3300"/>
                </a:solidFill>
              </a:rPr>
              <a:t>n</a:t>
            </a:r>
            <a:r>
              <a:rPr lang="en-US" altLang="en-US" sz="3100" dirty="0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100" dirty="0">
                <a:solidFill>
                  <a:srgbClr val="3DDE2C"/>
                </a:solidFill>
              </a:rPr>
              <a:t>                     </a:t>
            </a:r>
            <a:r>
              <a:rPr lang="en-US" altLang="en-US" sz="3100" i="1" baseline="60000" dirty="0">
                <a:solidFill>
                  <a:srgbClr val="FF3300"/>
                </a:solidFill>
              </a:rPr>
              <a:t>n</a:t>
            </a:r>
            <a:r>
              <a:rPr lang="en-US" altLang="en-US" sz="3100" i="1" baseline="60000" dirty="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100" i="1" dirty="0">
                <a:solidFill>
                  <a:srgbClr val="FF3300"/>
                </a:solidFill>
              </a:rPr>
              <a:t> </a:t>
            </a:r>
            <a:endParaRPr lang="en-US" altLang="en-US" sz="31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is an</a:t>
            </a:r>
            <a:r>
              <a:rPr lang="en-US" altLang="en-US" sz="2800" i="1" dirty="0">
                <a:solidFill>
                  <a:srgbClr val="3DDE2C"/>
                </a:solidFill>
              </a:rPr>
              <a:t> </a:t>
            </a:r>
            <a:r>
              <a:rPr lang="en-US" altLang="en-US" sz="2800" b="1" i="1" dirty="0">
                <a:solidFill>
                  <a:srgbClr val="CC0000"/>
                </a:solidFill>
              </a:rPr>
              <a:t>upper bound</a:t>
            </a:r>
            <a:r>
              <a:rPr lang="en-US" altLang="en-US" sz="2800" dirty="0"/>
              <a:t> for </a:t>
            </a: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r>
              <a:rPr lang="en-US" altLang="en-US" sz="2800" i="1" dirty="0"/>
              <a:t> </a:t>
            </a:r>
            <a:r>
              <a:rPr lang="en-US" altLang="en-US" sz="2800" dirty="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dirty="0"/>
              <a:t>Observe the difference in this definition from previous ones. </a:t>
            </a:r>
            <a:endParaRPr lang="en-US" altLang="en-US" sz="2800" b="1" u="sng" dirty="0">
              <a:solidFill>
                <a:srgbClr val="CC0000"/>
              </a:solidFill>
            </a:endParaRPr>
          </a:p>
        </p:txBody>
      </p:sp>
      <p:sp>
        <p:nvSpPr>
          <p:cNvPr id="30724" name="Text Box 22"/>
          <p:cNvSpPr txBox="1">
            <a:spLocks noChangeArrowheads="1"/>
          </p:cNvSpPr>
          <p:nvPr/>
        </p:nvSpPr>
        <p:spPr bwMode="auto">
          <a:xfrm>
            <a:off x="2008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5" name="Text Box 23"/>
          <p:cNvSpPr txBox="1">
            <a:spLocks noChangeArrowheads="1"/>
          </p:cNvSpPr>
          <p:nvPr/>
        </p:nvSpPr>
        <p:spPr bwMode="auto">
          <a:xfrm>
            <a:off x="1242470" y="2206678"/>
            <a:ext cx="7981950" cy="75723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o</a:t>
            </a:r>
            <a:r>
              <a:rPr lang="en-US" altLang="en-US" sz="2400" dirty="0"/>
              <a:t>(g(n)) = {f(n): </a:t>
            </a:r>
            <a:r>
              <a:rPr lang="en-US" altLang="en-US" sz="2400" dirty="0">
                <a:sym typeface="Symbol" panose="05050102010706020507" pitchFamily="18" charset="2"/>
              </a:rPr>
              <a:t> </a:t>
            </a:r>
            <a:r>
              <a:rPr lang="en-US" altLang="en-US" sz="2400" dirty="0"/>
              <a:t>c &gt; 0,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 n0 &gt; 0 such that 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 n </a:t>
            </a:r>
            <a:r>
              <a:rPr lang="en-US" altLang="en-US" sz="2400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 n0, we have 0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 f(n) </a:t>
            </a:r>
            <a:r>
              <a:rPr lang="en-US" altLang="en-US" sz="2400" dirty="0">
                <a:sym typeface="Symbol" panose="05050102010706020507" pitchFamily="18" charset="2"/>
              </a:rPr>
              <a:t>&lt;</a:t>
            </a:r>
            <a:r>
              <a:rPr lang="en-US" altLang="en-US" sz="2400" dirty="0"/>
              <a:t> cg(n)}.</a:t>
            </a:r>
          </a:p>
        </p:txBody>
      </p:sp>
      <p:sp>
        <p:nvSpPr>
          <p:cNvPr id="30726" name="Text Box 24"/>
          <p:cNvSpPr txBox="1">
            <a:spLocks noChangeArrowheads="1"/>
          </p:cNvSpPr>
          <p:nvPr/>
        </p:nvSpPr>
        <p:spPr bwMode="auto">
          <a:xfrm>
            <a:off x="1153261" y="1655558"/>
            <a:ext cx="6885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a given function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), the set little-</a:t>
            </a:r>
            <a:r>
              <a:rPr lang="en-US" altLang="en-US" i="1" dirty="0"/>
              <a:t>o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45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31"/>
          <p:cNvSpPr txBox="1">
            <a:spLocks noChangeArrowheads="1"/>
          </p:cNvSpPr>
          <p:nvPr/>
        </p:nvSpPr>
        <p:spPr bwMode="auto">
          <a:xfrm>
            <a:off x="1329280" y="2688430"/>
            <a:ext cx="7981950" cy="75723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w</a:t>
            </a:r>
            <a:r>
              <a:rPr lang="en-US" altLang="en-US" sz="2400"/>
              <a:t>(g(n)) = {f(n): </a:t>
            </a:r>
            <a:r>
              <a:rPr lang="en-US" altLang="en-US" sz="2400">
                <a:sym typeface="Symbol" panose="05050102010706020507" pitchFamily="18" charset="2"/>
              </a:rPr>
              <a:t> </a:t>
            </a:r>
            <a:r>
              <a:rPr lang="en-US" altLang="en-US" sz="2400"/>
              <a:t>c &gt; 0, </a:t>
            </a:r>
            <a:r>
              <a:rPr lang="en-US" altLang="en-US" sz="2400">
                <a:sym typeface="Symbol" panose="05050102010706020507" pitchFamily="18" charset="2"/>
              </a:rPr>
              <a:t></a:t>
            </a:r>
            <a:r>
              <a:rPr lang="en-US" altLang="en-US" sz="2400"/>
              <a:t> n0 &gt; 0 such that 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>
                <a:sym typeface="Symbol" panose="05050102010706020507" pitchFamily="18" charset="2"/>
              </a:rPr>
              <a:t></a:t>
            </a:r>
            <a:r>
              <a:rPr lang="en-US" altLang="en-US" sz="2400"/>
              <a:t> n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 n0, we have 0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cg(n) </a:t>
            </a:r>
            <a:r>
              <a:rPr lang="en-US" altLang="en-US" sz="2400">
                <a:sym typeface="Symbol" panose="05050102010706020507" pitchFamily="18" charset="2"/>
              </a:rPr>
              <a:t>&lt; </a:t>
            </a:r>
            <a:r>
              <a:rPr lang="en-US" altLang="en-US" sz="2400"/>
              <a:t> f(n)}.</a:t>
            </a:r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5601" y="595906"/>
            <a:ext cx="7772400" cy="1143000"/>
          </a:xfrm>
        </p:spPr>
        <p:txBody>
          <a:bodyPr/>
          <a:lstStyle/>
          <a:p>
            <a:r>
              <a:rPr lang="en-US" altLang="en-US" i="1" dirty="0" smtClean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1320" y="3549650"/>
            <a:ext cx="7981950" cy="33083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becomes arbitrarily large  relative to </a:t>
            </a:r>
            <a:r>
              <a:rPr lang="en-US" altLang="en-US" sz="2800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r>
              <a:rPr lang="en-US" altLang="en-US" sz="2800" i="1" dirty="0"/>
              <a:t> </a:t>
            </a:r>
            <a:r>
              <a:rPr lang="en-US" altLang="en-US" sz="2800" dirty="0"/>
              <a:t>as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400" i="1" dirty="0">
                <a:solidFill>
                  <a:srgbClr val="FF3300"/>
                </a:solidFill>
              </a:rPr>
              <a:t>				</a:t>
            </a:r>
            <a:r>
              <a:rPr lang="en-US" altLang="en-US" sz="3400" i="1" dirty="0" err="1">
                <a:solidFill>
                  <a:srgbClr val="FF3300"/>
                </a:solidFill>
              </a:rPr>
              <a:t>lim</a:t>
            </a:r>
            <a:r>
              <a:rPr lang="en-US" altLang="en-US" sz="3400" i="1" dirty="0">
                <a:solidFill>
                  <a:srgbClr val="FF3300"/>
                </a:solidFill>
              </a:rPr>
              <a:t> </a:t>
            </a:r>
            <a:r>
              <a:rPr lang="en-US" altLang="en-US" sz="3400" dirty="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altLang="en-US" sz="3400" i="1" dirty="0">
                <a:solidFill>
                  <a:srgbClr val="FF3300"/>
                </a:solidFill>
              </a:rPr>
              <a:t>f</a:t>
            </a:r>
            <a:r>
              <a:rPr lang="en-US" altLang="en-US" sz="3400" dirty="0">
                <a:solidFill>
                  <a:srgbClr val="FF3300"/>
                </a:solidFill>
              </a:rPr>
              <a:t>(</a:t>
            </a:r>
            <a:r>
              <a:rPr lang="en-US" altLang="en-US" sz="3400" i="1" dirty="0">
                <a:solidFill>
                  <a:srgbClr val="FF3300"/>
                </a:solidFill>
              </a:rPr>
              <a:t>n</a:t>
            </a:r>
            <a:r>
              <a:rPr lang="en-US" altLang="en-US" sz="3400" dirty="0">
                <a:solidFill>
                  <a:srgbClr val="FF3300"/>
                </a:solidFill>
              </a:rPr>
              <a:t>) / </a:t>
            </a:r>
            <a:r>
              <a:rPr lang="en-US" altLang="en-US" sz="3400" i="1" dirty="0">
                <a:solidFill>
                  <a:srgbClr val="FF3300"/>
                </a:solidFill>
              </a:rPr>
              <a:t>g</a:t>
            </a:r>
            <a:r>
              <a:rPr lang="en-US" altLang="en-US" sz="3400" dirty="0">
                <a:solidFill>
                  <a:srgbClr val="FF3300"/>
                </a:solidFill>
              </a:rPr>
              <a:t>(</a:t>
            </a:r>
            <a:r>
              <a:rPr lang="en-US" altLang="en-US" sz="3400" i="1" dirty="0">
                <a:solidFill>
                  <a:srgbClr val="FF3300"/>
                </a:solidFill>
              </a:rPr>
              <a:t>n</a:t>
            </a:r>
            <a:r>
              <a:rPr lang="en-US" altLang="en-US" sz="3400" dirty="0">
                <a:solidFill>
                  <a:srgbClr val="FF3300"/>
                </a:solidFill>
              </a:rPr>
              <a:t>)] = </a:t>
            </a:r>
            <a:r>
              <a:rPr lang="en-US" altLang="en-US" sz="3400" dirty="0">
                <a:solidFill>
                  <a:srgbClr val="FF3300"/>
                </a:solidFill>
                <a:sym typeface="Symbol" panose="05050102010706020507" pitchFamily="18" charset="2"/>
              </a:rPr>
              <a:t>.</a:t>
            </a:r>
            <a:endParaRPr lang="en-US" altLang="en-US" sz="3400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400" dirty="0">
                <a:solidFill>
                  <a:srgbClr val="3DDE2C"/>
                </a:solidFill>
              </a:rPr>
              <a:t>                         </a:t>
            </a:r>
            <a:r>
              <a:rPr lang="en-US" altLang="en-US" sz="3400" i="1" baseline="60000" dirty="0">
                <a:solidFill>
                  <a:srgbClr val="FF3300"/>
                </a:solidFill>
              </a:rPr>
              <a:t>n</a:t>
            </a:r>
            <a:r>
              <a:rPr lang="en-US" altLang="en-US" sz="3400" i="1" baseline="60000" dirty="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altLang="en-US" sz="3400" i="1" dirty="0">
                <a:solidFill>
                  <a:srgbClr val="FF3300"/>
                </a:solidFill>
              </a:rPr>
              <a:t> </a:t>
            </a:r>
            <a:endParaRPr lang="en-US" altLang="en-US" sz="3400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800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is a</a:t>
            </a:r>
            <a:r>
              <a:rPr lang="en-US" altLang="en-US" sz="2800" i="1" dirty="0">
                <a:solidFill>
                  <a:srgbClr val="3DDE2C"/>
                </a:solidFill>
              </a:rPr>
              <a:t> </a:t>
            </a:r>
            <a:r>
              <a:rPr lang="en-US" altLang="en-US" sz="2800" b="1" i="1" dirty="0">
                <a:solidFill>
                  <a:srgbClr val="CC0000"/>
                </a:solidFill>
              </a:rPr>
              <a:t>lower bound</a:t>
            </a:r>
            <a:r>
              <a:rPr lang="en-US" altLang="en-US" sz="2800" dirty="0"/>
              <a:t> for </a:t>
            </a: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  <a:r>
              <a:rPr lang="en-US" altLang="en-US" sz="2800" i="1" dirty="0"/>
              <a:t> </a:t>
            </a:r>
            <a:r>
              <a:rPr lang="en-US" altLang="en-US" sz="2800" dirty="0"/>
              <a:t>that is not asymptotically tight.</a:t>
            </a:r>
          </a:p>
        </p:txBody>
      </p:sp>
      <p:sp>
        <p:nvSpPr>
          <p:cNvPr id="32773" name="Text Box 1028"/>
          <p:cNvSpPr txBox="1">
            <a:spLocks noChangeArrowheads="1"/>
          </p:cNvSpPr>
          <p:nvPr/>
        </p:nvSpPr>
        <p:spPr bwMode="auto">
          <a:xfrm>
            <a:off x="2008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4" name="Text Box 1030"/>
          <p:cNvSpPr txBox="1">
            <a:spLocks noChangeArrowheads="1"/>
          </p:cNvSpPr>
          <p:nvPr/>
        </p:nvSpPr>
        <p:spPr bwMode="auto">
          <a:xfrm>
            <a:off x="1231320" y="1907382"/>
            <a:ext cx="7700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For a given function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), the set little-omega:</a:t>
            </a:r>
          </a:p>
        </p:txBody>
      </p:sp>
    </p:spTree>
    <p:extLst>
      <p:ext uri="{BB962C8B-B14F-4D97-AF65-F5344CB8AC3E}">
        <p14:creationId xmlns:p14="http://schemas.microsoft.com/office/powerpoint/2010/main" val="24878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434" y="531541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Comparison of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0" y="1940312"/>
            <a:ext cx="7772400" cy="349033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             f </a:t>
            </a:r>
            <a:r>
              <a:rPr lang="en-US" altLang="en-US" dirty="0" smtClean="0">
                <a:sym typeface="Symbol" panose="05050102010706020507" pitchFamily="18" charset="2"/>
              </a:rPr>
              <a:t>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g  </a:t>
            </a:r>
            <a:r>
              <a:rPr lang="en-US" altLang="en-US" dirty="0" smtClean="0">
                <a:sym typeface="Symbol" panose="05050102010706020507" pitchFamily="18" charset="2"/>
              </a:rPr>
              <a:t>  </a:t>
            </a:r>
            <a:r>
              <a:rPr lang="en-US" altLang="en-US" i="1" dirty="0" smtClean="0"/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</a:t>
            </a:r>
            <a:r>
              <a:rPr lang="en-US" altLang="en-US" i="1" dirty="0" smtClean="0"/>
              <a:t> b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f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i="1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</a:t>
            </a:r>
            <a:r>
              <a:rPr lang="en-US" altLang="en-US" i="1" dirty="0" smtClean="0"/>
              <a:t>  a 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en-US" altLang="en-US" i="1" dirty="0" smtClean="0">
                <a:sym typeface="Symbol" panose="05050102010706020507" pitchFamily="18" charset="2"/>
              </a:rPr>
              <a:t>   </a:t>
            </a:r>
            <a:r>
              <a:rPr lang="en-US" altLang="en-US" i="1" dirty="0" smtClean="0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f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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i="1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</a:t>
            </a:r>
            <a:r>
              <a:rPr lang="en-US" altLang="en-US" i="1" dirty="0" smtClean="0"/>
              <a:t>  a  </a:t>
            </a:r>
            <a:r>
              <a:rPr lang="en-US" altLang="en-US" dirty="0" smtClean="0">
                <a:sym typeface="Symbol" panose="05050102010706020507" pitchFamily="18" charset="2"/>
              </a:rPr>
              <a:t></a:t>
            </a:r>
            <a:r>
              <a:rPr lang="en-US" altLang="en-US" i="1" dirty="0" smtClean="0">
                <a:sym typeface="Symbol" panose="05050102010706020507" pitchFamily="18" charset="2"/>
              </a:rPr>
              <a:t>  </a:t>
            </a:r>
            <a:r>
              <a:rPr lang="en-US" altLang="en-US" i="1" dirty="0" smtClean="0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f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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i="1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</a:t>
            </a:r>
            <a:r>
              <a:rPr lang="en-US" altLang="en-US" i="1" dirty="0" smtClean="0"/>
              <a:t>  a  =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f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i="1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</a:t>
            </a:r>
            <a:r>
              <a:rPr lang="en-US" altLang="en-US" i="1" dirty="0" smtClean="0"/>
              <a:t>  a  </a:t>
            </a:r>
            <a:r>
              <a:rPr lang="en-US" altLang="en-US" dirty="0" smtClean="0"/>
              <a:t>&lt;</a:t>
            </a:r>
            <a:r>
              <a:rPr lang="en-US" altLang="en-US" i="1" dirty="0" smtClean="0"/>
              <a:t>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 smtClean="0"/>
              <a:t>f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</a:t>
            </a:r>
            <a:r>
              <a:rPr lang="en-US" altLang="en-US" i="1" dirty="0" smtClean="0">
                <a:latin typeface="Symbol" panose="05050102010706020507" pitchFamily="18" charset="2"/>
                <a:sym typeface="Symbol" panose="05050102010706020507" pitchFamily="18" charset="2"/>
              </a:rPr>
              <a:t>w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  <a:r>
              <a:rPr lang="en-US" altLang="en-US" i="1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</a:t>
            </a:r>
            <a:r>
              <a:rPr lang="en-US" altLang="en-US" i="1" dirty="0" smtClean="0"/>
              <a:t>  a  </a:t>
            </a:r>
            <a:r>
              <a:rPr lang="en-US" altLang="en-US" dirty="0" smtClean="0"/>
              <a:t>&gt;</a:t>
            </a:r>
            <a:r>
              <a:rPr lang="en-US" altLang="en-US" i="1" dirty="0" smtClean="0"/>
              <a:t>  b</a:t>
            </a:r>
          </a:p>
        </p:txBody>
      </p:sp>
    </p:spTree>
    <p:extLst>
      <p:ext uri="{BB962C8B-B14F-4D97-AF65-F5344CB8AC3E}">
        <p14:creationId xmlns:p14="http://schemas.microsoft.com/office/powerpoint/2010/main" val="18296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9" y="1060064"/>
            <a:ext cx="811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06498"/>
            <a:ext cx="7696200" cy="436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1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500" b="1" dirty="0" smtClean="0"/>
              <a:t>                          Prove that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smtClean="0"/>
              <a:t>           </a:t>
            </a:r>
            <a:r>
              <a:rPr lang="en-US" sz="2500" smtClean="0"/>
              <a:t>We </a:t>
            </a:r>
            <a:r>
              <a:rPr lang="en-US" sz="2500" dirty="0" smtClean="0"/>
              <a:t>will be covering these type of asymptotic proofs in next classes.                                          </a:t>
            </a:r>
            <a:r>
              <a:rPr lang="en-US" sz="1900" dirty="0" smtClean="0"/>
              <a:t>      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9" y="1060064"/>
            <a:ext cx="811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58" y="2206307"/>
            <a:ext cx="2566754" cy="5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Notations - Big 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Definition: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03" y="2126514"/>
            <a:ext cx="3105150" cy="309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2407501"/>
            <a:ext cx="6629400" cy="23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6" y="1846263"/>
            <a:ext cx="8062331" cy="41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Example : Development of Notation for Big 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Not concerned with small values of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Concerned with VERY LARGE values of n</a:t>
            </a:r>
          </a:p>
          <a:p>
            <a:endParaRPr lang="en-US" altLang="en-US" dirty="0"/>
          </a:p>
          <a:p>
            <a:r>
              <a:rPr lang="en-US" altLang="en-US" dirty="0"/>
              <a:t>Example: f(n) = n</a:t>
            </a:r>
            <a:r>
              <a:rPr lang="en-US" altLang="en-US" baseline="30000" dirty="0"/>
              <a:t>2</a:t>
            </a:r>
            <a:r>
              <a:rPr lang="en-US" altLang="en-US" dirty="0"/>
              <a:t>+4n + 20</a:t>
            </a:r>
          </a:p>
          <a:p>
            <a:pPr>
              <a:buNone/>
            </a:pPr>
            <a:r>
              <a:rPr lang="en-US" altLang="en-US" dirty="0"/>
              <a:t>   n</a:t>
            </a:r>
            <a:r>
              <a:rPr lang="en-US" altLang="en-US" baseline="30000" dirty="0"/>
              <a:t>2</a:t>
            </a:r>
            <a:r>
              <a:rPr lang="en-US" altLang="en-US" dirty="0"/>
              <a:t> is the dominant term and the term 4n + 20 becomes insignificant as n grows larger</a:t>
            </a:r>
          </a:p>
        </p:txBody>
      </p:sp>
    </p:spTree>
    <p:extLst>
      <p:ext uri="{BB962C8B-B14F-4D97-AF65-F5344CB8AC3E}">
        <p14:creationId xmlns:p14="http://schemas.microsoft.com/office/powerpoint/2010/main" val="2011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Example : Development of Notation for Big 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Drop </a:t>
            </a:r>
            <a:r>
              <a:rPr lang="en-US" altLang="en-US" dirty="0"/>
              <a:t>insignificant terms and constants</a:t>
            </a:r>
          </a:p>
          <a:p>
            <a:r>
              <a:rPr lang="en-US" altLang="en-US" dirty="0"/>
              <a:t>Say function is of O(n</a:t>
            </a:r>
            <a:r>
              <a:rPr lang="en-US" altLang="en-US" baseline="30000" dirty="0"/>
              <a:t>2</a:t>
            </a:r>
            <a:r>
              <a:rPr lang="en-US" altLang="en-US" dirty="0"/>
              <a:t>) called Big-O of n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Common Big-O functions in algorithm analysis</a:t>
            </a:r>
          </a:p>
          <a:p>
            <a:pPr lvl="1"/>
            <a:r>
              <a:rPr lang="en-US" altLang="en-US" sz="2000" dirty="0"/>
              <a:t>g(n) = 1 (growth is constant)</a:t>
            </a:r>
          </a:p>
          <a:p>
            <a:pPr lvl="1"/>
            <a:r>
              <a:rPr lang="en-US" altLang="en-US" sz="2000" dirty="0"/>
              <a:t>g(n) = log 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n (growth is logarithmic)</a:t>
            </a:r>
          </a:p>
          <a:p>
            <a:pPr lvl="1"/>
            <a:r>
              <a:rPr lang="en-US" altLang="en-US" sz="2000" dirty="0"/>
              <a:t>g(n) = n (growth is linear)</a:t>
            </a:r>
          </a:p>
          <a:p>
            <a:pPr lvl="1"/>
            <a:r>
              <a:rPr lang="en-US" altLang="en-US" sz="2000" dirty="0"/>
              <a:t>g(n) = n log 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n (growth is faster than linear)</a:t>
            </a:r>
          </a:p>
          <a:p>
            <a:pPr lvl="1"/>
            <a:r>
              <a:rPr lang="en-US" altLang="en-US" sz="2000" dirty="0"/>
              <a:t>g(n) =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(growth is quadratic)</a:t>
            </a:r>
          </a:p>
          <a:p>
            <a:pPr lvl="1"/>
            <a:r>
              <a:rPr lang="en-US" altLang="en-US" sz="2000" dirty="0"/>
              <a:t>g(n) = 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 (growth is exponential)</a:t>
            </a:r>
          </a:p>
        </p:txBody>
      </p:sp>
    </p:spTree>
    <p:extLst>
      <p:ext uri="{BB962C8B-B14F-4D97-AF65-F5344CB8AC3E}">
        <p14:creationId xmlns:p14="http://schemas.microsoft.com/office/powerpoint/2010/main" val="1063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:Common Big O functions growth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86" y="1845734"/>
            <a:ext cx="7734300" cy="3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Example : Common </a:t>
            </a:r>
            <a:r>
              <a:rPr lang="en-US" sz="4400" dirty="0"/>
              <a:t>Big </a:t>
            </a:r>
            <a:r>
              <a:rPr lang="en-US" sz="4400" dirty="0" smtClean="0"/>
              <a:t>O </a:t>
            </a:r>
            <a:r>
              <a:rPr lang="en-US" sz="4400" dirty="0"/>
              <a:t>functions growth</a:t>
            </a:r>
            <a:endParaRPr lang="en-US" altLang="en-US" sz="4400" dirty="0" smtClean="0"/>
          </a:p>
        </p:txBody>
      </p:sp>
      <p:graphicFrame>
        <p:nvGraphicFramePr>
          <p:cNvPr id="10450" name="Group 210">
            <a:extLst>
              <a:ext uri="{FF2B5EF4-FFF2-40B4-BE49-F238E27FC236}">
                <a16:creationId xmlns:a16="http://schemas.microsoft.com/office/drawing/2014/main" xmlns="" id="{86413426-7BFE-479E-AFA6-C921E61A06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7521" y="1929160"/>
          <a:ext cx="9147717" cy="4270917"/>
        </p:xfrm>
        <a:graphic>
          <a:graphicData uri="http://schemas.openxmlformats.org/drawingml/2006/table">
            <a:tbl>
              <a:tblPr/>
              <a:tblGrid>
                <a:gridCol w="1568180">
                  <a:extLst>
                    <a:ext uri="{9D8B030D-6E8A-4147-A177-3AD203B41FA5}">
                      <a16:colId xmlns:a16="http://schemas.microsoft.com/office/drawing/2014/main" xmlns="" val="17496177"/>
                    </a:ext>
                  </a:extLst>
                </a:gridCol>
                <a:gridCol w="1566366">
                  <a:extLst>
                    <a:ext uri="{9D8B030D-6E8A-4147-A177-3AD203B41FA5}">
                      <a16:colId xmlns:a16="http://schemas.microsoft.com/office/drawing/2014/main" xmlns="" val="2593679981"/>
                    </a:ext>
                  </a:extLst>
                </a:gridCol>
                <a:gridCol w="1568180">
                  <a:extLst>
                    <a:ext uri="{9D8B030D-6E8A-4147-A177-3AD203B41FA5}">
                      <a16:colId xmlns:a16="http://schemas.microsoft.com/office/drawing/2014/main" xmlns="" val="2393972590"/>
                    </a:ext>
                  </a:extLst>
                </a:gridCol>
                <a:gridCol w="1568180">
                  <a:extLst>
                    <a:ext uri="{9D8B030D-6E8A-4147-A177-3AD203B41FA5}">
                      <a16:colId xmlns:a16="http://schemas.microsoft.com/office/drawing/2014/main" xmlns="" val="4270826124"/>
                    </a:ext>
                  </a:extLst>
                </a:gridCol>
                <a:gridCol w="2876811">
                  <a:extLst>
                    <a:ext uri="{9D8B030D-6E8A-4147-A177-3AD203B41FA5}">
                      <a16:colId xmlns:a16="http://schemas.microsoft.com/office/drawing/2014/main" xmlns="" val="107726448"/>
                    </a:ext>
                  </a:extLst>
                </a:gridCol>
              </a:tblGrid>
              <a:tr h="92512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log2n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nlog2n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n^2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9383033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1551137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815586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805571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0356621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65536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0047116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4294967296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60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Some Common Relations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1" y="2286000"/>
            <a:ext cx="7327263" cy="35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3570</TotalTime>
  <Words>600</Words>
  <Application>Microsoft Office PowerPoint</Application>
  <PresentationFormat>Widescreen</PresentationFormat>
  <Paragraphs>132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CS302 Design and Analysis of Algorithms</vt:lpstr>
      <vt:lpstr>Asymptotic Notations - Why</vt:lpstr>
      <vt:lpstr>Asymptotic Notations - Big O Overview</vt:lpstr>
      <vt:lpstr>Asymptotic Notation - Big O Overview</vt:lpstr>
      <vt:lpstr>Example : Development of Notation for Big O</vt:lpstr>
      <vt:lpstr>Example : Development of Notation for Big O</vt:lpstr>
      <vt:lpstr>Example :Common Big O functions growth</vt:lpstr>
      <vt:lpstr>Example : Common Big O functions growth</vt:lpstr>
      <vt:lpstr>Asymptotic Notation - Big O Overview</vt:lpstr>
      <vt:lpstr>Asymptotic Notations</vt:lpstr>
      <vt:lpstr>Asymptotic Notations</vt:lpstr>
      <vt:lpstr>Big O, Big Omega, Big Theta</vt:lpstr>
      <vt:lpstr>Big O or Big Oh</vt:lpstr>
      <vt:lpstr>Big O or Big Oh</vt:lpstr>
      <vt:lpstr>Big Omega</vt:lpstr>
      <vt:lpstr>Big Omega</vt:lpstr>
      <vt:lpstr>Big Theta</vt:lpstr>
      <vt:lpstr>Big Theta</vt:lpstr>
      <vt:lpstr>Big O, Big Omega, Big Theta</vt:lpstr>
      <vt:lpstr>o-notation (small o)</vt:lpstr>
      <vt:lpstr>w -notation</vt:lpstr>
      <vt:lpstr>Comparison of Functions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200</cp:revision>
  <dcterms:created xsi:type="dcterms:W3CDTF">2020-08-30T07:35:06Z</dcterms:created>
  <dcterms:modified xsi:type="dcterms:W3CDTF">2021-09-18T17:27:56Z</dcterms:modified>
</cp:coreProperties>
</file>