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307" r:id="rId5"/>
    <p:sldId id="259" r:id="rId6"/>
    <p:sldId id="309" r:id="rId7"/>
    <p:sldId id="260" r:id="rId8"/>
    <p:sldId id="318" r:id="rId9"/>
    <p:sldId id="310" r:id="rId10"/>
    <p:sldId id="319" r:id="rId11"/>
    <p:sldId id="261" r:id="rId12"/>
    <p:sldId id="264" r:id="rId13"/>
    <p:sldId id="311" r:id="rId14"/>
    <p:sldId id="265" r:id="rId15"/>
    <p:sldId id="266" r:id="rId16"/>
    <p:sldId id="312" r:id="rId17"/>
    <p:sldId id="268" r:id="rId18"/>
    <p:sldId id="269" r:id="rId19"/>
    <p:sldId id="313" r:id="rId20"/>
    <p:sldId id="270" r:id="rId21"/>
    <p:sldId id="314" r:id="rId22"/>
    <p:sldId id="315" r:id="rId23"/>
    <p:sldId id="271" r:id="rId24"/>
    <p:sldId id="272" r:id="rId25"/>
    <p:sldId id="273" r:id="rId26"/>
    <p:sldId id="275" r:id="rId27"/>
    <p:sldId id="316" r:id="rId28"/>
    <p:sldId id="277" r:id="rId29"/>
    <p:sldId id="317" r:id="rId30"/>
    <p:sldId id="276" r:id="rId31"/>
    <p:sldId id="281" r:id="rId32"/>
    <p:sldId id="331" r:id="rId33"/>
    <p:sldId id="280" r:id="rId34"/>
    <p:sldId id="282" r:id="rId35"/>
    <p:sldId id="332" r:id="rId36"/>
    <p:sldId id="283" r:id="rId37"/>
    <p:sldId id="284" r:id="rId38"/>
    <p:sldId id="285" r:id="rId39"/>
    <p:sldId id="287" r:id="rId40"/>
    <p:sldId id="288" r:id="rId41"/>
    <p:sldId id="333" r:id="rId42"/>
    <p:sldId id="289" r:id="rId43"/>
    <p:sldId id="321" r:id="rId44"/>
    <p:sldId id="292" r:id="rId45"/>
    <p:sldId id="291" r:id="rId46"/>
    <p:sldId id="334" r:id="rId47"/>
    <p:sldId id="322" r:id="rId48"/>
    <p:sldId id="294" r:id="rId49"/>
    <p:sldId id="293" r:id="rId50"/>
    <p:sldId id="323" r:id="rId51"/>
    <p:sldId id="295" r:id="rId52"/>
    <p:sldId id="324" r:id="rId53"/>
    <p:sldId id="296" r:id="rId54"/>
    <p:sldId id="325" r:id="rId55"/>
    <p:sldId id="297" r:id="rId56"/>
    <p:sldId id="298" r:id="rId57"/>
    <p:sldId id="326" r:id="rId58"/>
    <p:sldId id="299" r:id="rId59"/>
    <p:sldId id="327" r:id="rId60"/>
    <p:sldId id="300" r:id="rId61"/>
    <p:sldId id="302" r:id="rId62"/>
    <p:sldId id="303" r:id="rId63"/>
    <p:sldId id="262" r:id="rId64"/>
    <p:sldId id="328" r:id="rId65"/>
    <p:sldId id="263"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29.542"/>
    </inkml:context>
    <inkml:brush xml:id="br0">
      <inkml:brushProperty name="width" value="0.05" units="cm"/>
      <inkml:brushProperty name="height" value="0.05" units="cm"/>
      <inkml:brushProperty name="color" value="#E71224"/>
    </inkml:brush>
  </inkml:definitions>
  <inkml:trace contextRef="#ctx0" brushRef="#br0">1 143 24575,'577'0'0,"-548"1"0,50 10 0,24 1 0,369-10 0,-244-4 0,-227 3 0,0-1 0,1 0 0,-1 0 0,0 1 0,1-1 0,-1 0 0,0 0 0,1 0 0,-1-1 0,1 1 0,-1 0 0,0 0 0,1-1 0,-1 1 0,0-1 0,0 1 0,1-1 0,-1 0 0,0 1 0,0-1 0,0 0 0,0 0 0,0 0 0,0 0 0,0 0 0,0 0 0,0 0 0,0 0 0,0 0 0,-1 0 0,1-1 0,0 1 0,0-2 0,-2 1 0,1-1 0,-1 0 0,0 0 0,1 1 0,-1-1 0,0 0 0,-1 1 0,1-1 0,0 1 0,-1 0 0,1-1 0,-1 1 0,0 0 0,0 0 0,0 0 0,-3-3 0,-4-2 0,1 1 0,-1-1 0,0 2 0,-18-10 0,16 10 0,0-1 0,1 0 0,-16-12 0,14 9 0,-9-5 0,20 10 0,14 5 0,20 8 0,0 2 0,35 17 0,43 13 0,-106-40 0,-1 1 0,0-1 0,1 1 0,-1 0 0,0-1 0,0 2 0,5 2 0,-9-4 0,1-1 0,-1 0 0,0 1 0,0-1 0,1 0 0,-1 1 0,0-1 0,0 0 0,1 1 0,-1-1 0,0 0 0,0 1 0,0-1 0,0 1 0,0-1 0,1 0 0,-1 1 0,0-1 0,0 1 0,0-1 0,0 0 0,0 1 0,0-1 0,0 1 0,-1-1 0,1 1 0,0-1 0,0 0 0,0 1 0,0 0 0,-20 13 0,-29 14 0,-67 47 0,-7 5 0,86-57-1365,22-14-5461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1:11.109"/>
    </inkml:context>
    <inkml:brush xml:id="br0">
      <inkml:brushProperty name="width" value="0.05" units="cm"/>
      <inkml:brushProperty name="height" value="0.05" units="cm"/>
      <inkml:brushProperty name="color" value="#E71224"/>
    </inkml:brush>
  </inkml:definitions>
  <inkml:trace contextRef="#ctx0" brushRef="#br0">1 143 24575,'577'0'0,"-547"1"0,49 10 0,23 1 0,370-10 0,-244-4 0,-227 3 0,1-1 0,-1 0 0,0 0 0,1 1 0,-1-1 0,0 0 0,1 0 0,-1 0 0,1-1 0,-1 1 0,0 0 0,1 0 0,-1-1 0,0 1 0,0-1 0,1 1 0,-1-1 0,0 0 0,0 1 0,0-1 0,1 0 0,-1 0 0,0 0 0,0 0 0,0 0 0,-1 0 0,1 0 0,0 0 0,0 0 0,0 0 0,-1-1 0,1 1 0,0-2 0,-1 1 0,-1-1 0,0 0 0,1 0 0,-1 1 0,0-1 0,0 0 0,0 1 0,-1-1 0,1 1 0,0 0 0,-1-1 0,0 1 0,0 0 0,1 0 0,-1 0 0,-4-3 0,-2-2 0,-1 1 0,1-1 0,-1 2 0,-19-10 0,17 10 0,0-1 0,1 0 0,-16-12 0,14 9 0,-8-5 0,19 10 0,13 5 0,22 8 0,-1 2 0,35 17 0,43 13 0,-107-40 0,0 1 0,1-1 0,-1 1 0,0 0 0,0-1 0,0 2 0,5 2 0,-8-4 0,-1-1 0,0 0 0,0 1 0,1-1 0,-1 0 0,0 1 0,0-1 0,1 0 0,-1 1 0,0-1 0,0 0 0,0 1 0,1-1 0,-1 1 0,0-1 0,0 0 0,0 1 0,0-1 0,0 1 0,0-1 0,0 0 0,0 1 0,0-1 0,0 1 0,0-1 0,0 1 0,0-1 0,-1 0 0,1 1 0,0 0 0,-19 13 0,-31 14 0,-66 47 0,-6 5 0,85-57-1365,21-14-5461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27.503"/>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 1152 24575,'0'0'0,"0"-4"0,0-6 0,0-5 0,5 1 0,-1-3 0,1-1 0,4-3 0,-1-1 0,3 4 0,4-1 0,-1 0 0,1 3 0,-2 0 0,-3-2 0,1 4 0,-2-2 0,3-1 0,2 3 0,-1-2 0,-3-2 0,2 4 0,-2-2 0,2 3 0,-2-1 0,3 3 0,2-3 0,-2-1 0,3 2 0,-4-3 0,3 4 0,-4-3 0,3 4 0,-3-2 0,2-3 0,2 3 0,-2-3 0,3 4 0,1-2 0,2-2 0,2 2 0,-3-1 0,5 2 0,-3-1 0,0 2 0,0-1 0,2 2 0,-5-2 0,1 2 0,1 3 0,-4-2 0,1 1 0,1-2 0,2 1 0,7-2 0,1-4 0,1 3 0,0-2 0,-1 2 0,-1 4 0,-1 2 0,-5-2 0,0 2 0,-1 2 0,0 1 0,2-3 0,1 1 0,-4-5 0,-9 2 0,-5-3 0,-13 2 0,-7-4 0,-5-2 0,-4 3 0,3-3 0,1 3 0,-1-1 0,0-3 0,0 3 0,-1 4 0,0-3 0,-1 4 0,0-3 0,0 2 0,0 2 0,0 3 0,5-3 0,0 1 0,0-3 0,-1 1 0,8 2 0,14 1 0,10 3 0,6 1 0,10 1 0,-2 6 0,1 0 0,3 0 0,0-1 0,0 4 0,-2-1 0,-1 4 0,-1-1 0,-1-2 0,-1-3 0,0 4 0,-1-2 0,1-1 0,0-2 0,-5 3 0,0 0 0,-5 3 0,-4 9 0,-3 3 0,-4 8 0,-2 1 0,0 1 0,-2-2 0,0-2 0,0-1 0,1-1 0,-1-1 0,1-1 0,0 0 0,0-1 0,0 1 0,0 0 0,0-1 0,0 1 0,0 0 0,0 0 0,0 0 0,0 0 0,-5 0 0,0 0 0,0 0 0,1 0 0,1 0 0,1-5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9:27:02.091"/>
    </inkml:context>
    <inkml:brush xml:id="br0">
      <inkml:brushProperty name="width" value="0.05" units="cm"/>
      <inkml:brushProperty name="height" value="0.05" units="cm"/>
      <inkml:brushProperty name="color" value="#E71224"/>
    </inkml:brush>
  </inkml:definitions>
  <inkml:trace contextRef="#ctx0" brushRef="#br0">3501 26 24575,'-214'-12'0,"24"1"0,-766 8 0,490 5 0,427 0 0,-1 1 0,0 3 0,1 1 0,0 2 0,1 1 0,-64 26 0,9 6 0,-124 74 0,151-77 0,-25 12 0,-149 114 0,63 4 0,141-133 0,-12 14 0,2 3 0,3 1 0,2 3 0,2 1 0,3 1 0,-51 115 0,70-135 0,10-25 0,0 0 0,1 1 0,1 0 0,0 0 0,-3 22 0,-3 51 0,0 112 0,11-146 0,1 0 0,3 0 0,2-1 0,2 1 0,30 98 0,98 241 0,-74-249 0,-24-62 0,-24-55 0,1 0 0,1 0 0,1-2 0,1 0 0,22 23 0,116 110 0,-92-96 0,53 37 0,-35-32 0,-63-48 0,1-1 0,1-2 0,1 0 0,0-1 0,1-1 0,50 22 0,134 44 0,-159-66 0,-13-4 0,45 19 0,-36-13 0,2-1 0,0-3 0,63 10 0,34 8 0,233 77 0,-315-92 0,258 51 0,-277-59 0,56 17 0,1 1 0,73 13 0,126 22 0,-278-57 0,85 12 0,136 4 0,-70-7 0,11 0 0,-36-10 0,-35 1 0,117-13 0,-188 4 0,0-2 0,0-2 0,-1-2 0,0-1 0,-1-1 0,-1-3 0,0-1 0,60-40 0,-26 7 0,-2-3 0,-3-2 0,63-70 0,-95 89 0,-2-2 0,-2-2 0,-2 0 0,-1-2 0,34-76 0,77-243 0,-105 266 0,-23 60 0,-3-1 0,0 1 0,-3-1 0,-1 0 0,-4-71 0,4-44 0,14-705 0,-19 548 0,2 273 0,-1 0 0,-2 0 0,-1 0 0,-16-65 0,-34-61 0,44 139 0,-1-1 0,-1 2 0,-1-1 0,-25-32 0,7 21 0,-2 1 0,-1 1 0,-2 2 0,-1 1 0,-63-37 0,77 53 0,-1 1 0,0 0 0,0 2 0,-37-11 0,-106-18 0,4 2 0,-141-38 0,272 72 0,-61 0 0,62 4 0,0-2 0,-40-6 0,-10-8 0,1 4 0,-122-2 0,178 12 0,1-1 0,-31-7 0,-40-2 0,38 7 56,-83-17-1,88 12-547,-2 1 0,-52 1 0,85 7-6334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3T05:55:34.706"/>
    </inkml:context>
    <inkml:brush xml:id="br0">
      <inkml:brushProperty name="width" value="0.05" units="cm"/>
      <inkml:brushProperty name="height" value="0.05" units="cm"/>
      <inkml:brushProperty name="color" value="#E71224"/>
    </inkml:brush>
  </inkml:definitions>
  <inkml:trace contextRef="#ctx0" brushRef="#br0">44 530 24575,'-35'18'0,"26"-11"0,27-10 0,204-64 0,407-118 0,-595 174 0,108-32 0,-60 20 0,-2-3 0,82-39 0,-157 59 0,-18 2 0,-26 1 0,30 3 0,-38-6 0,1-1 0,0-3 0,1-2 0,-49-19 0,61 20 0,-29-5 0,63 16 0,-1-1 0,0 0 0,1 1 0,-1-1 0,1 1 0,-1-1 0,1 1 0,-1-1 0,1 1 0,-1-1 0,1 1 0,-1-1 0,1 1 0,-1 0 0,1-1 0,0 1 0,-1 0 0,1 0 0,0-1 0,-1 1 0,1 0 0,0 0 0,-1 0 0,1 0 0,0 0 0,0 0 0,0 0 0,29-7 0,31 1 0,0 3 0,70 4 0,-127-1 0,-1 0 0,1 1 0,-1-1 0,0 1 0,1-1 0,-1 1 0,0 0 0,0 1 0,0-1 0,0 0 0,0 1 0,0 0 0,0-1 0,0 1 0,0 0 0,-1 1 0,1-1 0,-1 0 0,0 1 0,0-1 0,0 1 0,0 0 0,0 0 0,0 0 0,-1 0 0,1 0 0,-1 0 0,0 0 0,0 0 0,1 5 0,1 9 0,-1 0 0,-1 1 0,-1-1 0,-3 35 0,2 29 0,18 39 0,-17-118-54,0 0-1,1 0 0,-1 0 1,0 0-1,1 0 1,-1 0-1,1 0 0,0 0 1,-1-1-1,1 1 1,0 0-1,0 0 0,0-1 1,1 1-1,-1 0 0,0-1 1,1 0-1,-1 1 1,0-1-1,1 0 0,0 1 1,-1-1-1,1 0 1,3 1-1,26 13-6771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3T05:55:36.179"/>
    </inkml:context>
    <inkml:brush xml:id="br0">
      <inkml:brushProperty name="width" value="0.05" units="cm"/>
      <inkml:brushProperty name="height" value="0.05" units="cm"/>
      <inkml:brushProperty name="color" value="#E71224"/>
    </inkml:brush>
  </inkml:definitions>
  <inkml:trace contextRef="#ctx0" brushRef="#br0">0 1 24575,'8'0'0,"42"-1"0,0 2 0,0 2 0,86 18 0,-5 16 0,-3 5 0,-1 6 0,153 81 0,-211-92 0,81 39 0,269 116 0,-400-184 0,47 20 0,74 20 0,-120-41-1365,-4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3T05:55:37.752"/>
    </inkml:context>
    <inkml:brush xml:id="br0">
      <inkml:brushProperty name="width" value="0.05" units="cm"/>
      <inkml:brushProperty name="height" value="0.05" units="cm"/>
      <inkml:brushProperty name="color" value="#E71224"/>
    </inkml:brush>
  </inkml:definitions>
  <inkml:trace contextRef="#ctx0" brushRef="#br0">921 0 24575,'-5'1'0,"0"-1"0,0 1 0,0 1 0,0-1 0,0 1 0,-7 3 0,-9 3 0,-465 126 0,244-56 0,224-72 0,0 1 0,1 0 0,0 1 0,-29 19 0,45-27 0,0 1 0,0 0 0,0 1 0,0-1 0,0 0 0,0 0 0,0 0 0,1 1 0,-1-1 0,0 0 0,1 1 0,-1-1 0,1 0 0,-1 1 0,1-1 0,-1 1 0,1-1 0,0 1 0,0-1 0,0 1 0,0-1 0,0 1 0,0-1 0,0 1 0,1-1 0,-1 1 0,0-1 0,1 0 0,-1 1 0,1-1 0,0 0 0,-1 1 0,1-1 0,0 0 0,0 1 0,0-1 0,0 0 0,0 0 0,0 0 0,2 2 0,8 8 0,0 0 0,1 0 0,16 10 0,-11-8 0,231 209 0,-203-164-1365,-34-45-5461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4235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15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7713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828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5505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9347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3930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179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3885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7606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4515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2228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6958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8456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2438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10/21/2022</a:t>
            </a:fld>
            <a:endParaRPr lang="en-US" dirty="0"/>
          </a:p>
        </p:txBody>
      </p:sp>
    </p:spTree>
    <p:extLst>
      <p:ext uri="{BB962C8B-B14F-4D97-AF65-F5344CB8AC3E}">
        <p14:creationId xmlns:p14="http://schemas.microsoft.com/office/powerpoint/2010/main" val="1270858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944096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a@gmail.com" TargetMode="External"/><Relationship Id="rId7" Type="http://schemas.openxmlformats.org/officeDocument/2006/relationships/image" Target="../media/image12.png"/><Relationship Id="rId2" Type="http://schemas.openxmlformats.org/officeDocument/2006/relationships/hyperlink" Target="mailto:m@gmail.com" TargetMode="Externa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1.png"/><Relationship Id="rId4" Type="http://schemas.openxmlformats.org/officeDocument/2006/relationships/customXml" Target="../ink/ink1.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27.png"/><Relationship Id="rId4" Type="http://schemas.openxmlformats.org/officeDocument/2006/relationships/customXml" Target="../ink/ink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827" y="3228318"/>
            <a:ext cx="8715633" cy="1739098"/>
          </a:xfrm>
        </p:spPr>
        <p:txBody>
          <a:bodyPr/>
          <a:lstStyle/>
          <a:p>
            <a:pPr algn="ctr"/>
            <a:r>
              <a:rPr lang="en-US" dirty="0"/>
              <a:t>Chapter 3 - Data Modeling Using the Entity–</a:t>
            </a:r>
            <a:br>
              <a:rPr lang="en-US" dirty="0"/>
            </a:br>
            <a:r>
              <a:rPr lang="en-US" dirty="0"/>
              <a:t>Relationship (ER) Model</a:t>
            </a:r>
          </a:p>
        </p:txBody>
      </p:sp>
    </p:spTree>
    <p:extLst>
      <p:ext uri="{BB962C8B-B14F-4D97-AF65-F5344CB8AC3E}">
        <p14:creationId xmlns:p14="http://schemas.microsoft.com/office/powerpoint/2010/main" val="3572750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fontScale="90000"/>
          </a:bodyPr>
          <a:lstStyle/>
          <a:p>
            <a:r>
              <a:rPr lang="en-US" dirty="0"/>
              <a:t>Using High-Level Conceptual Data Models</a:t>
            </a:r>
            <a:br>
              <a:rPr lang="en-US" dirty="0"/>
            </a:br>
            <a:r>
              <a:rPr lang="en-US" dirty="0"/>
              <a:t>for Database Design</a:t>
            </a:r>
          </a:p>
        </p:txBody>
      </p:sp>
      <p:sp>
        <p:nvSpPr>
          <p:cNvPr id="3" name="Content Placeholder 2"/>
          <p:cNvSpPr>
            <a:spLocks noGrp="1"/>
          </p:cNvSpPr>
          <p:nvPr>
            <p:ph idx="1"/>
          </p:nvPr>
        </p:nvSpPr>
        <p:spPr>
          <a:xfrm>
            <a:off x="512578" y="1804017"/>
            <a:ext cx="5797606" cy="4591503"/>
          </a:xfrm>
        </p:spPr>
        <p:txBody>
          <a:bodyPr>
            <a:normAutofit/>
          </a:bodyPr>
          <a:lstStyle/>
          <a:p>
            <a:pPr algn="just"/>
            <a:r>
              <a:rPr lang="en-US" sz="2400" dirty="0"/>
              <a:t>In parallel with these activities,</a:t>
            </a:r>
          </a:p>
          <a:p>
            <a:pPr lvl="1" algn="just"/>
            <a:r>
              <a:rPr lang="en-US" sz="2200" dirty="0"/>
              <a:t> </a:t>
            </a:r>
            <a:r>
              <a:rPr lang="en-US" sz="2200" b="1" dirty="0">
                <a:solidFill>
                  <a:srgbClr val="C00000"/>
                </a:solidFill>
              </a:rPr>
              <a:t>application programs </a:t>
            </a:r>
            <a:r>
              <a:rPr lang="en-US" sz="2200" dirty="0"/>
              <a:t>are designed </a:t>
            </a:r>
          </a:p>
          <a:p>
            <a:pPr lvl="1" algn="just"/>
            <a:r>
              <a:rPr lang="en-US" sz="2200" dirty="0"/>
              <a:t>and implemented as </a:t>
            </a:r>
            <a:r>
              <a:rPr lang="en-US" sz="2200" b="1" dirty="0">
                <a:solidFill>
                  <a:srgbClr val="C00000"/>
                </a:solidFill>
              </a:rPr>
              <a:t>database transactions </a:t>
            </a:r>
            <a:r>
              <a:rPr lang="en-US" sz="2200" dirty="0"/>
              <a:t>corresponding to the high-level transaction specifications.</a:t>
            </a:r>
            <a:endParaRPr lang="en-US" sz="2200" dirty="0">
              <a:solidFill>
                <a:schemeClr val="tx1">
                  <a:lumMod val="95000"/>
                  <a:lumOff val="5000"/>
                </a:schemeClr>
              </a:solidFill>
            </a:endParaRPr>
          </a:p>
        </p:txBody>
      </p:sp>
      <p:pic>
        <p:nvPicPr>
          <p:cNvPr id="11" name="Picture 10"/>
          <p:cNvPicPr>
            <a:picLocks noChangeAspect="1"/>
          </p:cNvPicPr>
          <p:nvPr/>
        </p:nvPicPr>
        <p:blipFill rotWithShape="1">
          <a:blip r:embed="rId2"/>
          <a:srcRect l="8823"/>
          <a:stretch/>
        </p:blipFill>
        <p:spPr>
          <a:xfrm>
            <a:off x="6664410" y="1045168"/>
            <a:ext cx="5089181" cy="5657850"/>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9761839" y="4341339"/>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914239" y="5457566"/>
            <a:ext cx="1536356" cy="3912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411995" y="5086867"/>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454341" y="5902979"/>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0253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A Sample Database Application</a:t>
            </a:r>
          </a:p>
        </p:txBody>
      </p:sp>
      <p:sp>
        <p:nvSpPr>
          <p:cNvPr id="3" name="Content Placeholder 2"/>
          <p:cNvSpPr>
            <a:spLocks noGrp="1"/>
          </p:cNvSpPr>
          <p:nvPr>
            <p:ph idx="1"/>
          </p:nvPr>
        </p:nvSpPr>
        <p:spPr>
          <a:xfrm>
            <a:off x="677334" y="1482741"/>
            <a:ext cx="9699118" cy="4591503"/>
          </a:xfrm>
        </p:spPr>
        <p:txBody>
          <a:bodyPr>
            <a:normAutofit/>
          </a:bodyPr>
          <a:lstStyle/>
          <a:p>
            <a:pPr algn="just"/>
            <a:r>
              <a:rPr lang="en-US" sz="2800" dirty="0">
                <a:solidFill>
                  <a:schemeClr val="tx1">
                    <a:lumMod val="95000"/>
                    <a:lumOff val="5000"/>
                  </a:schemeClr>
                </a:solidFill>
              </a:rPr>
              <a:t>We describe a </a:t>
            </a:r>
            <a:r>
              <a:rPr lang="en-US" sz="2800" b="1" u="sng" dirty="0">
                <a:solidFill>
                  <a:schemeClr val="tx1">
                    <a:lumMod val="95000"/>
                    <a:lumOff val="5000"/>
                  </a:schemeClr>
                </a:solidFill>
              </a:rPr>
              <a:t>sample database application, called COMPANY, </a:t>
            </a:r>
            <a:r>
              <a:rPr lang="en-US" sz="2800" dirty="0">
                <a:solidFill>
                  <a:schemeClr val="tx1">
                    <a:lumMod val="95000"/>
                    <a:lumOff val="5000"/>
                  </a:schemeClr>
                </a:solidFill>
              </a:rPr>
              <a:t>which serves to illustrate the basic ER model concepts and their use in schema design. </a:t>
            </a:r>
          </a:p>
          <a:p>
            <a:pPr algn="just"/>
            <a:r>
              <a:rPr lang="en-US" sz="2800" dirty="0">
                <a:solidFill>
                  <a:schemeClr val="tx1">
                    <a:lumMod val="95000"/>
                    <a:lumOff val="5000"/>
                  </a:schemeClr>
                </a:solidFill>
              </a:rPr>
              <a:t>We </a:t>
            </a:r>
            <a:r>
              <a:rPr lang="en-US" sz="2800" b="1" u="sng" dirty="0">
                <a:solidFill>
                  <a:schemeClr val="tx1">
                    <a:lumMod val="95000"/>
                    <a:lumOff val="5000"/>
                  </a:schemeClr>
                </a:solidFill>
              </a:rPr>
              <a:t>list the data requirements for the database</a:t>
            </a:r>
            <a:r>
              <a:rPr lang="en-US" sz="2800" dirty="0">
                <a:solidFill>
                  <a:schemeClr val="tx1">
                    <a:lumMod val="95000"/>
                    <a:lumOff val="5000"/>
                  </a:schemeClr>
                </a:solidFill>
              </a:rPr>
              <a:t> here, and </a:t>
            </a:r>
            <a:r>
              <a:rPr lang="en-US" sz="2800" b="1" u="sng" dirty="0">
                <a:solidFill>
                  <a:schemeClr val="tx1">
                    <a:lumMod val="95000"/>
                    <a:lumOff val="5000"/>
                  </a:schemeClr>
                </a:solidFill>
              </a:rPr>
              <a:t>then create its conceptual schema </a:t>
            </a:r>
            <a:r>
              <a:rPr lang="en-US" sz="2800" dirty="0">
                <a:solidFill>
                  <a:schemeClr val="tx1">
                    <a:lumMod val="95000"/>
                    <a:lumOff val="5000"/>
                  </a:schemeClr>
                </a:solidFill>
              </a:rPr>
              <a:t>step-by-step as we introduce the modeling concepts of the ER model. </a:t>
            </a:r>
          </a:p>
          <a:p>
            <a:pPr algn="just"/>
            <a:r>
              <a:rPr lang="en-US" sz="2800" b="1" u="sng" dirty="0">
                <a:solidFill>
                  <a:schemeClr val="tx1">
                    <a:lumMod val="95000"/>
                    <a:lumOff val="5000"/>
                  </a:schemeClr>
                </a:solidFill>
              </a:rPr>
              <a:t>The COMPANY database keeps track of a company’s employees, departments, and projects. </a:t>
            </a:r>
          </a:p>
        </p:txBody>
      </p:sp>
    </p:spTree>
    <p:extLst>
      <p:ext uri="{BB962C8B-B14F-4D97-AF65-F5344CB8AC3E}">
        <p14:creationId xmlns:p14="http://schemas.microsoft.com/office/powerpoint/2010/main" val="1789258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12" y="98904"/>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14324" y="1303299"/>
            <a:ext cx="7321607" cy="5455797"/>
          </a:xfrm>
        </p:spPr>
        <p:txBody>
          <a:bodyPr>
            <a:normAutofit fontScale="92500" lnSpcReduction="10000"/>
          </a:bodyPr>
          <a:lstStyle/>
          <a:p>
            <a:endParaRPr lang="en-US" b="1" i="1" u="sng" dirty="0">
              <a:solidFill>
                <a:schemeClr val="accent1">
                  <a:lumMod val="75000"/>
                </a:schemeClr>
              </a:solidFill>
            </a:endParaRPr>
          </a:p>
          <a:p>
            <a:r>
              <a:rPr lang="en-US" b="1" i="1" u="sng" dirty="0">
                <a:solidFill>
                  <a:schemeClr val="accent1">
                    <a:lumMod val="75000"/>
                  </a:schemeClr>
                </a:solidFill>
              </a:rPr>
              <a:t>Entities and Attributes</a:t>
            </a:r>
          </a:p>
          <a:p>
            <a:pPr algn="just"/>
            <a:endParaRPr lang="en-US" sz="2400" b="1" i="1" u="sng" dirty="0">
              <a:solidFill>
                <a:schemeClr val="accent1">
                  <a:lumMod val="75000"/>
                </a:schemeClr>
              </a:solidFill>
            </a:endParaRPr>
          </a:p>
          <a:p>
            <a:pPr algn="just"/>
            <a:r>
              <a:rPr lang="en-US" sz="2400" b="1" dirty="0">
                <a:solidFill>
                  <a:srgbClr val="00B050"/>
                </a:solidFill>
              </a:rPr>
              <a:t>Entity: </a:t>
            </a:r>
            <a:r>
              <a:rPr lang="en-US" sz="2400" dirty="0">
                <a:solidFill>
                  <a:schemeClr val="tx1">
                    <a:lumMod val="95000"/>
                    <a:lumOff val="5000"/>
                  </a:schemeClr>
                </a:solidFill>
              </a:rPr>
              <a:t>is a thing or object in the real world with an independent existence.</a:t>
            </a:r>
          </a:p>
          <a:p>
            <a:pPr lvl="1" algn="just"/>
            <a:r>
              <a:rPr lang="en-US" sz="2000" b="1" u="sng" dirty="0">
                <a:solidFill>
                  <a:srgbClr val="7030A0"/>
                </a:solidFill>
              </a:rPr>
              <a:t>An entity may be an object with a physical existence </a:t>
            </a:r>
            <a:r>
              <a:rPr lang="en-US" sz="2000" dirty="0">
                <a:solidFill>
                  <a:schemeClr val="tx1">
                    <a:lumMod val="95000"/>
                    <a:lumOff val="5000"/>
                  </a:schemeClr>
                </a:solidFill>
              </a:rPr>
              <a:t>(for example, a particular </a:t>
            </a:r>
            <a:r>
              <a:rPr lang="en-US" sz="2000" b="1" dirty="0">
                <a:solidFill>
                  <a:srgbClr val="C00000"/>
                </a:solidFill>
              </a:rPr>
              <a:t>person</a:t>
            </a:r>
            <a:r>
              <a:rPr lang="en-US" sz="2000" dirty="0">
                <a:solidFill>
                  <a:schemeClr val="tx1">
                    <a:lumMod val="95000"/>
                    <a:lumOff val="5000"/>
                  </a:schemeClr>
                </a:solidFill>
              </a:rPr>
              <a:t>, </a:t>
            </a:r>
            <a:r>
              <a:rPr lang="en-US" sz="2000" b="1" dirty="0">
                <a:solidFill>
                  <a:srgbClr val="C00000"/>
                </a:solidFill>
              </a:rPr>
              <a:t>car, house, or employee</a:t>
            </a:r>
            <a:r>
              <a:rPr lang="en-US" sz="2000" dirty="0">
                <a:solidFill>
                  <a:schemeClr val="tx1">
                    <a:lumMod val="95000"/>
                    <a:lumOff val="5000"/>
                  </a:schemeClr>
                </a:solidFill>
              </a:rPr>
              <a:t>) </a:t>
            </a:r>
          </a:p>
          <a:p>
            <a:pPr marL="400050" lvl="1" indent="0" algn="just">
              <a:buNone/>
            </a:pPr>
            <a:r>
              <a:rPr lang="en-US" sz="2000" b="1" dirty="0">
                <a:solidFill>
                  <a:srgbClr val="FF0000"/>
                </a:solidFill>
              </a:rPr>
              <a:t>or</a:t>
            </a:r>
            <a:r>
              <a:rPr lang="en-US" sz="2000" dirty="0">
                <a:solidFill>
                  <a:schemeClr val="tx1">
                    <a:lumMod val="95000"/>
                    <a:lumOff val="5000"/>
                  </a:schemeClr>
                </a:solidFill>
              </a:rPr>
              <a:t> </a:t>
            </a:r>
          </a:p>
          <a:p>
            <a:pPr lvl="1" algn="just"/>
            <a:r>
              <a:rPr lang="en-US" sz="2000" b="1" u="sng" dirty="0">
                <a:solidFill>
                  <a:srgbClr val="7030A0"/>
                </a:solidFill>
              </a:rPr>
              <a:t>it may be an object with a conceptual existence</a:t>
            </a:r>
            <a:r>
              <a:rPr lang="en-US" sz="2000" dirty="0">
                <a:solidFill>
                  <a:schemeClr val="tx1">
                    <a:lumMod val="95000"/>
                    <a:lumOff val="5000"/>
                  </a:schemeClr>
                </a:solidFill>
              </a:rPr>
              <a:t> (for instance,</a:t>
            </a:r>
            <a:r>
              <a:rPr lang="en-US" sz="2000" b="1" dirty="0">
                <a:solidFill>
                  <a:srgbClr val="C00000"/>
                </a:solidFill>
              </a:rPr>
              <a:t> a job, or a university course</a:t>
            </a:r>
            <a:r>
              <a:rPr lang="en-US" sz="2000" dirty="0">
                <a:solidFill>
                  <a:schemeClr val="tx1">
                    <a:lumMod val="95000"/>
                    <a:lumOff val="5000"/>
                  </a:schemeClr>
                </a:solidFill>
              </a:rPr>
              <a:t>).</a:t>
            </a:r>
          </a:p>
          <a:p>
            <a:pPr lvl="1" algn="just"/>
            <a:endParaRPr lang="en-US" sz="2000" dirty="0">
              <a:solidFill>
                <a:schemeClr val="tx1">
                  <a:lumMod val="95000"/>
                  <a:lumOff val="5000"/>
                </a:schemeClr>
              </a:solidFill>
            </a:endParaRPr>
          </a:p>
          <a:p>
            <a:pPr algn="just"/>
            <a:r>
              <a:rPr lang="en-US" sz="2400" b="1" dirty="0">
                <a:solidFill>
                  <a:srgbClr val="00B050"/>
                </a:solidFill>
              </a:rPr>
              <a:t>Attributes: </a:t>
            </a:r>
            <a:r>
              <a:rPr lang="en-US" sz="2400" dirty="0">
                <a:solidFill>
                  <a:schemeClr val="tx1">
                    <a:lumMod val="95000"/>
                    <a:lumOff val="5000"/>
                  </a:schemeClr>
                </a:solidFill>
              </a:rPr>
              <a:t>properties that describe an  entity. </a:t>
            </a:r>
          </a:p>
          <a:p>
            <a:pPr lvl="1" algn="just"/>
            <a:r>
              <a:rPr lang="en-US" sz="2000" dirty="0">
                <a:solidFill>
                  <a:schemeClr val="tx1">
                    <a:lumMod val="95000"/>
                    <a:lumOff val="5000"/>
                  </a:schemeClr>
                </a:solidFill>
              </a:rPr>
              <a:t>For example, an EMPLOYEE entity may be described by the employee’s name, age, address, salary, and job.</a:t>
            </a:r>
          </a:p>
          <a:p>
            <a:pPr lvl="1"/>
            <a:endParaRPr lang="en-US" dirty="0">
              <a:solidFill>
                <a:schemeClr val="tx1">
                  <a:lumMod val="95000"/>
                  <a:lumOff val="5000"/>
                </a:schemeClr>
              </a:solidFill>
            </a:endParaRPr>
          </a:p>
        </p:txBody>
      </p:sp>
      <p:pic>
        <p:nvPicPr>
          <p:cNvPr id="1026" name="Picture 2" descr="Define Entities, Attributes (ERD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7818" y="2199101"/>
            <a:ext cx="4549858" cy="369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94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767" y="70907"/>
            <a:ext cx="10372863" cy="1320800"/>
          </a:xfrm>
        </p:spPr>
        <p:txBody>
          <a:bodyPr>
            <a:normAutofit/>
          </a:bodyPr>
          <a:lstStyle/>
          <a:p>
            <a:r>
              <a:rPr lang="en-US" dirty="0">
                <a:solidFill>
                  <a:schemeClr val="accent2">
                    <a:lumMod val="50000"/>
                  </a:schemeClr>
                </a:solidFill>
              </a:rPr>
              <a:t>Entity Types, Entity Sets, Attributes, and Keys</a:t>
            </a:r>
          </a:p>
        </p:txBody>
      </p:sp>
      <p:sp>
        <p:nvSpPr>
          <p:cNvPr id="3" name="Content Placeholder 2"/>
          <p:cNvSpPr>
            <a:spLocks noGrp="1"/>
          </p:cNvSpPr>
          <p:nvPr>
            <p:ph idx="1"/>
          </p:nvPr>
        </p:nvSpPr>
        <p:spPr>
          <a:xfrm>
            <a:off x="487506" y="1354159"/>
            <a:ext cx="7321607" cy="4591503"/>
          </a:xfrm>
        </p:spPr>
        <p:txBody>
          <a:bodyPr>
            <a:normAutofit/>
          </a:bodyPr>
          <a:lstStyle/>
          <a:p>
            <a:endParaRPr lang="en-US" b="1" i="1" u="sng" dirty="0">
              <a:solidFill>
                <a:schemeClr val="accent1">
                  <a:lumMod val="75000"/>
                </a:schemeClr>
              </a:solidFill>
            </a:endParaRPr>
          </a:p>
          <a:p>
            <a:r>
              <a:rPr lang="en-US" b="1" i="1" u="sng" dirty="0">
                <a:solidFill>
                  <a:schemeClr val="accent1">
                    <a:lumMod val="75000"/>
                  </a:schemeClr>
                </a:solidFill>
              </a:rPr>
              <a:t>Entities and Attributes</a:t>
            </a:r>
          </a:p>
          <a:p>
            <a:r>
              <a:rPr lang="en-US" dirty="0">
                <a:solidFill>
                  <a:schemeClr val="accent1">
                    <a:lumMod val="75000"/>
                  </a:schemeClr>
                </a:solidFill>
              </a:rPr>
              <a:t>Representation in ER</a:t>
            </a:r>
          </a:p>
          <a:p>
            <a:endParaRPr lang="en-US" b="1" i="1" u="sng" dirty="0">
              <a:solidFill>
                <a:schemeClr val="accent1">
                  <a:lumMod val="75000"/>
                </a:schemeClr>
              </a:solidFill>
            </a:endParaRPr>
          </a:p>
          <a:p>
            <a:pPr lvl="1"/>
            <a:endParaRPr lang="en-US" dirty="0">
              <a:solidFill>
                <a:schemeClr val="tx1">
                  <a:lumMod val="95000"/>
                  <a:lumOff val="5000"/>
                </a:schemeClr>
              </a:solidFill>
            </a:endParaRPr>
          </a:p>
        </p:txBody>
      </p:sp>
      <p:pic>
        <p:nvPicPr>
          <p:cNvPr id="2050" name="Picture 2" descr="Chen Notation | Vertabelo Database Mode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457" y="3064263"/>
            <a:ext cx="8361482" cy="3411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549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8898"/>
            <a:ext cx="10495722" cy="4591503"/>
          </a:xfrm>
        </p:spPr>
        <p:txBody>
          <a:bodyPr>
            <a:normAutofit/>
          </a:bodyPr>
          <a:lstStyle/>
          <a:p>
            <a:pPr marL="0" indent="0" algn="just">
              <a:buNone/>
            </a:pPr>
            <a:endParaRPr lang="en-US" b="1" i="1" u="sng" dirty="0">
              <a:solidFill>
                <a:schemeClr val="accent1">
                  <a:lumMod val="75000"/>
                </a:schemeClr>
              </a:solidFill>
            </a:endParaRPr>
          </a:p>
          <a:p>
            <a:pPr algn="just"/>
            <a:r>
              <a:rPr lang="en-US" b="1" i="1" u="sng" dirty="0">
                <a:solidFill>
                  <a:schemeClr val="accent1">
                    <a:lumMod val="75000"/>
                  </a:schemeClr>
                </a:solidFill>
              </a:rPr>
              <a:t>Entities and Attributes</a:t>
            </a:r>
          </a:p>
          <a:p>
            <a:pPr algn="just"/>
            <a:r>
              <a:rPr lang="en-US" dirty="0">
                <a:solidFill>
                  <a:schemeClr val="tx1">
                    <a:lumMod val="95000"/>
                    <a:lumOff val="5000"/>
                  </a:schemeClr>
                </a:solidFill>
              </a:rPr>
              <a:t>The EMPLOYEE entity e1 has four attributes: Name, Address, Age, and </a:t>
            </a:r>
            <a:r>
              <a:rPr lang="en-US" dirty="0" err="1">
                <a:solidFill>
                  <a:schemeClr val="tx1">
                    <a:lumMod val="95000"/>
                    <a:lumOff val="5000"/>
                  </a:schemeClr>
                </a:solidFill>
              </a:rPr>
              <a:t>Home_phone</a:t>
            </a:r>
            <a:r>
              <a:rPr lang="en-US" dirty="0">
                <a:solidFill>
                  <a:schemeClr val="tx1">
                    <a:lumMod val="95000"/>
                    <a:lumOff val="5000"/>
                  </a:schemeClr>
                </a:solidFill>
              </a:rPr>
              <a:t>; their values are ‘John Smith,’ ‘2311 Kirby, Houston, Texas 77001’, ‘55’, and ‘713-749-2630’, respectively. </a:t>
            </a:r>
          </a:p>
          <a:p>
            <a:pPr algn="just"/>
            <a:r>
              <a:rPr lang="en-US" dirty="0">
                <a:solidFill>
                  <a:schemeClr val="tx1">
                    <a:lumMod val="95000"/>
                    <a:lumOff val="5000"/>
                  </a:schemeClr>
                </a:solidFill>
              </a:rPr>
              <a:t>The COMPANY entity c1 has three attributes: Name, Headquarters, and President; their values are ‘</a:t>
            </a:r>
            <a:r>
              <a:rPr lang="en-US" dirty="0" err="1">
                <a:solidFill>
                  <a:schemeClr val="tx1">
                    <a:lumMod val="95000"/>
                    <a:lumOff val="5000"/>
                  </a:schemeClr>
                </a:solidFill>
              </a:rPr>
              <a:t>Sunco</a:t>
            </a:r>
            <a:r>
              <a:rPr lang="en-US" dirty="0">
                <a:solidFill>
                  <a:schemeClr val="tx1">
                    <a:lumMod val="95000"/>
                    <a:lumOff val="5000"/>
                  </a:schemeClr>
                </a:solidFill>
              </a:rPr>
              <a:t> Oil’, ‘Houston’, and ‘John Smith’, respectively.</a:t>
            </a:r>
          </a:p>
          <a:p>
            <a:pPr algn="just"/>
            <a:r>
              <a:rPr lang="en-US" b="1" u="sng" dirty="0">
                <a:solidFill>
                  <a:srgbClr val="00B050"/>
                </a:solidFill>
              </a:rPr>
              <a:t>types of attributes</a:t>
            </a:r>
            <a:r>
              <a:rPr lang="en-US" dirty="0">
                <a:solidFill>
                  <a:schemeClr val="tx1">
                    <a:lumMod val="95000"/>
                    <a:lumOff val="5000"/>
                  </a:schemeClr>
                </a:solidFill>
              </a:rPr>
              <a:t>: simple/composite, single valued/multivalued, and stored/derived.</a:t>
            </a:r>
          </a:p>
        </p:txBody>
      </p:sp>
      <p:pic>
        <p:nvPicPr>
          <p:cNvPr id="4" name="Picture 3"/>
          <p:cNvPicPr>
            <a:picLocks noChangeAspect="1"/>
          </p:cNvPicPr>
          <p:nvPr/>
        </p:nvPicPr>
        <p:blipFill>
          <a:blip r:embed="rId2"/>
          <a:stretch>
            <a:fillRect/>
          </a:stretch>
        </p:blipFill>
        <p:spPr>
          <a:xfrm>
            <a:off x="375901" y="3279236"/>
            <a:ext cx="11440197" cy="3507857"/>
          </a:xfrm>
          <a:prstGeom prst="rect">
            <a:avLst/>
          </a:prstGeom>
          <a:ln w="19050">
            <a:solidFill>
              <a:schemeClr val="tx1">
                <a:lumMod val="95000"/>
                <a:lumOff val="5000"/>
              </a:schemeClr>
            </a:solidFill>
          </a:ln>
        </p:spPr>
      </p:pic>
      <p:sp>
        <p:nvSpPr>
          <p:cNvPr id="5" name="Title 1">
            <a:extLst>
              <a:ext uri="{FF2B5EF4-FFF2-40B4-BE49-F238E27FC236}">
                <a16:creationId xmlns:a16="http://schemas.microsoft.com/office/drawing/2014/main" id="{62C20C2E-F335-32FA-D3C9-4B15824E0F9F}"/>
              </a:ext>
            </a:extLst>
          </p:cNvPr>
          <p:cNvSpPr txBox="1">
            <a:spLocks/>
          </p:cNvSpPr>
          <p:nvPr/>
        </p:nvSpPr>
        <p:spPr>
          <a:xfrm>
            <a:off x="279767" y="70907"/>
            <a:ext cx="1037286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accent2">
                    <a:lumMod val="50000"/>
                  </a:schemeClr>
                </a:solidFill>
              </a:rPr>
              <a:t>Entity Types, Entity Sets, Attributes, and Keys</a:t>
            </a:r>
            <a:endParaRPr lang="en-US" dirty="0">
              <a:solidFill>
                <a:schemeClr val="accent2">
                  <a:lumMod val="50000"/>
                </a:schemeClr>
              </a:solidFill>
            </a:endParaRPr>
          </a:p>
        </p:txBody>
      </p:sp>
    </p:spTree>
    <p:extLst>
      <p:ext uri="{BB962C8B-B14F-4D97-AF65-F5344CB8AC3E}">
        <p14:creationId xmlns:p14="http://schemas.microsoft.com/office/powerpoint/2010/main" val="1955229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242372"/>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231769" y="999932"/>
            <a:ext cx="5864231" cy="5858068"/>
          </a:xfrm>
        </p:spPr>
        <p:txBody>
          <a:bodyPr>
            <a:normAutofit fontScale="92500" lnSpcReduction="10000"/>
          </a:bodyPr>
          <a:lstStyle/>
          <a:p>
            <a:pPr marL="0" indent="0" algn="just">
              <a:buNone/>
            </a:pPr>
            <a:endParaRPr lang="en-US" sz="2400" b="1" i="1" u="sng" dirty="0">
              <a:solidFill>
                <a:schemeClr val="accent1">
                  <a:lumMod val="75000"/>
                </a:schemeClr>
              </a:solidFill>
            </a:endParaRPr>
          </a:p>
          <a:p>
            <a:pPr algn="just"/>
            <a:r>
              <a:rPr lang="en-US" sz="2400" b="1" i="1" u="sng" dirty="0">
                <a:solidFill>
                  <a:schemeClr val="accent1">
                    <a:lumMod val="75000"/>
                  </a:schemeClr>
                </a:solidFill>
              </a:rPr>
              <a:t>Entities and Attributes</a:t>
            </a:r>
          </a:p>
          <a:p>
            <a:pPr algn="just"/>
            <a:r>
              <a:rPr lang="en-US" sz="2400" b="1" u="sng" dirty="0">
                <a:solidFill>
                  <a:srgbClr val="FF0000"/>
                </a:solidFill>
              </a:rPr>
              <a:t>Composite versus Simple (Atomic) Attributes</a:t>
            </a:r>
          </a:p>
          <a:p>
            <a:pPr algn="just"/>
            <a:r>
              <a:rPr lang="en-US" sz="2400" b="1" dirty="0">
                <a:solidFill>
                  <a:srgbClr val="C00000"/>
                </a:solidFill>
              </a:rPr>
              <a:t>Composite attributes </a:t>
            </a:r>
          </a:p>
          <a:p>
            <a:pPr lvl="1" algn="just"/>
            <a:r>
              <a:rPr lang="en-US" sz="2200" dirty="0">
                <a:solidFill>
                  <a:srgbClr val="7030A0"/>
                </a:solidFill>
              </a:rPr>
              <a:t>can be divided into smaller subparts,</a:t>
            </a:r>
            <a:r>
              <a:rPr lang="en-US" sz="2200" dirty="0">
                <a:solidFill>
                  <a:schemeClr val="tx1">
                    <a:lumMod val="95000"/>
                    <a:lumOff val="5000"/>
                  </a:schemeClr>
                </a:solidFill>
              </a:rPr>
              <a:t> which represent more basic attributes with independent meanings. </a:t>
            </a:r>
          </a:p>
          <a:p>
            <a:pPr lvl="1" algn="just"/>
            <a:r>
              <a:rPr lang="en-US" sz="2200" dirty="0">
                <a:solidFill>
                  <a:srgbClr val="7030A0"/>
                </a:solidFill>
              </a:rPr>
              <a:t>Composite attributes can form a hierarchy</a:t>
            </a:r>
            <a:r>
              <a:rPr lang="en-US" sz="2200" dirty="0">
                <a:solidFill>
                  <a:schemeClr val="tx1">
                    <a:lumMod val="95000"/>
                    <a:lumOff val="5000"/>
                  </a:schemeClr>
                </a:solidFill>
              </a:rPr>
              <a:t>:</a:t>
            </a:r>
          </a:p>
          <a:p>
            <a:pPr lvl="2" algn="just"/>
            <a:r>
              <a:rPr lang="en-US" sz="1800" dirty="0">
                <a:solidFill>
                  <a:schemeClr val="tx1">
                    <a:lumMod val="95000"/>
                    <a:lumOff val="5000"/>
                  </a:schemeClr>
                </a:solidFill>
              </a:rPr>
              <a:t>for example, </a:t>
            </a:r>
            <a:r>
              <a:rPr lang="en-US" sz="1800" dirty="0" err="1">
                <a:solidFill>
                  <a:schemeClr val="tx1">
                    <a:lumMod val="95000"/>
                    <a:lumOff val="5000"/>
                  </a:schemeClr>
                </a:solidFill>
              </a:rPr>
              <a:t>Street_address</a:t>
            </a:r>
            <a:r>
              <a:rPr lang="en-US" sz="1800" dirty="0">
                <a:solidFill>
                  <a:schemeClr val="tx1">
                    <a:lumMod val="95000"/>
                    <a:lumOff val="5000"/>
                  </a:schemeClr>
                </a:solidFill>
              </a:rPr>
              <a:t> can be further subdivided into three simple component attributes: Number, Street, and </a:t>
            </a:r>
            <a:r>
              <a:rPr lang="en-US" sz="1800" dirty="0" err="1">
                <a:solidFill>
                  <a:schemeClr val="tx1">
                    <a:lumMod val="95000"/>
                    <a:lumOff val="5000"/>
                  </a:schemeClr>
                </a:solidFill>
              </a:rPr>
              <a:t>Apartment_number</a:t>
            </a:r>
            <a:r>
              <a:rPr lang="en-US" sz="1800" dirty="0">
                <a:solidFill>
                  <a:schemeClr val="tx1">
                    <a:lumMod val="95000"/>
                    <a:lumOff val="5000"/>
                  </a:schemeClr>
                </a:solidFill>
              </a:rPr>
              <a:t>, as shown in Figure 3.4. </a:t>
            </a:r>
          </a:p>
          <a:p>
            <a:pPr algn="just"/>
            <a:r>
              <a:rPr lang="en-US" sz="2400" dirty="0">
                <a:solidFill>
                  <a:srgbClr val="7030A0"/>
                </a:solidFill>
              </a:rPr>
              <a:t>The value of a composite attribute =  concatenation of the values of its component simple attributes</a:t>
            </a:r>
            <a:r>
              <a:rPr lang="en-US" sz="2400" dirty="0">
                <a:solidFill>
                  <a:schemeClr val="tx1">
                    <a:lumMod val="95000"/>
                    <a:lumOff val="5000"/>
                  </a:schemeClr>
                </a:solidFill>
              </a:rPr>
              <a:t>.</a:t>
            </a:r>
          </a:p>
        </p:txBody>
      </p:sp>
      <p:pic>
        <p:nvPicPr>
          <p:cNvPr id="5" name="Picture 4"/>
          <p:cNvPicPr>
            <a:picLocks noChangeAspect="1"/>
          </p:cNvPicPr>
          <p:nvPr/>
        </p:nvPicPr>
        <p:blipFill rotWithShape="1">
          <a:blip r:embed="rId2"/>
          <a:srcRect l="11342" r="31376" b="8611"/>
          <a:stretch/>
        </p:blipFill>
        <p:spPr>
          <a:xfrm>
            <a:off x="6413321" y="1226770"/>
            <a:ext cx="5366016" cy="24986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6" name="Picture 2" descr="What is an attribu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7359" y="4116986"/>
            <a:ext cx="5527634" cy="2498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353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242372"/>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6151833" cy="4591503"/>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Entities and Attributes</a:t>
            </a:r>
          </a:p>
          <a:p>
            <a:r>
              <a:rPr lang="en-US" b="1" u="sng" dirty="0">
                <a:solidFill>
                  <a:srgbClr val="FF0000"/>
                </a:solidFill>
              </a:rPr>
              <a:t>Composite versus Simple (Atomic) Attributes</a:t>
            </a:r>
          </a:p>
          <a:p>
            <a:r>
              <a:rPr lang="en-US" dirty="0">
                <a:solidFill>
                  <a:schemeClr val="tx1">
                    <a:lumMod val="95000"/>
                    <a:lumOff val="5000"/>
                  </a:schemeClr>
                </a:solidFill>
              </a:rPr>
              <a:t>For example, the Address attribute of the EMPLOYEE entity shown in Figure 3.3 can be subdivided into </a:t>
            </a:r>
            <a:r>
              <a:rPr lang="en-US" dirty="0" err="1">
                <a:solidFill>
                  <a:schemeClr val="tx1">
                    <a:lumMod val="95000"/>
                    <a:lumOff val="5000"/>
                  </a:schemeClr>
                </a:solidFill>
              </a:rPr>
              <a:t>Street_address</a:t>
            </a:r>
            <a:r>
              <a:rPr lang="en-US" dirty="0">
                <a:solidFill>
                  <a:schemeClr val="tx1">
                    <a:lumMod val="95000"/>
                    <a:lumOff val="5000"/>
                  </a:schemeClr>
                </a:solidFill>
              </a:rPr>
              <a:t>, City, State, and Zip,3 with the values ‘2311 Kirby’, ‘Houston’, ‘Texas’, and ‘77001’. </a:t>
            </a:r>
          </a:p>
          <a:p>
            <a:r>
              <a:rPr lang="en-US" b="1" dirty="0">
                <a:solidFill>
                  <a:srgbClr val="C00000"/>
                </a:solidFill>
              </a:rPr>
              <a:t>simple or atomic attributes</a:t>
            </a:r>
            <a:r>
              <a:rPr lang="en-US" b="1" dirty="0">
                <a:solidFill>
                  <a:schemeClr val="tx1">
                    <a:lumMod val="95000"/>
                    <a:lumOff val="5000"/>
                  </a:schemeClr>
                </a:solidFill>
              </a:rPr>
              <a:t>: </a:t>
            </a:r>
            <a:r>
              <a:rPr lang="en-US" dirty="0">
                <a:solidFill>
                  <a:schemeClr val="tx1">
                    <a:lumMod val="95000"/>
                    <a:lumOff val="5000"/>
                  </a:schemeClr>
                </a:solidFill>
              </a:rPr>
              <a:t>Attributes that are not divisible</a:t>
            </a:r>
          </a:p>
        </p:txBody>
      </p:sp>
      <p:pic>
        <p:nvPicPr>
          <p:cNvPr id="5" name="Picture 4"/>
          <p:cNvPicPr>
            <a:picLocks noChangeAspect="1"/>
          </p:cNvPicPr>
          <p:nvPr/>
        </p:nvPicPr>
        <p:blipFill rotWithShape="1">
          <a:blip r:embed="rId2"/>
          <a:srcRect l="11342" r="31376" b="8611"/>
          <a:stretch/>
        </p:blipFill>
        <p:spPr>
          <a:xfrm>
            <a:off x="6814753" y="2386039"/>
            <a:ext cx="4866502" cy="27611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5404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0" y="1073426"/>
            <a:ext cx="6983896" cy="5384681"/>
          </a:xfrm>
        </p:spPr>
        <p:txBody>
          <a:bodyPr>
            <a:normAutofit/>
          </a:bodyPr>
          <a:lstStyle/>
          <a:p>
            <a:pPr marL="0" indent="0" algn="just">
              <a:buNone/>
            </a:pPr>
            <a:endParaRPr lang="en-US" sz="2000" b="1" i="1" u="sng" dirty="0">
              <a:solidFill>
                <a:schemeClr val="accent1">
                  <a:lumMod val="75000"/>
                </a:schemeClr>
              </a:solidFill>
            </a:endParaRPr>
          </a:p>
          <a:p>
            <a:pPr algn="just"/>
            <a:r>
              <a:rPr lang="en-US" sz="2000" b="1" i="1" u="sng" dirty="0">
                <a:solidFill>
                  <a:schemeClr val="accent1">
                    <a:lumMod val="75000"/>
                  </a:schemeClr>
                </a:solidFill>
              </a:rPr>
              <a:t>Entities and Attributes</a:t>
            </a:r>
          </a:p>
          <a:p>
            <a:pPr algn="just"/>
            <a:r>
              <a:rPr lang="en-US" sz="2000" b="1" u="sng" dirty="0">
                <a:solidFill>
                  <a:srgbClr val="FF0000"/>
                </a:solidFill>
              </a:rPr>
              <a:t>Composite versus Simple (Atomic) Attributes</a:t>
            </a:r>
          </a:p>
          <a:p>
            <a:pPr algn="just"/>
            <a:r>
              <a:rPr lang="en-US" sz="2000" dirty="0">
                <a:solidFill>
                  <a:schemeClr val="tx1">
                    <a:lumMod val="95000"/>
                    <a:lumOff val="5000"/>
                  </a:schemeClr>
                </a:solidFill>
              </a:rPr>
              <a:t>Where are Composite attributes used? </a:t>
            </a:r>
          </a:p>
          <a:p>
            <a:pPr lvl="1" algn="just"/>
            <a:r>
              <a:rPr lang="en-US" sz="1800" b="1" u="sng" dirty="0">
                <a:solidFill>
                  <a:srgbClr val="7030A0"/>
                </a:solidFill>
              </a:rPr>
              <a:t>Useful to model situations in which a user sometimes refers to the composite attribute as a unit but at other times refers specifically to its components. </a:t>
            </a:r>
          </a:p>
          <a:p>
            <a:pPr algn="just"/>
            <a:r>
              <a:rPr lang="en-US" sz="2000" dirty="0">
                <a:solidFill>
                  <a:schemeClr val="tx1">
                    <a:lumMod val="95000"/>
                    <a:lumOff val="5000"/>
                  </a:schemeClr>
                </a:solidFill>
              </a:rPr>
              <a:t>If the composite attribute is referenced only as a whole, there is no need to subdivide it into component attributes. </a:t>
            </a:r>
          </a:p>
          <a:p>
            <a:pPr lvl="1" algn="just"/>
            <a:r>
              <a:rPr lang="en-US" sz="1800" u="sng" dirty="0">
                <a:solidFill>
                  <a:schemeClr val="tx1">
                    <a:lumMod val="95000"/>
                    <a:lumOff val="5000"/>
                  </a:schemeClr>
                </a:solidFill>
              </a:rPr>
              <a:t>For example, if there is no need to refer to the individual components of an address</a:t>
            </a:r>
            <a:r>
              <a:rPr lang="en-US" sz="1800" dirty="0">
                <a:solidFill>
                  <a:schemeClr val="tx1">
                    <a:lumMod val="95000"/>
                    <a:lumOff val="5000"/>
                  </a:schemeClr>
                </a:solidFill>
              </a:rPr>
              <a:t> (Zip Code, street, and so on), </a:t>
            </a:r>
            <a:r>
              <a:rPr lang="en-US" sz="1800" u="sng" dirty="0">
                <a:solidFill>
                  <a:schemeClr val="tx1">
                    <a:lumMod val="95000"/>
                    <a:lumOff val="5000"/>
                  </a:schemeClr>
                </a:solidFill>
              </a:rPr>
              <a:t>then the whole address can be designated as a simple attribute.</a:t>
            </a:r>
          </a:p>
        </p:txBody>
      </p:sp>
      <p:pic>
        <p:nvPicPr>
          <p:cNvPr id="5" name="Picture 4"/>
          <p:cNvPicPr>
            <a:picLocks noChangeAspect="1"/>
          </p:cNvPicPr>
          <p:nvPr/>
        </p:nvPicPr>
        <p:blipFill rotWithShape="1">
          <a:blip r:embed="rId2"/>
          <a:srcRect l="11342" r="31376" b="8611"/>
          <a:stretch/>
        </p:blipFill>
        <p:spPr>
          <a:xfrm>
            <a:off x="7224582" y="2674361"/>
            <a:ext cx="4547289" cy="25800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29894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66" y="398648"/>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92766" y="1285461"/>
            <a:ext cx="6785828" cy="5473147"/>
          </a:xfrm>
        </p:spPr>
        <p:txBody>
          <a:bodyPr>
            <a:normAutofit/>
          </a:bodyPr>
          <a:lstStyle/>
          <a:p>
            <a:pPr marL="0" indent="0" algn="just">
              <a:buNone/>
            </a:pPr>
            <a:endParaRPr lang="en-US" sz="2000" b="1" i="1" u="sng" dirty="0">
              <a:solidFill>
                <a:schemeClr val="accent1">
                  <a:lumMod val="75000"/>
                </a:schemeClr>
              </a:solidFill>
            </a:endParaRPr>
          </a:p>
          <a:p>
            <a:pPr algn="just"/>
            <a:r>
              <a:rPr lang="en-US" sz="2000" b="1" i="1" u="sng" dirty="0">
                <a:solidFill>
                  <a:schemeClr val="accent1">
                    <a:lumMod val="75000"/>
                  </a:schemeClr>
                </a:solidFill>
              </a:rPr>
              <a:t>Entities and Attributes</a:t>
            </a:r>
          </a:p>
          <a:p>
            <a:pPr algn="just"/>
            <a:r>
              <a:rPr lang="en-US" sz="2000" b="1" u="sng" dirty="0">
                <a:solidFill>
                  <a:srgbClr val="FF0000"/>
                </a:solidFill>
              </a:rPr>
              <a:t>Single-Valued versus Multivalued Attributes.</a:t>
            </a:r>
            <a:endParaRPr lang="en-US" sz="2000" dirty="0">
              <a:solidFill>
                <a:schemeClr val="tx1">
                  <a:lumMod val="95000"/>
                  <a:lumOff val="5000"/>
                </a:schemeClr>
              </a:solidFill>
            </a:endParaRPr>
          </a:p>
          <a:p>
            <a:pPr algn="just"/>
            <a:r>
              <a:rPr lang="en-US" sz="2000" b="1" dirty="0">
                <a:solidFill>
                  <a:srgbClr val="00B050"/>
                </a:solidFill>
              </a:rPr>
              <a:t>Single-valued: </a:t>
            </a:r>
            <a:r>
              <a:rPr lang="en-US" sz="2000" b="1" dirty="0">
                <a:solidFill>
                  <a:srgbClr val="C00000"/>
                </a:solidFill>
              </a:rPr>
              <a:t>Attributes have a single value for a particular entity.</a:t>
            </a:r>
          </a:p>
          <a:p>
            <a:pPr lvl="1" algn="just"/>
            <a:r>
              <a:rPr lang="en-US" sz="1800" dirty="0">
                <a:solidFill>
                  <a:schemeClr val="tx1">
                    <a:lumMod val="95000"/>
                    <a:lumOff val="5000"/>
                  </a:schemeClr>
                </a:solidFill>
              </a:rPr>
              <a:t>For example, </a:t>
            </a:r>
            <a:r>
              <a:rPr lang="en-US" sz="1800" u="sng" dirty="0">
                <a:solidFill>
                  <a:schemeClr val="tx1">
                    <a:lumMod val="95000"/>
                    <a:lumOff val="5000"/>
                  </a:schemeClr>
                </a:solidFill>
              </a:rPr>
              <a:t>Age is a single-valued attribute of a person</a:t>
            </a:r>
            <a:r>
              <a:rPr lang="en-US" sz="1800" dirty="0">
                <a:solidFill>
                  <a:schemeClr val="tx1">
                    <a:lumMod val="95000"/>
                    <a:lumOff val="5000"/>
                  </a:schemeClr>
                </a:solidFill>
              </a:rPr>
              <a:t>. </a:t>
            </a:r>
          </a:p>
          <a:p>
            <a:pPr algn="just"/>
            <a:r>
              <a:rPr lang="en-US" sz="2000" dirty="0">
                <a:solidFill>
                  <a:srgbClr val="7030A0"/>
                </a:solidFill>
              </a:rPr>
              <a:t>An attribute can have a set of values for the same entity</a:t>
            </a:r>
          </a:p>
          <a:p>
            <a:pPr lvl="1" algn="just"/>
            <a:r>
              <a:rPr lang="en-US" sz="1800" dirty="0">
                <a:solidFill>
                  <a:schemeClr val="tx1">
                    <a:lumMod val="95000"/>
                    <a:lumOff val="5000"/>
                  </a:schemeClr>
                </a:solidFill>
              </a:rPr>
              <a:t>a Colors attribute for a car, </a:t>
            </a:r>
          </a:p>
          <a:p>
            <a:pPr lvl="2" algn="just"/>
            <a:r>
              <a:rPr lang="en-US" sz="1600" dirty="0">
                <a:solidFill>
                  <a:schemeClr val="tx1">
                    <a:lumMod val="95000"/>
                    <a:lumOff val="5000"/>
                  </a:schemeClr>
                </a:solidFill>
              </a:rPr>
              <a:t>Cars with one color have a single value, whereas customized/sport cars might have two color values. </a:t>
            </a:r>
          </a:p>
          <a:p>
            <a:pPr lvl="1" algn="just"/>
            <a:r>
              <a:rPr lang="en-US" sz="1800" dirty="0">
                <a:solidFill>
                  <a:schemeClr val="tx1">
                    <a:lumMod val="95000"/>
                    <a:lumOff val="5000"/>
                  </a:schemeClr>
                </a:solidFill>
              </a:rPr>
              <a:t>or a </a:t>
            </a:r>
            <a:r>
              <a:rPr lang="en-US" sz="1800" dirty="0" err="1">
                <a:solidFill>
                  <a:schemeClr val="tx1">
                    <a:lumMod val="95000"/>
                    <a:lumOff val="5000"/>
                  </a:schemeClr>
                </a:solidFill>
              </a:rPr>
              <a:t>College_degrees</a:t>
            </a:r>
            <a:r>
              <a:rPr lang="en-US" sz="1800" dirty="0">
                <a:solidFill>
                  <a:schemeClr val="tx1">
                    <a:lumMod val="95000"/>
                    <a:lumOff val="5000"/>
                  </a:schemeClr>
                </a:solidFill>
              </a:rPr>
              <a:t> attribute for a person. </a:t>
            </a:r>
          </a:p>
        </p:txBody>
      </p:sp>
      <p:sp>
        <p:nvSpPr>
          <p:cNvPr id="4" name="AutoShape 2" descr="Multivalued Attributes in DBMS | Database Management System"/>
          <p:cNvSpPr>
            <a:spLocks noChangeAspect="1" noChangeArrowheads="1"/>
          </p:cNvSpPr>
          <p:nvPr/>
        </p:nvSpPr>
        <p:spPr bwMode="auto">
          <a:xfrm>
            <a:off x="7322493" y="2079754"/>
            <a:ext cx="3889203" cy="38892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rotWithShape="1">
          <a:blip r:embed="rId2"/>
          <a:srcRect l="5730" t="41892"/>
          <a:stretch/>
        </p:blipFill>
        <p:spPr>
          <a:xfrm>
            <a:off x="6878594" y="2888806"/>
            <a:ext cx="4958144" cy="2059458"/>
          </a:xfrm>
          <a:prstGeom prst="rect">
            <a:avLst/>
          </a:prstGeom>
        </p:spPr>
      </p:pic>
    </p:spTree>
    <p:extLst>
      <p:ext uri="{BB962C8B-B14F-4D97-AF65-F5344CB8AC3E}">
        <p14:creationId xmlns:p14="http://schemas.microsoft.com/office/powerpoint/2010/main" val="3514067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56" y="0"/>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174826" y="1145706"/>
            <a:ext cx="10029348" cy="5334607"/>
          </a:xfrm>
        </p:spPr>
        <p:txBody>
          <a:bodyPr>
            <a:normAutofit lnSpcReduction="10000"/>
          </a:bodyPr>
          <a:lstStyle/>
          <a:p>
            <a:pPr algn="just">
              <a:buFont typeface="Wingdings" panose="05000000000000000000" pitchFamily="2" charset="2"/>
              <a:buChar char="Ø"/>
            </a:pPr>
            <a:r>
              <a:rPr lang="en-US" sz="2400" b="1" i="1" u="sng" dirty="0">
                <a:solidFill>
                  <a:schemeClr val="accent1">
                    <a:lumMod val="75000"/>
                  </a:schemeClr>
                </a:solidFill>
              </a:rPr>
              <a:t>Entities and Attributes</a:t>
            </a:r>
          </a:p>
          <a:p>
            <a:pPr algn="just"/>
            <a:r>
              <a:rPr lang="en-US" sz="2400" b="1" u="sng" dirty="0">
                <a:solidFill>
                  <a:srgbClr val="FF0000"/>
                </a:solidFill>
              </a:rPr>
              <a:t>Single-Valued versus Multivalued Attributes.</a:t>
            </a:r>
            <a:endParaRPr lang="en-US" sz="2400" dirty="0">
              <a:solidFill>
                <a:schemeClr val="tx1">
                  <a:lumMod val="95000"/>
                  <a:lumOff val="5000"/>
                </a:schemeClr>
              </a:solidFill>
            </a:endParaRPr>
          </a:p>
          <a:p>
            <a:pPr algn="just"/>
            <a:r>
              <a:rPr lang="en-US" sz="2400" b="1" dirty="0">
                <a:solidFill>
                  <a:srgbClr val="00B050"/>
                </a:solidFill>
              </a:rPr>
              <a:t>Multivalued:</a:t>
            </a:r>
          </a:p>
          <a:p>
            <a:pPr lvl="1" algn="just"/>
            <a:r>
              <a:rPr lang="en-US" sz="2000" b="1" dirty="0">
                <a:solidFill>
                  <a:srgbClr val="00B050"/>
                </a:solidFill>
              </a:rPr>
              <a:t> </a:t>
            </a:r>
            <a:r>
              <a:rPr lang="en-US" sz="2000" dirty="0">
                <a:solidFill>
                  <a:schemeClr val="tx1">
                    <a:lumMod val="95000"/>
                    <a:lumOff val="5000"/>
                  </a:schemeClr>
                </a:solidFill>
              </a:rPr>
              <a:t>Similarly, one person may not have any college degrees, </a:t>
            </a:r>
          </a:p>
          <a:p>
            <a:pPr lvl="1" algn="just"/>
            <a:r>
              <a:rPr lang="en-US" sz="2000" dirty="0">
                <a:solidFill>
                  <a:schemeClr val="tx1">
                    <a:lumMod val="95000"/>
                    <a:lumOff val="5000"/>
                  </a:schemeClr>
                </a:solidFill>
              </a:rPr>
              <a:t>another person may have one, </a:t>
            </a:r>
          </a:p>
          <a:p>
            <a:pPr lvl="1" algn="just"/>
            <a:r>
              <a:rPr lang="en-US" sz="2000" dirty="0">
                <a:solidFill>
                  <a:schemeClr val="tx1">
                    <a:lumMod val="95000"/>
                    <a:lumOff val="5000"/>
                  </a:schemeClr>
                </a:solidFill>
              </a:rPr>
              <a:t>and a third person may have two or more degrees;</a:t>
            </a:r>
          </a:p>
          <a:p>
            <a:pPr lvl="1" algn="just"/>
            <a:r>
              <a:rPr lang="en-US" sz="2000" dirty="0">
                <a:solidFill>
                  <a:schemeClr val="tx1">
                    <a:lumMod val="95000"/>
                    <a:lumOff val="5000"/>
                  </a:schemeClr>
                </a:solidFill>
              </a:rPr>
              <a:t> therefore, </a:t>
            </a:r>
            <a:r>
              <a:rPr lang="en-US" sz="2000" u="sng" dirty="0">
                <a:solidFill>
                  <a:srgbClr val="7030A0"/>
                </a:solidFill>
              </a:rPr>
              <a:t>different people can have different numbers of values for the </a:t>
            </a:r>
            <a:r>
              <a:rPr lang="en-US" sz="2000" u="sng" dirty="0" err="1">
                <a:solidFill>
                  <a:srgbClr val="7030A0"/>
                </a:solidFill>
              </a:rPr>
              <a:t>College_degrees</a:t>
            </a:r>
            <a:r>
              <a:rPr lang="en-US" sz="2000" u="sng" dirty="0">
                <a:solidFill>
                  <a:srgbClr val="7030A0"/>
                </a:solidFill>
              </a:rPr>
              <a:t> attribute. </a:t>
            </a:r>
          </a:p>
          <a:p>
            <a:pPr algn="just"/>
            <a:r>
              <a:rPr lang="en-US" sz="2400" dirty="0">
                <a:solidFill>
                  <a:schemeClr val="tx1">
                    <a:lumMod val="95000"/>
                    <a:lumOff val="5000"/>
                  </a:schemeClr>
                </a:solidFill>
              </a:rPr>
              <a:t>Should contain </a:t>
            </a:r>
            <a:r>
              <a:rPr lang="en-US" sz="2400" b="1" dirty="0">
                <a:solidFill>
                  <a:srgbClr val="C00000"/>
                </a:solidFill>
              </a:rPr>
              <a:t>lower and upper bounds </a:t>
            </a:r>
            <a:r>
              <a:rPr lang="en-US" sz="2400" dirty="0">
                <a:solidFill>
                  <a:schemeClr val="tx1">
                    <a:lumMod val="95000"/>
                    <a:lumOff val="5000"/>
                  </a:schemeClr>
                </a:solidFill>
              </a:rPr>
              <a:t>to limit the no. of values allowed for each individual entity. </a:t>
            </a:r>
          </a:p>
          <a:p>
            <a:pPr algn="just"/>
            <a:r>
              <a:rPr lang="en-US" sz="2400" b="1" u="sng" dirty="0">
                <a:solidFill>
                  <a:schemeClr val="tx1">
                    <a:lumMod val="95000"/>
                    <a:lumOff val="5000"/>
                  </a:schemeClr>
                </a:solidFill>
              </a:rPr>
              <a:t>For example, the Colors attribute of a car may be restricted to have between one and two values, if we assume that a car can have two colors at most.</a:t>
            </a:r>
          </a:p>
        </p:txBody>
      </p:sp>
    </p:spTree>
    <p:extLst>
      <p:ext uri="{BB962C8B-B14F-4D97-AF65-F5344CB8AC3E}">
        <p14:creationId xmlns:p14="http://schemas.microsoft.com/office/powerpoint/2010/main" val="115061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955592"/>
            <a:ext cx="9085864" cy="4124410"/>
          </a:xfrm>
        </p:spPr>
        <p:txBody>
          <a:bodyPr>
            <a:normAutofit fontScale="90000"/>
          </a:bodyPr>
          <a:lstStyle/>
          <a:p>
            <a:pPr>
              <a:lnSpc>
                <a:spcPct val="150000"/>
              </a:lnSpc>
            </a:pPr>
            <a:r>
              <a:rPr lang="en-US" sz="3100" cap="none" dirty="0">
                <a:solidFill>
                  <a:schemeClr val="tx1"/>
                </a:solidFill>
              </a:rPr>
              <a:t>- </a:t>
            </a:r>
            <a:r>
              <a:rPr lang="en-US" sz="2700" dirty="0">
                <a:solidFill>
                  <a:schemeClr val="tx1"/>
                </a:solidFill>
              </a:rPr>
              <a:t>Using High-Level Conceptual Data Models for Database Design</a:t>
            </a:r>
            <a:br>
              <a:rPr lang="en-US" sz="2700" cap="none" dirty="0">
                <a:solidFill>
                  <a:schemeClr val="tx1"/>
                </a:solidFill>
              </a:rPr>
            </a:br>
            <a:r>
              <a:rPr lang="en-US" sz="2700" cap="none" dirty="0">
                <a:solidFill>
                  <a:schemeClr val="tx1"/>
                </a:solidFill>
              </a:rPr>
              <a:t>- </a:t>
            </a:r>
            <a:r>
              <a:rPr lang="en-US" sz="2700" dirty="0">
                <a:solidFill>
                  <a:schemeClr val="tx1"/>
                </a:solidFill>
              </a:rPr>
              <a:t>A Sample Database Application</a:t>
            </a:r>
            <a:br>
              <a:rPr lang="en-US" sz="2700" cap="none" dirty="0">
                <a:solidFill>
                  <a:schemeClr val="tx1"/>
                </a:solidFill>
              </a:rPr>
            </a:br>
            <a:r>
              <a:rPr lang="en-US" sz="2700" cap="none" dirty="0">
                <a:solidFill>
                  <a:schemeClr val="tx1"/>
                </a:solidFill>
              </a:rPr>
              <a:t>- </a:t>
            </a:r>
            <a:r>
              <a:rPr lang="en-US" sz="2700" dirty="0">
                <a:solidFill>
                  <a:schemeClr val="tx1"/>
                </a:solidFill>
              </a:rPr>
              <a:t>Entity Types, Entity Sets, Attributes and Keys</a:t>
            </a:r>
            <a:br>
              <a:rPr lang="en-US" sz="2700" cap="none" dirty="0">
                <a:solidFill>
                  <a:schemeClr val="tx1"/>
                </a:solidFill>
              </a:rPr>
            </a:br>
            <a:r>
              <a:rPr lang="en-US" sz="2700" cap="none" dirty="0">
                <a:solidFill>
                  <a:schemeClr val="tx1"/>
                </a:solidFill>
              </a:rPr>
              <a:t>- </a:t>
            </a:r>
            <a:r>
              <a:rPr lang="en-US" sz="2700" dirty="0">
                <a:solidFill>
                  <a:schemeClr val="tx1"/>
                </a:solidFill>
              </a:rPr>
              <a:t>Relationship Types, Relationship Sets, Roles, and Structural  Constraints</a:t>
            </a:r>
            <a:br>
              <a:rPr lang="en-US" sz="2700" cap="none" dirty="0">
                <a:solidFill>
                  <a:schemeClr val="tx1"/>
                </a:solidFill>
              </a:rPr>
            </a:br>
            <a:r>
              <a:rPr lang="en-US" sz="2700" dirty="0">
                <a:solidFill>
                  <a:schemeClr val="tx1"/>
                </a:solidFill>
              </a:rPr>
              <a:t>- Weak Entity Types</a:t>
            </a:r>
            <a:br>
              <a:rPr lang="en-US" sz="2700" dirty="0">
                <a:solidFill>
                  <a:schemeClr val="tx1"/>
                </a:solidFill>
              </a:rPr>
            </a:br>
            <a:r>
              <a:rPr lang="en-US" sz="2700" dirty="0">
                <a:solidFill>
                  <a:schemeClr val="tx1"/>
                </a:solidFill>
              </a:rPr>
              <a:t>- Refining the ER Design for the COMPANY Database</a:t>
            </a:r>
            <a:br>
              <a:rPr lang="en-US" sz="2700" dirty="0">
                <a:solidFill>
                  <a:schemeClr val="tx1"/>
                </a:solidFill>
              </a:rPr>
            </a:br>
            <a:r>
              <a:rPr lang="en-US" sz="2700" dirty="0">
                <a:solidFill>
                  <a:schemeClr val="tx1"/>
                </a:solidFill>
              </a:rPr>
              <a:t>- ER Diagrams, Naming Conventions, and Design Issues</a:t>
            </a:r>
            <a:br>
              <a:rPr lang="en-US" sz="2700" dirty="0">
                <a:solidFill>
                  <a:schemeClr val="tx1"/>
                </a:solidFill>
              </a:rPr>
            </a:br>
            <a:r>
              <a:rPr lang="en-US" sz="2700" dirty="0">
                <a:solidFill>
                  <a:schemeClr val="tx1"/>
                </a:solidFill>
              </a:rPr>
              <a:t>-Relationship Types of Degree Higher than Two</a:t>
            </a:r>
            <a:br>
              <a:rPr lang="en-US" dirty="0">
                <a:solidFill>
                  <a:schemeClr val="tx1"/>
                </a:solidFill>
              </a:rPr>
            </a:br>
            <a:br>
              <a:rPr lang="en-US" dirty="0">
                <a:solidFill>
                  <a:schemeClr val="tx1"/>
                </a:solidFill>
              </a:rPr>
            </a:br>
            <a:br>
              <a:rPr lang="en-US" dirty="0">
                <a:solidFill>
                  <a:schemeClr val="tx1"/>
                </a:solidFill>
              </a:rPr>
            </a:br>
            <a:br>
              <a:rPr lang="en-US" dirty="0"/>
            </a:br>
            <a:endParaRPr lang="en-US" dirty="0"/>
          </a:p>
        </p:txBody>
      </p:sp>
      <p:sp>
        <p:nvSpPr>
          <p:cNvPr id="3" name="Content Placeholder 2"/>
          <p:cNvSpPr>
            <a:spLocks noGrp="1"/>
          </p:cNvSpPr>
          <p:nvPr>
            <p:ph idx="1"/>
          </p:nvPr>
        </p:nvSpPr>
        <p:spPr>
          <a:xfrm>
            <a:off x="684212" y="430427"/>
            <a:ext cx="8534400" cy="1175951"/>
          </a:xfrm>
        </p:spPr>
        <p:txBody>
          <a:bodyPr>
            <a:normAutofit/>
          </a:bodyPr>
          <a:lstStyle/>
          <a:p>
            <a:pPr marL="0" indent="0">
              <a:buNone/>
            </a:pPr>
            <a:r>
              <a:rPr lang="en-US" sz="3200" b="1" dirty="0"/>
              <a:t>Content</a:t>
            </a:r>
          </a:p>
        </p:txBody>
      </p:sp>
    </p:spTree>
    <p:extLst>
      <p:ext uri="{BB962C8B-B14F-4D97-AF65-F5344CB8AC3E}">
        <p14:creationId xmlns:p14="http://schemas.microsoft.com/office/powerpoint/2010/main" val="373669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68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0" y="643713"/>
            <a:ext cx="10559435" cy="6446200"/>
          </a:xfrm>
        </p:spPr>
        <p:txBody>
          <a:bodyPr>
            <a:normAutofit/>
          </a:bodyPr>
          <a:lstStyle/>
          <a:p>
            <a:pPr marL="0" indent="0" algn="just">
              <a:buNone/>
            </a:pPr>
            <a:endParaRPr lang="en-US" sz="2000" b="1" i="1" u="sng" dirty="0">
              <a:solidFill>
                <a:schemeClr val="accent1">
                  <a:lumMod val="75000"/>
                </a:schemeClr>
              </a:solidFill>
            </a:endParaRPr>
          </a:p>
          <a:p>
            <a:pPr algn="just"/>
            <a:r>
              <a:rPr lang="en-US" sz="2400" b="1" i="1" u="sng" dirty="0">
                <a:solidFill>
                  <a:schemeClr val="accent1">
                    <a:lumMod val="75000"/>
                  </a:schemeClr>
                </a:solidFill>
              </a:rPr>
              <a:t>Entities and Attributes</a:t>
            </a:r>
          </a:p>
          <a:p>
            <a:pPr algn="just"/>
            <a:r>
              <a:rPr lang="en-US" sz="2400" b="1" u="sng" dirty="0">
                <a:solidFill>
                  <a:srgbClr val="FF0000"/>
                </a:solidFill>
              </a:rPr>
              <a:t>Stored versus Derived Attributes</a:t>
            </a:r>
          </a:p>
          <a:p>
            <a:pPr algn="just"/>
            <a:r>
              <a:rPr lang="en-US" sz="2400" dirty="0">
                <a:solidFill>
                  <a:schemeClr val="tx1">
                    <a:lumMod val="95000"/>
                    <a:lumOff val="5000"/>
                  </a:schemeClr>
                </a:solidFill>
              </a:rPr>
              <a:t>In some cases, </a:t>
            </a:r>
            <a:r>
              <a:rPr lang="en-US" sz="2400" b="1" dirty="0">
                <a:solidFill>
                  <a:srgbClr val="7030A0"/>
                </a:solidFill>
              </a:rPr>
              <a:t>two (or more) attribute values are related</a:t>
            </a:r>
          </a:p>
          <a:p>
            <a:pPr lvl="1" algn="just"/>
            <a:r>
              <a:rPr lang="en-US" sz="2000" dirty="0">
                <a:solidFill>
                  <a:schemeClr val="tx1">
                    <a:lumMod val="95000"/>
                    <a:lumOff val="5000"/>
                  </a:schemeClr>
                </a:solidFill>
              </a:rPr>
              <a:t>for example, </a:t>
            </a:r>
            <a:r>
              <a:rPr lang="en-US" sz="2000" b="1" dirty="0">
                <a:solidFill>
                  <a:srgbClr val="0070C0"/>
                </a:solidFill>
              </a:rPr>
              <a:t>the Age and </a:t>
            </a:r>
            <a:r>
              <a:rPr lang="en-US" sz="2000" b="1" dirty="0" err="1">
                <a:solidFill>
                  <a:srgbClr val="0070C0"/>
                </a:solidFill>
              </a:rPr>
              <a:t>Birth_date</a:t>
            </a:r>
            <a:r>
              <a:rPr lang="en-US" sz="2000" b="1" dirty="0">
                <a:solidFill>
                  <a:srgbClr val="0070C0"/>
                </a:solidFill>
              </a:rPr>
              <a:t> attributes of a person</a:t>
            </a:r>
            <a:r>
              <a:rPr lang="en-US" sz="2000" dirty="0">
                <a:solidFill>
                  <a:schemeClr val="tx1">
                    <a:lumMod val="95000"/>
                    <a:lumOff val="5000"/>
                  </a:schemeClr>
                </a:solidFill>
              </a:rPr>
              <a:t>. </a:t>
            </a:r>
          </a:p>
          <a:p>
            <a:pPr lvl="1" algn="just"/>
            <a:r>
              <a:rPr lang="en-US" sz="2000" dirty="0">
                <a:solidFill>
                  <a:schemeClr val="tx1">
                    <a:lumMod val="95000"/>
                    <a:lumOff val="5000"/>
                  </a:schemeClr>
                </a:solidFill>
              </a:rPr>
              <a:t>For a particular person entity, </a:t>
            </a:r>
            <a:r>
              <a:rPr lang="en-US" sz="2000" b="1" dirty="0">
                <a:solidFill>
                  <a:srgbClr val="0070C0"/>
                </a:solidFill>
              </a:rPr>
              <a:t>Age = the current date - the person’s </a:t>
            </a:r>
            <a:r>
              <a:rPr lang="en-US" sz="2000" b="1" dirty="0" err="1">
                <a:solidFill>
                  <a:srgbClr val="0070C0"/>
                </a:solidFill>
              </a:rPr>
              <a:t>Birth_date</a:t>
            </a:r>
            <a:r>
              <a:rPr lang="en-US" sz="2000" b="1" dirty="0">
                <a:solidFill>
                  <a:srgbClr val="0070C0"/>
                </a:solidFill>
              </a:rPr>
              <a:t>. </a:t>
            </a:r>
          </a:p>
          <a:p>
            <a:pPr algn="just"/>
            <a:r>
              <a:rPr lang="en-US" sz="2400" dirty="0">
                <a:solidFill>
                  <a:schemeClr val="tx1">
                    <a:lumMod val="95000"/>
                    <a:lumOff val="5000"/>
                  </a:schemeClr>
                </a:solidFill>
              </a:rPr>
              <a:t>The Age attribute - derived attribute derivable by </a:t>
            </a:r>
            <a:r>
              <a:rPr lang="en-US" sz="2400" dirty="0" err="1">
                <a:solidFill>
                  <a:schemeClr val="tx1">
                    <a:lumMod val="95000"/>
                    <a:lumOff val="5000"/>
                  </a:schemeClr>
                </a:solidFill>
              </a:rPr>
              <a:t>Birth_date</a:t>
            </a:r>
            <a:r>
              <a:rPr lang="en-US" sz="2400" dirty="0">
                <a:solidFill>
                  <a:schemeClr val="tx1">
                    <a:lumMod val="95000"/>
                    <a:lumOff val="5000"/>
                  </a:schemeClr>
                </a:solidFill>
              </a:rPr>
              <a:t> </a:t>
            </a:r>
          </a:p>
          <a:p>
            <a:pPr algn="just"/>
            <a:r>
              <a:rPr lang="en-US" sz="2400" dirty="0">
                <a:solidFill>
                  <a:schemeClr val="tx1">
                    <a:lumMod val="95000"/>
                    <a:lumOff val="5000"/>
                  </a:schemeClr>
                </a:solidFill>
              </a:rPr>
              <a:t>The </a:t>
            </a:r>
            <a:r>
              <a:rPr lang="en-US" sz="2400" b="1" dirty="0" err="1">
                <a:solidFill>
                  <a:schemeClr val="tx1">
                    <a:lumMod val="95000"/>
                    <a:lumOff val="5000"/>
                  </a:schemeClr>
                </a:solidFill>
              </a:rPr>
              <a:t>Birth_date</a:t>
            </a:r>
            <a:r>
              <a:rPr lang="en-US" sz="2400" b="1" dirty="0">
                <a:solidFill>
                  <a:schemeClr val="tx1">
                    <a:lumMod val="95000"/>
                    <a:lumOff val="5000"/>
                  </a:schemeClr>
                </a:solidFill>
              </a:rPr>
              <a:t> </a:t>
            </a:r>
            <a:r>
              <a:rPr lang="en-US" sz="2400" dirty="0">
                <a:solidFill>
                  <a:schemeClr val="tx1">
                    <a:lumMod val="95000"/>
                    <a:lumOff val="5000"/>
                  </a:schemeClr>
                </a:solidFill>
              </a:rPr>
              <a:t>- stored attribute. </a:t>
            </a:r>
          </a:p>
          <a:p>
            <a:pPr algn="just"/>
            <a:r>
              <a:rPr lang="en-US" sz="2400" b="1" u="sng" dirty="0">
                <a:solidFill>
                  <a:schemeClr val="tx1">
                    <a:lumMod val="95000"/>
                    <a:lumOff val="5000"/>
                  </a:schemeClr>
                </a:solidFill>
              </a:rPr>
              <a:t>Some attribute values can be derived from related entities</a:t>
            </a:r>
            <a:r>
              <a:rPr lang="en-US" sz="2400" dirty="0">
                <a:solidFill>
                  <a:schemeClr val="tx1">
                    <a:lumMod val="95000"/>
                    <a:lumOff val="5000"/>
                  </a:schemeClr>
                </a:solidFill>
              </a:rPr>
              <a:t>; </a:t>
            </a:r>
          </a:p>
          <a:p>
            <a:pPr lvl="1" algn="just"/>
            <a:r>
              <a:rPr lang="en-US" sz="2000" dirty="0">
                <a:solidFill>
                  <a:schemeClr val="tx1">
                    <a:lumMod val="95000"/>
                    <a:lumOff val="5000"/>
                  </a:schemeClr>
                </a:solidFill>
              </a:rPr>
              <a:t>for example, an attribute </a:t>
            </a:r>
            <a:r>
              <a:rPr lang="en-US" sz="2000" dirty="0" err="1">
                <a:solidFill>
                  <a:srgbClr val="0070C0"/>
                </a:solidFill>
              </a:rPr>
              <a:t>Number_of_employees</a:t>
            </a:r>
            <a:r>
              <a:rPr lang="en-US" sz="2000" dirty="0">
                <a:solidFill>
                  <a:srgbClr val="0070C0"/>
                </a:solidFill>
              </a:rPr>
              <a:t> of a DEPARTMENT entity </a:t>
            </a:r>
            <a:r>
              <a:rPr lang="en-US" sz="2000" dirty="0">
                <a:solidFill>
                  <a:schemeClr val="tx1">
                    <a:lumMod val="95000"/>
                    <a:lumOff val="5000"/>
                  </a:schemeClr>
                </a:solidFill>
              </a:rPr>
              <a:t>can be derived by counting the number of employees working for that department.</a:t>
            </a:r>
          </a:p>
        </p:txBody>
      </p:sp>
    </p:spTree>
    <p:extLst>
      <p:ext uri="{BB962C8B-B14F-4D97-AF65-F5344CB8AC3E}">
        <p14:creationId xmlns:p14="http://schemas.microsoft.com/office/powerpoint/2010/main" val="1979914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044"/>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0" y="1133248"/>
            <a:ext cx="9035077" cy="4591503"/>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Entities and Attributes</a:t>
            </a:r>
          </a:p>
          <a:p>
            <a:r>
              <a:rPr lang="en-US" b="1" u="sng" dirty="0">
                <a:solidFill>
                  <a:srgbClr val="FF0000"/>
                </a:solidFill>
              </a:rPr>
              <a:t>Stored versus Derived Attributes</a:t>
            </a:r>
          </a:p>
        </p:txBody>
      </p:sp>
      <p:pic>
        <p:nvPicPr>
          <p:cNvPr id="4102" name="Picture 6" descr="Types of Attributes with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79" y="2610328"/>
            <a:ext cx="4951656" cy="360395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ypes of Attribu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3935" y="2757191"/>
            <a:ext cx="6406535" cy="3310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482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1" y="1046922"/>
            <a:ext cx="10614991" cy="5167365"/>
          </a:xfrm>
        </p:spPr>
        <p:txBody>
          <a:bodyPr>
            <a:normAutofit/>
          </a:bodyPr>
          <a:lstStyle/>
          <a:p>
            <a:pPr marL="0" indent="0" algn="just">
              <a:buNone/>
            </a:pPr>
            <a:endParaRPr lang="en-US" b="1" i="1" u="sng" dirty="0">
              <a:solidFill>
                <a:schemeClr val="accent1">
                  <a:lumMod val="75000"/>
                </a:schemeClr>
              </a:solidFill>
            </a:endParaRPr>
          </a:p>
          <a:p>
            <a:pPr algn="just"/>
            <a:r>
              <a:rPr lang="en-US" b="1" i="1" u="sng" dirty="0">
                <a:solidFill>
                  <a:schemeClr val="accent1">
                    <a:lumMod val="75000"/>
                  </a:schemeClr>
                </a:solidFill>
              </a:rPr>
              <a:t>Entities and Attributes</a:t>
            </a:r>
          </a:p>
          <a:p>
            <a:pPr algn="just"/>
            <a:r>
              <a:rPr lang="en-US" b="1" u="sng" dirty="0">
                <a:solidFill>
                  <a:srgbClr val="FF0000"/>
                </a:solidFill>
              </a:rPr>
              <a:t>NULL Values. (not APPLICABLE)</a:t>
            </a:r>
          </a:p>
          <a:p>
            <a:pPr algn="just"/>
            <a:r>
              <a:rPr lang="en-US" dirty="0">
                <a:solidFill>
                  <a:schemeClr val="tx1">
                    <a:lumMod val="95000"/>
                    <a:lumOff val="5000"/>
                  </a:schemeClr>
                </a:solidFill>
              </a:rPr>
              <a:t>In some cases,</a:t>
            </a:r>
            <a:r>
              <a:rPr lang="en-US" b="1" dirty="0">
                <a:solidFill>
                  <a:srgbClr val="C00000"/>
                </a:solidFill>
              </a:rPr>
              <a:t> a particular entity may not have an applicable value for an attribute</a:t>
            </a:r>
            <a:r>
              <a:rPr lang="en-US" dirty="0">
                <a:solidFill>
                  <a:schemeClr val="tx1">
                    <a:lumMod val="95000"/>
                    <a:lumOff val="5000"/>
                  </a:schemeClr>
                </a:solidFill>
              </a:rPr>
              <a:t>. </a:t>
            </a:r>
          </a:p>
          <a:p>
            <a:pPr algn="just"/>
            <a:r>
              <a:rPr lang="en-US" dirty="0">
                <a:solidFill>
                  <a:schemeClr val="tx1">
                    <a:lumMod val="95000"/>
                    <a:lumOff val="5000"/>
                  </a:schemeClr>
                </a:solidFill>
              </a:rPr>
              <a:t>For example: </a:t>
            </a:r>
            <a:r>
              <a:rPr lang="en-US" b="1" dirty="0" err="1">
                <a:solidFill>
                  <a:srgbClr val="0070C0"/>
                </a:solidFill>
              </a:rPr>
              <a:t>Apartment_number</a:t>
            </a:r>
            <a:r>
              <a:rPr lang="en-US" b="1" dirty="0">
                <a:solidFill>
                  <a:srgbClr val="0070C0"/>
                </a:solidFill>
              </a:rPr>
              <a:t> attribute of an address</a:t>
            </a:r>
            <a:r>
              <a:rPr lang="en-US" dirty="0">
                <a:solidFill>
                  <a:schemeClr val="tx1">
                    <a:lumMod val="95000"/>
                    <a:lumOff val="5000"/>
                  </a:schemeClr>
                </a:solidFill>
              </a:rPr>
              <a:t> is valid for apartment buildings only and </a:t>
            </a:r>
            <a:r>
              <a:rPr lang="en-US" dirty="0" err="1">
                <a:solidFill>
                  <a:schemeClr val="tx1">
                    <a:lumMod val="95000"/>
                    <a:lumOff val="5000"/>
                  </a:schemeClr>
                </a:solidFill>
              </a:rPr>
              <a:t>and</a:t>
            </a:r>
            <a:r>
              <a:rPr lang="en-US" dirty="0">
                <a:solidFill>
                  <a:schemeClr val="tx1">
                    <a:lumMod val="95000"/>
                    <a:lumOff val="5000"/>
                  </a:schemeClr>
                </a:solidFill>
              </a:rPr>
              <a:t> not to other types of residences, such as single-family homes. </a:t>
            </a:r>
          </a:p>
          <a:p>
            <a:pPr algn="just"/>
            <a:r>
              <a:rPr lang="en-US" dirty="0">
                <a:solidFill>
                  <a:schemeClr val="tx1">
                    <a:lumMod val="95000"/>
                    <a:lumOff val="5000"/>
                  </a:schemeClr>
                </a:solidFill>
              </a:rPr>
              <a:t>Similarly, a </a:t>
            </a:r>
            <a:r>
              <a:rPr lang="en-US" dirty="0" err="1">
                <a:solidFill>
                  <a:schemeClr val="tx1">
                    <a:lumMod val="95000"/>
                    <a:lumOff val="5000"/>
                  </a:schemeClr>
                </a:solidFill>
              </a:rPr>
              <a:t>College_degrees</a:t>
            </a:r>
            <a:r>
              <a:rPr lang="en-US" dirty="0">
                <a:solidFill>
                  <a:schemeClr val="tx1">
                    <a:lumMod val="95000"/>
                    <a:lumOff val="5000"/>
                  </a:schemeClr>
                </a:solidFill>
              </a:rPr>
              <a:t> attribute applies only to people with college degrees. </a:t>
            </a:r>
          </a:p>
          <a:p>
            <a:pPr algn="just"/>
            <a:r>
              <a:rPr lang="en-US" b="1" dirty="0">
                <a:solidFill>
                  <a:srgbClr val="C00000"/>
                </a:solidFill>
              </a:rPr>
              <a:t>For such situations, a special value called </a:t>
            </a:r>
            <a:r>
              <a:rPr lang="en-US" b="1" u="sng" dirty="0">
                <a:solidFill>
                  <a:srgbClr val="C00000"/>
                </a:solidFill>
              </a:rPr>
              <a:t>NULL</a:t>
            </a:r>
            <a:r>
              <a:rPr lang="en-US" b="1" dirty="0">
                <a:solidFill>
                  <a:srgbClr val="C00000"/>
                </a:solidFill>
              </a:rPr>
              <a:t> is created. </a:t>
            </a:r>
          </a:p>
          <a:p>
            <a:pPr algn="just"/>
            <a:r>
              <a:rPr lang="en-US" dirty="0">
                <a:solidFill>
                  <a:schemeClr val="tx1">
                    <a:lumMod val="95000"/>
                    <a:lumOff val="5000"/>
                  </a:schemeClr>
                </a:solidFill>
              </a:rPr>
              <a:t>An address of a single-family home would have NULL for its </a:t>
            </a:r>
            <a:r>
              <a:rPr lang="en-US" dirty="0" err="1">
                <a:solidFill>
                  <a:schemeClr val="tx1">
                    <a:lumMod val="95000"/>
                    <a:lumOff val="5000"/>
                  </a:schemeClr>
                </a:solidFill>
              </a:rPr>
              <a:t>Apartment_number</a:t>
            </a:r>
            <a:r>
              <a:rPr lang="en-US" dirty="0">
                <a:solidFill>
                  <a:schemeClr val="tx1">
                    <a:lumMod val="95000"/>
                    <a:lumOff val="5000"/>
                  </a:schemeClr>
                </a:solidFill>
              </a:rPr>
              <a:t> attribute, and a person with no college degree would have NULL for </a:t>
            </a:r>
            <a:r>
              <a:rPr lang="en-US" dirty="0" err="1">
                <a:solidFill>
                  <a:schemeClr val="tx1">
                    <a:lumMod val="95000"/>
                    <a:lumOff val="5000"/>
                  </a:schemeClr>
                </a:solidFill>
              </a:rPr>
              <a:t>College_degrees</a:t>
            </a:r>
            <a:r>
              <a:rPr lang="en-US" dirty="0">
                <a:solidFill>
                  <a:schemeClr val="tx1">
                    <a:lumMod val="95000"/>
                    <a:lumOff val="5000"/>
                  </a:schemeClr>
                </a:solidFill>
              </a:rPr>
              <a:t>. </a:t>
            </a:r>
          </a:p>
          <a:p>
            <a:pPr algn="just"/>
            <a:r>
              <a:rPr lang="en-US" dirty="0">
                <a:solidFill>
                  <a:schemeClr val="tx1">
                    <a:lumMod val="95000"/>
                    <a:lumOff val="5000"/>
                  </a:schemeClr>
                </a:solidFill>
              </a:rPr>
              <a:t>Don’t specify  NOT NULL constraint over such attributes.</a:t>
            </a:r>
          </a:p>
          <a:p>
            <a:pPr marL="0" indent="0" algn="just">
              <a:buNone/>
            </a:pPr>
            <a:endParaRPr lang="en-US" b="1" dirty="0">
              <a:solidFill>
                <a:srgbClr val="C00000"/>
              </a:solidFill>
            </a:endParaRPr>
          </a:p>
        </p:txBody>
      </p:sp>
    </p:spTree>
    <p:extLst>
      <p:ext uri="{BB962C8B-B14F-4D97-AF65-F5344CB8AC3E}">
        <p14:creationId xmlns:p14="http://schemas.microsoft.com/office/powerpoint/2010/main" val="4288526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1" y="774645"/>
            <a:ext cx="10760765" cy="5705668"/>
          </a:xfrm>
        </p:spPr>
        <p:txBody>
          <a:bodyPr>
            <a:normAutofit/>
          </a:bodyPr>
          <a:lstStyle/>
          <a:p>
            <a:pPr marL="0" indent="0" algn="just">
              <a:buNone/>
            </a:pPr>
            <a:endParaRPr lang="en-US" b="1" i="1" u="sng" dirty="0">
              <a:solidFill>
                <a:schemeClr val="accent1">
                  <a:lumMod val="75000"/>
                </a:schemeClr>
              </a:solidFill>
            </a:endParaRPr>
          </a:p>
          <a:p>
            <a:pPr algn="just"/>
            <a:r>
              <a:rPr lang="en-US" b="1" i="1" u="sng" dirty="0">
                <a:solidFill>
                  <a:schemeClr val="accent1">
                    <a:lumMod val="75000"/>
                  </a:schemeClr>
                </a:solidFill>
              </a:rPr>
              <a:t>Entities and Attributes</a:t>
            </a:r>
          </a:p>
          <a:p>
            <a:pPr algn="just"/>
            <a:r>
              <a:rPr lang="en-US" b="1" u="sng" dirty="0">
                <a:solidFill>
                  <a:srgbClr val="FF0000"/>
                </a:solidFill>
              </a:rPr>
              <a:t>NULL Values. (UNKOWN)</a:t>
            </a:r>
          </a:p>
          <a:p>
            <a:pPr algn="just"/>
            <a:r>
              <a:rPr lang="en-US" sz="2400" b="1" dirty="0">
                <a:solidFill>
                  <a:srgbClr val="C00000"/>
                </a:solidFill>
              </a:rPr>
              <a:t>NULL can also be used if we do not know the value of an attribute for a particular entity</a:t>
            </a:r>
            <a:endParaRPr lang="en-US" sz="2400" b="1" dirty="0">
              <a:solidFill>
                <a:schemeClr val="tx1">
                  <a:lumMod val="95000"/>
                  <a:lumOff val="5000"/>
                </a:schemeClr>
              </a:solidFill>
            </a:endParaRPr>
          </a:p>
          <a:p>
            <a:pPr lvl="1" algn="just"/>
            <a:r>
              <a:rPr lang="en-US" sz="2000" dirty="0">
                <a:solidFill>
                  <a:schemeClr val="tx1">
                    <a:lumMod val="95000"/>
                    <a:lumOff val="5000"/>
                  </a:schemeClr>
                </a:solidFill>
              </a:rPr>
              <a:t>for example, if we do not know the home phone number of ‘John Smith’ .</a:t>
            </a:r>
          </a:p>
          <a:p>
            <a:pPr algn="just"/>
            <a:r>
              <a:rPr lang="en-US" sz="2400" dirty="0">
                <a:solidFill>
                  <a:schemeClr val="tx1">
                    <a:lumMod val="95000"/>
                    <a:lumOff val="5000"/>
                  </a:schemeClr>
                </a:solidFill>
              </a:rPr>
              <a:t>The unknown category of NULL can be further classified into two cases. </a:t>
            </a:r>
          </a:p>
          <a:p>
            <a:pPr lvl="1" algn="just"/>
            <a:r>
              <a:rPr lang="en-US" sz="2000" dirty="0">
                <a:solidFill>
                  <a:schemeClr val="tx1">
                    <a:lumMod val="95000"/>
                    <a:lumOff val="5000"/>
                  </a:schemeClr>
                </a:solidFill>
              </a:rPr>
              <a:t>the attribute value exists but is missing</a:t>
            </a:r>
          </a:p>
          <a:p>
            <a:pPr lvl="2" algn="just"/>
            <a:r>
              <a:rPr lang="en-US" sz="1800" dirty="0">
                <a:solidFill>
                  <a:schemeClr val="tx1">
                    <a:lumMod val="95000"/>
                    <a:lumOff val="5000"/>
                  </a:schemeClr>
                </a:solidFill>
              </a:rPr>
              <a:t>for instance, if the Height attribute of a person is listed as NULL. </a:t>
            </a:r>
          </a:p>
          <a:p>
            <a:pPr lvl="1" algn="just"/>
            <a:r>
              <a:rPr lang="en-US" sz="2000" dirty="0">
                <a:solidFill>
                  <a:schemeClr val="tx1">
                    <a:lumMod val="95000"/>
                    <a:lumOff val="5000"/>
                  </a:schemeClr>
                </a:solidFill>
              </a:rPr>
              <a:t>Not known whether the attribute value exists or not</a:t>
            </a:r>
          </a:p>
          <a:p>
            <a:pPr lvl="2" algn="just"/>
            <a:r>
              <a:rPr lang="en-US" sz="1800" dirty="0">
                <a:solidFill>
                  <a:schemeClr val="tx1">
                    <a:lumMod val="95000"/>
                    <a:lumOff val="5000"/>
                  </a:schemeClr>
                </a:solidFill>
              </a:rPr>
              <a:t>for example, if the </a:t>
            </a:r>
            <a:r>
              <a:rPr lang="en-US" sz="1800" dirty="0" err="1">
                <a:solidFill>
                  <a:schemeClr val="tx1">
                    <a:lumMod val="95000"/>
                    <a:lumOff val="5000"/>
                  </a:schemeClr>
                </a:solidFill>
              </a:rPr>
              <a:t>Home_phone</a:t>
            </a:r>
            <a:r>
              <a:rPr lang="en-US" sz="1800" dirty="0">
                <a:solidFill>
                  <a:schemeClr val="tx1">
                    <a:lumMod val="95000"/>
                    <a:lumOff val="5000"/>
                  </a:schemeClr>
                </a:solidFill>
              </a:rPr>
              <a:t> attribute of a person is NULL.</a:t>
            </a:r>
          </a:p>
        </p:txBody>
      </p:sp>
    </p:spTree>
    <p:extLst>
      <p:ext uri="{BB962C8B-B14F-4D97-AF65-F5344CB8AC3E}">
        <p14:creationId xmlns:p14="http://schemas.microsoft.com/office/powerpoint/2010/main" val="3251970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0" y="932350"/>
            <a:ext cx="11093570" cy="4591503"/>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Entities and Attributes</a:t>
            </a:r>
          </a:p>
          <a:p>
            <a:r>
              <a:rPr lang="en-US" b="1" u="sng" dirty="0">
                <a:solidFill>
                  <a:srgbClr val="FF0000"/>
                </a:solidFill>
              </a:rPr>
              <a:t>Complex Attributes</a:t>
            </a:r>
          </a:p>
          <a:p>
            <a:r>
              <a:rPr lang="en-US" dirty="0">
                <a:solidFill>
                  <a:schemeClr val="tx1">
                    <a:lumMod val="95000"/>
                    <a:lumOff val="5000"/>
                  </a:schemeClr>
                </a:solidFill>
              </a:rPr>
              <a:t>Composite and multivalued attributes can be nested. </a:t>
            </a:r>
          </a:p>
          <a:p>
            <a:r>
              <a:rPr lang="en-US" b="1" u="sng" dirty="0">
                <a:solidFill>
                  <a:srgbClr val="7030A0"/>
                </a:solidFill>
              </a:rPr>
              <a:t>Complex Attributes: </a:t>
            </a:r>
            <a:r>
              <a:rPr lang="en-US" dirty="0">
                <a:solidFill>
                  <a:schemeClr val="tx1">
                    <a:lumMod val="95000"/>
                    <a:lumOff val="5000"/>
                  </a:schemeClr>
                </a:solidFill>
              </a:rPr>
              <a:t>We can represent nesting by:</a:t>
            </a:r>
          </a:p>
          <a:p>
            <a:pPr lvl="1"/>
            <a:r>
              <a:rPr lang="en-US" dirty="0">
                <a:solidFill>
                  <a:schemeClr val="tx1">
                    <a:lumMod val="95000"/>
                    <a:lumOff val="5000"/>
                  </a:schemeClr>
                </a:solidFill>
              </a:rPr>
              <a:t> grouping components of a </a:t>
            </a:r>
            <a:r>
              <a:rPr lang="en-US" b="1" u="sng" dirty="0">
                <a:solidFill>
                  <a:schemeClr val="tx1">
                    <a:lumMod val="95000"/>
                    <a:lumOff val="5000"/>
                  </a:schemeClr>
                </a:solidFill>
              </a:rPr>
              <a:t>composite attribute between parentheses ( ) </a:t>
            </a:r>
          </a:p>
          <a:p>
            <a:pPr lvl="1"/>
            <a:r>
              <a:rPr lang="en-US" dirty="0">
                <a:solidFill>
                  <a:schemeClr val="tx1">
                    <a:lumMod val="95000"/>
                    <a:lumOff val="5000"/>
                  </a:schemeClr>
                </a:solidFill>
              </a:rPr>
              <a:t>and </a:t>
            </a:r>
            <a:r>
              <a:rPr lang="en-US" b="1" u="sng" dirty="0">
                <a:solidFill>
                  <a:schemeClr val="tx1">
                    <a:lumMod val="95000"/>
                    <a:lumOff val="5000"/>
                  </a:schemeClr>
                </a:solidFill>
              </a:rPr>
              <a:t>separating the components with commas</a:t>
            </a:r>
            <a:r>
              <a:rPr lang="en-US" dirty="0">
                <a:solidFill>
                  <a:schemeClr val="tx1">
                    <a:lumMod val="95000"/>
                    <a:lumOff val="5000"/>
                  </a:schemeClr>
                </a:solidFill>
              </a:rPr>
              <a:t>, </a:t>
            </a:r>
          </a:p>
          <a:p>
            <a:pPr lvl="1"/>
            <a:r>
              <a:rPr lang="en-US" dirty="0">
                <a:solidFill>
                  <a:schemeClr val="tx1">
                    <a:lumMod val="95000"/>
                    <a:lumOff val="5000"/>
                  </a:schemeClr>
                </a:solidFill>
              </a:rPr>
              <a:t>and by displaying </a:t>
            </a:r>
            <a:r>
              <a:rPr lang="en-US" b="1" u="sng" dirty="0">
                <a:solidFill>
                  <a:schemeClr val="tx1">
                    <a:lumMod val="95000"/>
                    <a:lumOff val="5000"/>
                  </a:schemeClr>
                </a:solidFill>
              </a:rPr>
              <a:t>multivalued attributes between braces { }. </a:t>
            </a:r>
          </a:p>
          <a:p>
            <a:r>
              <a:rPr lang="en-US" dirty="0">
                <a:solidFill>
                  <a:schemeClr val="tx1">
                    <a:lumMod val="95000"/>
                    <a:lumOff val="5000"/>
                  </a:schemeClr>
                </a:solidFill>
              </a:rPr>
              <a:t>For example</a:t>
            </a:r>
            <a:r>
              <a:rPr lang="en-US" b="1" dirty="0">
                <a:solidFill>
                  <a:schemeClr val="accent4">
                    <a:lumMod val="50000"/>
                  </a:schemeClr>
                </a:solidFill>
              </a:rPr>
              <a:t>, </a:t>
            </a:r>
            <a:r>
              <a:rPr lang="en-US" b="1" dirty="0">
                <a:solidFill>
                  <a:srgbClr val="00B050"/>
                </a:solidFill>
              </a:rPr>
              <a:t>if a person can have more than one residence and each residence can have a single address and multiple phones</a:t>
            </a:r>
            <a:r>
              <a:rPr lang="en-US" dirty="0">
                <a:solidFill>
                  <a:schemeClr val="tx1">
                    <a:lumMod val="95000"/>
                    <a:lumOff val="5000"/>
                  </a:schemeClr>
                </a:solidFill>
              </a:rPr>
              <a:t>, an attribute </a:t>
            </a:r>
            <a:r>
              <a:rPr lang="en-US" dirty="0" err="1">
                <a:solidFill>
                  <a:schemeClr val="tx1">
                    <a:lumMod val="95000"/>
                    <a:lumOff val="5000"/>
                  </a:schemeClr>
                </a:solidFill>
              </a:rPr>
              <a:t>Address_phone</a:t>
            </a:r>
            <a:r>
              <a:rPr lang="en-US" dirty="0">
                <a:solidFill>
                  <a:schemeClr val="tx1">
                    <a:lumMod val="95000"/>
                    <a:lumOff val="5000"/>
                  </a:schemeClr>
                </a:solidFill>
              </a:rPr>
              <a:t> for a person can be specified as shown in Figure 3.5.4 Both Phone and Address are themselves composite attributes.</a:t>
            </a:r>
          </a:p>
        </p:txBody>
      </p:sp>
      <p:pic>
        <p:nvPicPr>
          <p:cNvPr id="4" name="Picture 3"/>
          <p:cNvPicPr>
            <a:picLocks noChangeAspect="1"/>
          </p:cNvPicPr>
          <p:nvPr/>
        </p:nvPicPr>
        <p:blipFill>
          <a:blip r:embed="rId2"/>
          <a:stretch>
            <a:fillRect/>
          </a:stretch>
        </p:blipFill>
        <p:spPr>
          <a:xfrm>
            <a:off x="1891871" y="5523853"/>
            <a:ext cx="7255378" cy="7892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218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39" y="-124996"/>
            <a:ext cx="10569213" cy="1320800"/>
          </a:xfrm>
        </p:spPr>
        <p:txBody>
          <a:bodyPr>
            <a:normAutofit/>
          </a:bodyPr>
          <a:lstStyle/>
          <a:p>
            <a:r>
              <a:rPr lang="en-US" dirty="0"/>
              <a:t>Entity Types, Entity Sets, </a:t>
            </a:r>
            <a:r>
              <a:rPr lang="en-US" dirty="0" err="1"/>
              <a:t>Attributes,and</a:t>
            </a:r>
            <a:r>
              <a:rPr lang="en-US" dirty="0"/>
              <a:t> Keys</a:t>
            </a:r>
          </a:p>
        </p:txBody>
      </p:sp>
      <p:sp>
        <p:nvSpPr>
          <p:cNvPr id="3" name="Content Placeholder 2"/>
          <p:cNvSpPr>
            <a:spLocks noGrp="1"/>
          </p:cNvSpPr>
          <p:nvPr>
            <p:ph idx="1"/>
          </p:nvPr>
        </p:nvSpPr>
        <p:spPr>
          <a:xfrm>
            <a:off x="0" y="0"/>
            <a:ext cx="7931129" cy="5126907"/>
          </a:xfrm>
        </p:spPr>
        <p:txBody>
          <a:bodyPr>
            <a:normAutofit/>
          </a:bodyPr>
          <a:lstStyle/>
          <a:p>
            <a:pPr marL="0" indent="0" algn="just">
              <a:buNone/>
            </a:pPr>
            <a:endParaRPr lang="en-US" b="1" i="1" u="sng" dirty="0">
              <a:solidFill>
                <a:schemeClr val="accent1">
                  <a:lumMod val="75000"/>
                </a:schemeClr>
              </a:solidFill>
            </a:endParaRPr>
          </a:p>
          <a:p>
            <a:pPr algn="just"/>
            <a:r>
              <a:rPr lang="en-US" b="1" i="1" u="sng" dirty="0">
                <a:solidFill>
                  <a:schemeClr val="accent1">
                    <a:lumMod val="75000"/>
                  </a:schemeClr>
                </a:solidFill>
              </a:rPr>
              <a:t>Entity Types, Entity Sets, Keys, and Value Sets</a:t>
            </a:r>
          </a:p>
          <a:p>
            <a:pPr algn="just"/>
            <a:r>
              <a:rPr lang="en-US" b="1" u="sng" dirty="0">
                <a:solidFill>
                  <a:srgbClr val="FF0000"/>
                </a:solidFill>
              </a:rPr>
              <a:t>Entity Types and Entity Sets</a:t>
            </a:r>
          </a:p>
          <a:p>
            <a:pPr algn="just"/>
            <a:r>
              <a:rPr lang="en-US" b="1" dirty="0">
                <a:solidFill>
                  <a:srgbClr val="7030A0"/>
                </a:solidFill>
              </a:rPr>
              <a:t>Entity:</a:t>
            </a:r>
            <a:r>
              <a:rPr lang="en-US" dirty="0">
                <a:solidFill>
                  <a:schemeClr val="tx1">
                    <a:lumMod val="95000"/>
                    <a:lumOff val="5000"/>
                  </a:schemeClr>
                </a:solidFill>
              </a:rPr>
              <a:t> each record is a real world object having real world existence  </a:t>
            </a:r>
          </a:p>
          <a:p>
            <a:pPr algn="just"/>
            <a:r>
              <a:rPr lang="en-US" b="1" dirty="0">
                <a:solidFill>
                  <a:srgbClr val="7030A0"/>
                </a:solidFill>
              </a:rPr>
              <a:t>Entity type: </a:t>
            </a:r>
          </a:p>
          <a:p>
            <a:pPr lvl="1" algn="just"/>
            <a:r>
              <a:rPr lang="en-US" dirty="0">
                <a:solidFill>
                  <a:schemeClr val="tx1">
                    <a:lumMod val="95000"/>
                    <a:lumOff val="5000"/>
                  </a:schemeClr>
                </a:solidFill>
              </a:rPr>
              <a:t>collection of entities having common attributes.</a:t>
            </a:r>
          </a:p>
          <a:p>
            <a:pPr lvl="1" algn="just"/>
            <a:r>
              <a:rPr lang="en-US" dirty="0">
                <a:solidFill>
                  <a:schemeClr val="tx1">
                    <a:lumMod val="95000"/>
                    <a:lumOff val="5000"/>
                  </a:schemeClr>
                </a:solidFill>
              </a:rPr>
              <a:t>Each entity type in the database is described by its name and attributes</a:t>
            </a:r>
            <a:r>
              <a:rPr lang="en-US" b="1" dirty="0">
                <a:solidFill>
                  <a:srgbClr val="C00000"/>
                </a:solidFill>
              </a:rPr>
              <a:t>.</a:t>
            </a:r>
            <a:endParaRPr lang="en-US" dirty="0">
              <a:solidFill>
                <a:schemeClr val="tx1">
                  <a:lumMod val="95000"/>
                  <a:lumOff val="5000"/>
                </a:schemeClr>
              </a:solidFill>
            </a:endParaRPr>
          </a:p>
          <a:p>
            <a:pPr algn="just"/>
            <a:r>
              <a:rPr lang="en-US" b="1" dirty="0">
                <a:solidFill>
                  <a:srgbClr val="7030A0"/>
                </a:solidFill>
              </a:rPr>
              <a:t>Entity set: </a:t>
            </a:r>
          </a:p>
          <a:p>
            <a:pPr lvl="1" algn="just"/>
            <a:r>
              <a:rPr lang="en-US" dirty="0">
                <a:solidFill>
                  <a:schemeClr val="tx1">
                    <a:lumMod val="95000"/>
                    <a:lumOff val="5000"/>
                  </a:schemeClr>
                </a:solidFill>
              </a:rPr>
              <a:t>collection of one or more entities</a:t>
            </a:r>
          </a:p>
          <a:p>
            <a:pPr lvl="1" algn="just"/>
            <a:r>
              <a:rPr lang="en-US" dirty="0">
                <a:solidFill>
                  <a:schemeClr val="tx1">
                    <a:lumMod val="95000"/>
                    <a:lumOff val="5000"/>
                  </a:schemeClr>
                </a:solidFill>
              </a:rPr>
              <a:t>Entity type is the super set of all possible entity sets </a:t>
            </a:r>
          </a:p>
          <a:p>
            <a:pPr algn="just"/>
            <a:r>
              <a:rPr lang="en-US" b="1" dirty="0">
                <a:solidFill>
                  <a:srgbClr val="7030A0"/>
                </a:solidFill>
              </a:rPr>
              <a:t>Attributes : </a:t>
            </a:r>
            <a:r>
              <a:rPr lang="en-US" dirty="0">
                <a:solidFill>
                  <a:schemeClr val="tx1">
                    <a:lumMod val="95000"/>
                    <a:lumOff val="5000"/>
                  </a:schemeClr>
                </a:solidFill>
              </a:rPr>
              <a:t>properties that describes an entity</a:t>
            </a:r>
          </a:p>
          <a:p>
            <a:pPr algn="just"/>
            <a:r>
              <a:rPr lang="en-US" b="1" dirty="0">
                <a:solidFill>
                  <a:srgbClr val="7030A0"/>
                </a:solidFill>
              </a:rPr>
              <a:t>Domain: </a:t>
            </a:r>
            <a:r>
              <a:rPr lang="en-US" dirty="0">
                <a:solidFill>
                  <a:schemeClr val="tx1">
                    <a:lumMod val="95000"/>
                    <a:lumOff val="5000"/>
                  </a:schemeClr>
                </a:solidFill>
              </a:rPr>
              <a:t>set of permissive value for an attribute</a:t>
            </a:r>
          </a:p>
        </p:txBody>
      </p:sp>
      <p:graphicFrame>
        <p:nvGraphicFramePr>
          <p:cNvPr id="4" name="Table 4">
            <a:extLst>
              <a:ext uri="{FF2B5EF4-FFF2-40B4-BE49-F238E27FC236}">
                <a16:creationId xmlns:a16="http://schemas.microsoft.com/office/drawing/2014/main" id="{117C31E5-30FF-23CA-EF50-71F55E9438E9}"/>
              </a:ext>
            </a:extLst>
          </p:cNvPr>
          <p:cNvGraphicFramePr>
            <a:graphicFrameLocks noGrp="1"/>
          </p:cNvGraphicFramePr>
          <p:nvPr>
            <p:extLst>
              <p:ext uri="{D42A27DB-BD31-4B8C-83A1-F6EECF244321}">
                <p14:modId xmlns:p14="http://schemas.microsoft.com/office/powerpoint/2010/main" val="2303063278"/>
              </p:ext>
            </p:extLst>
          </p:nvPr>
        </p:nvGraphicFramePr>
        <p:xfrm>
          <a:off x="2508176" y="4753778"/>
          <a:ext cx="8259315" cy="1937368"/>
        </p:xfrm>
        <a:graphic>
          <a:graphicData uri="http://schemas.openxmlformats.org/drawingml/2006/table">
            <a:tbl>
              <a:tblPr firstRow="1" bandRow="1">
                <a:tableStyleId>{5C22544A-7EE6-4342-B048-85BDC9FD1C3A}</a:tableStyleId>
              </a:tblPr>
              <a:tblGrid>
                <a:gridCol w="2753105">
                  <a:extLst>
                    <a:ext uri="{9D8B030D-6E8A-4147-A177-3AD203B41FA5}">
                      <a16:colId xmlns:a16="http://schemas.microsoft.com/office/drawing/2014/main" val="3905424503"/>
                    </a:ext>
                  </a:extLst>
                </a:gridCol>
                <a:gridCol w="2753105">
                  <a:extLst>
                    <a:ext uri="{9D8B030D-6E8A-4147-A177-3AD203B41FA5}">
                      <a16:colId xmlns:a16="http://schemas.microsoft.com/office/drawing/2014/main" val="2160685236"/>
                    </a:ext>
                  </a:extLst>
                </a:gridCol>
                <a:gridCol w="2753105">
                  <a:extLst>
                    <a:ext uri="{9D8B030D-6E8A-4147-A177-3AD203B41FA5}">
                      <a16:colId xmlns:a16="http://schemas.microsoft.com/office/drawing/2014/main" val="514038662"/>
                    </a:ext>
                  </a:extLst>
                </a:gridCol>
              </a:tblGrid>
              <a:tr h="484342">
                <a:tc>
                  <a:txBody>
                    <a:bodyPr/>
                    <a:lstStyle/>
                    <a:p>
                      <a:r>
                        <a:rPr lang="en-US" dirty="0"/>
                        <a:t>ID</a:t>
                      </a:r>
                    </a:p>
                  </a:txBody>
                  <a:tcPr/>
                </a:tc>
                <a:tc>
                  <a:txBody>
                    <a:bodyPr/>
                    <a:lstStyle/>
                    <a:p>
                      <a:r>
                        <a:rPr lang="en-US" dirty="0"/>
                        <a:t>NAME</a:t>
                      </a:r>
                    </a:p>
                  </a:txBody>
                  <a:tcPr/>
                </a:tc>
                <a:tc>
                  <a:txBody>
                    <a:bodyPr/>
                    <a:lstStyle/>
                    <a:p>
                      <a:r>
                        <a:rPr lang="en-US" dirty="0"/>
                        <a:t>Email</a:t>
                      </a:r>
                    </a:p>
                  </a:txBody>
                  <a:tcPr/>
                </a:tc>
                <a:extLst>
                  <a:ext uri="{0D108BD9-81ED-4DB2-BD59-A6C34878D82A}">
                    <a16:rowId xmlns:a16="http://schemas.microsoft.com/office/drawing/2014/main" val="1409409164"/>
                  </a:ext>
                </a:extLst>
              </a:tr>
              <a:tr h="484342">
                <a:tc>
                  <a:txBody>
                    <a:bodyPr/>
                    <a:lstStyle/>
                    <a:p>
                      <a:r>
                        <a:rPr lang="en-US" dirty="0"/>
                        <a:t>1</a:t>
                      </a:r>
                    </a:p>
                  </a:txBody>
                  <a:tcPr/>
                </a:tc>
                <a:tc>
                  <a:txBody>
                    <a:bodyPr/>
                    <a:lstStyle/>
                    <a:p>
                      <a:r>
                        <a:rPr lang="en-US" dirty="0"/>
                        <a:t>Mohammad</a:t>
                      </a:r>
                    </a:p>
                  </a:txBody>
                  <a:tcPr/>
                </a:tc>
                <a:tc>
                  <a:txBody>
                    <a:bodyPr/>
                    <a:lstStyle/>
                    <a:p>
                      <a:r>
                        <a:rPr lang="en-US" dirty="0">
                          <a:hlinkClick r:id="rId2"/>
                        </a:rPr>
                        <a:t>m@gmail.com</a:t>
                      </a:r>
                      <a:endParaRPr lang="en-US" dirty="0"/>
                    </a:p>
                  </a:txBody>
                  <a:tcPr/>
                </a:tc>
                <a:extLst>
                  <a:ext uri="{0D108BD9-81ED-4DB2-BD59-A6C34878D82A}">
                    <a16:rowId xmlns:a16="http://schemas.microsoft.com/office/drawing/2014/main" val="2589410567"/>
                  </a:ext>
                </a:extLst>
              </a:tr>
              <a:tr h="484342">
                <a:tc>
                  <a:txBody>
                    <a:bodyPr/>
                    <a:lstStyle/>
                    <a:p>
                      <a:r>
                        <a:rPr lang="en-US" dirty="0"/>
                        <a:t>2</a:t>
                      </a:r>
                    </a:p>
                  </a:txBody>
                  <a:tcPr/>
                </a:tc>
                <a:tc>
                  <a:txBody>
                    <a:bodyPr/>
                    <a:lstStyle/>
                    <a:p>
                      <a:r>
                        <a:rPr lang="en-US" dirty="0"/>
                        <a:t>Ahmed</a:t>
                      </a:r>
                    </a:p>
                  </a:txBody>
                  <a:tcPr/>
                </a:tc>
                <a:tc>
                  <a:txBody>
                    <a:bodyPr/>
                    <a:lstStyle/>
                    <a:p>
                      <a:r>
                        <a:rPr lang="en-US" dirty="0">
                          <a:hlinkClick r:id="rId3"/>
                        </a:rPr>
                        <a:t>a@gmail.com</a:t>
                      </a:r>
                      <a:endParaRPr lang="en-US" dirty="0"/>
                    </a:p>
                  </a:txBody>
                  <a:tcPr/>
                </a:tc>
                <a:extLst>
                  <a:ext uri="{0D108BD9-81ED-4DB2-BD59-A6C34878D82A}">
                    <a16:rowId xmlns:a16="http://schemas.microsoft.com/office/drawing/2014/main" val="612114111"/>
                  </a:ext>
                </a:extLst>
              </a:tr>
              <a:tr h="484342">
                <a:tc>
                  <a:txBody>
                    <a:bodyPr/>
                    <a:lstStyle/>
                    <a:p>
                      <a:r>
                        <a:rPr lang="en-US" dirty="0"/>
                        <a:t>3</a:t>
                      </a:r>
                    </a:p>
                  </a:txBody>
                  <a:tcPr/>
                </a:tc>
                <a:tc>
                  <a:txBody>
                    <a:bodyPr/>
                    <a:lstStyle/>
                    <a:p>
                      <a:r>
                        <a:rPr lang="en-US" dirty="0"/>
                        <a:t>Khan</a:t>
                      </a:r>
                    </a:p>
                  </a:txBody>
                  <a:tcPr/>
                </a:tc>
                <a:tc>
                  <a:txBody>
                    <a:bodyPr/>
                    <a:lstStyle/>
                    <a:p>
                      <a:r>
                        <a:rPr lang="en-US" dirty="0"/>
                        <a:t>k@gmail.com</a:t>
                      </a:r>
                    </a:p>
                  </a:txBody>
                  <a:tcPr/>
                </a:tc>
                <a:extLst>
                  <a:ext uri="{0D108BD9-81ED-4DB2-BD59-A6C34878D82A}">
                    <a16:rowId xmlns:a16="http://schemas.microsoft.com/office/drawing/2014/main" val="2835867173"/>
                  </a:ext>
                </a:extLst>
              </a:tr>
            </a:tbl>
          </a:graphicData>
        </a:graphic>
      </p:graphicFrame>
      <p:sp>
        <p:nvSpPr>
          <p:cNvPr id="5" name="Rectangle 4">
            <a:extLst>
              <a:ext uri="{FF2B5EF4-FFF2-40B4-BE49-F238E27FC236}">
                <a16:creationId xmlns:a16="http://schemas.microsoft.com/office/drawing/2014/main" id="{1F7086E4-03E1-328E-D177-C44F727765B6}"/>
              </a:ext>
            </a:extLst>
          </p:cNvPr>
          <p:cNvSpPr/>
          <p:nvPr/>
        </p:nvSpPr>
        <p:spPr>
          <a:xfrm>
            <a:off x="2573545" y="5779221"/>
            <a:ext cx="7931129" cy="362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AFEEBE0F-4B21-DEDE-9D06-74FBA7149731}"/>
                  </a:ext>
                </a:extLst>
              </p14:cNvPr>
              <p14:cNvContentPartPr/>
              <p14:nvPr/>
            </p14:nvContentPartPr>
            <p14:xfrm>
              <a:off x="10504674" y="5831512"/>
              <a:ext cx="594000" cy="126000"/>
            </p14:xfrm>
          </p:contentPart>
        </mc:Choice>
        <mc:Fallback xmlns="">
          <p:pic>
            <p:nvPicPr>
              <p:cNvPr id="6" name="Ink 5">
                <a:extLst>
                  <a:ext uri="{FF2B5EF4-FFF2-40B4-BE49-F238E27FC236}">
                    <a16:creationId xmlns:a16="http://schemas.microsoft.com/office/drawing/2014/main" id="{AFEEBE0F-4B21-DEDE-9D06-74FBA7149731}"/>
                  </a:ext>
                </a:extLst>
              </p:cNvPr>
              <p:cNvPicPr/>
              <p:nvPr/>
            </p:nvPicPr>
            <p:blipFill>
              <a:blip r:embed="rId5"/>
              <a:stretch>
                <a:fillRect/>
              </a:stretch>
            </p:blipFill>
            <p:spPr>
              <a:xfrm>
                <a:off x="10496034" y="5822872"/>
                <a:ext cx="611640" cy="143640"/>
              </a:xfrm>
              <a:prstGeom prst="rect">
                <a:avLst/>
              </a:prstGeom>
            </p:spPr>
          </p:pic>
        </mc:Fallback>
      </mc:AlternateContent>
      <p:sp>
        <p:nvSpPr>
          <p:cNvPr id="7" name="TextBox 6">
            <a:extLst>
              <a:ext uri="{FF2B5EF4-FFF2-40B4-BE49-F238E27FC236}">
                <a16:creationId xmlns:a16="http://schemas.microsoft.com/office/drawing/2014/main" id="{232AA682-CF77-7A61-D533-995AFADB2B94}"/>
              </a:ext>
            </a:extLst>
          </p:cNvPr>
          <p:cNvSpPr txBox="1"/>
          <p:nvPr/>
        </p:nvSpPr>
        <p:spPr>
          <a:xfrm>
            <a:off x="6539109" y="4401040"/>
            <a:ext cx="1868901" cy="369332"/>
          </a:xfrm>
          <a:prstGeom prst="rect">
            <a:avLst/>
          </a:prstGeom>
          <a:noFill/>
        </p:spPr>
        <p:txBody>
          <a:bodyPr wrap="square" rtlCol="0">
            <a:spAutoFit/>
          </a:bodyPr>
          <a:lstStyle/>
          <a:p>
            <a:r>
              <a:rPr lang="en-US" dirty="0"/>
              <a:t>Employee table</a:t>
            </a:r>
          </a:p>
        </p:txBody>
      </p:sp>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995A6708-09C4-4C08-2422-36A8657F344C}"/>
                  </a:ext>
                </a:extLst>
              </p14:cNvPr>
              <p14:cNvContentPartPr/>
              <p14:nvPr/>
            </p14:nvContentPartPr>
            <p14:xfrm rot="20905855">
              <a:off x="8310956" y="4459341"/>
              <a:ext cx="594000" cy="126000"/>
            </p14:xfrm>
          </p:contentPart>
        </mc:Choice>
        <mc:Fallback xmlns="">
          <p:pic>
            <p:nvPicPr>
              <p:cNvPr id="8" name="Ink 7">
                <a:extLst>
                  <a:ext uri="{FF2B5EF4-FFF2-40B4-BE49-F238E27FC236}">
                    <a16:creationId xmlns:a16="http://schemas.microsoft.com/office/drawing/2014/main" id="{995A6708-09C4-4C08-2422-36A8657F344C}"/>
                  </a:ext>
                </a:extLst>
              </p:cNvPr>
              <p:cNvPicPr/>
              <p:nvPr/>
            </p:nvPicPr>
            <p:blipFill>
              <a:blip r:embed="rId7"/>
              <a:stretch>
                <a:fillRect/>
              </a:stretch>
            </p:blipFill>
            <p:spPr>
              <a:xfrm rot="20905855">
                <a:off x="8301956" y="4450701"/>
                <a:ext cx="611640" cy="143640"/>
              </a:xfrm>
              <a:prstGeom prst="rect">
                <a:avLst/>
              </a:prstGeom>
            </p:spPr>
          </p:pic>
        </mc:Fallback>
      </mc:AlternateContent>
      <p:sp>
        <p:nvSpPr>
          <p:cNvPr id="9" name="TextBox 8">
            <a:extLst>
              <a:ext uri="{FF2B5EF4-FFF2-40B4-BE49-F238E27FC236}">
                <a16:creationId xmlns:a16="http://schemas.microsoft.com/office/drawing/2014/main" id="{67ADE87C-832A-2315-9213-AD21219C0B90}"/>
              </a:ext>
            </a:extLst>
          </p:cNvPr>
          <p:cNvSpPr txBox="1"/>
          <p:nvPr/>
        </p:nvSpPr>
        <p:spPr>
          <a:xfrm>
            <a:off x="8843135" y="4104456"/>
            <a:ext cx="3118927" cy="646331"/>
          </a:xfrm>
          <a:prstGeom prst="rect">
            <a:avLst/>
          </a:prstGeom>
          <a:noFill/>
        </p:spPr>
        <p:txBody>
          <a:bodyPr wrap="square" rtlCol="0">
            <a:spAutoFit/>
          </a:bodyPr>
          <a:lstStyle/>
          <a:p>
            <a:r>
              <a:rPr lang="en-US" dirty="0"/>
              <a:t>Entity type (describes schema or intension)</a:t>
            </a:r>
          </a:p>
        </p:txBody>
      </p:sp>
      <p:sp>
        <p:nvSpPr>
          <p:cNvPr id="10" name="TextBox 9">
            <a:extLst>
              <a:ext uri="{FF2B5EF4-FFF2-40B4-BE49-F238E27FC236}">
                <a16:creationId xmlns:a16="http://schemas.microsoft.com/office/drawing/2014/main" id="{1ACB6727-3065-805D-49C7-3A578DF51026}"/>
              </a:ext>
            </a:extLst>
          </p:cNvPr>
          <p:cNvSpPr txBox="1"/>
          <p:nvPr/>
        </p:nvSpPr>
        <p:spPr>
          <a:xfrm>
            <a:off x="11030308" y="5722462"/>
            <a:ext cx="831013" cy="369332"/>
          </a:xfrm>
          <a:prstGeom prst="rect">
            <a:avLst/>
          </a:prstGeom>
          <a:noFill/>
        </p:spPr>
        <p:txBody>
          <a:bodyPr wrap="square" rtlCol="0">
            <a:spAutoFit/>
          </a:bodyPr>
          <a:lstStyle/>
          <a:p>
            <a:r>
              <a:rPr lang="en-US" dirty="0"/>
              <a:t>Entity</a:t>
            </a:r>
          </a:p>
        </p:txBody>
      </p:sp>
    </p:spTree>
    <p:extLst>
      <p:ext uri="{BB962C8B-B14F-4D97-AF65-F5344CB8AC3E}">
        <p14:creationId xmlns:p14="http://schemas.microsoft.com/office/powerpoint/2010/main" val="3157881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290450" cy="4591503"/>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Entity Types, Entity Sets, Keys, and Value Sets</a:t>
            </a:r>
          </a:p>
          <a:p>
            <a:r>
              <a:rPr lang="en-US" b="1" u="sng" dirty="0">
                <a:solidFill>
                  <a:srgbClr val="FF0000"/>
                </a:solidFill>
              </a:rPr>
              <a:t>Entity Types and Entity Sets</a:t>
            </a:r>
          </a:p>
        </p:txBody>
      </p:sp>
      <p:pic>
        <p:nvPicPr>
          <p:cNvPr id="4" name="Picture 3"/>
          <p:cNvPicPr>
            <a:picLocks noChangeAspect="1"/>
          </p:cNvPicPr>
          <p:nvPr/>
        </p:nvPicPr>
        <p:blipFill>
          <a:blip r:embed="rId2"/>
          <a:stretch>
            <a:fillRect/>
          </a:stretch>
        </p:blipFill>
        <p:spPr>
          <a:xfrm>
            <a:off x="2077222" y="2861489"/>
            <a:ext cx="6850911" cy="34898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69535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290450" cy="4591503"/>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Entity Types, Entity Sets, Keys, and Value Sets</a:t>
            </a:r>
          </a:p>
          <a:p>
            <a:r>
              <a:rPr lang="en-US" b="1" u="sng" dirty="0">
                <a:solidFill>
                  <a:srgbClr val="FF0000"/>
                </a:solidFill>
              </a:rPr>
              <a:t>Representation in ER:</a:t>
            </a:r>
            <a:endParaRPr lang="en-US" dirty="0">
              <a:solidFill>
                <a:schemeClr val="tx1">
                  <a:lumMod val="95000"/>
                  <a:lumOff val="5000"/>
                </a:schemeClr>
              </a:solidFill>
            </a:endParaRPr>
          </a:p>
          <a:p>
            <a:r>
              <a:rPr lang="en-US" dirty="0">
                <a:solidFill>
                  <a:schemeClr val="tx1">
                    <a:lumMod val="95000"/>
                    <a:lumOff val="5000"/>
                  </a:schemeClr>
                </a:solidFill>
              </a:rPr>
              <a:t>An </a:t>
            </a:r>
            <a:r>
              <a:rPr lang="en-US" b="1" dirty="0">
                <a:solidFill>
                  <a:srgbClr val="C00000"/>
                </a:solidFill>
              </a:rPr>
              <a:t>entity type in </a:t>
            </a:r>
            <a:r>
              <a:rPr lang="en-US" dirty="0">
                <a:solidFill>
                  <a:schemeClr val="tx1">
                    <a:lumMod val="95000"/>
                    <a:lumOff val="5000"/>
                  </a:schemeClr>
                </a:solidFill>
              </a:rPr>
              <a:t>rectangular box enclosing the entity type name. </a:t>
            </a:r>
          </a:p>
          <a:p>
            <a:r>
              <a:rPr lang="en-US" b="1" dirty="0">
                <a:solidFill>
                  <a:srgbClr val="C00000"/>
                </a:solidFill>
              </a:rPr>
              <a:t>Attribute names </a:t>
            </a:r>
            <a:r>
              <a:rPr lang="en-US" dirty="0">
                <a:solidFill>
                  <a:schemeClr val="tx1">
                    <a:lumMod val="95000"/>
                    <a:lumOff val="5000"/>
                  </a:schemeClr>
                </a:solidFill>
              </a:rPr>
              <a:t>in ovals and are attached to their entity type by straight lines. </a:t>
            </a:r>
            <a:endParaRPr lang="en-US" b="1" dirty="0">
              <a:solidFill>
                <a:srgbClr val="C00000"/>
              </a:solidFill>
            </a:endParaRPr>
          </a:p>
          <a:p>
            <a:r>
              <a:rPr lang="en-US" b="1" dirty="0">
                <a:solidFill>
                  <a:srgbClr val="C00000"/>
                </a:solidFill>
              </a:rPr>
              <a:t>Composite attributes </a:t>
            </a:r>
            <a:r>
              <a:rPr lang="en-US" dirty="0">
                <a:solidFill>
                  <a:schemeClr val="tx1">
                    <a:lumMod val="95000"/>
                    <a:lumOff val="5000"/>
                  </a:schemeClr>
                </a:solidFill>
              </a:rPr>
              <a:t>are attached to their component attributes by straight lines.</a:t>
            </a:r>
          </a:p>
          <a:p>
            <a:r>
              <a:rPr lang="en-US" b="1" dirty="0">
                <a:solidFill>
                  <a:srgbClr val="C00000"/>
                </a:solidFill>
              </a:rPr>
              <a:t>Multivalued attributes</a:t>
            </a:r>
            <a:r>
              <a:rPr lang="en-US" dirty="0">
                <a:solidFill>
                  <a:schemeClr val="tx1">
                    <a:lumMod val="95000"/>
                    <a:lumOff val="5000"/>
                  </a:schemeClr>
                </a:solidFill>
              </a:rPr>
              <a:t> in double ovals. </a:t>
            </a:r>
          </a:p>
        </p:txBody>
      </p:sp>
    </p:spTree>
    <p:extLst>
      <p:ext uri="{BB962C8B-B14F-4D97-AF65-F5344CB8AC3E}">
        <p14:creationId xmlns:p14="http://schemas.microsoft.com/office/powerpoint/2010/main" val="2782512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367481" y="1481437"/>
            <a:ext cx="10769219" cy="4893346"/>
          </a:xfrm>
        </p:spPr>
        <p:txBody>
          <a:bodyPr>
            <a:normAutofit fontScale="92500" lnSpcReduction="10000"/>
          </a:bodyPr>
          <a:lstStyle/>
          <a:p>
            <a:pPr marL="0" indent="0" algn="just">
              <a:buNone/>
            </a:pPr>
            <a:endParaRPr lang="en-US" b="1" i="1" u="sng" dirty="0">
              <a:solidFill>
                <a:schemeClr val="accent1">
                  <a:lumMod val="75000"/>
                </a:schemeClr>
              </a:solidFill>
            </a:endParaRPr>
          </a:p>
          <a:p>
            <a:pPr algn="just"/>
            <a:r>
              <a:rPr lang="en-US" b="1" i="1" u="sng" dirty="0">
                <a:solidFill>
                  <a:schemeClr val="accent1">
                    <a:lumMod val="75000"/>
                  </a:schemeClr>
                </a:solidFill>
              </a:rPr>
              <a:t>Entity Types, Entity Sets, Keys, and Value Sets</a:t>
            </a:r>
          </a:p>
          <a:p>
            <a:pPr algn="just"/>
            <a:r>
              <a:rPr lang="en-US" b="1" u="sng" dirty="0">
                <a:solidFill>
                  <a:srgbClr val="FF0000"/>
                </a:solidFill>
              </a:rPr>
              <a:t>Key Attributes of an Entity Type</a:t>
            </a:r>
          </a:p>
          <a:p>
            <a:pPr algn="just"/>
            <a:r>
              <a:rPr lang="en-US" b="1" dirty="0">
                <a:solidFill>
                  <a:srgbClr val="C00000"/>
                </a:solidFill>
              </a:rPr>
              <a:t>key or uniqueness constraint on attributes</a:t>
            </a:r>
            <a:r>
              <a:rPr lang="en-US" b="1" dirty="0">
                <a:solidFill>
                  <a:schemeClr val="tx1">
                    <a:lumMod val="95000"/>
                    <a:lumOff val="5000"/>
                  </a:schemeClr>
                </a:solidFill>
              </a:rPr>
              <a:t>: </a:t>
            </a:r>
          </a:p>
          <a:p>
            <a:pPr lvl="1" algn="just"/>
            <a:r>
              <a:rPr lang="en-US" dirty="0">
                <a:solidFill>
                  <a:schemeClr val="tx1">
                    <a:lumMod val="95000"/>
                    <a:lumOff val="5000"/>
                  </a:schemeClr>
                </a:solidFill>
              </a:rPr>
              <a:t>applied on the entities of an entity type </a:t>
            </a:r>
          </a:p>
          <a:p>
            <a:pPr lvl="1" algn="just"/>
            <a:r>
              <a:rPr lang="en-US" dirty="0">
                <a:solidFill>
                  <a:schemeClr val="tx1">
                    <a:lumMod val="95000"/>
                    <a:lumOff val="5000"/>
                  </a:schemeClr>
                </a:solidFill>
              </a:rPr>
              <a:t>that uniquely identifies an entity</a:t>
            </a:r>
          </a:p>
          <a:p>
            <a:pPr algn="just"/>
            <a:r>
              <a:rPr lang="en-US" dirty="0">
                <a:solidFill>
                  <a:schemeClr val="tx1">
                    <a:lumMod val="95000"/>
                    <a:lumOff val="5000"/>
                  </a:schemeClr>
                </a:solidFill>
              </a:rPr>
              <a:t>it is a </a:t>
            </a:r>
            <a:r>
              <a:rPr lang="en-US" b="1" dirty="0">
                <a:solidFill>
                  <a:srgbClr val="7030A0"/>
                </a:solidFill>
              </a:rPr>
              <a:t>constraint that prohibits any two entities from having the same value for the key attribute at the same time.</a:t>
            </a:r>
          </a:p>
          <a:p>
            <a:pPr algn="just"/>
            <a:r>
              <a:rPr lang="en-US" dirty="0">
                <a:solidFill>
                  <a:schemeClr val="tx1">
                    <a:lumMod val="95000"/>
                    <a:lumOff val="5000"/>
                  </a:schemeClr>
                </a:solidFill>
              </a:rPr>
              <a:t>Such an attribute is called a </a:t>
            </a:r>
            <a:r>
              <a:rPr lang="en-US" b="1" dirty="0">
                <a:solidFill>
                  <a:srgbClr val="C00000"/>
                </a:solidFill>
              </a:rPr>
              <a:t>key attribute</a:t>
            </a:r>
            <a:r>
              <a:rPr lang="en-US" dirty="0">
                <a:solidFill>
                  <a:schemeClr val="tx1">
                    <a:lumMod val="95000"/>
                    <a:lumOff val="5000"/>
                  </a:schemeClr>
                </a:solidFill>
              </a:rPr>
              <a:t>, and its values can be used to identify each entity uniquely.</a:t>
            </a:r>
          </a:p>
          <a:p>
            <a:pPr algn="just"/>
            <a:r>
              <a:rPr lang="en-US" dirty="0">
                <a:solidFill>
                  <a:schemeClr val="tx1">
                    <a:lumMod val="95000"/>
                    <a:lumOff val="5000"/>
                  </a:schemeClr>
                </a:solidFill>
              </a:rPr>
              <a:t>For example:</a:t>
            </a:r>
          </a:p>
          <a:p>
            <a:pPr lvl="1" algn="just"/>
            <a:r>
              <a:rPr lang="en-US" b="1" dirty="0">
                <a:solidFill>
                  <a:srgbClr val="7030A0"/>
                </a:solidFill>
              </a:rPr>
              <a:t>the Name attribute is a key of the COMPANY entity type</a:t>
            </a:r>
            <a:r>
              <a:rPr lang="en-US" dirty="0">
                <a:solidFill>
                  <a:schemeClr val="tx1">
                    <a:lumMod val="95000"/>
                    <a:lumOff val="5000"/>
                  </a:schemeClr>
                </a:solidFill>
              </a:rPr>
              <a:t> as no two companies are allowed to have the same name. </a:t>
            </a:r>
          </a:p>
          <a:p>
            <a:pPr lvl="1" algn="just"/>
            <a:r>
              <a:rPr lang="en-US" b="1" dirty="0">
                <a:solidFill>
                  <a:srgbClr val="7030A0"/>
                </a:solidFill>
              </a:rPr>
              <a:t>The SSN (Social Security number) is a key attribute for PERSON entity type</a:t>
            </a:r>
          </a:p>
          <a:p>
            <a:pPr algn="just"/>
            <a:r>
              <a:rPr lang="en-US" dirty="0">
                <a:solidFill>
                  <a:schemeClr val="tx1">
                    <a:lumMod val="95000"/>
                    <a:lumOff val="5000"/>
                  </a:schemeClr>
                </a:solidFill>
              </a:rPr>
              <a:t>In ER diagrammatic notation, </a:t>
            </a:r>
            <a:r>
              <a:rPr lang="en-US" b="1" dirty="0">
                <a:solidFill>
                  <a:srgbClr val="C00000"/>
                </a:solidFill>
              </a:rPr>
              <a:t>each key attribute has its name underlined inside the oval</a:t>
            </a:r>
            <a:r>
              <a:rPr lang="en-US" dirty="0">
                <a:solidFill>
                  <a:schemeClr val="tx1">
                    <a:lumMod val="95000"/>
                    <a:lumOff val="5000"/>
                  </a:schemeClr>
                </a:solidFill>
              </a:rPr>
              <a:t>.</a:t>
            </a:r>
          </a:p>
          <a:p>
            <a:pPr marL="0" indent="0" algn="just">
              <a:buNone/>
            </a:pPr>
            <a:endParaRPr lang="en-US" b="1" dirty="0">
              <a:solidFill>
                <a:srgbClr val="7030A0"/>
              </a:solidFill>
            </a:endParaRPr>
          </a:p>
        </p:txBody>
      </p:sp>
      <p:pic>
        <p:nvPicPr>
          <p:cNvPr id="2050" name="Picture 2" descr="The Entity-Relationship Model">
            <a:extLst>
              <a:ext uri="{FF2B5EF4-FFF2-40B4-BE49-F238E27FC236}">
                <a16:creationId xmlns:a16="http://schemas.microsoft.com/office/drawing/2014/main" id="{919E48D3-49F1-C32F-029D-1F0E280428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6456" y="1804017"/>
            <a:ext cx="3822224" cy="16828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4" name="Ink 3">
                <a:extLst>
                  <a:ext uri="{FF2B5EF4-FFF2-40B4-BE49-F238E27FC236}">
                    <a16:creationId xmlns:a16="http://schemas.microsoft.com/office/drawing/2014/main" id="{401B8531-C2B3-27A5-8F38-7A13459BD9E4}"/>
                  </a:ext>
                </a:extLst>
              </p14:cNvPr>
              <p14:cNvContentPartPr/>
              <p14:nvPr/>
            </p14:nvContentPartPr>
            <p14:xfrm>
              <a:off x="9635352" y="1465791"/>
              <a:ext cx="398520" cy="415080"/>
            </p14:xfrm>
          </p:contentPart>
        </mc:Choice>
        <mc:Fallback xmlns="">
          <p:pic>
            <p:nvPicPr>
              <p:cNvPr id="4" name="Ink 3">
                <a:extLst>
                  <a:ext uri="{FF2B5EF4-FFF2-40B4-BE49-F238E27FC236}">
                    <a16:creationId xmlns:a16="http://schemas.microsoft.com/office/drawing/2014/main" id="{401B8531-C2B3-27A5-8F38-7A13459BD9E4}"/>
                  </a:ext>
                </a:extLst>
              </p:cNvPr>
              <p:cNvPicPr/>
              <p:nvPr/>
            </p:nvPicPr>
            <p:blipFill>
              <a:blip r:embed="rId4"/>
              <a:stretch>
                <a:fillRect/>
              </a:stretch>
            </p:blipFill>
            <p:spPr>
              <a:xfrm>
                <a:off x="9617712" y="1447791"/>
                <a:ext cx="434160" cy="450720"/>
              </a:xfrm>
              <a:prstGeom prst="rect">
                <a:avLst/>
              </a:prstGeom>
            </p:spPr>
          </p:pic>
        </mc:Fallback>
      </mc:AlternateContent>
      <p:sp>
        <p:nvSpPr>
          <p:cNvPr id="5" name="TextBox 4">
            <a:extLst>
              <a:ext uri="{FF2B5EF4-FFF2-40B4-BE49-F238E27FC236}">
                <a16:creationId xmlns:a16="http://schemas.microsoft.com/office/drawing/2014/main" id="{4851D9CE-A443-D7FF-F8D7-03F9C1758C85}"/>
              </a:ext>
            </a:extLst>
          </p:cNvPr>
          <p:cNvSpPr txBox="1"/>
          <p:nvPr/>
        </p:nvSpPr>
        <p:spPr>
          <a:xfrm>
            <a:off x="10033872" y="1242196"/>
            <a:ext cx="1790647" cy="369332"/>
          </a:xfrm>
          <a:prstGeom prst="rect">
            <a:avLst/>
          </a:prstGeom>
          <a:noFill/>
        </p:spPr>
        <p:txBody>
          <a:bodyPr wrap="square" rtlCol="0">
            <a:spAutoFit/>
          </a:bodyPr>
          <a:lstStyle/>
          <a:p>
            <a:r>
              <a:rPr lang="en-US" dirty="0">
                <a:solidFill>
                  <a:srgbClr val="7030A0"/>
                </a:solidFill>
              </a:rPr>
              <a:t>Key attribute</a:t>
            </a:r>
          </a:p>
        </p:txBody>
      </p:sp>
    </p:spTree>
    <p:extLst>
      <p:ext uri="{BB962C8B-B14F-4D97-AF65-F5344CB8AC3E}">
        <p14:creationId xmlns:p14="http://schemas.microsoft.com/office/powerpoint/2010/main" val="1986797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290450" cy="4893346"/>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Entity Types, Entity Sets, Keys, and Value Sets</a:t>
            </a:r>
          </a:p>
          <a:p>
            <a:r>
              <a:rPr lang="en-US" b="1" u="sng" dirty="0">
                <a:solidFill>
                  <a:srgbClr val="FF0000"/>
                </a:solidFill>
              </a:rPr>
              <a:t>Key Attributes of an Entity Type</a:t>
            </a:r>
          </a:p>
          <a:p>
            <a:r>
              <a:rPr lang="en-US" dirty="0">
                <a:solidFill>
                  <a:schemeClr val="tx1">
                    <a:lumMod val="95000"/>
                    <a:lumOff val="5000"/>
                  </a:schemeClr>
                </a:solidFill>
              </a:rPr>
              <a:t>Sometimes </a:t>
            </a:r>
            <a:r>
              <a:rPr lang="en-US" b="1" dirty="0">
                <a:solidFill>
                  <a:srgbClr val="7030A0"/>
                </a:solidFill>
              </a:rPr>
              <a:t>several attributes together form a key</a:t>
            </a:r>
            <a:r>
              <a:rPr lang="en-US" dirty="0">
                <a:solidFill>
                  <a:schemeClr val="tx1">
                    <a:lumMod val="95000"/>
                    <a:lumOff val="5000"/>
                  </a:schemeClr>
                </a:solidFill>
              </a:rPr>
              <a:t>, </a:t>
            </a:r>
            <a:r>
              <a:rPr lang="en-US" b="1" dirty="0">
                <a:solidFill>
                  <a:srgbClr val="C00000"/>
                </a:solidFill>
              </a:rPr>
              <a:t>meaning that the combination of the attribute values must be distinct for each entity</a:t>
            </a:r>
            <a:r>
              <a:rPr lang="en-US" dirty="0">
                <a:solidFill>
                  <a:schemeClr val="tx1">
                    <a:lumMod val="95000"/>
                    <a:lumOff val="5000"/>
                  </a:schemeClr>
                </a:solidFill>
              </a:rPr>
              <a:t>. </a:t>
            </a:r>
          </a:p>
          <a:p>
            <a:r>
              <a:rPr lang="en-US" dirty="0">
                <a:solidFill>
                  <a:schemeClr val="tx1">
                    <a:lumMod val="95000"/>
                    <a:lumOff val="5000"/>
                  </a:schemeClr>
                </a:solidFill>
              </a:rPr>
              <a:t>If a set of attributes possesses this property, the proper way to represent this in the ER model that we describe here is to define a composite attribute and designate it as a key attribute of the entity type. </a:t>
            </a:r>
          </a:p>
        </p:txBody>
      </p:sp>
      <p:pic>
        <p:nvPicPr>
          <p:cNvPr id="1026" name="Picture 2" descr="erd - How to show composite keys in Chen E-R Diagram - Stack Overflow">
            <a:extLst>
              <a:ext uri="{FF2B5EF4-FFF2-40B4-BE49-F238E27FC236}">
                <a16:creationId xmlns:a16="http://schemas.microsoft.com/office/drawing/2014/main" id="{1EEB86CF-2BA8-BB38-10BE-A62F4643F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1180" y="4838611"/>
            <a:ext cx="3228975"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554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3625"/>
            <a:ext cx="6614983" cy="1320800"/>
          </a:xfrm>
        </p:spPr>
        <p:txBody>
          <a:bodyPr>
            <a:normAutofit fontScale="90000"/>
          </a:bodyPr>
          <a:lstStyle/>
          <a:p>
            <a:r>
              <a:rPr lang="en-US" dirty="0"/>
              <a:t>Using High-Level Conceptual Data Models for Database Design</a:t>
            </a:r>
          </a:p>
        </p:txBody>
      </p:sp>
      <p:sp>
        <p:nvSpPr>
          <p:cNvPr id="3" name="Content Placeholder 2"/>
          <p:cNvSpPr>
            <a:spLocks noGrp="1"/>
          </p:cNvSpPr>
          <p:nvPr>
            <p:ph idx="1"/>
          </p:nvPr>
        </p:nvSpPr>
        <p:spPr>
          <a:xfrm>
            <a:off x="84210" y="1234174"/>
            <a:ext cx="6225973" cy="4591503"/>
          </a:xfrm>
        </p:spPr>
        <p:txBody>
          <a:bodyPr>
            <a:normAutofit fontScale="92500" lnSpcReduction="10000"/>
          </a:bodyPr>
          <a:lstStyle/>
          <a:p>
            <a:r>
              <a:rPr lang="en-US" sz="2400" u="sng" dirty="0"/>
              <a:t>O</a:t>
            </a:r>
            <a:r>
              <a:rPr lang="en-US" sz="2400" b="1" u="sng" dirty="0"/>
              <a:t>verview of the database design process</a:t>
            </a:r>
            <a:r>
              <a:rPr lang="en-US" sz="2400" dirty="0"/>
              <a:t>. </a:t>
            </a:r>
          </a:p>
          <a:p>
            <a:pPr algn="just"/>
            <a:r>
              <a:rPr lang="en-US" sz="2400" dirty="0"/>
              <a:t>STEP 1: </a:t>
            </a:r>
            <a:r>
              <a:rPr lang="en-US" sz="2400" b="1" dirty="0">
                <a:solidFill>
                  <a:schemeClr val="accent5"/>
                </a:solidFill>
              </a:rPr>
              <a:t>Requirements collection and analysis.</a:t>
            </a:r>
          </a:p>
          <a:p>
            <a:pPr algn="just"/>
            <a:r>
              <a:rPr lang="en-US" sz="2400" dirty="0">
                <a:solidFill>
                  <a:schemeClr val="tx1">
                    <a:lumMod val="95000"/>
                    <a:lumOff val="5000"/>
                  </a:schemeClr>
                </a:solidFill>
              </a:rPr>
              <a:t>The DB designers interview DB users to understand and document their </a:t>
            </a:r>
            <a:r>
              <a:rPr lang="en-US" sz="2400" b="1" dirty="0">
                <a:solidFill>
                  <a:srgbClr val="C00000"/>
                </a:solidFill>
              </a:rPr>
              <a:t>data requirements</a:t>
            </a:r>
            <a:r>
              <a:rPr lang="en-US" sz="2400" dirty="0">
                <a:solidFill>
                  <a:schemeClr val="tx1">
                    <a:lumMod val="95000"/>
                    <a:lumOff val="5000"/>
                  </a:schemeClr>
                </a:solidFill>
              </a:rPr>
              <a:t>. </a:t>
            </a:r>
          </a:p>
          <a:p>
            <a:pPr algn="just"/>
            <a:r>
              <a:rPr lang="en-US" sz="2400" dirty="0">
                <a:solidFill>
                  <a:schemeClr val="tx1">
                    <a:lumMod val="95000"/>
                    <a:lumOff val="5000"/>
                  </a:schemeClr>
                </a:solidFill>
              </a:rPr>
              <a:t>The </a:t>
            </a:r>
            <a:r>
              <a:rPr lang="en-US" sz="2400" b="1" dirty="0">
                <a:solidFill>
                  <a:srgbClr val="C00000"/>
                </a:solidFill>
              </a:rPr>
              <a:t>result</a:t>
            </a:r>
            <a:r>
              <a:rPr lang="en-US" sz="2400" dirty="0">
                <a:solidFill>
                  <a:schemeClr val="tx1">
                    <a:lumMod val="95000"/>
                    <a:lumOff val="5000"/>
                  </a:schemeClr>
                </a:solidFill>
              </a:rPr>
              <a:t> of this step is a concisely written set of </a:t>
            </a:r>
            <a:r>
              <a:rPr lang="en-US" sz="2400" b="1" i="1" dirty="0">
                <a:solidFill>
                  <a:srgbClr val="C00000"/>
                </a:solidFill>
              </a:rPr>
              <a:t>users’ requirements</a:t>
            </a:r>
            <a:r>
              <a:rPr lang="en-US" sz="2400" dirty="0">
                <a:solidFill>
                  <a:schemeClr val="tx1">
                    <a:lumMod val="95000"/>
                    <a:lumOff val="5000"/>
                  </a:schemeClr>
                </a:solidFill>
              </a:rPr>
              <a:t>.</a:t>
            </a:r>
          </a:p>
          <a:p>
            <a:pPr lvl="1" algn="just"/>
            <a:r>
              <a:rPr lang="en-US" sz="2200" dirty="0">
                <a:solidFill>
                  <a:schemeClr val="tx1">
                    <a:lumMod val="95000"/>
                    <a:lumOff val="5000"/>
                  </a:schemeClr>
                </a:solidFill>
              </a:rPr>
              <a:t>a </a:t>
            </a:r>
            <a:r>
              <a:rPr lang="en-US" sz="2200" b="1" u="sng" dirty="0">
                <a:solidFill>
                  <a:schemeClr val="tx1">
                    <a:lumMod val="95000"/>
                    <a:lumOff val="5000"/>
                  </a:schemeClr>
                </a:solidFill>
              </a:rPr>
              <a:t>description of the data used</a:t>
            </a:r>
            <a:r>
              <a:rPr lang="en-US" sz="2200" dirty="0">
                <a:solidFill>
                  <a:schemeClr val="tx1">
                    <a:lumMod val="95000"/>
                    <a:lumOff val="5000"/>
                  </a:schemeClr>
                </a:solidFill>
              </a:rPr>
              <a:t>;</a:t>
            </a:r>
          </a:p>
          <a:p>
            <a:pPr lvl="1" algn="just"/>
            <a:r>
              <a:rPr lang="en-US" sz="2200" dirty="0">
                <a:solidFill>
                  <a:schemeClr val="tx1">
                    <a:lumMod val="95000"/>
                    <a:lumOff val="5000"/>
                  </a:schemeClr>
                </a:solidFill>
              </a:rPr>
              <a:t>the details of </a:t>
            </a:r>
            <a:r>
              <a:rPr lang="en-US" sz="2200" b="1" u="sng" dirty="0">
                <a:solidFill>
                  <a:schemeClr val="tx1">
                    <a:lumMod val="95000"/>
                    <a:lumOff val="5000"/>
                  </a:schemeClr>
                </a:solidFill>
              </a:rPr>
              <a:t>how data is to be used</a:t>
            </a:r>
            <a:r>
              <a:rPr lang="en-US" sz="2200" dirty="0">
                <a:solidFill>
                  <a:schemeClr val="tx1">
                    <a:lumMod val="95000"/>
                    <a:lumOff val="5000"/>
                  </a:schemeClr>
                </a:solidFill>
              </a:rPr>
              <a:t>;</a:t>
            </a:r>
          </a:p>
          <a:p>
            <a:pPr lvl="1" algn="just"/>
            <a:r>
              <a:rPr lang="en-US" sz="2200" dirty="0">
                <a:solidFill>
                  <a:schemeClr val="tx1">
                    <a:lumMod val="95000"/>
                    <a:lumOff val="5000"/>
                  </a:schemeClr>
                </a:solidFill>
              </a:rPr>
              <a:t>any </a:t>
            </a:r>
            <a:r>
              <a:rPr lang="en-US" sz="2200" b="1" u="sng" dirty="0">
                <a:solidFill>
                  <a:schemeClr val="tx1">
                    <a:lumMod val="95000"/>
                    <a:lumOff val="5000"/>
                  </a:schemeClr>
                </a:solidFill>
              </a:rPr>
              <a:t>additional requirements for the new database system(security etc.)</a:t>
            </a:r>
            <a:r>
              <a:rPr lang="en-US" sz="2200" dirty="0">
                <a:solidFill>
                  <a:schemeClr val="tx1">
                    <a:lumMod val="95000"/>
                    <a:lumOff val="5000"/>
                  </a:schemeClr>
                </a:solidFill>
              </a:rPr>
              <a:t>.</a:t>
            </a:r>
          </a:p>
        </p:txBody>
      </p:sp>
      <p:pic>
        <p:nvPicPr>
          <p:cNvPr id="11" name="Picture 10"/>
          <p:cNvPicPr>
            <a:picLocks noChangeAspect="1"/>
          </p:cNvPicPr>
          <p:nvPr/>
        </p:nvPicPr>
        <p:blipFill rotWithShape="1">
          <a:blip r:embed="rId2"/>
          <a:srcRect l="8823"/>
          <a:stretch/>
        </p:blipFill>
        <p:spPr>
          <a:xfrm>
            <a:off x="6310184" y="163625"/>
            <a:ext cx="5881816" cy="6530750"/>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10007140" y="1484425"/>
            <a:ext cx="1672282" cy="7496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2887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0800"/>
          </a:xfrm>
        </p:spPr>
        <p:txBody>
          <a:bodyPr>
            <a:normAutofit/>
          </a:bodyPr>
          <a:lstStyle/>
          <a:p>
            <a:r>
              <a:rPr lang="en-US" dirty="0"/>
              <a:t>Entity Types, Entity Sets, Attributes, and Keys</a:t>
            </a:r>
          </a:p>
        </p:txBody>
      </p:sp>
      <p:sp>
        <p:nvSpPr>
          <p:cNvPr id="3" name="Content Placeholder 2"/>
          <p:cNvSpPr>
            <a:spLocks noGrp="1"/>
          </p:cNvSpPr>
          <p:nvPr>
            <p:ph idx="1"/>
          </p:nvPr>
        </p:nvSpPr>
        <p:spPr>
          <a:xfrm>
            <a:off x="-81092" y="346075"/>
            <a:ext cx="5688261" cy="6511925"/>
          </a:xfrm>
        </p:spPr>
        <p:txBody>
          <a:bodyPr>
            <a:normAutofit/>
          </a:bodyPr>
          <a:lstStyle/>
          <a:p>
            <a:pPr marL="0" indent="0" algn="just">
              <a:buNone/>
            </a:pPr>
            <a:endParaRPr lang="en-US" b="1" i="1" u="sng" dirty="0">
              <a:solidFill>
                <a:schemeClr val="accent1">
                  <a:lumMod val="75000"/>
                </a:schemeClr>
              </a:solidFill>
            </a:endParaRPr>
          </a:p>
          <a:p>
            <a:pPr algn="just"/>
            <a:r>
              <a:rPr lang="en-US" b="1" i="1" u="sng" dirty="0">
                <a:solidFill>
                  <a:schemeClr val="accent1">
                    <a:lumMod val="75000"/>
                  </a:schemeClr>
                </a:solidFill>
              </a:rPr>
              <a:t>Entity Types, Entity Sets, Keys, and Value Sets</a:t>
            </a:r>
          </a:p>
          <a:p>
            <a:pPr algn="just"/>
            <a:r>
              <a:rPr lang="en-US" b="1" u="sng" dirty="0">
                <a:solidFill>
                  <a:srgbClr val="FF0000"/>
                </a:solidFill>
              </a:rPr>
              <a:t>Key Attributes of an Entity Type</a:t>
            </a:r>
          </a:p>
          <a:p>
            <a:pPr algn="just"/>
            <a:r>
              <a:rPr lang="en-US" b="1" dirty="0">
                <a:solidFill>
                  <a:srgbClr val="7030A0"/>
                </a:solidFill>
              </a:rPr>
              <a:t>Some entity types have more than one key attribute.</a:t>
            </a:r>
          </a:p>
          <a:p>
            <a:pPr algn="just"/>
            <a:r>
              <a:rPr lang="en-US" dirty="0">
                <a:solidFill>
                  <a:schemeClr val="tx1">
                    <a:lumMod val="95000"/>
                    <a:lumOff val="5000"/>
                  </a:schemeClr>
                </a:solidFill>
              </a:rPr>
              <a:t>For example, </a:t>
            </a:r>
          </a:p>
          <a:p>
            <a:pPr lvl="1" algn="just"/>
            <a:r>
              <a:rPr lang="en-US" dirty="0">
                <a:solidFill>
                  <a:schemeClr val="tx1">
                    <a:lumMod val="95000"/>
                    <a:lumOff val="5000"/>
                  </a:schemeClr>
                </a:solidFill>
              </a:rPr>
              <a:t>each of the </a:t>
            </a:r>
            <a:r>
              <a:rPr lang="en-US" dirty="0" err="1">
                <a:solidFill>
                  <a:schemeClr val="tx1">
                    <a:lumMod val="95000"/>
                    <a:lumOff val="5000"/>
                  </a:schemeClr>
                </a:solidFill>
              </a:rPr>
              <a:t>Vehicle_id</a:t>
            </a:r>
            <a:r>
              <a:rPr lang="en-US" dirty="0">
                <a:solidFill>
                  <a:schemeClr val="tx1">
                    <a:lumMod val="95000"/>
                    <a:lumOff val="5000"/>
                  </a:schemeClr>
                </a:solidFill>
              </a:rPr>
              <a:t> and Registration attributes of the entity type CAR (Figure 3.7) is a key in its own right. </a:t>
            </a:r>
          </a:p>
          <a:p>
            <a:pPr algn="just"/>
            <a:r>
              <a:rPr lang="en-US" dirty="0">
                <a:solidFill>
                  <a:schemeClr val="tx1">
                    <a:lumMod val="95000"/>
                    <a:lumOff val="5000"/>
                  </a:schemeClr>
                </a:solidFill>
              </a:rPr>
              <a:t>The Registration attribute is an example of a composite key formed from two simple component attributes, State and Number, neither of which is a key on its own. </a:t>
            </a:r>
          </a:p>
          <a:p>
            <a:pPr algn="just"/>
            <a:r>
              <a:rPr lang="en-US" dirty="0">
                <a:solidFill>
                  <a:schemeClr val="tx1">
                    <a:lumMod val="95000"/>
                    <a:lumOff val="5000"/>
                  </a:schemeClr>
                </a:solidFill>
              </a:rPr>
              <a:t>An entity type may also have no key, in which case it is called a </a:t>
            </a:r>
            <a:r>
              <a:rPr lang="en-US" b="1" dirty="0">
                <a:solidFill>
                  <a:srgbClr val="C00000"/>
                </a:solidFill>
              </a:rPr>
              <a:t>weak entity type</a:t>
            </a:r>
          </a:p>
          <a:p>
            <a:pPr algn="just"/>
            <a:r>
              <a:rPr lang="en-US" dirty="0">
                <a:solidFill>
                  <a:schemeClr val="tx1">
                    <a:lumMod val="95000"/>
                    <a:lumOff val="5000"/>
                  </a:schemeClr>
                </a:solidFill>
              </a:rPr>
              <a:t>In our diagrammatic notation, </a:t>
            </a:r>
            <a:r>
              <a:rPr lang="en-US" b="1" dirty="0">
                <a:solidFill>
                  <a:srgbClr val="C00000"/>
                </a:solidFill>
              </a:rPr>
              <a:t>if two attributes are underlined separately, then each is a key on its own.</a:t>
            </a:r>
          </a:p>
        </p:txBody>
      </p:sp>
      <p:pic>
        <p:nvPicPr>
          <p:cNvPr id="4" name="Picture 3">
            <a:extLst>
              <a:ext uri="{FF2B5EF4-FFF2-40B4-BE49-F238E27FC236}">
                <a16:creationId xmlns:a16="http://schemas.microsoft.com/office/drawing/2014/main" id="{3DB7F58B-1BB6-1A90-94CE-5D1C029B2057}"/>
              </a:ext>
            </a:extLst>
          </p:cNvPr>
          <p:cNvPicPr>
            <a:picLocks noChangeAspect="1"/>
          </p:cNvPicPr>
          <p:nvPr/>
        </p:nvPicPr>
        <p:blipFill>
          <a:blip r:embed="rId2"/>
          <a:stretch>
            <a:fillRect/>
          </a:stretch>
        </p:blipFill>
        <p:spPr>
          <a:xfrm>
            <a:off x="5688261" y="1320800"/>
            <a:ext cx="6563983" cy="5411982"/>
          </a:xfrm>
          <a:prstGeom prst="rect">
            <a:avLst/>
          </a:prstGeom>
          <a:ln w="28575">
            <a:solidFill>
              <a:schemeClr val="tx1">
                <a:lumMod val="95000"/>
                <a:lumOff val="5000"/>
              </a:schemeClr>
            </a:solidFill>
          </a:ln>
        </p:spPr>
      </p:pic>
    </p:spTree>
    <p:extLst>
      <p:ext uri="{BB962C8B-B14F-4D97-AF65-F5344CB8AC3E}">
        <p14:creationId xmlns:p14="http://schemas.microsoft.com/office/powerpoint/2010/main" val="4222378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10527680" cy="4893346"/>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Initial Conceptual Design of the COMPANY Database</a:t>
            </a:r>
          </a:p>
          <a:p>
            <a:r>
              <a:rPr lang="en-US" dirty="0">
                <a:solidFill>
                  <a:schemeClr val="tx1">
                    <a:lumMod val="95000"/>
                    <a:lumOff val="5000"/>
                  </a:schemeClr>
                </a:solidFill>
              </a:rPr>
              <a:t>We can now define the entity types for the COMPANY database, based on the requirements.</a:t>
            </a:r>
          </a:p>
          <a:p>
            <a:r>
              <a:rPr lang="en-US" dirty="0">
                <a:solidFill>
                  <a:schemeClr val="tx1">
                    <a:lumMod val="95000"/>
                    <a:lumOff val="5000"/>
                  </a:schemeClr>
                </a:solidFill>
              </a:rPr>
              <a:t>1. An entity type DEPARTMENT with attributes:</a:t>
            </a:r>
          </a:p>
          <a:p>
            <a:pPr lvl="1"/>
            <a:r>
              <a:rPr lang="en-US" dirty="0">
                <a:solidFill>
                  <a:schemeClr val="tx1">
                    <a:lumMod val="95000"/>
                    <a:lumOff val="5000"/>
                  </a:schemeClr>
                </a:solidFill>
              </a:rPr>
              <a:t>Name -&gt;KEY ATTRIBUTE</a:t>
            </a:r>
          </a:p>
          <a:p>
            <a:pPr lvl="1"/>
            <a:r>
              <a:rPr lang="en-US" dirty="0">
                <a:solidFill>
                  <a:schemeClr val="tx1">
                    <a:lumMod val="95000"/>
                    <a:lumOff val="5000"/>
                  </a:schemeClr>
                </a:solidFill>
              </a:rPr>
              <a:t>Number -&gt; KEY ATTRIBUTE</a:t>
            </a:r>
          </a:p>
          <a:p>
            <a:pPr lvl="1"/>
            <a:r>
              <a:rPr lang="en-US" dirty="0">
                <a:solidFill>
                  <a:schemeClr val="tx1">
                    <a:lumMod val="95000"/>
                    <a:lumOff val="5000"/>
                  </a:schemeClr>
                </a:solidFill>
              </a:rPr>
              <a:t>Locations, -&gt; MULTI VALUED ATTRIBUTE</a:t>
            </a:r>
          </a:p>
          <a:p>
            <a:pPr lvl="1"/>
            <a:r>
              <a:rPr lang="en-US" dirty="0">
                <a:solidFill>
                  <a:schemeClr val="tx1">
                    <a:lumMod val="95000"/>
                    <a:lumOff val="5000"/>
                  </a:schemeClr>
                </a:solidFill>
              </a:rPr>
              <a:t>Manager, </a:t>
            </a:r>
          </a:p>
          <a:p>
            <a:pPr lvl="1"/>
            <a:r>
              <a:rPr lang="en-US" dirty="0" err="1">
                <a:solidFill>
                  <a:schemeClr val="tx1">
                    <a:lumMod val="95000"/>
                    <a:lumOff val="5000"/>
                  </a:schemeClr>
                </a:solidFill>
              </a:rPr>
              <a:t>Manager_start_date</a:t>
            </a:r>
            <a:r>
              <a:rPr lang="en-US" dirty="0">
                <a:solidFill>
                  <a:schemeClr val="tx1">
                    <a:lumMod val="95000"/>
                    <a:lumOff val="5000"/>
                  </a:schemeClr>
                </a:solidFill>
              </a:rPr>
              <a:t>. </a:t>
            </a:r>
          </a:p>
        </p:txBody>
      </p:sp>
      <p:pic>
        <p:nvPicPr>
          <p:cNvPr id="4" name="Picture 3">
            <a:extLst>
              <a:ext uri="{FF2B5EF4-FFF2-40B4-BE49-F238E27FC236}">
                <a16:creationId xmlns:a16="http://schemas.microsoft.com/office/drawing/2014/main" id="{B92EE50E-05AD-A45F-A80B-CD694D08C0CC}"/>
              </a:ext>
            </a:extLst>
          </p:cNvPr>
          <p:cNvPicPr>
            <a:picLocks noChangeAspect="1"/>
          </p:cNvPicPr>
          <p:nvPr/>
        </p:nvPicPr>
        <p:blipFill rotWithShape="1">
          <a:blip r:embed="rId2"/>
          <a:srcRect l="15683" t="2357" r="6476" b="73939"/>
          <a:stretch/>
        </p:blipFill>
        <p:spPr>
          <a:xfrm>
            <a:off x="5650301" y="3356633"/>
            <a:ext cx="5541464" cy="2311879"/>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915398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10527680" cy="4893346"/>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Initial Conceptual Design of the COMPANY Database</a:t>
            </a:r>
          </a:p>
          <a:p>
            <a:r>
              <a:rPr lang="en-US" dirty="0">
                <a:solidFill>
                  <a:schemeClr val="tx1">
                    <a:lumMod val="95000"/>
                    <a:lumOff val="5000"/>
                  </a:schemeClr>
                </a:solidFill>
              </a:rPr>
              <a:t>We can now define the entity types for the COMPANY database, based on the requirements.</a:t>
            </a:r>
          </a:p>
          <a:p>
            <a:r>
              <a:rPr lang="en-US" dirty="0">
                <a:solidFill>
                  <a:schemeClr val="tx1">
                    <a:lumMod val="95000"/>
                    <a:lumOff val="5000"/>
                  </a:schemeClr>
                </a:solidFill>
              </a:rPr>
              <a:t>2. An entity type PROJECT with attributes:</a:t>
            </a:r>
          </a:p>
          <a:p>
            <a:pPr lvl="1"/>
            <a:r>
              <a:rPr lang="en-US" dirty="0">
                <a:solidFill>
                  <a:schemeClr val="tx1">
                    <a:lumMod val="95000"/>
                    <a:lumOff val="5000"/>
                  </a:schemeClr>
                </a:solidFill>
              </a:rPr>
              <a:t>Name -&gt; KEY ATTRIBUTE</a:t>
            </a:r>
          </a:p>
          <a:p>
            <a:pPr lvl="1"/>
            <a:r>
              <a:rPr lang="en-US" dirty="0">
                <a:solidFill>
                  <a:schemeClr val="tx1">
                    <a:lumMod val="95000"/>
                    <a:lumOff val="5000"/>
                  </a:schemeClr>
                </a:solidFill>
              </a:rPr>
              <a:t>Number -&gt; KEY ATTRIBUTE</a:t>
            </a:r>
          </a:p>
          <a:p>
            <a:pPr lvl="1"/>
            <a:r>
              <a:rPr lang="en-US" dirty="0">
                <a:solidFill>
                  <a:schemeClr val="tx1">
                    <a:lumMod val="95000"/>
                    <a:lumOff val="5000"/>
                  </a:schemeClr>
                </a:solidFill>
              </a:rPr>
              <a:t>Location </a:t>
            </a:r>
          </a:p>
          <a:p>
            <a:pPr lvl="1"/>
            <a:r>
              <a:rPr lang="en-US" dirty="0" err="1">
                <a:solidFill>
                  <a:schemeClr val="tx1">
                    <a:lumMod val="95000"/>
                    <a:lumOff val="5000"/>
                  </a:schemeClr>
                </a:solidFill>
              </a:rPr>
              <a:t>Controlling_department</a:t>
            </a:r>
            <a:r>
              <a:rPr lang="en-US" dirty="0">
                <a:solidFill>
                  <a:schemeClr val="tx1">
                    <a:lumMod val="95000"/>
                    <a:lumOff val="5000"/>
                  </a:schemeClr>
                </a:solidFill>
              </a:rPr>
              <a:t>. </a:t>
            </a:r>
          </a:p>
        </p:txBody>
      </p:sp>
      <p:pic>
        <p:nvPicPr>
          <p:cNvPr id="4" name="Picture 3">
            <a:extLst>
              <a:ext uri="{FF2B5EF4-FFF2-40B4-BE49-F238E27FC236}">
                <a16:creationId xmlns:a16="http://schemas.microsoft.com/office/drawing/2014/main" id="{1E1621D6-C381-1F1A-84B8-717887D18E3D}"/>
              </a:ext>
            </a:extLst>
          </p:cNvPr>
          <p:cNvPicPr>
            <a:picLocks noChangeAspect="1"/>
          </p:cNvPicPr>
          <p:nvPr/>
        </p:nvPicPr>
        <p:blipFill rotWithShape="1">
          <a:blip r:embed="rId2"/>
          <a:srcRect l="14524" t="26275" r="13575" b="51122"/>
          <a:stretch/>
        </p:blipFill>
        <p:spPr>
          <a:xfrm>
            <a:off x="6521570" y="3155512"/>
            <a:ext cx="4408099" cy="1898472"/>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354445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290450" cy="4893346"/>
          </a:xfrm>
        </p:spPr>
        <p:txBody>
          <a:bodyPr>
            <a:normAutofit lnSpcReduction="10000"/>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Initial Conceptual Design of the COMPANY Database</a:t>
            </a:r>
          </a:p>
          <a:p>
            <a:r>
              <a:rPr lang="en-US" dirty="0">
                <a:solidFill>
                  <a:schemeClr val="tx1">
                    <a:lumMod val="95000"/>
                    <a:lumOff val="5000"/>
                  </a:schemeClr>
                </a:solidFill>
              </a:rPr>
              <a:t>We can now define the entity types for the COMPANY database, based on the requirements.</a:t>
            </a:r>
          </a:p>
          <a:p>
            <a:r>
              <a:rPr lang="en-US" dirty="0">
                <a:solidFill>
                  <a:schemeClr val="tx1">
                    <a:lumMod val="95000"/>
                    <a:lumOff val="5000"/>
                  </a:schemeClr>
                </a:solidFill>
              </a:rPr>
              <a:t>3. An entity type EMPLOYEE with attributes:</a:t>
            </a:r>
          </a:p>
          <a:p>
            <a:pPr lvl="1"/>
            <a:r>
              <a:rPr lang="en-US" dirty="0">
                <a:solidFill>
                  <a:schemeClr val="tx1">
                    <a:lumMod val="95000"/>
                    <a:lumOff val="5000"/>
                  </a:schemeClr>
                </a:solidFill>
              </a:rPr>
              <a:t>Name -&gt;composite attribute</a:t>
            </a:r>
          </a:p>
          <a:p>
            <a:pPr lvl="1"/>
            <a:r>
              <a:rPr lang="en-US" dirty="0" err="1">
                <a:solidFill>
                  <a:schemeClr val="tx1">
                    <a:lumMod val="95000"/>
                    <a:lumOff val="5000"/>
                  </a:schemeClr>
                </a:solidFill>
              </a:rPr>
              <a:t>Ssn</a:t>
            </a:r>
            <a:r>
              <a:rPr lang="en-US" dirty="0">
                <a:solidFill>
                  <a:schemeClr val="tx1">
                    <a:lumMod val="95000"/>
                    <a:lumOff val="5000"/>
                  </a:schemeClr>
                </a:solidFill>
              </a:rPr>
              <a:t> -&gt; KEY ATTRIBUTE</a:t>
            </a:r>
          </a:p>
          <a:p>
            <a:pPr lvl="1"/>
            <a:r>
              <a:rPr lang="en-US" dirty="0">
                <a:solidFill>
                  <a:schemeClr val="tx1">
                    <a:lumMod val="95000"/>
                    <a:lumOff val="5000"/>
                  </a:schemeClr>
                </a:solidFill>
              </a:rPr>
              <a:t>gender, </a:t>
            </a:r>
          </a:p>
          <a:p>
            <a:pPr lvl="1"/>
            <a:r>
              <a:rPr lang="en-US" dirty="0">
                <a:solidFill>
                  <a:schemeClr val="tx1">
                    <a:lumMod val="95000"/>
                    <a:lumOff val="5000"/>
                  </a:schemeClr>
                </a:solidFill>
              </a:rPr>
              <a:t>Address, </a:t>
            </a:r>
          </a:p>
          <a:p>
            <a:pPr lvl="1"/>
            <a:r>
              <a:rPr lang="en-US" dirty="0">
                <a:solidFill>
                  <a:schemeClr val="tx1">
                    <a:lumMod val="95000"/>
                    <a:lumOff val="5000"/>
                  </a:schemeClr>
                </a:solidFill>
              </a:rPr>
              <a:t>Salary, </a:t>
            </a:r>
          </a:p>
          <a:p>
            <a:pPr lvl="1"/>
            <a:r>
              <a:rPr lang="en-US" dirty="0" err="1">
                <a:solidFill>
                  <a:schemeClr val="tx1">
                    <a:lumMod val="95000"/>
                    <a:lumOff val="5000"/>
                  </a:schemeClr>
                </a:solidFill>
              </a:rPr>
              <a:t>Birth_date</a:t>
            </a:r>
            <a:r>
              <a:rPr lang="en-US" dirty="0">
                <a:solidFill>
                  <a:schemeClr val="tx1">
                    <a:lumMod val="95000"/>
                    <a:lumOff val="5000"/>
                  </a:schemeClr>
                </a:solidFill>
              </a:rPr>
              <a:t>, </a:t>
            </a:r>
          </a:p>
          <a:p>
            <a:pPr lvl="1"/>
            <a:r>
              <a:rPr lang="en-US" dirty="0">
                <a:solidFill>
                  <a:schemeClr val="tx1">
                    <a:lumMod val="95000"/>
                    <a:lumOff val="5000"/>
                  </a:schemeClr>
                </a:solidFill>
              </a:rPr>
              <a:t>Department, </a:t>
            </a:r>
          </a:p>
          <a:p>
            <a:pPr lvl="1"/>
            <a:r>
              <a:rPr lang="en-US" dirty="0">
                <a:solidFill>
                  <a:schemeClr val="tx1">
                    <a:lumMod val="95000"/>
                    <a:lumOff val="5000"/>
                  </a:schemeClr>
                </a:solidFill>
              </a:rPr>
              <a:t>Supervisor. </a:t>
            </a:r>
          </a:p>
          <a:p>
            <a:pPr lvl="1"/>
            <a:r>
              <a:rPr lang="en-US" dirty="0" err="1">
                <a:solidFill>
                  <a:schemeClr val="tx1">
                    <a:lumMod val="95000"/>
                    <a:lumOff val="5000"/>
                  </a:schemeClr>
                </a:solidFill>
              </a:rPr>
              <a:t>Works_on</a:t>
            </a:r>
            <a:r>
              <a:rPr lang="en-US" dirty="0">
                <a:solidFill>
                  <a:schemeClr val="tx1">
                    <a:lumMod val="95000"/>
                    <a:lumOff val="5000"/>
                  </a:schemeClr>
                </a:solidFill>
              </a:rPr>
              <a:t> -&gt;multivalued attribute</a:t>
            </a:r>
          </a:p>
        </p:txBody>
      </p:sp>
      <p:pic>
        <p:nvPicPr>
          <p:cNvPr id="4" name="Picture 3">
            <a:extLst>
              <a:ext uri="{FF2B5EF4-FFF2-40B4-BE49-F238E27FC236}">
                <a16:creationId xmlns:a16="http://schemas.microsoft.com/office/drawing/2014/main" id="{B088FB78-8452-F009-3A14-EBDC64A68FE6}"/>
              </a:ext>
            </a:extLst>
          </p:cNvPr>
          <p:cNvPicPr>
            <a:picLocks noChangeAspect="1"/>
          </p:cNvPicPr>
          <p:nvPr/>
        </p:nvPicPr>
        <p:blipFill rotWithShape="1">
          <a:blip r:embed="rId2"/>
          <a:srcRect l="3902" t="51774" r="2562" b="18966"/>
          <a:stretch/>
        </p:blipFill>
        <p:spPr>
          <a:xfrm>
            <a:off x="4975668" y="3554083"/>
            <a:ext cx="6098878" cy="2613804"/>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332313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992842" cy="4893346"/>
          </a:xfrm>
        </p:spPr>
        <p:txBody>
          <a:bodyPr>
            <a:normAutofit/>
          </a:bodyPr>
          <a:lstStyle/>
          <a:p>
            <a:pPr marL="0" indent="0" algn="just">
              <a:buNone/>
            </a:pPr>
            <a:endParaRPr lang="en-US" b="1" i="1" u="sng" dirty="0">
              <a:solidFill>
                <a:schemeClr val="accent1">
                  <a:lumMod val="75000"/>
                </a:schemeClr>
              </a:solidFill>
            </a:endParaRPr>
          </a:p>
          <a:p>
            <a:pPr algn="just"/>
            <a:r>
              <a:rPr lang="en-US" b="1" i="1" u="sng" dirty="0">
                <a:solidFill>
                  <a:schemeClr val="accent1">
                    <a:lumMod val="75000"/>
                  </a:schemeClr>
                </a:solidFill>
              </a:rPr>
              <a:t>Initial Conceptual Design of the COMPANY Database</a:t>
            </a:r>
          </a:p>
          <a:p>
            <a:pPr algn="just"/>
            <a:r>
              <a:rPr lang="en-US" sz="2000" dirty="0">
                <a:solidFill>
                  <a:schemeClr val="tx1">
                    <a:lumMod val="95000"/>
                    <a:lumOff val="5000"/>
                  </a:schemeClr>
                </a:solidFill>
              </a:rPr>
              <a:t>Another requirement is that: </a:t>
            </a:r>
            <a:r>
              <a:rPr lang="en-US" sz="2000" b="1" dirty="0">
                <a:solidFill>
                  <a:srgbClr val="C00000"/>
                </a:solidFill>
              </a:rPr>
              <a:t>an employee can work on several projects, and the database has to store the number of hours per week an employee works on each project. </a:t>
            </a:r>
          </a:p>
          <a:p>
            <a:pPr algn="just"/>
            <a:r>
              <a:rPr lang="en-US" sz="2000" dirty="0">
                <a:solidFill>
                  <a:schemeClr val="tx1">
                    <a:lumMod val="95000"/>
                    <a:lumOff val="5000"/>
                  </a:schemeClr>
                </a:solidFill>
              </a:rPr>
              <a:t>It can be represented by a </a:t>
            </a:r>
            <a:r>
              <a:rPr lang="en-US" sz="2000" b="1" dirty="0">
                <a:solidFill>
                  <a:srgbClr val="7030A0"/>
                </a:solidFill>
              </a:rPr>
              <a:t>multivalued composite attribute of EMPLOYEE called </a:t>
            </a:r>
            <a:r>
              <a:rPr lang="en-US" sz="2000" b="1" dirty="0" err="1">
                <a:solidFill>
                  <a:srgbClr val="7030A0"/>
                </a:solidFill>
              </a:rPr>
              <a:t>Works_on</a:t>
            </a:r>
            <a:r>
              <a:rPr lang="en-US" sz="2000" b="1" dirty="0">
                <a:solidFill>
                  <a:srgbClr val="7030A0"/>
                </a:solidFill>
              </a:rPr>
              <a:t> </a:t>
            </a:r>
            <a:r>
              <a:rPr lang="en-US" sz="2000" dirty="0">
                <a:solidFill>
                  <a:schemeClr val="tx1">
                    <a:lumMod val="95000"/>
                    <a:lumOff val="5000"/>
                  </a:schemeClr>
                </a:solidFill>
              </a:rPr>
              <a:t>with the simple components (Project, Hours). </a:t>
            </a:r>
          </a:p>
          <a:p>
            <a:pPr algn="just"/>
            <a:r>
              <a:rPr lang="en-US" sz="2000" dirty="0">
                <a:solidFill>
                  <a:schemeClr val="tx1">
                    <a:lumMod val="95000"/>
                    <a:lumOff val="5000"/>
                  </a:schemeClr>
                </a:solidFill>
              </a:rPr>
              <a:t>Alternatively, it can be represented as </a:t>
            </a:r>
            <a:r>
              <a:rPr lang="en-US" sz="2000" b="1" dirty="0">
                <a:solidFill>
                  <a:srgbClr val="7030A0"/>
                </a:solidFill>
              </a:rPr>
              <a:t>a multivalued composite attribute of PROJECT called Workers</a:t>
            </a:r>
            <a:r>
              <a:rPr lang="en-US" sz="2000" dirty="0">
                <a:solidFill>
                  <a:schemeClr val="tx1">
                    <a:lumMod val="95000"/>
                    <a:lumOff val="5000"/>
                  </a:schemeClr>
                </a:solidFill>
              </a:rPr>
              <a:t> with the simple components (Employee, Hours). </a:t>
            </a:r>
          </a:p>
        </p:txBody>
      </p:sp>
    </p:spTree>
    <p:extLst>
      <p:ext uri="{BB962C8B-B14F-4D97-AF65-F5344CB8AC3E}">
        <p14:creationId xmlns:p14="http://schemas.microsoft.com/office/powerpoint/2010/main" val="3718625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290450" cy="4893346"/>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Initial Conceptual Design of the COMPANY Database</a:t>
            </a:r>
          </a:p>
          <a:p>
            <a:r>
              <a:rPr lang="en-US" dirty="0">
                <a:solidFill>
                  <a:schemeClr val="tx1">
                    <a:lumMod val="95000"/>
                    <a:lumOff val="5000"/>
                  </a:schemeClr>
                </a:solidFill>
              </a:rPr>
              <a:t>We can now define the entity types for the COMPANY database, based on the requirements.</a:t>
            </a:r>
          </a:p>
          <a:p>
            <a:r>
              <a:rPr lang="en-US" dirty="0">
                <a:solidFill>
                  <a:schemeClr val="tx1">
                    <a:lumMod val="95000"/>
                    <a:lumOff val="5000"/>
                  </a:schemeClr>
                </a:solidFill>
              </a:rPr>
              <a:t>4. An entity type DEPENDENT with attributes </a:t>
            </a:r>
          </a:p>
          <a:p>
            <a:pPr lvl="1"/>
            <a:r>
              <a:rPr lang="en-US" dirty="0" err="1">
                <a:solidFill>
                  <a:schemeClr val="tx1">
                    <a:lumMod val="95000"/>
                    <a:lumOff val="5000"/>
                  </a:schemeClr>
                </a:solidFill>
              </a:rPr>
              <a:t>EmployeeNo</a:t>
            </a:r>
            <a:r>
              <a:rPr lang="en-US" dirty="0">
                <a:solidFill>
                  <a:schemeClr val="tx1">
                    <a:lumMod val="95000"/>
                    <a:lumOff val="5000"/>
                  </a:schemeClr>
                </a:solidFill>
              </a:rPr>
              <a:t>, </a:t>
            </a:r>
          </a:p>
          <a:p>
            <a:pPr lvl="1"/>
            <a:r>
              <a:rPr lang="en-US" dirty="0" err="1">
                <a:solidFill>
                  <a:schemeClr val="tx1">
                    <a:lumMod val="95000"/>
                    <a:lumOff val="5000"/>
                  </a:schemeClr>
                </a:solidFill>
              </a:rPr>
              <a:t>Dependent_name</a:t>
            </a:r>
            <a:r>
              <a:rPr lang="en-US" dirty="0">
                <a:solidFill>
                  <a:schemeClr val="tx1">
                    <a:lumMod val="95000"/>
                    <a:lumOff val="5000"/>
                  </a:schemeClr>
                </a:solidFill>
              </a:rPr>
              <a:t>, </a:t>
            </a:r>
          </a:p>
          <a:p>
            <a:pPr lvl="1"/>
            <a:r>
              <a:rPr lang="en-US" dirty="0">
                <a:solidFill>
                  <a:schemeClr val="tx1">
                    <a:lumMod val="95000"/>
                    <a:lumOff val="5000"/>
                  </a:schemeClr>
                </a:solidFill>
              </a:rPr>
              <a:t>Gender, </a:t>
            </a:r>
          </a:p>
          <a:p>
            <a:pPr lvl="1"/>
            <a:r>
              <a:rPr lang="en-US" dirty="0" err="1">
                <a:solidFill>
                  <a:schemeClr val="tx1">
                    <a:lumMod val="95000"/>
                    <a:lumOff val="5000"/>
                  </a:schemeClr>
                </a:solidFill>
              </a:rPr>
              <a:t>Birth_date</a:t>
            </a:r>
            <a:r>
              <a:rPr lang="en-US" dirty="0">
                <a:solidFill>
                  <a:schemeClr val="tx1">
                    <a:lumMod val="95000"/>
                    <a:lumOff val="5000"/>
                  </a:schemeClr>
                </a:solidFill>
              </a:rPr>
              <a:t>, </a:t>
            </a:r>
          </a:p>
          <a:p>
            <a:pPr lvl="1"/>
            <a:r>
              <a:rPr lang="en-US" dirty="0">
                <a:solidFill>
                  <a:schemeClr val="tx1">
                    <a:lumMod val="95000"/>
                    <a:lumOff val="5000"/>
                  </a:schemeClr>
                </a:solidFill>
              </a:rPr>
              <a:t>Relationship (to the employee).</a:t>
            </a:r>
          </a:p>
        </p:txBody>
      </p:sp>
      <p:pic>
        <p:nvPicPr>
          <p:cNvPr id="4" name="Picture 3">
            <a:extLst>
              <a:ext uri="{FF2B5EF4-FFF2-40B4-BE49-F238E27FC236}">
                <a16:creationId xmlns:a16="http://schemas.microsoft.com/office/drawing/2014/main" id="{BECDA3FF-AF25-7B0A-134D-2918DC1BCB95}"/>
              </a:ext>
            </a:extLst>
          </p:cNvPr>
          <p:cNvPicPr>
            <a:picLocks noChangeAspect="1"/>
          </p:cNvPicPr>
          <p:nvPr/>
        </p:nvPicPr>
        <p:blipFill rotWithShape="1">
          <a:blip r:embed="rId2"/>
          <a:srcRect l="13879" t="81344"/>
          <a:stretch/>
        </p:blipFill>
        <p:spPr>
          <a:xfrm>
            <a:off x="6096000" y="3355621"/>
            <a:ext cx="5290144" cy="2079019"/>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64313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317857" cy="1320800"/>
          </a:xfrm>
        </p:spPr>
        <p:txBody>
          <a:bodyPr>
            <a:normAutofit/>
          </a:bodyPr>
          <a:lstStyle/>
          <a:p>
            <a:r>
              <a:rPr lang="en-US" dirty="0"/>
              <a:t>Entity Types, Entity Sets, Attributes, and Keys</a:t>
            </a:r>
          </a:p>
        </p:txBody>
      </p:sp>
      <p:sp>
        <p:nvSpPr>
          <p:cNvPr id="3" name="Content Placeholder 2"/>
          <p:cNvSpPr>
            <a:spLocks noGrp="1"/>
          </p:cNvSpPr>
          <p:nvPr>
            <p:ph idx="1"/>
          </p:nvPr>
        </p:nvSpPr>
        <p:spPr>
          <a:xfrm>
            <a:off x="0" y="320196"/>
            <a:ext cx="7332453" cy="4893346"/>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Initial Conceptual Design of the COMPANY Database</a:t>
            </a:r>
          </a:p>
        </p:txBody>
      </p:sp>
      <p:pic>
        <p:nvPicPr>
          <p:cNvPr id="4" name="Picture 3"/>
          <p:cNvPicPr>
            <a:picLocks noChangeAspect="1"/>
          </p:cNvPicPr>
          <p:nvPr/>
        </p:nvPicPr>
        <p:blipFill>
          <a:blip r:embed="rId2"/>
          <a:stretch>
            <a:fillRect/>
          </a:stretch>
        </p:blipFill>
        <p:spPr>
          <a:xfrm>
            <a:off x="2834670" y="1169496"/>
            <a:ext cx="6119548" cy="5572125"/>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867276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6" y="1622784"/>
            <a:ext cx="9685866" cy="4893346"/>
          </a:xfrm>
        </p:spPr>
        <p:txBody>
          <a:bodyPr>
            <a:normAutofit/>
          </a:bodyPr>
          <a:lstStyle/>
          <a:p>
            <a:pPr marL="0" indent="0" algn="just">
              <a:buNone/>
            </a:pPr>
            <a:endParaRPr lang="en-US" b="1" i="1" u="sng" dirty="0">
              <a:solidFill>
                <a:schemeClr val="accent1">
                  <a:lumMod val="75000"/>
                </a:schemeClr>
              </a:solidFill>
            </a:endParaRPr>
          </a:p>
          <a:p>
            <a:pPr algn="just"/>
            <a:r>
              <a:rPr lang="en-US" b="1" i="1" u="sng" dirty="0">
                <a:solidFill>
                  <a:schemeClr val="accent1">
                    <a:lumMod val="75000"/>
                  </a:schemeClr>
                </a:solidFill>
              </a:rPr>
              <a:t>Relationship Types, Sets, and Instances</a:t>
            </a:r>
          </a:p>
          <a:p>
            <a:pPr algn="just"/>
            <a:r>
              <a:rPr lang="en-US" dirty="0">
                <a:solidFill>
                  <a:schemeClr val="tx1">
                    <a:lumMod val="95000"/>
                    <a:lumOff val="5000"/>
                  </a:schemeClr>
                </a:solidFill>
              </a:rPr>
              <a:t>A </a:t>
            </a:r>
            <a:r>
              <a:rPr lang="en-US" b="1" dirty="0">
                <a:solidFill>
                  <a:srgbClr val="C00000"/>
                </a:solidFill>
              </a:rPr>
              <a:t>relationship type R </a:t>
            </a:r>
            <a:r>
              <a:rPr lang="en-US" dirty="0">
                <a:solidFill>
                  <a:schemeClr val="tx1">
                    <a:lumMod val="95000"/>
                    <a:lumOff val="5000"/>
                  </a:schemeClr>
                </a:solidFill>
              </a:rPr>
              <a:t>among n entity types E1, E2, . . . , En defines </a:t>
            </a:r>
            <a:r>
              <a:rPr lang="en-US" b="1" dirty="0">
                <a:solidFill>
                  <a:srgbClr val="7030A0"/>
                </a:solidFill>
              </a:rPr>
              <a:t>a set of associations among entities from these entity types.</a:t>
            </a:r>
          </a:p>
          <a:p>
            <a:pPr algn="just"/>
            <a:r>
              <a:rPr lang="en-US" dirty="0">
                <a:solidFill>
                  <a:srgbClr val="00B050"/>
                </a:solidFill>
              </a:rPr>
              <a:t>Each of the entity types </a:t>
            </a:r>
            <a:r>
              <a:rPr lang="en-US" dirty="0">
                <a:solidFill>
                  <a:schemeClr val="tx1">
                    <a:lumMod val="95000"/>
                    <a:lumOff val="5000"/>
                  </a:schemeClr>
                </a:solidFill>
              </a:rPr>
              <a:t>E1, E2, . . . , En is said to </a:t>
            </a:r>
            <a:r>
              <a:rPr lang="en-US" dirty="0">
                <a:solidFill>
                  <a:srgbClr val="00B050"/>
                </a:solidFill>
              </a:rPr>
              <a:t>participate in the relationship type R</a:t>
            </a:r>
            <a:r>
              <a:rPr lang="en-US" dirty="0">
                <a:solidFill>
                  <a:schemeClr val="tx1">
                    <a:lumMod val="95000"/>
                    <a:lumOff val="5000"/>
                  </a:schemeClr>
                </a:solidFill>
              </a:rPr>
              <a:t>.</a:t>
            </a:r>
          </a:p>
        </p:txBody>
      </p:sp>
      <p:pic>
        <p:nvPicPr>
          <p:cNvPr id="5122" name="Picture 2" descr="Entity Relationship Diagram ( ERD ) | Explained ER Model In DBMS"/>
          <p:cNvPicPr>
            <a:picLocks noChangeAspect="1" noChangeArrowheads="1"/>
          </p:cNvPicPr>
          <p:nvPr/>
        </p:nvPicPr>
        <p:blipFill rotWithShape="1">
          <a:blip r:embed="rId2">
            <a:extLst>
              <a:ext uri="{28A0092B-C50C-407E-A947-70E740481C1C}">
                <a14:useLocalDpi xmlns:a14="http://schemas.microsoft.com/office/drawing/2010/main" val="0"/>
              </a:ext>
            </a:extLst>
          </a:blip>
          <a:srcRect b="17945"/>
          <a:stretch/>
        </p:blipFill>
        <p:spPr bwMode="auto">
          <a:xfrm>
            <a:off x="2215405" y="3639245"/>
            <a:ext cx="7058597" cy="2695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0529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64" y="-77500"/>
            <a:ext cx="12365806" cy="560579"/>
          </a:xfrm>
        </p:spPr>
        <p:txBody>
          <a:bodyPr>
            <a:normAutofit/>
          </a:bodyPr>
          <a:lstStyle/>
          <a:p>
            <a:r>
              <a:rPr lang="en-US" sz="2800" dirty="0">
                <a:solidFill>
                  <a:srgbClr val="0070C0"/>
                </a:solidFill>
              </a:rPr>
              <a:t>Relationship Types, Relationship Sets, Roles, and Structural Constraints</a:t>
            </a:r>
          </a:p>
        </p:txBody>
      </p:sp>
      <p:sp>
        <p:nvSpPr>
          <p:cNvPr id="3" name="Content Placeholder 2"/>
          <p:cNvSpPr>
            <a:spLocks noGrp="1"/>
          </p:cNvSpPr>
          <p:nvPr>
            <p:ph idx="1"/>
          </p:nvPr>
        </p:nvSpPr>
        <p:spPr>
          <a:xfrm>
            <a:off x="0" y="125700"/>
            <a:ext cx="6698251" cy="6818563"/>
          </a:xfrm>
        </p:spPr>
        <p:txBody>
          <a:bodyPr>
            <a:normAutofit fontScale="92500" lnSpcReduction="10000"/>
          </a:bodyPr>
          <a:lstStyle/>
          <a:p>
            <a:pPr marL="0" indent="0" algn="just">
              <a:buNone/>
            </a:pPr>
            <a:endParaRPr lang="en-US" b="1" i="1" u="sng" dirty="0">
              <a:solidFill>
                <a:schemeClr val="accent1">
                  <a:lumMod val="75000"/>
                </a:schemeClr>
              </a:solidFill>
            </a:endParaRPr>
          </a:p>
          <a:p>
            <a:pPr algn="just"/>
            <a:r>
              <a:rPr lang="en-US" sz="2400" b="1" i="1" u="sng" dirty="0">
                <a:solidFill>
                  <a:schemeClr val="accent1">
                    <a:lumMod val="75000"/>
                  </a:schemeClr>
                </a:solidFill>
              </a:rPr>
              <a:t>Relationship Types, Sets, and Instances</a:t>
            </a:r>
          </a:p>
          <a:p>
            <a:pPr algn="just"/>
            <a:r>
              <a:rPr lang="en-US" sz="2400" dirty="0">
                <a:solidFill>
                  <a:schemeClr val="tx1">
                    <a:lumMod val="95000"/>
                    <a:lumOff val="5000"/>
                  </a:schemeClr>
                </a:solidFill>
              </a:rPr>
              <a:t>For example: </a:t>
            </a:r>
          </a:p>
          <a:p>
            <a:pPr algn="just"/>
            <a:r>
              <a:rPr lang="en-US" sz="2400" dirty="0">
                <a:solidFill>
                  <a:srgbClr val="7030A0"/>
                </a:solidFill>
              </a:rPr>
              <a:t>Consider a relationship type </a:t>
            </a:r>
            <a:r>
              <a:rPr lang="en-US" sz="2400" b="1" dirty="0">
                <a:solidFill>
                  <a:srgbClr val="7030A0"/>
                </a:solidFill>
              </a:rPr>
              <a:t>WORKS_FOR</a:t>
            </a:r>
            <a:r>
              <a:rPr lang="en-US" sz="2400" dirty="0">
                <a:solidFill>
                  <a:srgbClr val="7030A0"/>
                </a:solidFill>
              </a:rPr>
              <a:t> </a:t>
            </a:r>
          </a:p>
          <a:p>
            <a:pPr algn="just"/>
            <a:r>
              <a:rPr lang="en-US" sz="2400" dirty="0">
                <a:solidFill>
                  <a:srgbClr val="7030A0"/>
                </a:solidFill>
              </a:rPr>
              <a:t>between the two entity types </a:t>
            </a:r>
            <a:r>
              <a:rPr lang="en-US" sz="2400" b="1" dirty="0">
                <a:solidFill>
                  <a:srgbClr val="7030A0"/>
                </a:solidFill>
              </a:rPr>
              <a:t>EMPLOYEE</a:t>
            </a:r>
            <a:r>
              <a:rPr lang="en-US" sz="2400" dirty="0">
                <a:solidFill>
                  <a:srgbClr val="7030A0"/>
                </a:solidFill>
              </a:rPr>
              <a:t> and </a:t>
            </a:r>
            <a:r>
              <a:rPr lang="en-US" sz="2400" b="1" dirty="0">
                <a:solidFill>
                  <a:srgbClr val="7030A0"/>
                </a:solidFill>
              </a:rPr>
              <a:t>DEPARTMENT</a:t>
            </a:r>
            <a:r>
              <a:rPr lang="en-US" sz="2400" dirty="0">
                <a:solidFill>
                  <a:srgbClr val="7030A0"/>
                </a:solidFill>
              </a:rPr>
              <a:t>,</a:t>
            </a:r>
          </a:p>
          <a:p>
            <a:pPr algn="just"/>
            <a:r>
              <a:rPr lang="en-US" sz="2400" dirty="0">
                <a:solidFill>
                  <a:srgbClr val="7030A0"/>
                </a:solidFill>
              </a:rPr>
              <a:t>which associates each employee with the department for which the employee works. </a:t>
            </a:r>
          </a:p>
          <a:p>
            <a:pPr algn="just"/>
            <a:r>
              <a:rPr lang="en-US" sz="2400" dirty="0">
                <a:solidFill>
                  <a:schemeClr val="tx1">
                    <a:lumMod val="95000"/>
                    <a:lumOff val="5000"/>
                  </a:schemeClr>
                </a:solidFill>
              </a:rPr>
              <a:t>Each </a:t>
            </a:r>
            <a:r>
              <a:rPr lang="en-US" sz="2400" b="1" u="sng" dirty="0">
                <a:solidFill>
                  <a:schemeClr val="tx1">
                    <a:lumMod val="95000"/>
                    <a:lumOff val="5000"/>
                  </a:schemeClr>
                </a:solidFill>
              </a:rPr>
              <a:t>relationship instance </a:t>
            </a:r>
            <a:r>
              <a:rPr lang="en-US" sz="2400" dirty="0">
                <a:solidFill>
                  <a:schemeClr val="tx1">
                    <a:lumMod val="95000"/>
                    <a:lumOff val="5000"/>
                  </a:schemeClr>
                </a:solidFill>
              </a:rPr>
              <a:t>in the relationship set WORKS_FOR associates one EMPLOYEE entity and one DEPARTMENT entity. </a:t>
            </a:r>
          </a:p>
          <a:p>
            <a:pPr algn="just"/>
            <a:r>
              <a:rPr lang="en-US" sz="2000" dirty="0">
                <a:solidFill>
                  <a:schemeClr val="tx1">
                    <a:lumMod val="95000"/>
                    <a:lumOff val="5000"/>
                  </a:schemeClr>
                </a:solidFill>
              </a:rPr>
              <a:t>In ER diagrams,</a:t>
            </a:r>
          </a:p>
          <a:p>
            <a:pPr lvl="1" algn="just"/>
            <a:r>
              <a:rPr lang="en-US" sz="1800" b="1" dirty="0">
                <a:solidFill>
                  <a:srgbClr val="7030A0"/>
                </a:solidFill>
              </a:rPr>
              <a:t>Relationship types are displayed as diamond-shaped boxes</a:t>
            </a:r>
            <a:r>
              <a:rPr lang="en-US" sz="1800" dirty="0">
                <a:solidFill>
                  <a:srgbClr val="7030A0"/>
                </a:solidFill>
              </a:rPr>
              <a:t>,</a:t>
            </a:r>
          </a:p>
          <a:p>
            <a:pPr lvl="1" algn="just"/>
            <a:r>
              <a:rPr lang="en-US" sz="1800" dirty="0">
                <a:solidFill>
                  <a:schemeClr val="tx1">
                    <a:lumMod val="95000"/>
                    <a:lumOff val="5000"/>
                  </a:schemeClr>
                </a:solidFill>
              </a:rPr>
              <a:t>which are </a:t>
            </a:r>
            <a:r>
              <a:rPr lang="en-US" sz="1800" b="1" dirty="0">
                <a:solidFill>
                  <a:srgbClr val="7030A0"/>
                </a:solidFill>
              </a:rPr>
              <a:t>connected by straight lines </a:t>
            </a:r>
            <a:r>
              <a:rPr lang="en-US" sz="1800" dirty="0">
                <a:solidFill>
                  <a:schemeClr val="tx1">
                    <a:lumMod val="95000"/>
                    <a:lumOff val="5000"/>
                  </a:schemeClr>
                </a:solidFill>
              </a:rPr>
              <a:t>to the rectangular boxes representing the </a:t>
            </a:r>
            <a:r>
              <a:rPr lang="en-US" sz="1800" b="1" dirty="0">
                <a:solidFill>
                  <a:srgbClr val="7030A0"/>
                </a:solidFill>
              </a:rPr>
              <a:t>participating entity types</a:t>
            </a:r>
            <a:r>
              <a:rPr lang="en-US" sz="1800" dirty="0">
                <a:solidFill>
                  <a:srgbClr val="7030A0"/>
                </a:solidFill>
              </a:rPr>
              <a:t>. </a:t>
            </a:r>
          </a:p>
          <a:p>
            <a:pPr algn="just"/>
            <a:r>
              <a:rPr lang="en-US" sz="2000" dirty="0">
                <a:solidFill>
                  <a:schemeClr val="tx1">
                    <a:lumMod val="95000"/>
                    <a:lumOff val="5000"/>
                  </a:schemeClr>
                </a:solidFill>
              </a:rPr>
              <a:t>The </a:t>
            </a:r>
            <a:r>
              <a:rPr lang="en-US" sz="2000" b="1" dirty="0">
                <a:solidFill>
                  <a:srgbClr val="7030A0"/>
                </a:solidFill>
              </a:rPr>
              <a:t>relationship name</a:t>
            </a:r>
            <a:r>
              <a:rPr lang="en-US" sz="2000" dirty="0">
                <a:solidFill>
                  <a:schemeClr val="tx1">
                    <a:lumMod val="95000"/>
                    <a:lumOff val="5000"/>
                  </a:schemeClr>
                </a:solidFill>
              </a:rPr>
              <a:t> is displayed in the diamond-shaped box.</a:t>
            </a:r>
          </a:p>
          <a:p>
            <a:pPr algn="just"/>
            <a:endParaRPr lang="en-US" sz="2400" dirty="0">
              <a:solidFill>
                <a:schemeClr val="tx1">
                  <a:lumMod val="95000"/>
                  <a:lumOff val="5000"/>
                </a:schemeClr>
              </a:solidFill>
            </a:endParaRPr>
          </a:p>
        </p:txBody>
      </p:sp>
      <p:pic>
        <p:nvPicPr>
          <p:cNvPr id="4" name="Picture 3">
            <a:extLst>
              <a:ext uri="{FF2B5EF4-FFF2-40B4-BE49-F238E27FC236}">
                <a16:creationId xmlns:a16="http://schemas.microsoft.com/office/drawing/2014/main" id="{7B3A0C89-CE09-0B2A-095D-DDCB509592BF}"/>
              </a:ext>
            </a:extLst>
          </p:cNvPr>
          <p:cNvPicPr>
            <a:picLocks noChangeAspect="1"/>
          </p:cNvPicPr>
          <p:nvPr/>
        </p:nvPicPr>
        <p:blipFill>
          <a:blip r:embed="rId2"/>
          <a:stretch>
            <a:fillRect/>
          </a:stretch>
        </p:blipFill>
        <p:spPr>
          <a:xfrm>
            <a:off x="6725892" y="1489395"/>
            <a:ext cx="5466108" cy="4448551"/>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4020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1" cy="1320800"/>
          </a:xfrm>
        </p:spPr>
        <p:txBody>
          <a:bodyPr>
            <a:normAutofit/>
          </a:bodyPr>
          <a:lstStyle/>
          <a:p>
            <a:r>
              <a:rPr lang="en-US" dirty="0">
                <a:solidFill>
                  <a:srgbClr val="0070C0"/>
                </a:solidFill>
              </a:rPr>
              <a:t>Relationship Types, Relationship Sets, Roles &amp; Structural Constraints</a:t>
            </a:r>
          </a:p>
        </p:txBody>
      </p:sp>
      <p:sp>
        <p:nvSpPr>
          <p:cNvPr id="3" name="Content Placeholder 2"/>
          <p:cNvSpPr>
            <a:spLocks noGrp="1"/>
          </p:cNvSpPr>
          <p:nvPr>
            <p:ph idx="1"/>
          </p:nvPr>
        </p:nvSpPr>
        <p:spPr>
          <a:xfrm>
            <a:off x="-70369" y="982327"/>
            <a:ext cx="6719977" cy="4893346"/>
          </a:xfrm>
        </p:spPr>
        <p:txBody>
          <a:bodyPr>
            <a:normAutofit fontScale="92500" lnSpcReduction="10000"/>
          </a:bodyPr>
          <a:lstStyle/>
          <a:p>
            <a:pPr marL="0" indent="0" algn="just">
              <a:buNone/>
            </a:pPr>
            <a:endParaRPr lang="en-US" b="1" i="1" u="sng" dirty="0">
              <a:solidFill>
                <a:schemeClr val="accent1">
                  <a:lumMod val="75000"/>
                </a:schemeClr>
              </a:solidFill>
            </a:endParaRPr>
          </a:p>
          <a:p>
            <a:pPr algn="just"/>
            <a:r>
              <a:rPr lang="en-US" b="1" i="1" u="sng" dirty="0">
                <a:solidFill>
                  <a:schemeClr val="accent1">
                    <a:lumMod val="75000"/>
                  </a:schemeClr>
                </a:solidFill>
              </a:rPr>
              <a:t>Relationship Degree, Role Names, and Recursive Relationships</a:t>
            </a:r>
          </a:p>
          <a:p>
            <a:pPr algn="just"/>
            <a:r>
              <a:rPr lang="en-US" b="1" i="1" dirty="0">
                <a:solidFill>
                  <a:srgbClr val="FF0000"/>
                </a:solidFill>
              </a:rPr>
              <a:t>Degree of a Relationship Type</a:t>
            </a:r>
          </a:p>
          <a:p>
            <a:pPr algn="just"/>
            <a:r>
              <a:rPr lang="en-US" b="1" dirty="0">
                <a:solidFill>
                  <a:srgbClr val="7030A0"/>
                </a:solidFill>
              </a:rPr>
              <a:t>degree of a relationship type = No. of participating entities. </a:t>
            </a:r>
          </a:p>
          <a:p>
            <a:pPr algn="just"/>
            <a:r>
              <a:rPr lang="en-US" dirty="0">
                <a:solidFill>
                  <a:schemeClr val="tx1">
                    <a:lumMod val="95000"/>
                    <a:lumOff val="5000"/>
                  </a:schemeClr>
                </a:solidFill>
              </a:rPr>
              <a:t>Degree of WORKS_FOR relationship = 2. </a:t>
            </a:r>
          </a:p>
          <a:p>
            <a:pPr algn="just"/>
            <a:r>
              <a:rPr lang="en-US" b="1" u="sng" dirty="0">
                <a:solidFill>
                  <a:schemeClr val="tx1">
                    <a:lumMod val="95000"/>
                    <a:lumOff val="5000"/>
                  </a:schemeClr>
                </a:solidFill>
              </a:rPr>
              <a:t>Binary</a:t>
            </a:r>
            <a:r>
              <a:rPr lang="en-US" dirty="0">
                <a:solidFill>
                  <a:schemeClr val="tx1">
                    <a:lumMod val="95000"/>
                    <a:lumOff val="5000"/>
                  </a:schemeClr>
                </a:solidFill>
              </a:rPr>
              <a:t>: A relationship type of degree two </a:t>
            </a:r>
          </a:p>
          <a:p>
            <a:pPr algn="just"/>
            <a:r>
              <a:rPr lang="en-US" b="1" u="sng" dirty="0">
                <a:solidFill>
                  <a:schemeClr val="tx1">
                    <a:lumMod val="95000"/>
                    <a:lumOff val="5000"/>
                  </a:schemeClr>
                </a:solidFill>
              </a:rPr>
              <a:t>Ternary</a:t>
            </a:r>
            <a:r>
              <a:rPr lang="en-US" dirty="0">
                <a:solidFill>
                  <a:schemeClr val="tx1">
                    <a:lumMod val="95000"/>
                    <a:lumOff val="5000"/>
                  </a:schemeClr>
                </a:solidFill>
              </a:rPr>
              <a:t>: A relationship type of degree three</a:t>
            </a:r>
          </a:p>
          <a:p>
            <a:pPr algn="just"/>
            <a:r>
              <a:rPr lang="en-US" dirty="0">
                <a:solidFill>
                  <a:schemeClr val="tx1">
                    <a:lumMod val="95000"/>
                    <a:lumOff val="5000"/>
                  </a:schemeClr>
                </a:solidFill>
              </a:rPr>
              <a:t>An example of a ternary relationship is SUPPLY, where each relationship instance associates three </a:t>
            </a:r>
            <a:r>
              <a:rPr lang="en-US" b="1" dirty="0">
                <a:solidFill>
                  <a:srgbClr val="C00000"/>
                </a:solidFill>
              </a:rPr>
              <a:t>entities</a:t>
            </a:r>
          </a:p>
          <a:p>
            <a:pPr lvl="1" algn="just"/>
            <a:r>
              <a:rPr lang="en-US" b="1" dirty="0">
                <a:solidFill>
                  <a:srgbClr val="C00000"/>
                </a:solidFill>
              </a:rPr>
              <a:t>a supplier s, </a:t>
            </a:r>
          </a:p>
          <a:p>
            <a:pPr lvl="1" algn="just"/>
            <a:r>
              <a:rPr lang="en-US" b="1" dirty="0">
                <a:solidFill>
                  <a:srgbClr val="C00000"/>
                </a:solidFill>
              </a:rPr>
              <a:t>a part p, </a:t>
            </a:r>
          </a:p>
          <a:p>
            <a:pPr lvl="1" algn="just"/>
            <a:r>
              <a:rPr lang="en-US" b="1" dirty="0">
                <a:solidFill>
                  <a:srgbClr val="C00000"/>
                </a:solidFill>
              </a:rPr>
              <a:t>and a project j</a:t>
            </a:r>
          </a:p>
          <a:p>
            <a:pPr lvl="1" algn="just"/>
            <a:r>
              <a:rPr lang="en-US" b="1" dirty="0">
                <a:solidFill>
                  <a:srgbClr val="C00000"/>
                </a:solidFill>
              </a:rPr>
              <a:t>whenever s supplies part p to project j.</a:t>
            </a:r>
          </a:p>
        </p:txBody>
      </p:sp>
      <p:pic>
        <p:nvPicPr>
          <p:cNvPr id="4" name="Picture 3"/>
          <p:cNvPicPr>
            <a:picLocks noChangeAspect="1"/>
          </p:cNvPicPr>
          <p:nvPr/>
        </p:nvPicPr>
        <p:blipFill>
          <a:blip r:embed="rId2"/>
          <a:stretch>
            <a:fillRect/>
          </a:stretch>
        </p:blipFill>
        <p:spPr>
          <a:xfrm>
            <a:off x="6856642" y="1371502"/>
            <a:ext cx="4949269" cy="4114996"/>
          </a:xfrm>
          <a:prstGeom prst="rect">
            <a:avLst/>
          </a:prstGeom>
          <a:ln w="28575">
            <a:solidFill>
              <a:schemeClr val="tx1">
                <a:lumMod val="95000"/>
                <a:lumOff val="5000"/>
              </a:schemeClr>
            </a:solidFill>
          </a:ln>
        </p:spPr>
      </p:pic>
    </p:spTree>
    <p:extLst>
      <p:ext uri="{BB962C8B-B14F-4D97-AF65-F5344CB8AC3E}">
        <p14:creationId xmlns:p14="http://schemas.microsoft.com/office/powerpoint/2010/main" val="4053086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5775"/>
            <a:ext cx="8596668" cy="1320800"/>
          </a:xfrm>
        </p:spPr>
        <p:txBody>
          <a:bodyPr>
            <a:normAutofit fontScale="90000"/>
          </a:bodyPr>
          <a:lstStyle/>
          <a:p>
            <a:r>
              <a:rPr lang="en-US" dirty="0"/>
              <a:t>Using High-Level Conceptual Data Models</a:t>
            </a:r>
            <a:br>
              <a:rPr lang="en-US" dirty="0"/>
            </a:br>
            <a:r>
              <a:rPr lang="en-US" dirty="0"/>
              <a:t>for Database Design</a:t>
            </a:r>
          </a:p>
        </p:txBody>
      </p:sp>
      <p:sp>
        <p:nvSpPr>
          <p:cNvPr id="3" name="Content Placeholder 2"/>
          <p:cNvSpPr>
            <a:spLocks noGrp="1"/>
          </p:cNvSpPr>
          <p:nvPr>
            <p:ph idx="1"/>
          </p:nvPr>
        </p:nvSpPr>
        <p:spPr>
          <a:xfrm>
            <a:off x="14686" y="1287182"/>
            <a:ext cx="6200583" cy="5047357"/>
          </a:xfrm>
        </p:spPr>
        <p:txBody>
          <a:bodyPr>
            <a:normAutofit/>
          </a:bodyPr>
          <a:lstStyle/>
          <a:p>
            <a:pPr algn="just"/>
            <a:r>
              <a:rPr lang="en-US" sz="2000" b="1" dirty="0">
                <a:solidFill>
                  <a:schemeClr val="tx1">
                    <a:lumMod val="95000"/>
                    <a:lumOff val="5000"/>
                  </a:schemeClr>
                </a:solidFill>
              </a:rPr>
              <a:t>with listing the data requirements, it is useful to </a:t>
            </a:r>
            <a:r>
              <a:rPr lang="en-US" sz="2000" b="1" dirty="0">
                <a:solidFill>
                  <a:srgbClr val="7030A0"/>
                </a:solidFill>
              </a:rPr>
              <a:t>specify the known functional requirements of the application. </a:t>
            </a:r>
          </a:p>
          <a:p>
            <a:pPr lvl="1" algn="just"/>
            <a:r>
              <a:rPr lang="en-US" sz="1800" b="1" u="sng" dirty="0">
                <a:solidFill>
                  <a:schemeClr val="tx1">
                    <a:lumMod val="95000"/>
                    <a:lumOff val="5000"/>
                  </a:schemeClr>
                </a:solidFill>
              </a:rPr>
              <a:t>Functional requirements: </a:t>
            </a:r>
            <a:r>
              <a:rPr lang="en-US" sz="1800" b="1" dirty="0">
                <a:solidFill>
                  <a:schemeClr val="tx1">
                    <a:lumMod val="95000"/>
                    <a:lumOff val="5000"/>
                  </a:schemeClr>
                </a:solidFill>
              </a:rPr>
              <a:t>User defined operations applied to the database, including both retrievals and updates. </a:t>
            </a:r>
          </a:p>
          <a:p>
            <a:pPr algn="just"/>
            <a:r>
              <a:rPr lang="en-US" sz="2000" b="1" dirty="0">
                <a:solidFill>
                  <a:schemeClr val="tx1">
                    <a:lumMod val="95000"/>
                    <a:lumOff val="5000"/>
                  </a:schemeClr>
                </a:solidFill>
              </a:rPr>
              <a:t>For  functional requirements specifications, </a:t>
            </a:r>
            <a:r>
              <a:rPr lang="en-US" sz="2000" b="1" dirty="0">
                <a:solidFill>
                  <a:srgbClr val="C00000"/>
                </a:solidFill>
              </a:rPr>
              <a:t>data flow diagrams, sequence diagrams, scenarios</a:t>
            </a:r>
            <a:r>
              <a:rPr lang="en-US" sz="2000" b="1" dirty="0">
                <a:solidFill>
                  <a:schemeClr val="tx1">
                    <a:lumMod val="95000"/>
                    <a:lumOff val="5000"/>
                  </a:schemeClr>
                </a:solidFill>
              </a:rPr>
              <a:t>, and other techniques are used.</a:t>
            </a:r>
          </a:p>
        </p:txBody>
      </p:sp>
      <p:pic>
        <p:nvPicPr>
          <p:cNvPr id="11" name="Picture 10"/>
          <p:cNvPicPr>
            <a:picLocks noChangeAspect="1"/>
          </p:cNvPicPr>
          <p:nvPr/>
        </p:nvPicPr>
        <p:blipFill rotWithShape="1">
          <a:blip r:embed="rId2"/>
          <a:srcRect l="8823"/>
          <a:stretch/>
        </p:blipFill>
        <p:spPr>
          <a:xfrm>
            <a:off x="6614983" y="1036525"/>
            <a:ext cx="5089181" cy="5657850"/>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9803027" y="2158314"/>
            <a:ext cx="1672282" cy="7496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72094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6" y="1622784"/>
            <a:ext cx="10122238" cy="4893346"/>
          </a:xfrm>
        </p:spPr>
        <p:txBody>
          <a:bodyPr>
            <a:normAutofit/>
          </a:bodyPr>
          <a:lstStyle/>
          <a:p>
            <a:pPr marL="0" indent="0" algn="just">
              <a:buNone/>
            </a:pPr>
            <a:endParaRPr lang="en-US" b="1" i="1" u="sng" dirty="0">
              <a:solidFill>
                <a:schemeClr val="accent1">
                  <a:lumMod val="75000"/>
                </a:schemeClr>
              </a:solidFill>
            </a:endParaRPr>
          </a:p>
          <a:p>
            <a:pPr algn="just"/>
            <a:r>
              <a:rPr lang="en-US" b="1" i="1" u="sng" dirty="0">
                <a:solidFill>
                  <a:schemeClr val="accent1">
                    <a:lumMod val="75000"/>
                  </a:schemeClr>
                </a:solidFill>
              </a:rPr>
              <a:t>Relationship Degree, Role Names, and Recursive Relationships</a:t>
            </a:r>
          </a:p>
          <a:p>
            <a:pPr algn="just"/>
            <a:r>
              <a:rPr lang="en-US" b="1" i="1" dirty="0">
                <a:solidFill>
                  <a:srgbClr val="FF0000"/>
                </a:solidFill>
              </a:rPr>
              <a:t>Relationships as attributes</a:t>
            </a:r>
          </a:p>
          <a:p>
            <a:pPr algn="just"/>
            <a:r>
              <a:rPr lang="en-US" sz="1700" dirty="0">
                <a:solidFill>
                  <a:schemeClr val="tx1">
                    <a:lumMod val="95000"/>
                    <a:lumOff val="5000"/>
                  </a:schemeClr>
                </a:solidFill>
              </a:rPr>
              <a:t>It is sometimes easy to think of binary relations as attributes in an entity set </a:t>
            </a:r>
          </a:p>
          <a:p>
            <a:pPr algn="just"/>
            <a:r>
              <a:rPr lang="en-US" sz="1700" dirty="0">
                <a:solidFill>
                  <a:schemeClr val="tx1">
                    <a:lumMod val="95000"/>
                    <a:lumOff val="5000"/>
                  </a:schemeClr>
                </a:solidFill>
              </a:rPr>
              <a:t>As we have done in the following diagram.</a:t>
            </a:r>
          </a:p>
          <a:p>
            <a:pPr marL="0" indent="0" algn="just">
              <a:buNone/>
            </a:pPr>
            <a:endParaRPr lang="en-US" b="1" i="1" dirty="0">
              <a:solidFill>
                <a:srgbClr val="FF0000"/>
              </a:solidFill>
            </a:endParaRPr>
          </a:p>
        </p:txBody>
      </p:sp>
      <p:grpSp>
        <p:nvGrpSpPr>
          <p:cNvPr id="8" name="Group 7">
            <a:extLst>
              <a:ext uri="{FF2B5EF4-FFF2-40B4-BE49-F238E27FC236}">
                <a16:creationId xmlns:a16="http://schemas.microsoft.com/office/drawing/2014/main" id="{0150BC3A-749D-0D8C-3081-9CC349E6982D}"/>
              </a:ext>
            </a:extLst>
          </p:cNvPr>
          <p:cNvGrpSpPr/>
          <p:nvPr/>
        </p:nvGrpSpPr>
        <p:grpSpPr>
          <a:xfrm>
            <a:off x="5191329" y="3657601"/>
            <a:ext cx="6098878" cy="2613804"/>
            <a:chOff x="5286219" y="3830129"/>
            <a:chExt cx="6098878" cy="2613804"/>
          </a:xfrm>
        </p:grpSpPr>
        <p:pic>
          <p:nvPicPr>
            <p:cNvPr id="4" name="Picture 3">
              <a:extLst>
                <a:ext uri="{FF2B5EF4-FFF2-40B4-BE49-F238E27FC236}">
                  <a16:creationId xmlns:a16="http://schemas.microsoft.com/office/drawing/2014/main" id="{B4AD16BA-8C72-2E4C-E2C4-8BE1271D556A}"/>
                </a:ext>
              </a:extLst>
            </p:cNvPr>
            <p:cNvPicPr>
              <a:picLocks noChangeAspect="1"/>
            </p:cNvPicPr>
            <p:nvPr/>
          </p:nvPicPr>
          <p:blipFill rotWithShape="1">
            <a:blip r:embed="rId2"/>
            <a:srcRect l="3902" t="51774" r="2562" b="18966"/>
            <a:stretch/>
          </p:blipFill>
          <p:spPr>
            <a:xfrm>
              <a:off x="5286219" y="3830129"/>
              <a:ext cx="6098878" cy="2613804"/>
            </a:xfrm>
            <a:prstGeom prst="rect">
              <a:avLst/>
            </a:prstGeom>
            <a:ln w="28575" cap="sq">
              <a:solidFill>
                <a:srgbClr val="000000"/>
              </a:solidFill>
              <a:miter lim="800000"/>
            </a:ln>
            <a:effectLst>
              <a:outerShdw blurRad="57150" dist="50800" dir="2700000" algn="tl" rotWithShape="0">
                <a:srgbClr val="000000">
                  <a:alpha val="40000"/>
                </a:srgbClr>
              </a:outerShdw>
            </a:effec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CB28E78-7637-7645-20EA-9160AEB0DBC8}"/>
                    </a:ext>
                  </a:extLst>
                </p14:cNvPr>
                <p14:cNvContentPartPr/>
                <p14:nvPr/>
              </p14:nvContentPartPr>
              <p14:xfrm>
                <a:off x="9332952" y="3846471"/>
                <a:ext cx="2028960" cy="1443600"/>
              </p14:xfrm>
            </p:contentPart>
          </mc:Choice>
          <mc:Fallback xmlns="">
            <p:pic>
              <p:nvPicPr>
                <p:cNvPr id="5" name="Ink 4">
                  <a:extLst>
                    <a:ext uri="{FF2B5EF4-FFF2-40B4-BE49-F238E27FC236}">
                      <a16:creationId xmlns:a16="http://schemas.microsoft.com/office/drawing/2014/main" id="{ECB28E78-7637-7645-20EA-9160AEB0DBC8}"/>
                    </a:ext>
                  </a:extLst>
                </p:cNvPr>
                <p:cNvPicPr/>
                <p:nvPr/>
              </p:nvPicPr>
              <p:blipFill>
                <a:blip r:embed="rId4"/>
                <a:stretch>
                  <a:fillRect/>
                </a:stretch>
              </p:blipFill>
              <p:spPr>
                <a:xfrm>
                  <a:off x="9324312" y="3837471"/>
                  <a:ext cx="2046600" cy="1461240"/>
                </a:xfrm>
                <a:prstGeom prst="rect">
                  <a:avLst/>
                </a:prstGeom>
              </p:spPr>
            </p:pic>
          </mc:Fallback>
        </mc:AlternateContent>
      </p:grpSp>
    </p:spTree>
    <p:extLst>
      <p:ext uri="{BB962C8B-B14F-4D97-AF65-F5344CB8AC3E}">
        <p14:creationId xmlns:p14="http://schemas.microsoft.com/office/powerpoint/2010/main" val="3930311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6" y="1622784"/>
            <a:ext cx="10122238" cy="4893346"/>
          </a:xfrm>
        </p:spPr>
        <p:txBody>
          <a:bodyPr>
            <a:normAutofit/>
          </a:bodyPr>
          <a:lstStyle/>
          <a:p>
            <a:pPr marL="0" indent="0" algn="just">
              <a:buNone/>
            </a:pPr>
            <a:endParaRPr lang="en-US" b="1" i="1" u="sng" dirty="0">
              <a:solidFill>
                <a:schemeClr val="accent1">
                  <a:lumMod val="75000"/>
                </a:schemeClr>
              </a:solidFill>
            </a:endParaRPr>
          </a:p>
          <a:p>
            <a:pPr algn="just"/>
            <a:r>
              <a:rPr lang="en-US" b="1" i="1" u="sng" dirty="0">
                <a:solidFill>
                  <a:schemeClr val="accent1">
                    <a:lumMod val="75000"/>
                  </a:schemeClr>
                </a:solidFill>
              </a:rPr>
              <a:t>Relationship Degree, Role Names, and Recursive Relationships</a:t>
            </a:r>
          </a:p>
          <a:p>
            <a:pPr algn="just"/>
            <a:r>
              <a:rPr lang="en-US" b="1" i="1" dirty="0">
                <a:solidFill>
                  <a:srgbClr val="FF0000"/>
                </a:solidFill>
              </a:rPr>
              <a:t>Role Names and Recursive Relationships</a:t>
            </a:r>
          </a:p>
          <a:p>
            <a:pPr algn="just"/>
            <a:r>
              <a:rPr lang="en-US" b="1" dirty="0">
                <a:solidFill>
                  <a:srgbClr val="7030A0"/>
                </a:solidFill>
              </a:rPr>
              <a:t>Each entity type that participates in a relationship type plays a particular role in the relationship</a:t>
            </a:r>
            <a:r>
              <a:rPr lang="en-US" dirty="0">
                <a:solidFill>
                  <a:schemeClr val="tx1">
                    <a:lumMod val="95000"/>
                    <a:lumOff val="5000"/>
                  </a:schemeClr>
                </a:solidFill>
              </a:rPr>
              <a:t>. </a:t>
            </a:r>
          </a:p>
          <a:p>
            <a:pPr algn="just"/>
            <a:r>
              <a:rPr lang="en-US" b="1" dirty="0">
                <a:solidFill>
                  <a:srgbClr val="C00000"/>
                </a:solidFill>
              </a:rPr>
              <a:t>role name: </a:t>
            </a:r>
            <a:r>
              <a:rPr lang="en-US" b="1" dirty="0">
                <a:solidFill>
                  <a:srgbClr val="7030A0"/>
                </a:solidFill>
              </a:rPr>
              <a:t>mentions the role that a participating entity from the entity type plays in each relationship instance</a:t>
            </a:r>
            <a:r>
              <a:rPr lang="en-US" dirty="0">
                <a:solidFill>
                  <a:schemeClr val="tx1">
                    <a:lumMod val="95000"/>
                    <a:lumOff val="5000"/>
                  </a:schemeClr>
                </a:solidFill>
              </a:rPr>
              <a:t>, and it helps to explain what the relationship means.</a:t>
            </a:r>
          </a:p>
          <a:p>
            <a:pPr algn="just"/>
            <a:r>
              <a:rPr lang="en-US" dirty="0">
                <a:solidFill>
                  <a:schemeClr val="tx1">
                    <a:lumMod val="95000"/>
                    <a:lumOff val="5000"/>
                  </a:schemeClr>
                </a:solidFill>
              </a:rPr>
              <a:t>For example, in the WORKS_FOR relationship type, EMPLOYEE </a:t>
            </a:r>
            <a:r>
              <a:rPr lang="en-US" b="1" dirty="0">
                <a:solidFill>
                  <a:srgbClr val="C00000"/>
                </a:solidFill>
              </a:rPr>
              <a:t>plays the role of employee/ worker and DEPARTMENT plays the role of department/employer.</a:t>
            </a:r>
          </a:p>
        </p:txBody>
      </p:sp>
    </p:spTree>
    <p:extLst>
      <p:ext uri="{BB962C8B-B14F-4D97-AF65-F5344CB8AC3E}">
        <p14:creationId xmlns:p14="http://schemas.microsoft.com/office/powerpoint/2010/main" val="2636836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7" y="1622784"/>
            <a:ext cx="6201260" cy="4893346"/>
          </a:xfrm>
        </p:spPr>
        <p:txBody>
          <a:bodyPr>
            <a:normAutofit fontScale="92500" lnSpcReduction="10000"/>
          </a:bodyPr>
          <a:lstStyle/>
          <a:p>
            <a:pPr marL="0" indent="0" algn="just">
              <a:buNone/>
            </a:pPr>
            <a:endParaRPr lang="en-US" b="1" i="1" u="sng" dirty="0">
              <a:solidFill>
                <a:schemeClr val="accent1">
                  <a:lumMod val="75000"/>
                </a:schemeClr>
              </a:solidFill>
            </a:endParaRPr>
          </a:p>
          <a:p>
            <a:pPr algn="just"/>
            <a:r>
              <a:rPr lang="en-US" b="1" i="1" u="sng" dirty="0">
                <a:solidFill>
                  <a:schemeClr val="accent1">
                    <a:lumMod val="75000"/>
                  </a:schemeClr>
                </a:solidFill>
              </a:rPr>
              <a:t>Relationship Degree, Role Names, and Recursive Relationships</a:t>
            </a:r>
          </a:p>
          <a:p>
            <a:pPr algn="just"/>
            <a:r>
              <a:rPr lang="en-US" b="1" i="1" dirty="0">
                <a:solidFill>
                  <a:srgbClr val="FF0000"/>
                </a:solidFill>
              </a:rPr>
              <a:t>Role Names and Recursive Relationships</a:t>
            </a:r>
          </a:p>
          <a:p>
            <a:pPr algn="just"/>
            <a:r>
              <a:rPr lang="en-US" dirty="0">
                <a:solidFill>
                  <a:schemeClr val="tx1">
                    <a:lumMod val="95000"/>
                    <a:lumOff val="5000"/>
                  </a:schemeClr>
                </a:solidFill>
              </a:rPr>
              <a:t>In some cases, the </a:t>
            </a:r>
            <a:r>
              <a:rPr lang="en-US" b="1" dirty="0">
                <a:solidFill>
                  <a:srgbClr val="7030A0"/>
                </a:solidFill>
              </a:rPr>
              <a:t>same entity type participates more than once in a relationship type in different roles</a:t>
            </a:r>
            <a:r>
              <a:rPr lang="en-US" dirty="0">
                <a:solidFill>
                  <a:schemeClr val="tx1">
                    <a:lumMod val="95000"/>
                    <a:lumOff val="5000"/>
                  </a:schemeClr>
                </a:solidFill>
              </a:rPr>
              <a:t>.</a:t>
            </a:r>
          </a:p>
          <a:p>
            <a:pPr algn="just"/>
            <a:r>
              <a:rPr lang="en-US" dirty="0">
                <a:solidFill>
                  <a:schemeClr val="tx1">
                    <a:lumMod val="95000"/>
                    <a:lumOff val="5000"/>
                  </a:schemeClr>
                </a:solidFill>
              </a:rPr>
              <a:t>In such cases the </a:t>
            </a:r>
            <a:r>
              <a:rPr lang="en-US" b="1" dirty="0">
                <a:solidFill>
                  <a:srgbClr val="7030A0"/>
                </a:solidFill>
              </a:rPr>
              <a:t>role name becomes essential </a:t>
            </a:r>
            <a:r>
              <a:rPr lang="en-US" dirty="0">
                <a:solidFill>
                  <a:schemeClr val="tx1">
                    <a:lumMod val="95000"/>
                    <a:lumOff val="5000"/>
                  </a:schemeClr>
                </a:solidFill>
              </a:rPr>
              <a:t>for distinguishing the meaning of the role that each participating entity plays.</a:t>
            </a:r>
          </a:p>
          <a:p>
            <a:pPr algn="just"/>
            <a:r>
              <a:rPr lang="en-US" dirty="0">
                <a:solidFill>
                  <a:schemeClr val="tx1">
                    <a:lumMod val="95000"/>
                    <a:lumOff val="5000"/>
                  </a:schemeClr>
                </a:solidFill>
              </a:rPr>
              <a:t>Such relationship types are called </a:t>
            </a:r>
            <a:r>
              <a:rPr lang="en-US" b="1" dirty="0">
                <a:solidFill>
                  <a:srgbClr val="C00000"/>
                </a:solidFill>
              </a:rPr>
              <a:t>recursive relationships </a:t>
            </a:r>
            <a:r>
              <a:rPr lang="en-US" dirty="0">
                <a:solidFill>
                  <a:schemeClr val="tx1">
                    <a:lumMod val="95000"/>
                    <a:lumOff val="5000"/>
                  </a:schemeClr>
                </a:solidFill>
              </a:rPr>
              <a:t>or </a:t>
            </a:r>
            <a:r>
              <a:rPr lang="en-US" b="1" dirty="0">
                <a:solidFill>
                  <a:srgbClr val="C00000"/>
                </a:solidFill>
              </a:rPr>
              <a:t>self-referencing relationships</a:t>
            </a:r>
            <a:r>
              <a:rPr lang="en-US" dirty="0">
                <a:solidFill>
                  <a:schemeClr val="tx1">
                    <a:lumMod val="95000"/>
                    <a:lumOff val="5000"/>
                  </a:schemeClr>
                </a:solidFill>
              </a:rPr>
              <a:t>.</a:t>
            </a:r>
          </a:p>
          <a:p>
            <a:pPr algn="just"/>
            <a:r>
              <a:rPr lang="en-US" dirty="0">
                <a:solidFill>
                  <a:srgbClr val="7030A0"/>
                </a:solidFill>
              </a:rPr>
              <a:t>The SUPERVISION relationship type relates an employee to a supervisor, where both employee and supervisor entities are members of the same EMPLOYEE entity set</a:t>
            </a:r>
            <a:r>
              <a:rPr lang="en-US" dirty="0">
                <a:solidFill>
                  <a:schemeClr val="tx1">
                    <a:lumMod val="95000"/>
                    <a:lumOff val="5000"/>
                  </a:schemeClr>
                </a:solidFill>
              </a:rPr>
              <a:t>. Hence, the EMPLOYEE entity type participates twice in SUPERVISION: once in the role of supervisor (or boss), and once in the role of supervisee (or subordinate). </a:t>
            </a:r>
          </a:p>
        </p:txBody>
      </p:sp>
      <p:pic>
        <p:nvPicPr>
          <p:cNvPr id="4" name="Picture 3"/>
          <p:cNvPicPr>
            <a:picLocks noChangeAspect="1"/>
          </p:cNvPicPr>
          <p:nvPr/>
        </p:nvPicPr>
        <p:blipFill>
          <a:blip r:embed="rId2"/>
          <a:stretch>
            <a:fillRect/>
          </a:stretch>
        </p:blipFill>
        <p:spPr>
          <a:xfrm>
            <a:off x="6763265" y="1880558"/>
            <a:ext cx="5320898" cy="4701397"/>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345254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7" y="1622784"/>
            <a:ext cx="5715228" cy="4893346"/>
          </a:xfrm>
        </p:spPr>
        <p:txBody>
          <a:bodyPr>
            <a:normAutofit lnSpcReduction="10000"/>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Relationship Degree, Role Names, and Recursive Relationships</a:t>
            </a:r>
          </a:p>
          <a:p>
            <a:r>
              <a:rPr lang="en-US" b="1" i="1" dirty="0">
                <a:solidFill>
                  <a:srgbClr val="FF0000"/>
                </a:solidFill>
              </a:rPr>
              <a:t>Role Names and Recursive Relationships</a:t>
            </a:r>
          </a:p>
          <a:p>
            <a:r>
              <a:rPr lang="en-US" dirty="0">
                <a:solidFill>
                  <a:schemeClr val="tx1">
                    <a:lumMod val="95000"/>
                    <a:lumOff val="5000"/>
                  </a:schemeClr>
                </a:solidFill>
              </a:rPr>
              <a:t>In Figure 3.11</a:t>
            </a:r>
            <a:endParaRPr lang="en-US" dirty="0">
              <a:solidFill>
                <a:srgbClr val="7030A0"/>
              </a:solidFill>
            </a:endParaRPr>
          </a:p>
          <a:p>
            <a:pPr lvl="1"/>
            <a:r>
              <a:rPr lang="en-US" dirty="0">
                <a:solidFill>
                  <a:srgbClr val="7030A0"/>
                </a:solidFill>
              </a:rPr>
              <a:t>the lines marked ‘1’ represent the supervisor role</a:t>
            </a:r>
            <a:endParaRPr lang="en-US" dirty="0">
              <a:solidFill>
                <a:schemeClr val="tx1">
                  <a:lumMod val="95000"/>
                  <a:lumOff val="5000"/>
                </a:schemeClr>
              </a:solidFill>
            </a:endParaRPr>
          </a:p>
          <a:p>
            <a:pPr lvl="1"/>
            <a:r>
              <a:rPr lang="en-US" dirty="0">
                <a:solidFill>
                  <a:srgbClr val="7030A0"/>
                </a:solidFill>
              </a:rPr>
              <a:t>The lines marked ‘2’ represent the supervisee role</a:t>
            </a:r>
          </a:p>
          <a:p>
            <a:pPr lvl="1"/>
            <a:r>
              <a:rPr lang="en-US" dirty="0">
                <a:solidFill>
                  <a:schemeClr val="tx1">
                    <a:lumMod val="95000"/>
                    <a:lumOff val="5000"/>
                  </a:schemeClr>
                </a:solidFill>
              </a:rPr>
              <a:t>hence, </a:t>
            </a:r>
          </a:p>
          <a:p>
            <a:pPr lvl="2"/>
            <a:r>
              <a:rPr lang="en-US" dirty="0">
                <a:solidFill>
                  <a:schemeClr val="tx1">
                    <a:lumMod val="95000"/>
                    <a:lumOff val="5000"/>
                  </a:schemeClr>
                </a:solidFill>
              </a:rPr>
              <a:t>e1 supervises e2 and e3, and works under e5</a:t>
            </a:r>
          </a:p>
          <a:p>
            <a:pPr lvl="2"/>
            <a:r>
              <a:rPr lang="en-US" dirty="0">
                <a:solidFill>
                  <a:schemeClr val="tx1">
                    <a:lumMod val="95000"/>
                    <a:lumOff val="5000"/>
                  </a:schemeClr>
                </a:solidFill>
              </a:rPr>
              <a:t>e4 supervises e6 and e7, and works under e5</a:t>
            </a:r>
          </a:p>
          <a:p>
            <a:pPr lvl="2"/>
            <a:r>
              <a:rPr lang="en-US" dirty="0">
                <a:solidFill>
                  <a:schemeClr val="tx1">
                    <a:lumMod val="95000"/>
                    <a:lumOff val="5000"/>
                  </a:schemeClr>
                </a:solidFill>
              </a:rPr>
              <a:t>e5 supervises e1 and e4. </a:t>
            </a:r>
          </a:p>
          <a:p>
            <a:r>
              <a:rPr lang="en-US" dirty="0">
                <a:solidFill>
                  <a:schemeClr val="tx1">
                    <a:lumMod val="95000"/>
                    <a:lumOff val="5000"/>
                  </a:schemeClr>
                </a:solidFill>
              </a:rPr>
              <a:t>In this example, each relationship instance must be connected with two lines, one marked with ‘1’ (supervisor) and the other with ‘2’ (supervisee).</a:t>
            </a:r>
          </a:p>
        </p:txBody>
      </p:sp>
      <p:pic>
        <p:nvPicPr>
          <p:cNvPr id="4" name="Picture 3"/>
          <p:cNvPicPr>
            <a:picLocks noChangeAspect="1"/>
          </p:cNvPicPr>
          <p:nvPr/>
        </p:nvPicPr>
        <p:blipFill>
          <a:blip r:embed="rId2"/>
          <a:stretch>
            <a:fillRect/>
          </a:stretch>
        </p:blipFill>
        <p:spPr>
          <a:xfrm>
            <a:off x="6252520" y="1835259"/>
            <a:ext cx="5626442" cy="4893346"/>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351319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37" y="-44091"/>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1" y="768768"/>
            <a:ext cx="7617125" cy="6011594"/>
          </a:xfrm>
        </p:spPr>
        <p:txBody>
          <a:bodyPr>
            <a:normAutofit/>
          </a:bodyPr>
          <a:lstStyle/>
          <a:p>
            <a:pPr marL="0" indent="0" algn="just">
              <a:buNone/>
            </a:pPr>
            <a:endParaRPr lang="en-US" b="1" i="1" u="sng" dirty="0">
              <a:solidFill>
                <a:schemeClr val="accent1">
                  <a:lumMod val="75000"/>
                </a:schemeClr>
              </a:solidFill>
            </a:endParaRPr>
          </a:p>
          <a:p>
            <a:pPr algn="just"/>
            <a:r>
              <a:rPr lang="en-US" b="1" i="1" u="sng" dirty="0">
                <a:solidFill>
                  <a:schemeClr val="accent1">
                    <a:lumMod val="75000"/>
                  </a:schemeClr>
                </a:solidFill>
              </a:rPr>
              <a:t>Binary Relationship constraints</a:t>
            </a:r>
          </a:p>
          <a:p>
            <a:pPr algn="just"/>
            <a:r>
              <a:rPr lang="en-US" b="1" i="1" u="sng" dirty="0">
                <a:solidFill>
                  <a:schemeClr val="tx1">
                    <a:lumMod val="50000"/>
                    <a:lumOff val="50000"/>
                  </a:schemeClr>
                </a:solidFill>
              </a:rPr>
              <a:t>Type 1:</a:t>
            </a:r>
            <a:r>
              <a:rPr lang="en-US" b="1" i="1" dirty="0">
                <a:solidFill>
                  <a:srgbClr val="FF0000"/>
                </a:solidFill>
              </a:rPr>
              <a:t>Cardinality Ratios for Binary Relationships</a:t>
            </a:r>
          </a:p>
          <a:p>
            <a:pPr algn="just"/>
            <a:r>
              <a:rPr lang="en-US" b="1" dirty="0">
                <a:solidFill>
                  <a:srgbClr val="C00000"/>
                </a:solidFill>
              </a:rPr>
              <a:t>cardinality ratio for a binary relationship:</a:t>
            </a:r>
          </a:p>
          <a:p>
            <a:pPr lvl="1" algn="just"/>
            <a:r>
              <a:rPr lang="en-US" b="1" dirty="0">
                <a:solidFill>
                  <a:srgbClr val="C00000"/>
                </a:solidFill>
              </a:rPr>
              <a:t>the maximum number of relationship instances that an entity can participate in. </a:t>
            </a:r>
          </a:p>
          <a:p>
            <a:pPr algn="just"/>
            <a:r>
              <a:rPr lang="en-US" dirty="0">
                <a:solidFill>
                  <a:schemeClr val="tx1">
                    <a:lumMod val="95000"/>
                    <a:lumOff val="5000"/>
                  </a:schemeClr>
                </a:solidFill>
              </a:rPr>
              <a:t>For example, </a:t>
            </a:r>
          </a:p>
          <a:p>
            <a:pPr lvl="1" algn="just"/>
            <a:r>
              <a:rPr lang="en-US" b="1" u="sng" dirty="0">
                <a:solidFill>
                  <a:schemeClr val="accent3">
                    <a:lumMod val="50000"/>
                  </a:schemeClr>
                </a:solidFill>
              </a:rPr>
              <a:t>Requirement: each employee must work for 1 department</a:t>
            </a:r>
          </a:p>
          <a:p>
            <a:pPr lvl="1" algn="just"/>
            <a:r>
              <a:rPr lang="en-US" dirty="0">
                <a:solidFill>
                  <a:schemeClr val="tx1">
                    <a:lumMod val="95000"/>
                    <a:lumOff val="5000"/>
                  </a:schemeClr>
                </a:solidFill>
              </a:rPr>
              <a:t>in the </a:t>
            </a:r>
            <a:r>
              <a:rPr lang="en-US" b="1" dirty="0">
                <a:solidFill>
                  <a:srgbClr val="7030A0"/>
                </a:solidFill>
              </a:rPr>
              <a:t>WORKS_FOR </a:t>
            </a:r>
            <a:r>
              <a:rPr lang="en-US" dirty="0">
                <a:solidFill>
                  <a:schemeClr val="tx1">
                    <a:lumMod val="95000"/>
                    <a:lumOff val="5000"/>
                  </a:schemeClr>
                </a:solidFill>
              </a:rPr>
              <a:t>binary relationship type, </a:t>
            </a:r>
            <a:r>
              <a:rPr lang="en-US" b="1" dirty="0">
                <a:solidFill>
                  <a:srgbClr val="7030A0"/>
                </a:solidFill>
              </a:rPr>
              <a:t>DEPARTMENT:EMPLOYEE is of cardinality ratio 1:N</a:t>
            </a:r>
            <a:r>
              <a:rPr lang="en-US" dirty="0">
                <a:solidFill>
                  <a:schemeClr val="tx1">
                    <a:lumMod val="95000"/>
                    <a:lumOff val="5000"/>
                  </a:schemeClr>
                </a:solidFill>
              </a:rPr>
              <a:t>, </a:t>
            </a:r>
          </a:p>
          <a:p>
            <a:pPr lvl="2" algn="just"/>
            <a:r>
              <a:rPr lang="en-US" sz="1700" b="1" dirty="0">
                <a:solidFill>
                  <a:schemeClr val="accent6">
                    <a:lumMod val="50000"/>
                  </a:schemeClr>
                </a:solidFill>
              </a:rPr>
              <a:t>meaning that each department can be related to (that is, employs) any number of employees (N), but an employee can be related to (work for) at most one department. </a:t>
            </a:r>
          </a:p>
          <a:p>
            <a:pPr algn="just"/>
            <a:r>
              <a:rPr lang="en-US" dirty="0">
                <a:solidFill>
                  <a:schemeClr val="tx1">
                    <a:lumMod val="95000"/>
                    <a:lumOff val="5000"/>
                  </a:schemeClr>
                </a:solidFill>
              </a:rPr>
              <a:t>This means that for this particular relationship type WORKS_FOR, a particular department entity can be related to any number of employees </a:t>
            </a:r>
          </a:p>
          <a:p>
            <a:pPr lvl="1" algn="just"/>
            <a:r>
              <a:rPr lang="en-US" dirty="0">
                <a:solidFill>
                  <a:schemeClr val="tx1">
                    <a:lumMod val="95000"/>
                    <a:lumOff val="5000"/>
                  </a:schemeClr>
                </a:solidFill>
              </a:rPr>
              <a:t>(N indicates there is no maximum number).</a:t>
            </a:r>
          </a:p>
        </p:txBody>
      </p:sp>
      <p:pic>
        <p:nvPicPr>
          <p:cNvPr id="5" name="Picture 4">
            <a:extLst>
              <a:ext uri="{FF2B5EF4-FFF2-40B4-BE49-F238E27FC236}">
                <a16:creationId xmlns:a16="http://schemas.microsoft.com/office/drawing/2014/main" id="{79DB5316-0B3B-370C-CD7D-A70AD91E73E3}"/>
              </a:ext>
            </a:extLst>
          </p:cNvPr>
          <p:cNvPicPr>
            <a:picLocks noChangeAspect="1"/>
          </p:cNvPicPr>
          <p:nvPr/>
        </p:nvPicPr>
        <p:blipFill>
          <a:blip r:embed="rId2"/>
          <a:stretch>
            <a:fillRect/>
          </a:stretch>
        </p:blipFill>
        <p:spPr>
          <a:xfrm>
            <a:off x="7681660" y="2389517"/>
            <a:ext cx="4229245" cy="3441939"/>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085722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199539" y="1079320"/>
            <a:ext cx="6261645" cy="5571646"/>
          </a:xfrm>
        </p:spPr>
        <p:txBody>
          <a:bodyPr>
            <a:normAutofit/>
          </a:bodyPr>
          <a:lstStyle/>
          <a:p>
            <a:pPr marL="0" indent="0" algn="just">
              <a:buNone/>
            </a:pPr>
            <a:endParaRPr lang="en-US" b="1" i="1" u="sng" dirty="0">
              <a:solidFill>
                <a:schemeClr val="accent1">
                  <a:lumMod val="75000"/>
                </a:schemeClr>
              </a:solidFill>
            </a:endParaRPr>
          </a:p>
          <a:p>
            <a:pPr algn="just"/>
            <a:r>
              <a:rPr lang="en-US" b="1" i="1" u="sng" dirty="0">
                <a:solidFill>
                  <a:schemeClr val="accent1">
                    <a:lumMod val="75000"/>
                  </a:schemeClr>
                </a:solidFill>
              </a:rPr>
              <a:t>Binary Relationship constraints</a:t>
            </a:r>
          </a:p>
          <a:p>
            <a:pPr algn="just"/>
            <a:r>
              <a:rPr lang="en-US" b="1" i="1" dirty="0">
                <a:solidFill>
                  <a:srgbClr val="FF0000"/>
                </a:solidFill>
              </a:rPr>
              <a:t>Cardinality Ratios for Binary Relationships</a:t>
            </a:r>
          </a:p>
          <a:p>
            <a:pPr algn="just"/>
            <a:r>
              <a:rPr lang="en-US" b="1" dirty="0">
                <a:solidFill>
                  <a:srgbClr val="7030A0"/>
                </a:solidFill>
              </a:rPr>
              <a:t>The possible cardinality ratios for binary relationship types are 1:1, 1:N, N:1, and N:N.</a:t>
            </a:r>
          </a:p>
          <a:p>
            <a:pPr algn="just"/>
            <a:r>
              <a:rPr lang="en-US" sz="1600" b="1" u="sng" dirty="0">
                <a:solidFill>
                  <a:schemeClr val="accent3">
                    <a:lumMod val="50000"/>
                  </a:schemeClr>
                </a:solidFill>
              </a:rPr>
              <a:t>Requirement: an employee can manage at most one department and a department can have at most one manager.</a:t>
            </a:r>
          </a:p>
          <a:p>
            <a:pPr lvl="1" algn="just"/>
            <a:r>
              <a:rPr lang="en-US" dirty="0">
                <a:solidFill>
                  <a:schemeClr val="tx1">
                    <a:lumMod val="95000"/>
                    <a:lumOff val="5000"/>
                  </a:schemeClr>
                </a:solidFill>
              </a:rPr>
              <a:t>An example of a 1:1 binary relationship</a:t>
            </a:r>
          </a:p>
          <a:p>
            <a:pPr lvl="2" algn="just"/>
            <a:r>
              <a:rPr lang="en-US" sz="1800" b="1" dirty="0">
                <a:solidFill>
                  <a:srgbClr val="7030A0"/>
                </a:solidFill>
              </a:rPr>
              <a:t>MANAGES</a:t>
            </a:r>
            <a:r>
              <a:rPr lang="en-US" sz="1800" dirty="0">
                <a:solidFill>
                  <a:schemeClr val="tx1">
                    <a:lumMod val="95000"/>
                    <a:lumOff val="5000"/>
                  </a:schemeClr>
                </a:solidFill>
              </a:rPr>
              <a:t> which </a:t>
            </a:r>
            <a:r>
              <a:rPr lang="en-US" sz="1800" b="1" dirty="0">
                <a:solidFill>
                  <a:srgbClr val="7030A0"/>
                </a:solidFill>
              </a:rPr>
              <a:t>relates a department entity to the employee who manages that department</a:t>
            </a:r>
            <a:r>
              <a:rPr lang="en-US" sz="1800" dirty="0">
                <a:solidFill>
                  <a:schemeClr val="tx1">
                    <a:lumMod val="95000"/>
                    <a:lumOff val="5000"/>
                  </a:schemeClr>
                </a:solidFill>
              </a:rPr>
              <a:t>. </a:t>
            </a:r>
          </a:p>
        </p:txBody>
      </p:sp>
      <p:pic>
        <p:nvPicPr>
          <p:cNvPr id="5" name="Picture 4">
            <a:extLst>
              <a:ext uri="{FF2B5EF4-FFF2-40B4-BE49-F238E27FC236}">
                <a16:creationId xmlns:a16="http://schemas.microsoft.com/office/drawing/2014/main" id="{13E89797-3441-B36F-78AF-CBADBE59506E}"/>
              </a:ext>
            </a:extLst>
          </p:cNvPr>
          <p:cNvPicPr>
            <a:picLocks noChangeAspect="1"/>
          </p:cNvPicPr>
          <p:nvPr/>
        </p:nvPicPr>
        <p:blipFill rotWithShape="1">
          <a:blip r:embed="rId2"/>
          <a:srcRect l="28435"/>
          <a:stretch/>
        </p:blipFill>
        <p:spPr>
          <a:xfrm>
            <a:off x="6599208" y="1932914"/>
            <a:ext cx="5080958" cy="4019489"/>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56471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838"/>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0" y="1320800"/>
            <a:ext cx="6261645" cy="5571646"/>
          </a:xfrm>
        </p:spPr>
        <p:txBody>
          <a:bodyPr>
            <a:normAutofit/>
          </a:bodyPr>
          <a:lstStyle/>
          <a:p>
            <a:pPr marL="0" indent="0" algn="just">
              <a:buNone/>
            </a:pPr>
            <a:endParaRPr lang="en-US" b="1" i="1" u="sng" dirty="0">
              <a:solidFill>
                <a:schemeClr val="accent1">
                  <a:lumMod val="75000"/>
                </a:schemeClr>
              </a:solidFill>
            </a:endParaRPr>
          </a:p>
          <a:p>
            <a:pPr algn="just"/>
            <a:r>
              <a:rPr lang="en-US" b="1" i="1" u="sng" dirty="0">
                <a:solidFill>
                  <a:schemeClr val="accent1">
                    <a:lumMod val="75000"/>
                  </a:schemeClr>
                </a:solidFill>
              </a:rPr>
              <a:t>Binary Relationship constraints</a:t>
            </a:r>
          </a:p>
          <a:p>
            <a:pPr algn="just"/>
            <a:r>
              <a:rPr lang="en-US" b="1" i="1" dirty="0">
                <a:solidFill>
                  <a:srgbClr val="FF0000"/>
                </a:solidFill>
              </a:rPr>
              <a:t>Cardinality Ratios for Binary Relationships</a:t>
            </a:r>
          </a:p>
          <a:p>
            <a:pPr algn="just"/>
            <a:r>
              <a:rPr lang="en-US" sz="1800" b="1" u="sng" dirty="0">
                <a:solidFill>
                  <a:schemeClr val="accent3">
                    <a:lumMod val="50000"/>
                  </a:schemeClr>
                </a:solidFill>
              </a:rPr>
              <a:t>Requirement: an employee can work on several projects and a project can have several employees.</a:t>
            </a:r>
            <a:endParaRPr lang="en-US" dirty="0">
              <a:solidFill>
                <a:schemeClr val="tx1">
                  <a:lumMod val="95000"/>
                  <a:lumOff val="5000"/>
                </a:schemeClr>
              </a:solidFill>
            </a:endParaRPr>
          </a:p>
          <a:p>
            <a:pPr lvl="1" algn="just"/>
            <a:r>
              <a:rPr lang="en-US" dirty="0">
                <a:solidFill>
                  <a:schemeClr val="tx1">
                    <a:lumMod val="95000"/>
                    <a:lumOff val="5000"/>
                  </a:schemeClr>
                </a:solidFill>
              </a:rPr>
              <a:t>The relationship type WORKS_ON is of cardinality ratio N:N</a:t>
            </a:r>
          </a:p>
          <a:p>
            <a:pPr lvl="1" algn="just"/>
            <a:r>
              <a:rPr lang="en-US" dirty="0">
                <a:solidFill>
                  <a:schemeClr val="tx1">
                    <a:lumMod val="95000"/>
                    <a:lumOff val="5000"/>
                  </a:schemeClr>
                </a:solidFill>
              </a:rPr>
              <a:t>e2 is working on p1 and p4</a:t>
            </a:r>
          </a:p>
          <a:p>
            <a:pPr lvl="1" algn="just"/>
            <a:r>
              <a:rPr lang="en-US" dirty="0">
                <a:solidFill>
                  <a:schemeClr val="tx1">
                    <a:lumMod val="95000"/>
                    <a:lumOff val="5000"/>
                  </a:schemeClr>
                </a:solidFill>
              </a:rPr>
              <a:t>p4 has 2 employees e2 and e3 </a:t>
            </a:r>
          </a:p>
        </p:txBody>
      </p:sp>
      <p:pic>
        <p:nvPicPr>
          <p:cNvPr id="6" name="Picture 5">
            <a:extLst>
              <a:ext uri="{FF2B5EF4-FFF2-40B4-BE49-F238E27FC236}">
                <a16:creationId xmlns:a16="http://schemas.microsoft.com/office/drawing/2014/main" id="{013F0CB6-5F7F-9C41-814C-FDEE3EE14642}"/>
              </a:ext>
            </a:extLst>
          </p:cNvPr>
          <p:cNvPicPr>
            <a:picLocks noChangeAspect="1"/>
          </p:cNvPicPr>
          <p:nvPr/>
        </p:nvPicPr>
        <p:blipFill rotWithShape="1">
          <a:blip r:embed="rId2"/>
          <a:srcRect r="22975"/>
          <a:stretch/>
        </p:blipFill>
        <p:spPr>
          <a:xfrm>
            <a:off x="6556073" y="1610174"/>
            <a:ext cx="5257845" cy="4333426"/>
          </a:xfrm>
          <a:prstGeom prst="rect">
            <a:avLst/>
          </a:prstGeom>
        </p:spPr>
      </p:pic>
    </p:spTree>
    <p:extLst>
      <p:ext uri="{BB962C8B-B14F-4D97-AF65-F5344CB8AC3E}">
        <p14:creationId xmlns:p14="http://schemas.microsoft.com/office/powerpoint/2010/main" val="4269590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7" y="1622784"/>
            <a:ext cx="9768244" cy="4893346"/>
          </a:xfrm>
        </p:spPr>
        <p:txBody>
          <a:bodyPr>
            <a:normAutofit fontScale="92500" lnSpcReduction="10000"/>
          </a:bodyPr>
          <a:lstStyle/>
          <a:p>
            <a:pPr marL="0" indent="0" algn="just">
              <a:buNone/>
            </a:pPr>
            <a:endParaRPr lang="en-US" b="1" i="1" u="sng" dirty="0">
              <a:solidFill>
                <a:schemeClr val="accent1">
                  <a:lumMod val="75000"/>
                </a:schemeClr>
              </a:solidFill>
            </a:endParaRPr>
          </a:p>
          <a:p>
            <a:pPr algn="just"/>
            <a:r>
              <a:rPr lang="en-US" sz="2400" b="1" i="1" u="sng" dirty="0">
                <a:solidFill>
                  <a:schemeClr val="accent1">
                    <a:lumMod val="75000"/>
                  </a:schemeClr>
                </a:solidFill>
              </a:rPr>
              <a:t>Binary Relationship constraints</a:t>
            </a:r>
          </a:p>
          <a:p>
            <a:pPr algn="just"/>
            <a:r>
              <a:rPr lang="en-US" sz="2400" b="1" i="1" u="sng" dirty="0">
                <a:solidFill>
                  <a:schemeClr val="tx1">
                    <a:lumMod val="50000"/>
                    <a:lumOff val="50000"/>
                  </a:schemeClr>
                </a:solidFill>
              </a:rPr>
              <a:t>Type 2:</a:t>
            </a:r>
            <a:r>
              <a:rPr lang="en-US" sz="2400" b="1" i="1" dirty="0">
                <a:solidFill>
                  <a:srgbClr val="FF0000"/>
                </a:solidFill>
              </a:rPr>
              <a:t>Participation Constraints and Existence Dependencies</a:t>
            </a:r>
          </a:p>
          <a:p>
            <a:pPr algn="just"/>
            <a:r>
              <a:rPr lang="en-US" sz="2400" dirty="0">
                <a:solidFill>
                  <a:schemeClr val="tx1">
                    <a:lumMod val="95000"/>
                    <a:lumOff val="5000"/>
                  </a:schemeClr>
                </a:solidFill>
              </a:rPr>
              <a:t>The participation constraint specifies </a:t>
            </a:r>
            <a:r>
              <a:rPr lang="en-US" sz="2400" b="1" dirty="0">
                <a:solidFill>
                  <a:srgbClr val="7030A0"/>
                </a:solidFill>
              </a:rPr>
              <a:t>whether the existence of an entity depends on its being related to another entity via the relationship type. </a:t>
            </a:r>
          </a:p>
          <a:p>
            <a:pPr algn="just"/>
            <a:r>
              <a:rPr lang="en-US" sz="2400" dirty="0">
                <a:solidFill>
                  <a:schemeClr val="tx1">
                    <a:lumMod val="95000"/>
                    <a:lumOff val="5000"/>
                  </a:schemeClr>
                </a:solidFill>
              </a:rPr>
              <a:t>This constraint specifies </a:t>
            </a:r>
            <a:r>
              <a:rPr lang="en-US" sz="2400" b="1" u="sng" dirty="0">
                <a:solidFill>
                  <a:srgbClr val="7030A0"/>
                </a:solidFill>
              </a:rPr>
              <a:t>the minimum number </a:t>
            </a:r>
            <a:r>
              <a:rPr lang="en-US" sz="2400" u="sng" dirty="0">
                <a:solidFill>
                  <a:srgbClr val="7030A0"/>
                </a:solidFill>
              </a:rPr>
              <a:t>of relationship instances that each entity can participate in </a:t>
            </a:r>
          </a:p>
          <a:p>
            <a:pPr algn="just"/>
            <a:r>
              <a:rPr lang="en-US" sz="2400" dirty="0">
                <a:solidFill>
                  <a:schemeClr val="tx1">
                    <a:lumMod val="95000"/>
                    <a:lumOff val="5000"/>
                  </a:schemeClr>
                </a:solidFill>
              </a:rPr>
              <a:t>Sometimes called as the </a:t>
            </a:r>
            <a:r>
              <a:rPr lang="en-US" sz="2400" dirty="0">
                <a:solidFill>
                  <a:srgbClr val="7030A0"/>
                </a:solidFill>
              </a:rPr>
              <a:t>minimum cardinality constraint</a:t>
            </a:r>
            <a:r>
              <a:rPr lang="en-US" sz="2400" dirty="0">
                <a:solidFill>
                  <a:schemeClr val="tx1">
                    <a:lumMod val="95000"/>
                    <a:lumOff val="5000"/>
                  </a:schemeClr>
                </a:solidFill>
              </a:rPr>
              <a:t>. </a:t>
            </a:r>
          </a:p>
          <a:p>
            <a:pPr algn="just"/>
            <a:r>
              <a:rPr lang="en-US" sz="2400" dirty="0">
                <a:solidFill>
                  <a:schemeClr val="tx1">
                    <a:lumMod val="95000"/>
                    <a:lumOff val="5000"/>
                  </a:schemeClr>
                </a:solidFill>
              </a:rPr>
              <a:t>There are two types of participation constraints</a:t>
            </a:r>
          </a:p>
          <a:p>
            <a:pPr lvl="1" algn="just"/>
            <a:r>
              <a:rPr lang="en-US" sz="2200" b="1" dirty="0">
                <a:solidFill>
                  <a:srgbClr val="C00000"/>
                </a:solidFill>
              </a:rPr>
              <a:t>Total </a:t>
            </a:r>
          </a:p>
          <a:p>
            <a:pPr lvl="1" algn="just"/>
            <a:r>
              <a:rPr lang="en-US" sz="2200" b="1" dirty="0">
                <a:solidFill>
                  <a:srgbClr val="C00000"/>
                </a:solidFill>
              </a:rPr>
              <a:t>Partial</a:t>
            </a:r>
            <a:r>
              <a:rPr lang="en-US" sz="2200" dirty="0">
                <a:solidFill>
                  <a:schemeClr val="tx1">
                    <a:lumMod val="95000"/>
                    <a:lumOff val="5000"/>
                  </a:schemeClr>
                </a:solidFill>
              </a:rPr>
              <a:t>. </a:t>
            </a:r>
          </a:p>
        </p:txBody>
      </p:sp>
    </p:spTree>
    <p:extLst>
      <p:ext uri="{BB962C8B-B14F-4D97-AF65-F5344CB8AC3E}">
        <p14:creationId xmlns:p14="http://schemas.microsoft.com/office/powerpoint/2010/main" val="11916536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7" y="1622784"/>
            <a:ext cx="9768244" cy="4893346"/>
          </a:xfrm>
        </p:spPr>
        <p:txBody>
          <a:bodyPr>
            <a:normAutofit/>
          </a:bodyPr>
          <a:lstStyle/>
          <a:p>
            <a:pPr marL="0" indent="0" algn="just">
              <a:buNone/>
            </a:pPr>
            <a:endParaRPr lang="en-US" b="1" i="1" u="sng" dirty="0">
              <a:solidFill>
                <a:schemeClr val="accent1">
                  <a:lumMod val="75000"/>
                </a:schemeClr>
              </a:solidFill>
            </a:endParaRPr>
          </a:p>
          <a:p>
            <a:pPr algn="just"/>
            <a:r>
              <a:rPr lang="en-US" sz="2400" b="1" i="1" u="sng" dirty="0">
                <a:solidFill>
                  <a:schemeClr val="accent1">
                    <a:lumMod val="75000"/>
                  </a:schemeClr>
                </a:solidFill>
              </a:rPr>
              <a:t>Binary Relationship constraints</a:t>
            </a:r>
          </a:p>
          <a:p>
            <a:pPr algn="just"/>
            <a:r>
              <a:rPr lang="en-US" sz="2400" b="1" i="1" dirty="0">
                <a:solidFill>
                  <a:srgbClr val="FF0000"/>
                </a:solidFill>
              </a:rPr>
              <a:t>Participation Constraints and Existence Dependencies</a:t>
            </a:r>
          </a:p>
          <a:p>
            <a:pPr algn="just"/>
            <a:r>
              <a:rPr lang="en-US" sz="2400" dirty="0">
                <a:solidFill>
                  <a:schemeClr val="tx1">
                    <a:lumMod val="95000"/>
                    <a:lumOff val="5000"/>
                  </a:schemeClr>
                </a:solidFill>
              </a:rPr>
              <a:t>If a company policy states that </a:t>
            </a:r>
          </a:p>
          <a:p>
            <a:pPr lvl="1" algn="just"/>
            <a:r>
              <a:rPr lang="en-US" sz="2200" b="1" dirty="0">
                <a:solidFill>
                  <a:srgbClr val="00B050"/>
                </a:solidFill>
              </a:rPr>
              <a:t>Requirement: every employee must work for a department</a:t>
            </a:r>
          </a:p>
          <a:p>
            <a:pPr lvl="2" algn="just"/>
            <a:r>
              <a:rPr lang="en-US" sz="2000" b="1" dirty="0">
                <a:solidFill>
                  <a:srgbClr val="C00000"/>
                </a:solidFill>
              </a:rPr>
              <a:t>Then An employee entity can exist only if it participates in at least one WORKS_FOR relationship instance.</a:t>
            </a:r>
            <a:endParaRPr lang="en-US" sz="2000" dirty="0">
              <a:solidFill>
                <a:schemeClr val="tx1">
                  <a:lumMod val="95000"/>
                  <a:lumOff val="5000"/>
                </a:schemeClr>
              </a:solidFill>
            </a:endParaRPr>
          </a:p>
          <a:p>
            <a:pPr algn="just"/>
            <a:r>
              <a:rPr lang="en-US" sz="2400" dirty="0">
                <a:solidFill>
                  <a:schemeClr val="tx1">
                    <a:lumMod val="95000"/>
                    <a:lumOff val="5000"/>
                  </a:schemeClr>
                </a:solidFill>
              </a:rPr>
              <a:t>Thus, the </a:t>
            </a:r>
            <a:r>
              <a:rPr lang="en-US" sz="2400" b="1" dirty="0">
                <a:solidFill>
                  <a:srgbClr val="7030A0"/>
                </a:solidFill>
              </a:rPr>
              <a:t>participation of EMPLOYEE in WORKS_FOR is called total participation, </a:t>
            </a:r>
            <a:r>
              <a:rPr lang="en-US" sz="2400" dirty="0">
                <a:solidFill>
                  <a:schemeClr val="tx1">
                    <a:lumMod val="95000"/>
                    <a:lumOff val="5000"/>
                  </a:schemeClr>
                </a:solidFill>
              </a:rPr>
              <a:t>meaning that every entity in the total set of employee entities must be related to a department entity via WORKS_FOR. </a:t>
            </a:r>
          </a:p>
        </p:txBody>
      </p:sp>
    </p:spTree>
    <p:extLst>
      <p:ext uri="{BB962C8B-B14F-4D97-AF65-F5344CB8AC3E}">
        <p14:creationId xmlns:p14="http://schemas.microsoft.com/office/powerpoint/2010/main" val="29858367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6" y="1622784"/>
            <a:ext cx="10196611" cy="4893346"/>
          </a:xfrm>
        </p:spPr>
        <p:txBody>
          <a:bodyPr>
            <a:normAutofit/>
          </a:bodyPr>
          <a:lstStyle/>
          <a:p>
            <a:pPr marL="0" indent="0" algn="just">
              <a:buNone/>
            </a:pPr>
            <a:endParaRPr lang="en-US" b="1" i="1" u="sng" dirty="0">
              <a:solidFill>
                <a:schemeClr val="accent1">
                  <a:lumMod val="75000"/>
                </a:schemeClr>
              </a:solidFill>
            </a:endParaRPr>
          </a:p>
          <a:p>
            <a:pPr algn="just"/>
            <a:r>
              <a:rPr lang="en-US" sz="1800" b="1" i="1" u="sng" dirty="0">
                <a:solidFill>
                  <a:schemeClr val="accent1">
                    <a:lumMod val="75000"/>
                  </a:schemeClr>
                </a:solidFill>
              </a:rPr>
              <a:t>Binary Relationship constraints</a:t>
            </a:r>
          </a:p>
          <a:p>
            <a:pPr algn="just"/>
            <a:r>
              <a:rPr lang="en-US" b="1" i="1" dirty="0">
                <a:solidFill>
                  <a:srgbClr val="FF0000"/>
                </a:solidFill>
              </a:rPr>
              <a:t>Participation Constraints and Existence Dependencies</a:t>
            </a:r>
          </a:p>
          <a:p>
            <a:pPr algn="just"/>
            <a:r>
              <a:rPr lang="en-US" b="1" dirty="0">
                <a:solidFill>
                  <a:srgbClr val="C00000"/>
                </a:solidFill>
              </a:rPr>
              <a:t>Total participation is also called existence dependency. </a:t>
            </a:r>
          </a:p>
          <a:p>
            <a:pPr algn="just"/>
            <a:r>
              <a:rPr lang="en-US" b="1" dirty="0">
                <a:solidFill>
                  <a:srgbClr val="00B050"/>
                </a:solidFill>
              </a:rPr>
              <a:t>Requirement: It is not expected that every employee manages a department,</a:t>
            </a:r>
            <a:r>
              <a:rPr lang="en-US" dirty="0">
                <a:solidFill>
                  <a:schemeClr val="tx1">
                    <a:lumMod val="95000"/>
                    <a:lumOff val="5000"/>
                  </a:schemeClr>
                </a:solidFill>
              </a:rPr>
              <a:t> </a:t>
            </a:r>
          </a:p>
          <a:p>
            <a:pPr lvl="1" algn="just"/>
            <a:r>
              <a:rPr lang="en-US" dirty="0">
                <a:solidFill>
                  <a:schemeClr val="tx1">
                    <a:lumMod val="95000"/>
                    <a:lumOff val="5000"/>
                  </a:schemeClr>
                </a:solidFill>
              </a:rPr>
              <a:t>so the </a:t>
            </a:r>
            <a:r>
              <a:rPr lang="en-US" b="1" dirty="0">
                <a:solidFill>
                  <a:srgbClr val="7030A0"/>
                </a:solidFill>
              </a:rPr>
              <a:t>participation of EMPLOYEE in the MANAGES relationship type is partial, </a:t>
            </a:r>
          </a:p>
          <a:p>
            <a:pPr lvl="1" algn="just"/>
            <a:r>
              <a:rPr lang="en-US" dirty="0">
                <a:solidFill>
                  <a:schemeClr val="tx1">
                    <a:lumMod val="95000"/>
                    <a:lumOff val="5000"/>
                  </a:schemeClr>
                </a:solidFill>
              </a:rPr>
              <a:t>meaning that some or part of the set of employee entities are related to some department entity via MANAGES, but not necessarily all. </a:t>
            </a:r>
          </a:p>
          <a:p>
            <a:pPr algn="just"/>
            <a:r>
              <a:rPr lang="en-US" b="1" dirty="0">
                <a:solidFill>
                  <a:srgbClr val="C00000"/>
                </a:solidFill>
              </a:rPr>
              <a:t>structural constraints of a relationship type </a:t>
            </a:r>
            <a:r>
              <a:rPr lang="en-US" dirty="0">
                <a:solidFill>
                  <a:schemeClr val="tx1">
                    <a:lumMod val="95000"/>
                    <a:lumOff val="5000"/>
                  </a:schemeClr>
                </a:solidFill>
              </a:rPr>
              <a:t>= </a:t>
            </a:r>
            <a:r>
              <a:rPr lang="en-US" b="1" dirty="0">
                <a:solidFill>
                  <a:srgbClr val="7030A0"/>
                </a:solidFill>
              </a:rPr>
              <a:t>cardinality ratio + participation constraints</a:t>
            </a:r>
            <a:r>
              <a:rPr lang="en-US" dirty="0">
                <a:solidFill>
                  <a:schemeClr val="tx1">
                    <a:lumMod val="95000"/>
                    <a:lumOff val="5000"/>
                  </a:schemeClr>
                </a:solidFill>
              </a:rPr>
              <a:t>, </a:t>
            </a:r>
          </a:p>
          <a:p>
            <a:pPr algn="just"/>
            <a:r>
              <a:rPr lang="en-US" dirty="0">
                <a:solidFill>
                  <a:schemeClr val="tx1">
                    <a:lumMod val="95000"/>
                    <a:lumOff val="5000"/>
                  </a:schemeClr>
                </a:solidFill>
              </a:rPr>
              <a:t>In ER diagrams</a:t>
            </a:r>
            <a:r>
              <a:rPr lang="en-US" dirty="0">
                <a:solidFill>
                  <a:srgbClr val="7030A0"/>
                </a:solidFill>
              </a:rPr>
              <a:t>, </a:t>
            </a:r>
            <a:r>
              <a:rPr lang="en-US" u="sng" dirty="0">
                <a:solidFill>
                  <a:srgbClr val="7030A0"/>
                </a:solidFill>
              </a:rPr>
              <a:t>total participation </a:t>
            </a:r>
            <a:r>
              <a:rPr lang="en-US" dirty="0">
                <a:solidFill>
                  <a:schemeClr val="tx1">
                    <a:lumMod val="95000"/>
                    <a:lumOff val="5000"/>
                  </a:schemeClr>
                </a:solidFill>
              </a:rPr>
              <a:t>(or existence dependency) is </a:t>
            </a:r>
            <a:r>
              <a:rPr lang="en-US" u="sng" dirty="0">
                <a:solidFill>
                  <a:srgbClr val="7030A0"/>
                </a:solidFill>
              </a:rPr>
              <a:t>displayed as a double line </a:t>
            </a:r>
            <a:r>
              <a:rPr lang="en-US" dirty="0">
                <a:solidFill>
                  <a:schemeClr val="tx1">
                    <a:lumMod val="95000"/>
                    <a:lumOff val="5000"/>
                  </a:schemeClr>
                </a:solidFill>
              </a:rPr>
              <a:t>connecting the participating entity type to the relationship, whereas </a:t>
            </a:r>
            <a:r>
              <a:rPr lang="en-US" u="sng" dirty="0">
                <a:solidFill>
                  <a:srgbClr val="7030A0"/>
                </a:solidFill>
              </a:rPr>
              <a:t>partial participation is represented by a single line.</a:t>
            </a:r>
          </a:p>
        </p:txBody>
      </p:sp>
    </p:spTree>
    <p:extLst>
      <p:ext uri="{BB962C8B-B14F-4D97-AF65-F5344CB8AC3E}">
        <p14:creationId xmlns:p14="http://schemas.microsoft.com/office/powerpoint/2010/main" val="2179495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fontScale="90000"/>
          </a:bodyPr>
          <a:lstStyle/>
          <a:p>
            <a:r>
              <a:rPr lang="en-US" dirty="0"/>
              <a:t>Using High-Level Conceptual Data Models</a:t>
            </a:r>
            <a:br>
              <a:rPr lang="en-US" dirty="0"/>
            </a:br>
            <a:r>
              <a:rPr lang="en-US" dirty="0"/>
              <a:t>for Database Design</a:t>
            </a:r>
          </a:p>
        </p:txBody>
      </p:sp>
      <p:sp>
        <p:nvSpPr>
          <p:cNvPr id="3" name="Content Placeholder 2"/>
          <p:cNvSpPr>
            <a:spLocks noGrp="1"/>
          </p:cNvSpPr>
          <p:nvPr>
            <p:ph idx="1"/>
          </p:nvPr>
        </p:nvSpPr>
        <p:spPr>
          <a:xfrm>
            <a:off x="22925" y="1036524"/>
            <a:ext cx="6592058" cy="5657849"/>
          </a:xfrm>
        </p:spPr>
        <p:txBody>
          <a:bodyPr>
            <a:normAutofit/>
          </a:bodyPr>
          <a:lstStyle/>
          <a:p>
            <a:pPr algn="just"/>
            <a:r>
              <a:rPr lang="en-US" sz="2000" b="1" dirty="0"/>
              <a:t>STEP 2: conceptual design</a:t>
            </a:r>
          </a:p>
          <a:p>
            <a:pPr lvl="1" algn="just"/>
            <a:r>
              <a:rPr lang="en-US" sz="2000" dirty="0"/>
              <a:t>create a </a:t>
            </a:r>
            <a:r>
              <a:rPr lang="en-US" sz="2000" b="1" dirty="0">
                <a:solidFill>
                  <a:srgbClr val="C00000"/>
                </a:solidFill>
              </a:rPr>
              <a:t>conceptual schema </a:t>
            </a:r>
            <a:r>
              <a:rPr lang="en-US" sz="2000" dirty="0"/>
              <a:t>for the database, using a high-level conceptual data model. </a:t>
            </a:r>
          </a:p>
          <a:p>
            <a:pPr lvl="1" algn="just"/>
            <a:r>
              <a:rPr lang="en-US" sz="2400" dirty="0">
                <a:solidFill>
                  <a:schemeClr val="tx1">
                    <a:lumMod val="95000"/>
                    <a:lumOff val="5000"/>
                  </a:schemeClr>
                </a:solidFill>
              </a:rPr>
              <a:t>conceptual schema: </a:t>
            </a:r>
          </a:p>
          <a:p>
            <a:pPr lvl="2" algn="just"/>
            <a:r>
              <a:rPr lang="en-US" sz="2000" dirty="0">
                <a:solidFill>
                  <a:schemeClr val="tx1">
                    <a:lumMod val="95000"/>
                    <a:lumOff val="5000"/>
                  </a:schemeClr>
                </a:solidFill>
              </a:rPr>
              <a:t>concise description of the </a:t>
            </a:r>
            <a:r>
              <a:rPr lang="en-US" sz="2000" b="1" dirty="0">
                <a:solidFill>
                  <a:srgbClr val="C00000"/>
                </a:solidFill>
              </a:rPr>
              <a:t>user data requirements</a:t>
            </a:r>
          </a:p>
          <a:p>
            <a:pPr lvl="2" algn="just"/>
            <a:r>
              <a:rPr lang="en-US" sz="2000" dirty="0">
                <a:solidFill>
                  <a:schemeClr val="tx1">
                    <a:lumMod val="95000"/>
                    <a:lumOff val="5000"/>
                  </a:schemeClr>
                </a:solidFill>
              </a:rPr>
              <a:t>And detailed descriptions of the </a:t>
            </a:r>
            <a:r>
              <a:rPr lang="en-US" sz="2000" b="1" dirty="0">
                <a:solidFill>
                  <a:srgbClr val="C00000"/>
                </a:solidFill>
              </a:rPr>
              <a:t>entity types, relationships, and constraints</a:t>
            </a:r>
            <a:r>
              <a:rPr lang="en-US" sz="2000" dirty="0">
                <a:solidFill>
                  <a:schemeClr val="tx1">
                    <a:lumMod val="95000"/>
                    <a:lumOff val="5000"/>
                  </a:schemeClr>
                </a:solidFill>
              </a:rPr>
              <a:t>.</a:t>
            </a:r>
          </a:p>
          <a:p>
            <a:pPr algn="just"/>
            <a:r>
              <a:rPr lang="en-US" sz="2400" dirty="0">
                <a:solidFill>
                  <a:schemeClr val="tx1">
                    <a:lumMod val="95000"/>
                    <a:lumOff val="5000"/>
                  </a:schemeClr>
                </a:solidFill>
              </a:rPr>
              <a:t>No implementation details included</a:t>
            </a:r>
          </a:p>
          <a:p>
            <a:pPr algn="just"/>
            <a:r>
              <a:rPr lang="en-US" sz="2400" b="1" dirty="0">
                <a:solidFill>
                  <a:srgbClr val="C00000"/>
                </a:solidFill>
              </a:rPr>
              <a:t>easier to understand </a:t>
            </a:r>
            <a:endParaRPr lang="en-US" sz="2400" b="1" dirty="0">
              <a:solidFill>
                <a:schemeClr val="tx1">
                  <a:lumMod val="95000"/>
                  <a:lumOff val="5000"/>
                </a:schemeClr>
              </a:solidFill>
            </a:endParaRPr>
          </a:p>
          <a:p>
            <a:pPr algn="just"/>
            <a:r>
              <a:rPr lang="en-US" sz="2400" b="1" dirty="0">
                <a:solidFill>
                  <a:srgbClr val="C00000"/>
                </a:solidFill>
              </a:rPr>
              <a:t>Useful to communicate with nontechnical users</a:t>
            </a:r>
            <a:r>
              <a:rPr lang="en-US" sz="2000" dirty="0">
                <a:solidFill>
                  <a:schemeClr val="tx1">
                    <a:lumMod val="95000"/>
                    <a:lumOff val="5000"/>
                  </a:schemeClr>
                </a:solidFill>
              </a:rPr>
              <a:t>. </a:t>
            </a:r>
          </a:p>
        </p:txBody>
      </p:sp>
      <p:pic>
        <p:nvPicPr>
          <p:cNvPr id="11" name="Picture 10"/>
          <p:cNvPicPr>
            <a:picLocks noChangeAspect="1"/>
          </p:cNvPicPr>
          <p:nvPr/>
        </p:nvPicPr>
        <p:blipFill rotWithShape="1">
          <a:blip r:embed="rId2"/>
          <a:srcRect l="8823"/>
          <a:stretch/>
        </p:blipFill>
        <p:spPr>
          <a:xfrm>
            <a:off x="6614983" y="1036525"/>
            <a:ext cx="5089181" cy="5657850"/>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9745362" y="3344561"/>
            <a:ext cx="1713471" cy="3789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259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7" y="1622784"/>
            <a:ext cx="9397542" cy="4893346"/>
          </a:xfrm>
        </p:spPr>
        <p:txBody>
          <a:bodyPr>
            <a:normAutofit/>
          </a:bodyPr>
          <a:lstStyle/>
          <a:p>
            <a:pPr marL="0" indent="0" algn="just">
              <a:buNone/>
            </a:pPr>
            <a:endParaRPr lang="en-US" b="1" i="1" u="sng" dirty="0">
              <a:solidFill>
                <a:schemeClr val="accent1">
                  <a:lumMod val="75000"/>
                </a:schemeClr>
              </a:solidFill>
            </a:endParaRPr>
          </a:p>
          <a:p>
            <a:pPr algn="just"/>
            <a:r>
              <a:rPr lang="en-US" sz="2000" b="1" i="1" u="sng" dirty="0">
                <a:solidFill>
                  <a:schemeClr val="accent1">
                    <a:lumMod val="75000"/>
                  </a:schemeClr>
                </a:solidFill>
              </a:rPr>
              <a:t>Binary Relationship constraints</a:t>
            </a:r>
          </a:p>
          <a:p>
            <a:pPr algn="just"/>
            <a:r>
              <a:rPr lang="en-US" sz="2000" b="1" i="1" dirty="0">
                <a:solidFill>
                  <a:srgbClr val="FF0000"/>
                </a:solidFill>
              </a:rPr>
              <a:t>Attributes of Relationship Types</a:t>
            </a:r>
          </a:p>
          <a:p>
            <a:pPr algn="just"/>
            <a:r>
              <a:rPr lang="en-US" sz="2000" dirty="0">
                <a:solidFill>
                  <a:srgbClr val="7030A0"/>
                </a:solidFill>
              </a:rPr>
              <a:t>Relationship types can also have attributes, similar to those of entity types</a:t>
            </a:r>
            <a:r>
              <a:rPr lang="en-US" sz="2000" dirty="0">
                <a:solidFill>
                  <a:schemeClr val="tx1">
                    <a:lumMod val="95000"/>
                    <a:lumOff val="5000"/>
                  </a:schemeClr>
                </a:solidFill>
              </a:rPr>
              <a:t>. </a:t>
            </a:r>
          </a:p>
          <a:p>
            <a:pPr algn="just"/>
            <a:r>
              <a:rPr lang="en-US" sz="2000" dirty="0">
                <a:solidFill>
                  <a:schemeClr val="tx1">
                    <a:lumMod val="95000"/>
                    <a:lumOff val="5000"/>
                  </a:schemeClr>
                </a:solidFill>
              </a:rPr>
              <a:t>For example, </a:t>
            </a:r>
          </a:p>
          <a:p>
            <a:pPr lvl="1" algn="just"/>
            <a:r>
              <a:rPr lang="en-US" sz="1800" dirty="0">
                <a:solidFill>
                  <a:srgbClr val="7030A0"/>
                </a:solidFill>
              </a:rPr>
              <a:t>record the number of hours per week that a particular employee works on a particular project, in WORKS_ON relationship type</a:t>
            </a:r>
            <a:endParaRPr lang="en-US" sz="1800" dirty="0">
              <a:solidFill>
                <a:schemeClr val="tx1">
                  <a:lumMod val="95000"/>
                  <a:lumOff val="5000"/>
                </a:schemeClr>
              </a:solidFill>
            </a:endParaRPr>
          </a:p>
          <a:p>
            <a:pPr algn="just"/>
            <a:r>
              <a:rPr lang="en-US" sz="2000" dirty="0">
                <a:solidFill>
                  <a:schemeClr val="tx1">
                    <a:lumMod val="95000"/>
                    <a:lumOff val="5000"/>
                  </a:schemeClr>
                </a:solidFill>
              </a:rPr>
              <a:t>Another example</a:t>
            </a:r>
          </a:p>
          <a:p>
            <a:pPr lvl="1" algn="just"/>
            <a:r>
              <a:rPr lang="en-US" sz="1800" dirty="0">
                <a:solidFill>
                  <a:srgbClr val="7030A0"/>
                </a:solidFill>
              </a:rPr>
              <a:t>Record the </a:t>
            </a:r>
            <a:r>
              <a:rPr lang="en-US" sz="1800" dirty="0" err="1">
                <a:solidFill>
                  <a:srgbClr val="7030A0"/>
                </a:solidFill>
              </a:rPr>
              <a:t>Start_date</a:t>
            </a:r>
            <a:r>
              <a:rPr lang="en-US" sz="1800" dirty="0">
                <a:solidFill>
                  <a:srgbClr val="7030A0"/>
                </a:solidFill>
              </a:rPr>
              <a:t> on which a manager started managing a department for the MANAGES relationship type </a:t>
            </a:r>
          </a:p>
        </p:txBody>
      </p:sp>
    </p:spTree>
    <p:extLst>
      <p:ext uri="{BB962C8B-B14F-4D97-AF65-F5344CB8AC3E}">
        <p14:creationId xmlns:p14="http://schemas.microsoft.com/office/powerpoint/2010/main" val="6815428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6" y="1622784"/>
            <a:ext cx="10196611" cy="4893346"/>
          </a:xfrm>
        </p:spPr>
        <p:txBody>
          <a:bodyPr>
            <a:normAutofit/>
          </a:bodyPr>
          <a:lstStyle/>
          <a:p>
            <a:pPr marL="0" indent="0" algn="just">
              <a:buNone/>
            </a:pPr>
            <a:endParaRPr lang="en-US" b="1" i="1" u="sng" dirty="0">
              <a:solidFill>
                <a:schemeClr val="accent1">
                  <a:lumMod val="75000"/>
                </a:schemeClr>
              </a:solidFill>
            </a:endParaRPr>
          </a:p>
          <a:p>
            <a:pPr algn="just"/>
            <a:r>
              <a:rPr lang="en-US" sz="2000" b="1" i="1" u="sng" dirty="0">
                <a:solidFill>
                  <a:schemeClr val="accent1">
                    <a:lumMod val="75000"/>
                  </a:schemeClr>
                </a:solidFill>
              </a:rPr>
              <a:t>Binary Relationship constraints</a:t>
            </a:r>
          </a:p>
          <a:p>
            <a:pPr algn="just"/>
            <a:r>
              <a:rPr lang="en-US" sz="2000" b="1" i="1" dirty="0">
                <a:solidFill>
                  <a:srgbClr val="FF0000"/>
                </a:solidFill>
              </a:rPr>
              <a:t>Attributes of Relationship Types</a:t>
            </a:r>
          </a:p>
          <a:p>
            <a:pPr algn="just"/>
            <a:r>
              <a:rPr lang="en-US" sz="2000" dirty="0">
                <a:solidFill>
                  <a:schemeClr val="tx1">
                    <a:lumMod val="95000"/>
                    <a:lumOff val="5000"/>
                  </a:schemeClr>
                </a:solidFill>
              </a:rPr>
              <a:t>Notice that attributes of </a:t>
            </a:r>
            <a:r>
              <a:rPr lang="en-US" sz="2000" b="1" dirty="0">
                <a:solidFill>
                  <a:srgbClr val="C00000"/>
                </a:solidFill>
              </a:rPr>
              <a:t>1:1 or 1:N </a:t>
            </a:r>
            <a:r>
              <a:rPr lang="en-US" sz="2000" dirty="0">
                <a:solidFill>
                  <a:schemeClr val="tx1">
                    <a:lumMod val="95000"/>
                    <a:lumOff val="5000"/>
                  </a:schemeClr>
                </a:solidFill>
              </a:rPr>
              <a:t>relationship types can be migrated to one of the participating entity types. </a:t>
            </a:r>
          </a:p>
          <a:p>
            <a:pPr lvl="1" algn="just"/>
            <a:r>
              <a:rPr lang="en-US" sz="1800" dirty="0">
                <a:solidFill>
                  <a:schemeClr val="tx1">
                    <a:lumMod val="95000"/>
                    <a:lumOff val="5000"/>
                  </a:schemeClr>
                </a:solidFill>
              </a:rPr>
              <a:t>For example, the </a:t>
            </a:r>
            <a:r>
              <a:rPr lang="en-US" sz="1800" dirty="0" err="1">
                <a:solidFill>
                  <a:schemeClr val="tx1">
                    <a:lumMod val="95000"/>
                    <a:lumOff val="5000"/>
                  </a:schemeClr>
                </a:solidFill>
              </a:rPr>
              <a:t>Start_date</a:t>
            </a:r>
            <a:r>
              <a:rPr lang="en-US" sz="1800" dirty="0">
                <a:solidFill>
                  <a:schemeClr val="tx1">
                    <a:lumMod val="95000"/>
                    <a:lumOff val="5000"/>
                  </a:schemeClr>
                </a:solidFill>
              </a:rPr>
              <a:t> attribute for the MANAGES relationship can be an attribute of either EMPLOYEE (manager) or DEPARTMENT, although conceptually it belongs to MANAGES. This is because MANAGES is a 1:1 relationship, so every department or employee entity participates in at most one relationship instance. </a:t>
            </a:r>
          </a:p>
          <a:p>
            <a:pPr algn="just"/>
            <a:r>
              <a:rPr lang="en-US" sz="2000" dirty="0">
                <a:solidFill>
                  <a:schemeClr val="tx1">
                    <a:lumMod val="95000"/>
                    <a:lumOff val="5000"/>
                  </a:schemeClr>
                </a:solidFill>
              </a:rPr>
              <a:t>Hence, the value of the </a:t>
            </a:r>
            <a:r>
              <a:rPr lang="en-US" sz="2000" dirty="0" err="1">
                <a:solidFill>
                  <a:schemeClr val="tx1">
                    <a:lumMod val="95000"/>
                    <a:lumOff val="5000"/>
                  </a:schemeClr>
                </a:solidFill>
              </a:rPr>
              <a:t>Start_date</a:t>
            </a:r>
            <a:r>
              <a:rPr lang="en-US" sz="2000" dirty="0">
                <a:solidFill>
                  <a:schemeClr val="tx1">
                    <a:lumMod val="95000"/>
                    <a:lumOff val="5000"/>
                  </a:schemeClr>
                </a:solidFill>
              </a:rPr>
              <a:t> attribute can be determined separately, either by the </a:t>
            </a:r>
            <a:r>
              <a:rPr lang="en-US" sz="2000" b="1" dirty="0">
                <a:solidFill>
                  <a:srgbClr val="C00000"/>
                </a:solidFill>
              </a:rPr>
              <a:t>participating department entity or by the participating employee (manager) entity.</a:t>
            </a:r>
          </a:p>
        </p:txBody>
      </p:sp>
    </p:spTree>
    <p:extLst>
      <p:ext uri="{BB962C8B-B14F-4D97-AF65-F5344CB8AC3E}">
        <p14:creationId xmlns:p14="http://schemas.microsoft.com/office/powerpoint/2010/main" val="33427148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6" y="1622784"/>
            <a:ext cx="10196611" cy="4893346"/>
          </a:xfrm>
        </p:spPr>
        <p:txBody>
          <a:bodyPr>
            <a:normAutofit/>
          </a:bodyPr>
          <a:lstStyle/>
          <a:p>
            <a:pPr marL="0" indent="0" algn="just">
              <a:buNone/>
            </a:pPr>
            <a:endParaRPr lang="en-US" b="1" i="1" u="sng" dirty="0">
              <a:solidFill>
                <a:schemeClr val="accent1">
                  <a:lumMod val="75000"/>
                </a:schemeClr>
              </a:solidFill>
            </a:endParaRPr>
          </a:p>
          <a:p>
            <a:pPr algn="just"/>
            <a:r>
              <a:rPr lang="en-US" sz="2000" b="1" i="1" u="sng" dirty="0">
                <a:solidFill>
                  <a:schemeClr val="accent1">
                    <a:lumMod val="75000"/>
                  </a:schemeClr>
                </a:solidFill>
              </a:rPr>
              <a:t>Binary Relationship constraints</a:t>
            </a:r>
          </a:p>
          <a:p>
            <a:pPr algn="just"/>
            <a:r>
              <a:rPr lang="en-US" sz="2000" b="1" i="1" dirty="0">
                <a:solidFill>
                  <a:srgbClr val="FF0000"/>
                </a:solidFill>
              </a:rPr>
              <a:t>Attributes of Relationship Types</a:t>
            </a:r>
          </a:p>
          <a:p>
            <a:pPr algn="just"/>
            <a:r>
              <a:rPr lang="en-US" sz="2000" dirty="0">
                <a:solidFill>
                  <a:schemeClr val="tx1">
                    <a:lumMod val="95000"/>
                    <a:lumOff val="5000"/>
                  </a:schemeClr>
                </a:solidFill>
              </a:rPr>
              <a:t>For a 1:N relationship type, a relationship attribute can be migrated only to the entity type on the </a:t>
            </a:r>
            <a:r>
              <a:rPr lang="en-US" sz="2000" b="1" dirty="0">
                <a:solidFill>
                  <a:srgbClr val="C00000"/>
                </a:solidFill>
              </a:rPr>
              <a:t>N-side</a:t>
            </a:r>
            <a:r>
              <a:rPr lang="en-US" sz="2000" dirty="0">
                <a:solidFill>
                  <a:schemeClr val="tx1">
                    <a:lumMod val="95000"/>
                    <a:lumOff val="5000"/>
                  </a:schemeClr>
                </a:solidFill>
              </a:rPr>
              <a:t> of the relationship.</a:t>
            </a:r>
          </a:p>
          <a:p>
            <a:pPr algn="just"/>
            <a:r>
              <a:rPr lang="en-US" sz="2000" dirty="0">
                <a:solidFill>
                  <a:schemeClr val="tx1">
                    <a:lumMod val="95000"/>
                    <a:lumOff val="5000"/>
                  </a:schemeClr>
                </a:solidFill>
              </a:rPr>
              <a:t>For example, in Figure 3.9, if the WORKS_FOR relationship also has an attribute </a:t>
            </a:r>
            <a:r>
              <a:rPr lang="en-US" sz="2000" dirty="0" err="1">
                <a:solidFill>
                  <a:schemeClr val="tx1">
                    <a:lumMod val="95000"/>
                    <a:lumOff val="5000"/>
                  </a:schemeClr>
                </a:solidFill>
              </a:rPr>
              <a:t>Start_date</a:t>
            </a:r>
            <a:r>
              <a:rPr lang="en-US" sz="2000" dirty="0">
                <a:solidFill>
                  <a:schemeClr val="tx1">
                    <a:lumMod val="95000"/>
                    <a:lumOff val="5000"/>
                  </a:schemeClr>
                </a:solidFill>
              </a:rPr>
              <a:t> that indicates when an employee started working for a department, this attribute can be included as an attribute of </a:t>
            </a:r>
            <a:r>
              <a:rPr lang="en-US" sz="2000" b="1" dirty="0">
                <a:solidFill>
                  <a:srgbClr val="C00000"/>
                </a:solidFill>
              </a:rPr>
              <a:t>EMPLOYEE</a:t>
            </a:r>
            <a:r>
              <a:rPr lang="en-US" sz="2000" dirty="0">
                <a:solidFill>
                  <a:schemeClr val="tx1">
                    <a:lumMod val="95000"/>
                    <a:lumOff val="5000"/>
                  </a:schemeClr>
                </a:solidFill>
              </a:rPr>
              <a:t>. </a:t>
            </a:r>
          </a:p>
          <a:p>
            <a:pPr algn="just"/>
            <a:r>
              <a:rPr lang="en-US" sz="2000" dirty="0">
                <a:solidFill>
                  <a:schemeClr val="tx1">
                    <a:lumMod val="95000"/>
                    <a:lumOff val="5000"/>
                  </a:schemeClr>
                </a:solidFill>
              </a:rPr>
              <a:t>This is because each employee works for at most one department, and hence participates in at most one relationship instance in WORKS_FOR, but a department can have many employees, each with a different start date.</a:t>
            </a:r>
          </a:p>
        </p:txBody>
      </p:sp>
    </p:spTree>
    <p:extLst>
      <p:ext uri="{BB962C8B-B14F-4D97-AF65-F5344CB8AC3E}">
        <p14:creationId xmlns:p14="http://schemas.microsoft.com/office/powerpoint/2010/main" val="4041080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6" y="1622784"/>
            <a:ext cx="10196611" cy="4893346"/>
          </a:xfrm>
        </p:spPr>
        <p:txBody>
          <a:bodyPr>
            <a:normAutofit/>
          </a:bodyPr>
          <a:lstStyle/>
          <a:p>
            <a:pPr marL="0" indent="0" algn="just">
              <a:buNone/>
            </a:pPr>
            <a:endParaRPr lang="en-US" b="1" i="1" u="sng" dirty="0">
              <a:solidFill>
                <a:schemeClr val="accent1">
                  <a:lumMod val="75000"/>
                </a:schemeClr>
              </a:solidFill>
            </a:endParaRPr>
          </a:p>
          <a:p>
            <a:pPr algn="just"/>
            <a:r>
              <a:rPr lang="en-US" sz="2400" b="1" i="1" u="sng" dirty="0">
                <a:solidFill>
                  <a:schemeClr val="accent1">
                    <a:lumMod val="75000"/>
                  </a:schemeClr>
                </a:solidFill>
              </a:rPr>
              <a:t>Constraints on Binary Relationship Types</a:t>
            </a:r>
          </a:p>
          <a:p>
            <a:pPr algn="just"/>
            <a:r>
              <a:rPr lang="en-US" sz="2400" b="1" i="1" dirty="0">
                <a:solidFill>
                  <a:srgbClr val="FF0000"/>
                </a:solidFill>
              </a:rPr>
              <a:t>Attributes of Relationship Types</a:t>
            </a:r>
          </a:p>
          <a:p>
            <a:pPr algn="just"/>
            <a:r>
              <a:rPr lang="en-US" sz="2400" dirty="0">
                <a:solidFill>
                  <a:schemeClr val="tx1">
                    <a:lumMod val="95000"/>
                    <a:lumOff val="5000"/>
                  </a:schemeClr>
                </a:solidFill>
              </a:rPr>
              <a:t>For M:N (many-to-many) relationship types, some attributes may be </a:t>
            </a:r>
            <a:r>
              <a:rPr lang="en-US" sz="2400" b="1" dirty="0">
                <a:solidFill>
                  <a:srgbClr val="C00000"/>
                </a:solidFill>
              </a:rPr>
              <a:t>determined by the combination of participating entities </a:t>
            </a:r>
            <a:r>
              <a:rPr lang="en-US" sz="2400" dirty="0">
                <a:solidFill>
                  <a:schemeClr val="tx1">
                    <a:lumMod val="95000"/>
                    <a:lumOff val="5000"/>
                  </a:schemeClr>
                </a:solidFill>
              </a:rPr>
              <a:t>in a relationship instance, not by any single entity. </a:t>
            </a:r>
          </a:p>
          <a:p>
            <a:pPr algn="just"/>
            <a:r>
              <a:rPr lang="en-US" sz="2400" dirty="0">
                <a:solidFill>
                  <a:schemeClr val="tx1">
                    <a:lumMod val="95000"/>
                    <a:lumOff val="5000"/>
                  </a:schemeClr>
                </a:solidFill>
              </a:rPr>
              <a:t>Such attributes must be specified as relationship attributes. </a:t>
            </a:r>
          </a:p>
          <a:p>
            <a:pPr algn="just"/>
            <a:r>
              <a:rPr lang="en-US" sz="2400" dirty="0">
                <a:solidFill>
                  <a:schemeClr val="tx1">
                    <a:lumMod val="95000"/>
                    <a:lumOff val="5000"/>
                  </a:schemeClr>
                </a:solidFill>
              </a:rPr>
              <a:t>An example is the Hours attribute of the M:N relationship WORKS_ON (Figure 3.13); the number of hours per week an employee currently works on a project is determined by an employee-project combination and not separately by either entity.</a:t>
            </a:r>
          </a:p>
        </p:txBody>
      </p:sp>
    </p:spTree>
    <p:extLst>
      <p:ext uri="{BB962C8B-B14F-4D97-AF65-F5344CB8AC3E}">
        <p14:creationId xmlns:p14="http://schemas.microsoft.com/office/powerpoint/2010/main" val="3101875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Weak Entity Types</a:t>
            </a:r>
          </a:p>
        </p:txBody>
      </p:sp>
      <p:sp>
        <p:nvSpPr>
          <p:cNvPr id="3" name="Content Placeholder 2"/>
          <p:cNvSpPr>
            <a:spLocks noGrp="1"/>
          </p:cNvSpPr>
          <p:nvPr>
            <p:ph idx="1"/>
          </p:nvPr>
        </p:nvSpPr>
        <p:spPr>
          <a:xfrm>
            <a:off x="479626" y="1143617"/>
            <a:ext cx="10450042" cy="5066271"/>
          </a:xfrm>
        </p:spPr>
        <p:txBody>
          <a:bodyPr>
            <a:normAutofit/>
          </a:bodyPr>
          <a:lstStyle/>
          <a:p>
            <a:pPr marL="0" indent="0" algn="just">
              <a:buNone/>
            </a:pPr>
            <a:endParaRPr lang="en-US" b="1" i="1" u="sng" dirty="0">
              <a:solidFill>
                <a:schemeClr val="accent1">
                  <a:lumMod val="75000"/>
                </a:schemeClr>
              </a:solidFill>
            </a:endParaRPr>
          </a:p>
          <a:p>
            <a:pPr algn="just"/>
            <a:r>
              <a:rPr lang="en-US" sz="2400" b="1" dirty="0">
                <a:solidFill>
                  <a:srgbClr val="7030A0"/>
                </a:solidFill>
              </a:rPr>
              <a:t>Entity types that do not have key attributes of their own </a:t>
            </a:r>
            <a:r>
              <a:rPr lang="en-US" sz="2400" dirty="0">
                <a:solidFill>
                  <a:schemeClr val="tx1">
                    <a:lumMod val="95000"/>
                    <a:lumOff val="5000"/>
                  </a:schemeClr>
                </a:solidFill>
              </a:rPr>
              <a:t>are called </a:t>
            </a:r>
            <a:r>
              <a:rPr lang="en-US" sz="2400" b="1" dirty="0">
                <a:solidFill>
                  <a:srgbClr val="C00000"/>
                </a:solidFill>
              </a:rPr>
              <a:t>weak entity types</a:t>
            </a:r>
            <a:r>
              <a:rPr lang="en-US" sz="2400" dirty="0">
                <a:solidFill>
                  <a:schemeClr val="tx1">
                    <a:lumMod val="95000"/>
                    <a:lumOff val="5000"/>
                  </a:schemeClr>
                </a:solidFill>
              </a:rPr>
              <a:t>. </a:t>
            </a:r>
          </a:p>
          <a:p>
            <a:pPr algn="just"/>
            <a:r>
              <a:rPr lang="en-US" sz="2400" dirty="0">
                <a:solidFill>
                  <a:schemeClr val="tx1">
                    <a:lumMod val="95000"/>
                    <a:lumOff val="5000"/>
                  </a:schemeClr>
                </a:solidFill>
              </a:rPr>
              <a:t>Entities belonging to a weak entity type are identified by being related to </a:t>
            </a:r>
            <a:r>
              <a:rPr lang="en-US" sz="2400" b="1" dirty="0">
                <a:solidFill>
                  <a:srgbClr val="C00000"/>
                </a:solidFill>
              </a:rPr>
              <a:t>specific entities from another entity type in combination with one of their attribute values. </a:t>
            </a:r>
          </a:p>
          <a:p>
            <a:pPr algn="just"/>
            <a:r>
              <a:rPr lang="en-US" sz="2400" dirty="0">
                <a:solidFill>
                  <a:schemeClr val="tx1">
                    <a:lumMod val="95000"/>
                    <a:lumOff val="5000"/>
                  </a:schemeClr>
                </a:solidFill>
              </a:rPr>
              <a:t>We call this other entity type the identifying or </a:t>
            </a:r>
            <a:r>
              <a:rPr lang="en-US" sz="2400" b="1" dirty="0">
                <a:solidFill>
                  <a:srgbClr val="C00000"/>
                </a:solidFill>
              </a:rPr>
              <a:t>owner entity type</a:t>
            </a:r>
            <a:r>
              <a:rPr lang="en-US" sz="2400" dirty="0">
                <a:solidFill>
                  <a:schemeClr val="tx1">
                    <a:lumMod val="95000"/>
                    <a:lumOff val="5000"/>
                  </a:schemeClr>
                </a:solidFill>
              </a:rPr>
              <a:t>, and we call the relationship type that relates a weak entity type to its owner the </a:t>
            </a:r>
            <a:r>
              <a:rPr lang="en-US" sz="2400" b="1" dirty="0">
                <a:solidFill>
                  <a:srgbClr val="C00000"/>
                </a:solidFill>
              </a:rPr>
              <a:t>identifying relationship </a:t>
            </a:r>
            <a:r>
              <a:rPr lang="en-US" sz="2400" dirty="0">
                <a:solidFill>
                  <a:schemeClr val="tx1">
                    <a:lumMod val="95000"/>
                    <a:lumOff val="5000"/>
                  </a:schemeClr>
                </a:solidFill>
              </a:rPr>
              <a:t>of the weak entity type.</a:t>
            </a:r>
          </a:p>
        </p:txBody>
      </p:sp>
      <p:sp>
        <p:nvSpPr>
          <p:cNvPr id="4" name="Rectangle 3">
            <a:extLst>
              <a:ext uri="{FF2B5EF4-FFF2-40B4-BE49-F238E27FC236}">
                <a16:creationId xmlns:a16="http://schemas.microsoft.com/office/drawing/2014/main" id="{3190561D-249B-3A33-C4C1-D4BAD72704E8}"/>
              </a:ext>
            </a:extLst>
          </p:cNvPr>
          <p:cNvSpPr/>
          <p:nvPr/>
        </p:nvSpPr>
        <p:spPr>
          <a:xfrm>
            <a:off x="2096219" y="5374257"/>
            <a:ext cx="1423358" cy="66423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Employee</a:t>
            </a:r>
          </a:p>
        </p:txBody>
      </p:sp>
      <p:sp>
        <p:nvSpPr>
          <p:cNvPr id="6" name="Rectangle: Beveled 5">
            <a:extLst>
              <a:ext uri="{FF2B5EF4-FFF2-40B4-BE49-F238E27FC236}">
                <a16:creationId xmlns:a16="http://schemas.microsoft.com/office/drawing/2014/main" id="{D3EB5DAB-8A45-2FD8-2360-18D217265A3E}"/>
              </a:ext>
            </a:extLst>
          </p:cNvPr>
          <p:cNvSpPr/>
          <p:nvPr/>
        </p:nvSpPr>
        <p:spPr>
          <a:xfrm>
            <a:off x="6901132" y="5374257"/>
            <a:ext cx="1915064" cy="664234"/>
          </a:xfrm>
          <a:prstGeom prst="beve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Dependent</a:t>
            </a:r>
          </a:p>
        </p:txBody>
      </p:sp>
      <p:sp>
        <p:nvSpPr>
          <p:cNvPr id="7" name="Frame 6">
            <a:extLst>
              <a:ext uri="{FF2B5EF4-FFF2-40B4-BE49-F238E27FC236}">
                <a16:creationId xmlns:a16="http://schemas.microsoft.com/office/drawing/2014/main" id="{670C05EF-5D1A-274C-F948-F1771361768F}"/>
              </a:ext>
            </a:extLst>
          </p:cNvPr>
          <p:cNvSpPr/>
          <p:nvPr/>
        </p:nvSpPr>
        <p:spPr>
          <a:xfrm rot="2649945">
            <a:off x="4801711" y="5331604"/>
            <a:ext cx="775483" cy="79686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a:extLst>
              <a:ext uri="{FF2B5EF4-FFF2-40B4-BE49-F238E27FC236}">
                <a16:creationId xmlns:a16="http://schemas.microsoft.com/office/drawing/2014/main" id="{0088EBB7-0CC1-3EB0-4C50-F869C4A8A0EA}"/>
              </a:ext>
            </a:extLst>
          </p:cNvPr>
          <p:cNvCxnSpPr>
            <a:stCxn id="4" idx="3"/>
          </p:cNvCxnSpPr>
          <p:nvPr/>
        </p:nvCxnSpPr>
        <p:spPr>
          <a:xfrm>
            <a:off x="3519577" y="5706374"/>
            <a:ext cx="1114135" cy="8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118FE59-BB0A-7F0D-AE49-FA6F91CDE4E5}"/>
              </a:ext>
            </a:extLst>
          </p:cNvPr>
          <p:cNvCxnSpPr/>
          <p:nvPr/>
        </p:nvCxnSpPr>
        <p:spPr>
          <a:xfrm>
            <a:off x="5745193" y="5710378"/>
            <a:ext cx="1114135" cy="800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7297DDD-7963-765C-6AFE-7CFFB14FCAC0}"/>
              </a:ext>
            </a:extLst>
          </p:cNvPr>
          <p:cNvSpPr txBox="1"/>
          <p:nvPr/>
        </p:nvSpPr>
        <p:spPr>
          <a:xfrm>
            <a:off x="4934973" y="5529716"/>
            <a:ext cx="664234" cy="369332"/>
          </a:xfrm>
          <a:prstGeom prst="rect">
            <a:avLst/>
          </a:prstGeom>
          <a:noFill/>
        </p:spPr>
        <p:txBody>
          <a:bodyPr wrap="square" rtlCol="0">
            <a:spAutoFit/>
          </a:bodyPr>
          <a:lstStyle/>
          <a:p>
            <a:r>
              <a:rPr lang="en-US" dirty="0"/>
              <a:t>has</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0BA1EEF0-0573-3B50-B1EC-CF09FD4EBE16}"/>
                  </a:ext>
                </a:extLst>
              </p14:cNvPr>
              <p14:cNvContentPartPr/>
              <p14:nvPr/>
            </p14:nvContentPartPr>
            <p14:xfrm>
              <a:off x="1985352" y="6115191"/>
              <a:ext cx="502920" cy="200160"/>
            </p14:xfrm>
          </p:contentPart>
        </mc:Choice>
        <mc:Fallback xmlns="">
          <p:pic>
            <p:nvPicPr>
              <p:cNvPr id="12" name="Ink 11">
                <a:extLst>
                  <a:ext uri="{FF2B5EF4-FFF2-40B4-BE49-F238E27FC236}">
                    <a16:creationId xmlns:a16="http://schemas.microsoft.com/office/drawing/2014/main" id="{0BA1EEF0-0573-3B50-B1EC-CF09FD4EBE16}"/>
                  </a:ext>
                </a:extLst>
              </p:cNvPr>
              <p:cNvPicPr/>
              <p:nvPr/>
            </p:nvPicPr>
            <p:blipFill>
              <a:blip r:embed="rId3"/>
              <a:stretch>
                <a:fillRect/>
              </a:stretch>
            </p:blipFill>
            <p:spPr>
              <a:xfrm>
                <a:off x="1976352" y="6106551"/>
                <a:ext cx="520560" cy="217800"/>
              </a:xfrm>
              <a:prstGeom prst="rect">
                <a:avLst/>
              </a:prstGeom>
            </p:spPr>
          </p:pic>
        </mc:Fallback>
      </mc:AlternateContent>
      <p:grpSp>
        <p:nvGrpSpPr>
          <p:cNvPr id="15" name="Group 14">
            <a:extLst>
              <a:ext uri="{FF2B5EF4-FFF2-40B4-BE49-F238E27FC236}">
                <a16:creationId xmlns:a16="http://schemas.microsoft.com/office/drawing/2014/main" id="{CCAD4624-A471-5539-3531-9AD22435E30C}"/>
              </a:ext>
            </a:extLst>
          </p:cNvPr>
          <p:cNvGrpSpPr/>
          <p:nvPr/>
        </p:nvGrpSpPr>
        <p:grpSpPr>
          <a:xfrm>
            <a:off x="5402877" y="6014558"/>
            <a:ext cx="768240" cy="332640"/>
            <a:chOff x="7846152" y="6089991"/>
            <a:chExt cx="768240" cy="332640"/>
          </a:xfrm>
        </p:grpSpPr>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586D4688-D6A5-726D-06F6-FA7BB76CC0C6}"/>
                    </a:ext>
                  </a:extLst>
                </p14:cNvPr>
                <p14:cNvContentPartPr/>
                <p14:nvPr/>
              </p14:nvContentPartPr>
              <p14:xfrm>
                <a:off x="7944792" y="6176031"/>
                <a:ext cx="669600" cy="246600"/>
              </p14:xfrm>
            </p:contentPart>
          </mc:Choice>
          <mc:Fallback xmlns="">
            <p:pic>
              <p:nvPicPr>
                <p:cNvPr id="13" name="Ink 12">
                  <a:extLst>
                    <a:ext uri="{FF2B5EF4-FFF2-40B4-BE49-F238E27FC236}">
                      <a16:creationId xmlns:a16="http://schemas.microsoft.com/office/drawing/2014/main" id="{586D4688-D6A5-726D-06F6-FA7BB76CC0C6}"/>
                    </a:ext>
                  </a:extLst>
                </p:cNvPr>
                <p:cNvPicPr/>
                <p:nvPr/>
              </p:nvPicPr>
              <p:blipFill>
                <a:blip r:embed="rId5"/>
                <a:stretch>
                  <a:fillRect/>
                </a:stretch>
              </p:blipFill>
              <p:spPr>
                <a:xfrm>
                  <a:off x="7935792" y="6167031"/>
                  <a:ext cx="6872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C79E9D2D-168D-A037-0146-9721C10479A5}"/>
                    </a:ext>
                  </a:extLst>
                </p14:cNvPr>
                <p14:cNvContentPartPr/>
                <p14:nvPr/>
              </p14:nvContentPartPr>
              <p14:xfrm>
                <a:off x="7846152" y="6089991"/>
                <a:ext cx="331560" cy="253080"/>
              </p14:xfrm>
            </p:contentPart>
          </mc:Choice>
          <mc:Fallback xmlns="">
            <p:pic>
              <p:nvPicPr>
                <p:cNvPr id="14" name="Ink 13">
                  <a:extLst>
                    <a:ext uri="{FF2B5EF4-FFF2-40B4-BE49-F238E27FC236}">
                      <a16:creationId xmlns:a16="http://schemas.microsoft.com/office/drawing/2014/main" id="{C79E9D2D-168D-A037-0146-9721C10479A5}"/>
                    </a:ext>
                  </a:extLst>
                </p:cNvPr>
                <p:cNvPicPr/>
                <p:nvPr/>
              </p:nvPicPr>
              <p:blipFill>
                <a:blip r:embed="rId7"/>
                <a:stretch>
                  <a:fillRect/>
                </a:stretch>
              </p:blipFill>
              <p:spPr>
                <a:xfrm>
                  <a:off x="7837512" y="6080991"/>
                  <a:ext cx="349200" cy="270720"/>
                </a:xfrm>
                <a:prstGeom prst="rect">
                  <a:avLst/>
                </a:prstGeom>
              </p:spPr>
            </p:pic>
          </mc:Fallback>
        </mc:AlternateContent>
      </p:grpSp>
      <p:sp>
        <p:nvSpPr>
          <p:cNvPr id="16" name="TextBox 15">
            <a:extLst>
              <a:ext uri="{FF2B5EF4-FFF2-40B4-BE49-F238E27FC236}">
                <a16:creationId xmlns:a16="http://schemas.microsoft.com/office/drawing/2014/main" id="{64E2A10F-262C-9ACC-E853-6628E52286D6}"/>
              </a:ext>
            </a:extLst>
          </p:cNvPr>
          <p:cNvSpPr txBox="1"/>
          <p:nvPr/>
        </p:nvSpPr>
        <p:spPr>
          <a:xfrm>
            <a:off x="4995848" y="6347082"/>
            <a:ext cx="3475292" cy="369332"/>
          </a:xfrm>
          <a:prstGeom prst="rect">
            <a:avLst/>
          </a:prstGeom>
          <a:noFill/>
        </p:spPr>
        <p:txBody>
          <a:bodyPr wrap="square" rtlCol="0">
            <a:spAutoFit/>
          </a:bodyPr>
          <a:lstStyle/>
          <a:p>
            <a:r>
              <a:rPr lang="en-US" dirty="0"/>
              <a:t>Identifying relationship</a:t>
            </a:r>
          </a:p>
        </p:txBody>
      </p:sp>
      <p:sp>
        <p:nvSpPr>
          <p:cNvPr id="17" name="TextBox 16">
            <a:extLst>
              <a:ext uri="{FF2B5EF4-FFF2-40B4-BE49-F238E27FC236}">
                <a16:creationId xmlns:a16="http://schemas.microsoft.com/office/drawing/2014/main" id="{DB346E64-9120-4BCF-48A7-AA652B5861C7}"/>
              </a:ext>
            </a:extLst>
          </p:cNvPr>
          <p:cNvSpPr txBox="1"/>
          <p:nvPr/>
        </p:nvSpPr>
        <p:spPr>
          <a:xfrm>
            <a:off x="829734" y="6368931"/>
            <a:ext cx="2350538" cy="369332"/>
          </a:xfrm>
          <a:prstGeom prst="rect">
            <a:avLst/>
          </a:prstGeom>
          <a:noFill/>
        </p:spPr>
        <p:txBody>
          <a:bodyPr wrap="square" rtlCol="0">
            <a:spAutoFit/>
          </a:bodyPr>
          <a:lstStyle/>
          <a:p>
            <a:r>
              <a:rPr lang="en-US" dirty="0"/>
              <a:t>Owner entity type </a:t>
            </a:r>
          </a:p>
        </p:txBody>
      </p:sp>
    </p:spTree>
    <p:extLst>
      <p:ext uri="{BB962C8B-B14F-4D97-AF65-F5344CB8AC3E}">
        <p14:creationId xmlns:p14="http://schemas.microsoft.com/office/powerpoint/2010/main" val="8123626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Weak Entity Types</a:t>
            </a:r>
          </a:p>
        </p:txBody>
      </p:sp>
      <p:sp>
        <p:nvSpPr>
          <p:cNvPr id="3" name="Content Placeholder 2"/>
          <p:cNvSpPr>
            <a:spLocks noGrp="1"/>
          </p:cNvSpPr>
          <p:nvPr>
            <p:ph idx="1"/>
          </p:nvPr>
        </p:nvSpPr>
        <p:spPr>
          <a:xfrm>
            <a:off x="479626" y="1449859"/>
            <a:ext cx="10458667" cy="5066271"/>
          </a:xfrm>
        </p:spPr>
        <p:txBody>
          <a:bodyPr>
            <a:normAutofit/>
          </a:bodyPr>
          <a:lstStyle/>
          <a:p>
            <a:pPr marL="0" indent="0" algn="just">
              <a:buNone/>
            </a:pPr>
            <a:endParaRPr lang="en-US" b="1" i="1" u="sng" dirty="0">
              <a:solidFill>
                <a:schemeClr val="accent1">
                  <a:lumMod val="75000"/>
                </a:schemeClr>
              </a:solidFill>
            </a:endParaRPr>
          </a:p>
          <a:p>
            <a:pPr algn="just"/>
            <a:r>
              <a:rPr lang="en-US" sz="2400" b="1" dirty="0">
                <a:solidFill>
                  <a:srgbClr val="7030A0"/>
                </a:solidFill>
              </a:rPr>
              <a:t>A weak entity type always has a total participation constraint </a:t>
            </a:r>
            <a:r>
              <a:rPr lang="en-US" sz="2400" dirty="0">
                <a:solidFill>
                  <a:schemeClr val="tx1">
                    <a:lumMod val="95000"/>
                    <a:lumOff val="5000"/>
                  </a:schemeClr>
                </a:solidFill>
              </a:rPr>
              <a:t>(existence dependency) W.r.t its identifying relationship because a </a:t>
            </a:r>
            <a:r>
              <a:rPr lang="en-US" sz="2400" b="1" dirty="0">
                <a:solidFill>
                  <a:srgbClr val="C00000"/>
                </a:solidFill>
              </a:rPr>
              <a:t>weak entity cannot be identified without an owner entity</a:t>
            </a:r>
            <a:r>
              <a:rPr lang="en-US" sz="2400" dirty="0">
                <a:solidFill>
                  <a:schemeClr val="tx1">
                    <a:lumMod val="95000"/>
                    <a:lumOff val="5000"/>
                  </a:schemeClr>
                </a:solidFill>
              </a:rPr>
              <a:t>. </a:t>
            </a:r>
          </a:p>
          <a:p>
            <a:pPr algn="just"/>
            <a:r>
              <a:rPr lang="en-US" sz="2400" dirty="0">
                <a:solidFill>
                  <a:schemeClr val="tx1">
                    <a:lumMod val="95000"/>
                    <a:lumOff val="5000"/>
                  </a:schemeClr>
                </a:solidFill>
              </a:rPr>
              <a:t>However, not every </a:t>
            </a:r>
            <a:r>
              <a:rPr lang="en-US" sz="2400" b="1" dirty="0">
                <a:solidFill>
                  <a:srgbClr val="C00000"/>
                </a:solidFill>
              </a:rPr>
              <a:t>total participation </a:t>
            </a:r>
            <a:r>
              <a:rPr lang="en-US" sz="2400" dirty="0">
                <a:solidFill>
                  <a:schemeClr val="tx1">
                    <a:lumMod val="95000"/>
                    <a:lumOff val="5000"/>
                  </a:schemeClr>
                </a:solidFill>
              </a:rPr>
              <a:t>results in a weak entity type. </a:t>
            </a:r>
          </a:p>
          <a:p>
            <a:pPr lvl="1" algn="just"/>
            <a:r>
              <a:rPr lang="en-US" sz="2200" dirty="0">
                <a:solidFill>
                  <a:schemeClr val="tx1">
                    <a:lumMod val="95000"/>
                    <a:lumOff val="5000"/>
                  </a:schemeClr>
                </a:solidFill>
              </a:rPr>
              <a:t>For example, </a:t>
            </a:r>
          </a:p>
          <a:p>
            <a:pPr lvl="2" algn="just"/>
            <a:r>
              <a:rPr lang="en-US" sz="2000" dirty="0">
                <a:solidFill>
                  <a:schemeClr val="tx1">
                    <a:lumMod val="95000"/>
                    <a:lumOff val="5000"/>
                  </a:schemeClr>
                </a:solidFill>
              </a:rPr>
              <a:t>a DRIVER_LICENSE entity cannot exist unless it is related to a PERSON entity, even though it has its own key (</a:t>
            </a:r>
            <a:r>
              <a:rPr lang="en-US" sz="2000" dirty="0" err="1">
                <a:solidFill>
                  <a:schemeClr val="tx1">
                    <a:lumMod val="95000"/>
                    <a:lumOff val="5000"/>
                  </a:schemeClr>
                </a:solidFill>
              </a:rPr>
              <a:t>License_number</a:t>
            </a:r>
            <a:r>
              <a:rPr lang="en-US" sz="2000" dirty="0">
                <a:solidFill>
                  <a:schemeClr val="tx1">
                    <a:lumMod val="95000"/>
                    <a:lumOff val="5000"/>
                  </a:schemeClr>
                </a:solidFill>
              </a:rPr>
              <a:t>) and hence is not a weak entity.</a:t>
            </a:r>
          </a:p>
        </p:txBody>
      </p:sp>
    </p:spTree>
    <p:extLst>
      <p:ext uri="{BB962C8B-B14F-4D97-AF65-F5344CB8AC3E}">
        <p14:creationId xmlns:p14="http://schemas.microsoft.com/office/powerpoint/2010/main" val="163022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Weak Entity Types</a:t>
            </a:r>
          </a:p>
        </p:txBody>
      </p:sp>
      <p:sp>
        <p:nvSpPr>
          <p:cNvPr id="3" name="Content Placeholder 2"/>
          <p:cNvSpPr>
            <a:spLocks noGrp="1"/>
          </p:cNvSpPr>
          <p:nvPr>
            <p:ph idx="1"/>
          </p:nvPr>
        </p:nvSpPr>
        <p:spPr>
          <a:xfrm>
            <a:off x="479626" y="1449859"/>
            <a:ext cx="10208502" cy="5066271"/>
          </a:xfrm>
        </p:spPr>
        <p:txBody>
          <a:bodyPr>
            <a:normAutofit/>
          </a:bodyPr>
          <a:lstStyle/>
          <a:p>
            <a:pPr marL="0" indent="0" algn="just">
              <a:buNone/>
            </a:pPr>
            <a:endParaRPr lang="en-US" sz="2000" b="1" i="1" u="sng" dirty="0">
              <a:solidFill>
                <a:schemeClr val="accent1">
                  <a:lumMod val="75000"/>
                </a:schemeClr>
              </a:solidFill>
            </a:endParaRPr>
          </a:p>
          <a:p>
            <a:pPr algn="just"/>
            <a:r>
              <a:rPr lang="en-US" sz="2000" dirty="0">
                <a:solidFill>
                  <a:schemeClr val="tx1">
                    <a:lumMod val="95000"/>
                    <a:lumOff val="5000"/>
                  </a:schemeClr>
                </a:solidFill>
              </a:rPr>
              <a:t>Consider the entity type </a:t>
            </a:r>
            <a:r>
              <a:rPr lang="en-US" sz="2000" b="1" dirty="0">
                <a:solidFill>
                  <a:srgbClr val="C00000"/>
                </a:solidFill>
              </a:rPr>
              <a:t>DEPENDENT, related to EMPLOYEE</a:t>
            </a:r>
            <a:r>
              <a:rPr lang="en-US" sz="2000" dirty="0">
                <a:solidFill>
                  <a:schemeClr val="tx1">
                    <a:lumMod val="95000"/>
                    <a:lumOff val="5000"/>
                  </a:schemeClr>
                </a:solidFill>
              </a:rPr>
              <a:t>, which is used to keep track of the dependents of each employee via a 1:N relationship. </a:t>
            </a:r>
          </a:p>
          <a:p>
            <a:pPr algn="just"/>
            <a:r>
              <a:rPr lang="en-US" sz="2000" dirty="0">
                <a:solidFill>
                  <a:schemeClr val="tx1">
                    <a:lumMod val="95000"/>
                    <a:lumOff val="5000"/>
                  </a:schemeClr>
                </a:solidFill>
              </a:rPr>
              <a:t>In our example, the attributes of DEPENDENT are </a:t>
            </a:r>
            <a:r>
              <a:rPr lang="en-US" sz="2000" b="1" dirty="0">
                <a:solidFill>
                  <a:srgbClr val="C00000"/>
                </a:solidFill>
              </a:rPr>
              <a:t>Name</a:t>
            </a:r>
            <a:r>
              <a:rPr lang="en-US" sz="2000" dirty="0">
                <a:solidFill>
                  <a:schemeClr val="tx1">
                    <a:lumMod val="95000"/>
                    <a:lumOff val="5000"/>
                  </a:schemeClr>
                </a:solidFill>
              </a:rPr>
              <a:t> (the first name of the dependent), </a:t>
            </a:r>
            <a:r>
              <a:rPr lang="en-US" sz="2000" b="1" dirty="0" err="1">
                <a:solidFill>
                  <a:srgbClr val="C00000"/>
                </a:solidFill>
              </a:rPr>
              <a:t>Birth_date</a:t>
            </a:r>
            <a:r>
              <a:rPr lang="en-US" sz="2000" b="1" dirty="0">
                <a:solidFill>
                  <a:srgbClr val="C00000"/>
                </a:solidFill>
              </a:rPr>
              <a:t>, gender and Relationship</a:t>
            </a:r>
            <a:r>
              <a:rPr lang="en-US" sz="2000" dirty="0">
                <a:solidFill>
                  <a:schemeClr val="tx1">
                    <a:lumMod val="95000"/>
                    <a:lumOff val="5000"/>
                  </a:schemeClr>
                </a:solidFill>
              </a:rPr>
              <a:t> (to the employee). </a:t>
            </a:r>
          </a:p>
          <a:p>
            <a:pPr algn="just"/>
            <a:r>
              <a:rPr lang="en-US" sz="2000" dirty="0">
                <a:solidFill>
                  <a:schemeClr val="tx1">
                    <a:lumMod val="95000"/>
                    <a:lumOff val="5000"/>
                  </a:schemeClr>
                </a:solidFill>
              </a:rPr>
              <a:t>Two dependents of two distinct employees may, by chance, have the same values for Name, </a:t>
            </a:r>
            <a:r>
              <a:rPr lang="en-US" sz="2000" dirty="0" err="1">
                <a:solidFill>
                  <a:schemeClr val="tx1">
                    <a:lumMod val="95000"/>
                    <a:lumOff val="5000"/>
                  </a:schemeClr>
                </a:solidFill>
              </a:rPr>
              <a:t>Birth_date</a:t>
            </a:r>
            <a:r>
              <a:rPr lang="en-US" sz="2000" dirty="0">
                <a:solidFill>
                  <a:schemeClr val="tx1">
                    <a:lumMod val="95000"/>
                    <a:lumOff val="5000"/>
                  </a:schemeClr>
                </a:solidFill>
              </a:rPr>
              <a:t>, gender, and Relationship, but they are still distinct entities. </a:t>
            </a:r>
          </a:p>
          <a:p>
            <a:pPr algn="just"/>
            <a:r>
              <a:rPr lang="en-US" sz="2000" dirty="0">
                <a:solidFill>
                  <a:schemeClr val="tx1">
                    <a:lumMod val="95000"/>
                    <a:lumOff val="5000"/>
                  </a:schemeClr>
                </a:solidFill>
              </a:rPr>
              <a:t>They are identified as distinct entities only after determining the </a:t>
            </a:r>
            <a:r>
              <a:rPr lang="en-US" sz="2000" b="1" dirty="0">
                <a:solidFill>
                  <a:srgbClr val="C00000"/>
                </a:solidFill>
              </a:rPr>
              <a:t>particular employee entity to which each dependent is related</a:t>
            </a:r>
            <a:r>
              <a:rPr lang="en-US" sz="2000" dirty="0">
                <a:solidFill>
                  <a:schemeClr val="tx1">
                    <a:lumMod val="95000"/>
                    <a:lumOff val="5000"/>
                  </a:schemeClr>
                </a:solidFill>
              </a:rPr>
              <a:t>. </a:t>
            </a:r>
          </a:p>
          <a:p>
            <a:pPr algn="just"/>
            <a:r>
              <a:rPr lang="en-US" sz="2000" b="1" dirty="0">
                <a:solidFill>
                  <a:srgbClr val="7030A0"/>
                </a:solidFill>
              </a:rPr>
              <a:t>Each employee entity is said to own the dependent entities that are related to it.</a:t>
            </a:r>
          </a:p>
        </p:txBody>
      </p:sp>
    </p:spTree>
    <p:extLst>
      <p:ext uri="{BB962C8B-B14F-4D97-AF65-F5344CB8AC3E}">
        <p14:creationId xmlns:p14="http://schemas.microsoft.com/office/powerpoint/2010/main" val="1463931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Weak Entity Types</a:t>
            </a:r>
          </a:p>
        </p:txBody>
      </p:sp>
      <p:sp>
        <p:nvSpPr>
          <p:cNvPr id="3" name="Content Placeholder 2"/>
          <p:cNvSpPr>
            <a:spLocks noGrp="1"/>
          </p:cNvSpPr>
          <p:nvPr>
            <p:ph idx="1"/>
          </p:nvPr>
        </p:nvSpPr>
        <p:spPr>
          <a:xfrm>
            <a:off x="479626" y="1449859"/>
            <a:ext cx="10355151" cy="5066271"/>
          </a:xfrm>
        </p:spPr>
        <p:txBody>
          <a:bodyPr>
            <a:noAutofit/>
          </a:bodyPr>
          <a:lstStyle/>
          <a:p>
            <a:pPr algn="just"/>
            <a:r>
              <a:rPr lang="en-US" sz="2400" dirty="0">
                <a:solidFill>
                  <a:schemeClr val="tx1">
                    <a:lumMod val="95000"/>
                    <a:lumOff val="5000"/>
                  </a:schemeClr>
                </a:solidFill>
              </a:rPr>
              <a:t>A weak entity type normally has a </a:t>
            </a:r>
            <a:r>
              <a:rPr lang="en-US" sz="2400" b="1" dirty="0">
                <a:solidFill>
                  <a:srgbClr val="C00000"/>
                </a:solidFill>
              </a:rPr>
              <a:t>partial key</a:t>
            </a:r>
            <a:r>
              <a:rPr lang="en-US" sz="2400" dirty="0">
                <a:solidFill>
                  <a:schemeClr val="tx1">
                    <a:lumMod val="95000"/>
                    <a:lumOff val="5000"/>
                  </a:schemeClr>
                </a:solidFill>
              </a:rPr>
              <a:t>, which is the attribute that can uniquely </a:t>
            </a:r>
            <a:r>
              <a:rPr lang="en-US" sz="2400" b="1" dirty="0">
                <a:solidFill>
                  <a:srgbClr val="C00000"/>
                </a:solidFill>
              </a:rPr>
              <a:t>identify weak entities</a:t>
            </a:r>
            <a:r>
              <a:rPr lang="en-US" sz="2400" dirty="0">
                <a:solidFill>
                  <a:schemeClr val="tx1">
                    <a:lumMod val="95000"/>
                    <a:lumOff val="5000"/>
                  </a:schemeClr>
                </a:solidFill>
              </a:rPr>
              <a:t> that are related to the same owner entity.</a:t>
            </a:r>
          </a:p>
          <a:p>
            <a:pPr algn="just"/>
            <a:r>
              <a:rPr lang="en-US" sz="2400" dirty="0">
                <a:solidFill>
                  <a:schemeClr val="tx1">
                    <a:lumMod val="95000"/>
                    <a:lumOff val="5000"/>
                  </a:schemeClr>
                </a:solidFill>
              </a:rPr>
              <a:t>In our example,</a:t>
            </a:r>
          </a:p>
          <a:p>
            <a:pPr lvl="1" algn="just"/>
            <a:r>
              <a:rPr lang="en-US" sz="2200" dirty="0">
                <a:solidFill>
                  <a:schemeClr val="tx1">
                    <a:lumMod val="95000"/>
                    <a:lumOff val="5000"/>
                  </a:schemeClr>
                </a:solidFill>
              </a:rPr>
              <a:t> if we assume that no </a:t>
            </a:r>
            <a:r>
              <a:rPr lang="en-US" sz="2200" b="1" dirty="0">
                <a:solidFill>
                  <a:srgbClr val="C00000"/>
                </a:solidFill>
              </a:rPr>
              <a:t>two dependents of the same employee </a:t>
            </a:r>
            <a:r>
              <a:rPr lang="en-US" sz="2200" dirty="0">
                <a:solidFill>
                  <a:schemeClr val="tx1">
                    <a:lumMod val="95000"/>
                    <a:lumOff val="5000"/>
                  </a:schemeClr>
                </a:solidFill>
              </a:rPr>
              <a:t>ever have the same first name, the attribute Name of DEPENDENT is the </a:t>
            </a:r>
            <a:r>
              <a:rPr lang="en-US" sz="2200" b="1" dirty="0">
                <a:solidFill>
                  <a:srgbClr val="C00000"/>
                </a:solidFill>
              </a:rPr>
              <a:t>partial key</a:t>
            </a:r>
            <a:r>
              <a:rPr lang="en-US" sz="2200" dirty="0">
                <a:solidFill>
                  <a:schemeClr val="tx1">
                    <a:lumMod val="95000"/>
                    <a:lumOff val="5000"/>
                  </a:schemeClr>
                </a:solidFill>
              </a:rPr>
              <a:t>. </a:t>
            </a:r>
          </a:p>
          <a:p>
            <a:pPr algn="just"/>
            <a:r>
              <a:rPr lang="en-US" sz="2400" b="1" dirty="0">
                <a:solidFill>
                  <a:srgbClr val="7030A0"/>
                </a:solidFill>
              </a:rPr>
              <a:t>In ER diagrams representation, weak entity type and its identifying relationship are distinguished by surrounding their boxes and diamonds with double lines respectively.</a:t>
            </a:r>
          </a:p>
          <a:p>
            <a:pPr algn="just"/>
            <a:r>
              <a:rPr lang="en-US" sz="2400" dirty="0">
                <a:solidFill>
                  <a:schemeClr val="tx1">
                    <a:lumMod val="95000"/>
                    <a:lumOff val="5000"/>
                  </a:schemeClr>
                </a:solidFill>
              </a:rPr>
              <a:t>The partial key attribute is </a:t>
            </a:r>
            <a:r>
              <a:rPr lang="en-US" sz="2400" b="1" dirty="0">
                <a:solidFill>
                  <a:srgbClr val="C00000"/>
                </a:solidFill>
              </a:rPr>
              <a:t>underlined with a dashed or dotted line.</a:t>
            </a:r>
          </a:p>
        </p:txBody>
      </p:sp>
    </p:spTree>
    <p:extLst>
      <p:ext uri="{BB962C8B-B14F-4D97-AF65-F5344CB8AC3E}">
        <p14:creationId xmlns:p14="http://schemas.microsoft.com/office/powerpoint/2010/main" val="8581676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Weak Entity Types</a:t>
            </a:r>
          </a:p>
        </p:txBody>
      </p:sp>
      <p:sp>
        <p:nvSpPr>
          <p:cNvPr id="3" name="Content Placeholder 2"/>
          <p:cNvSpPr>
            <a:spLocks noGrp="1"/>
          </p:cNvSpPr>
          <p:nvPr>
            <p:ph idx="1"/>
          </p:nvPr>
        </p:nvSpPr>
        <p:spPr>
          <a:xfrm>
            <a:off x="479626" y="1449859"/>
            <a:ext cx="10950374" cy="5066271"/>
          </a:xfrm>
        </p:spPr>
        <p:txBody>
          <a:bodyPr>
            <a:normAutofit/>
          </a:bodyPr>
          <a:lstStyle/>
          <a:p>
            <a:pPr marL="0" indent="0" algn="just">
              <a:buNone/>
            </a:pPr>
            <a:endParaRPr lang="en-US" b="1" i="1" u="sng" dirty="0">
              <a:solidFill>
                <a:schemeClr val="accent1">
                  <a:lumMod val="75000"/>
                </a:schemeClr>
              </a:solidFill>
            </a:endParaRPr>
          </a:p>
          <a:p>
            <a:pPr algn="just"/>
            <a:r>
              <a:rPr lang="en-US" sz="2400" b="1" dirty="0">
                <a:solidFill>
                  <a:srgbClr val="7030A0"/>
                </a:solidFill>
              </a:rPr>
              <a:t>Weak entity types can sometimes be represented as complex (composite, multivalued) attributes. </a:t>
            </a:r>
          </a:p>
          <a:p>
            <a:pPr algn="just"/>
            <a:r>
              <a:rPr lang="en-US" sz="2400" dirty="0">
                <a:solidFill>
                  <a:schemeClr val="tx1">
                    <a:lumMod val="95000"/>
                    <a:lumOff val="5000"/>
                  </a:schemeClr>
                </a:solidFill>
              </a:rPr>
              <a:t>In the preceding example, we could specify a multivalued attribute Dependents for EMPLOYEE, which is a </a:t>
            </a:r>
            <a:r>
              <a:rPr lang="en-US" sz="2400" b="1" dirty="0">
                <a:solidFill>
                  <a:srgbClr val="C00000"/>
                </a:solidFill>
              </a:rPr>
              <a:t>multivalued composite attribute </a:t>
            </a:r>
            <a:r>
              <a:rPr lang="en-US" sz="2400" dirty="0">
                <a:solidFill>
                  <a:schemeClr val="tx1">
                    <a:lumMod val="95000"/>
                    <a:lumOff val="5000"/>
                  </a:schemeClr>
                </a:solidFill>
              </a:rPr>
              <a:t>with the component attributes </a:t>
            </a:r>
            <a:r>
              <a:rPr lang="en-US" sz="2400" b="1" dirty="0">
                <a:solidFill>
                  <a:srgbClr val="C00000"/>
                </a:solidFill>
              </a:rPr>
              <a:t>Name, </a:t>
            </a:r>
            <a:r>
              <a:rPr lang="en-US" sz="2400" b="1" dirty="0" err="1">
                <a:solidFill>
                  <a:srgbClr val="C00000"/>
                </a:solidFill>
              </a:rPr>
              <a:t>Birth_date</a:t>
            </a:r>
            <a:r>
              <a:rPr lang="en-US" sz="2400" b="1" dirty="0">
                <a:solidFill>
                  <a:srgbClr val="C00000"/>
                </a:solidFill>
              </a:rPr>
              <a:t>, gender, and Relationship</a:t>
            </a:r>
            <a:r>
              <a:rPr lang="en-US" sz="2400" dirty="0">
                <a:solidFill>
                  <a:schemeClr val="tx1">
                    <a:lumMod val="95000"/>
                    <a:lumOff val="5000"/>
                  </a:schemeClr>
                </a:solidFill>
              </a:rPr>
              <a:t>.</a:t>
            </a:r>
          </a:p>
        </p:txBody>
      </p:sp>
    </p:spTree>
    <p:extLst>
      <p:ext uri="{BB962C8B-B14F-4D97-AF65-F5344CB8AC3E}">
        <p14:creationId xmlns:p14="http://schemas.microsoft.com/office/powerpoint/2010/main" val="17145050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0738" y="164040"/>
            <a:ext cx="10666402" cy="1320800"/>
          </a:xfrm>
        </p:spPr>
        <p:txBody>
          <a:bodyPr>
            <a:normAutofit/>
          </a:bodyPr>
          <a:lstStyle/>
          <a:p>
            <a:r>
              <a:rPr lang="en-US" dirty="0"/>
              <a:t>Refining the ER Design for the COMPANY Database</a:t>
            </a:r>
          </a:p>
        </p:txBody>
      </p:sp>
      <p:sp>
        <p:nvSpPr>
          <p:cNvPr id="3" name="Content Placeholder 2"/>
          <p:cNvSpPr>
            <a:spLocks noGrp="1"/>
          </p:cNvSpPr>
          <p:nvPr>
            <p:ph idx="1"/>
          </p:nvPr>
        </p:nvSpPr>
        <p:spPr>
          <a:xfrm>
            <a:off x="90738" y="1039832"/>
            <a:ext cx="11662947" cy="5576628"/>
          </a:xfrm>
        </p:spPr>
        <p:txBody>
          <a:bodyPr>
            <a:normAutofit fontScale="85000" lnSpcReduction="20000"/>
          </a:bodyPr>
          <a:lstStyle/>
          <a:p>
            <a:pPr marL="0" indent="0" algn="just">
              <a:buNone/>
            </a:pPr>
            <a:r>
              <a:rPr lang="en-US" sz="2400" b="1" i="1" u="sng" dirty="0">
                <a:solidFill>
                  <a:schemeClr val="accent1">
                    <a:lumMod val="75000"/>
                  </a:schemeClr>
                </a:solidFill>
              </a:rPr>
              <a:t>In our example, we specify the following relationship types:</a:t>
            </a:r>
          </a:p>
          <a:p>
            <a:pPr marL="0" indent="0" algn="just">
              <a:buNone/>
            </a:pPr>
            <a:r>
              <a:rPr lang="en-US" sz="2400" dirty="0">
                <a:solidFill>
                  <a:schemeClr val="tx1">
                    <a:lumMod val="95000"/>
                    <a:lumOff val="5000"/>
                  </a:schemeClr>
                </a:solidFill>
              </a:rPr>
              <a:t>■ MANAGES,</a:t>
            </a:r>
          </a:p>
          <a:p>
            <a:pPr algn="just"/>
            <a:r>
              <a:rPr lang="en-US" sz="2400" dirty="0">
                <a:solidFill>
                  <a:schemeClr val="tx1">
                    <a:lumMod val="95000"/>
                    <a:lumOff val="5000"/>
                  </a:schemeClr>
                </a:solidFill>
              </a:rPr>
              <a:t>which is a 1:1(one-to-one) relationship type between EMPLOYEE and DEPARTMENT.</a:t>
            </a:r>
          </a:p>
          <a:p>
            <a:pPr algn="just"/>
            <a:r>
              <a:rPr lang="en-US" sz="2400" dirty="0">
                <a:solidFill>
                  <a:schemeClr val="tx1">
                    <a:lumMod val="95000"/>
                    <a:lumOff val="5000"/>
                  </a:schemeClr>
                </a:solidFill>
              </a:rPr>
              <a:t>EMPLOYEE participation is partial. </a:t>
            </a:r>
          </a:p>
          <a:p>
            <a:pPr algn="just"/>
            <a:r>
              <a:rPr lang="en-US" sz="2400" dirty="0">
                <a:solidFill>
                  <a:schemeClr val="tx1">
                    <a:lumMod val="95000"/>
                    <a:lumOff val="5000"/>
                  </a:schemeClr>
                </a:solidFill>
              </a:rPr>
              <a:t>The attribute </a:t>
            </a:r>
            <a:r>
              <a:rPr lang="en-US" sz="2400" dirty="0" err="1">
                <a:solidFill>
                  <a:schemeClr val="tx1">
                    <a:lumMod val="95000"/>
                    <a:lumOff val="5000"/>
                  </a:schemeClr>
                </a:solidFill>
              </a:rPr>
              <a:t>Start_date</a:t>
            </a:r>
            <a:r>
              <a:rPr lang="en-US" sz="2400" dirty="0">
                <a:solidFill>
                  <a:schemeClr val="tx1">
                    <a:lumMod val="95000"/>
                    <a:lumOff val="5000"/>
                  </a:schemeClr>
                </a:solidFill>
              </a:rPr>
              <a:t> is assigned to this relationship type.</a:t>
            </a:r>
          </a:p>
          <a:p>
            <a:pPr marL="0" indent="0" algn="just">
              <a:buNone/>
            </a:pPr>
            <a:endParaRPr lang="en-US" sz="2400" dirty="0">
              <a:solidFill>
                <a:schemeClr val="tx1">
                  <a:lumMod val="95000"/>
                  <a:lumOff val="5000"/>
                </a:schemeClr>
              </a:solidFill>
            </a:endParaRPr>
          </a:p>
          <a:p>
            <a:pPr marL="0" indent="0" algn="just">
              <a:buNone/>
            </a:pPr>
            <a:r>
              <a:rPr lang="en-US" sz="2400" dirty="0">
                <a:solidFill>
                  <a:schemeClr val="tx1">
                    <a:lumMod val="95000"/>
                    <a:lumOff val="5000"/>
                  </a:schemeClr>
                </a:solidFill>
              </a:rPr>
              <a:t>■ WORKS_FOR, </a:t>
            </a:r>
          </a:p>
          <a:p>
            <a:pPr algn="just"/>
            <a:r>
              <a:rPr lang="en-US" sz="2400" dirty="0">
                <a:solidFill>
                  <a:schemeClr val="tx1">
                    <a:lumMod val="95000"/>
                    <a:lumOff val="5000"/>
                  </a:schemeClr>
                </a:solidFill>
              </a:rPr>
              <a:t>a 1:N (one-to-many) relationship type between DEPARTMENT and EMPLOYEE.</a:t>
            </a:r>
          </a:p>
          <a:p>
            <a:pPr algn="just"/>
            <a:r>
              <a:rPr lang="en-US" sz="2400" dirty="0">
                <a:solidFill>
                  <a:schemeClr val="tx1">
                    <a:lumMod val="95000"/>
                    <a:lumOff val="5000"/>
                  </a:schemeClr>
                </a:solidFill>
              </a:rPr>
              <a:t>Both participations are total.</a:t>
            </a:r>
          </a:p>
          <a:p>
            <a:pPr algn="just"/>
            <a:endParaRPr lang="en-US" sz="2400" dirty="0">
              <a:solidFill>
                <a:schemeClr val="tx1">
                  <a:lumMod val="95000"/>
                  <a:lumOff val="5000"/>
                </a:schemeClr>
              </a:solidFill>
            </a:endParaRPr>
          </a:p>
          <a:p>
            <a:pPr marL="0" indent="0" algn="just">
              <a:buNone/>
            </a:pPr>
            <a:r>
              <a:rPr lang="en-US" sz="2400" dirty="0">
                <a:solidFill>
                  <a:schemeClr val="tx1">
                    <a:lumMod val="95000"/>
                    <a:lumOff val="5000"/>
                  </a:schemeClr>
                </a:solidFill>
              </a:rPr>
              <a:t>■ CONTROLS, </a:t>
            </a:r>
          </a:p>
          <a:p>
            <a:pPr algn="just"/>
            <a:r>
              <a:rPr lang="en-US" sz="2400" dirty="0">
                <a:solidFill>
                  <a:schemeClr val="tx1">
                    <a:lumMod val="95000"/>
                    <a:lumOff val="5000"/>
                  </a:schemeClr>
                </a:solidFill>
              </a:rPr>
              <a:t>a 1:N relationship type between DEPARTMENT and PROJECT. </a:t>
            </a:r>
          </a:p>
          <a:p>
            <a:pPr algn="just"/>
            <a:r>
              <a:rPr lang="en-US" sz="2400" dirty="0">
                <a:solidFill>
                  <a:schemeClr val="tx1">
                    <a:lumMod val="95000"/>
                    <a:lumOff val="5000"/>
                  </a:schemeClr>
                </a:solidFill>
              </a:rPr>
              <a:t>The participation of PROJECT is total, </a:t>
            </a:r>
          </a:p>
          <a:p>
            <a:pPr algn="just"/>
            <a:r>
              <a:rPr lang="en-US" sz="2400" dirty="0">
                <a:solidFill>
                  <a:schemeClr val="tx1">
                    <a:lumMod val="95000"/>
                    <a:lumOff val="5000"/>
                  </a:schemeClr>
                </a:solidFill>
              </a:rPr>
              <a:t>whereas that of DEPARTMENT is determined to be partial, after consultation with the users indicates that some departments may control no projects.</a:t>
            </a:r>
          </a:p>
        </p:txBody>
      </p:sp>
    </p:spTree>
    <p:extLst>
      <p:ext uri="{BB962C8B-B14F-4D97-AF65-F5344CB8AC3E}">
        <p14:creationId xmlns:p14="http://schemas.microsoft.com/office/powerpoint/2010/main" val="949609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850"/>
            <a:ext cx="8596668" cy="1320800"/>
          </a:xfrm>
        </p:spPr>
        <p:txBody>
          <a:bodyPr>
            <a:normAutofit fontScale="90000"/>
          </a:bodyPr>
          <a:lstStyle/>
          <a:p>
            <a:r>
              <a:rPr lang="en-US" dirty="0"/>
              <a:t>Using High-Level Conceptual Data Models</a:t>
            </a:r>
            <a:br>
              <a:rPr lang="en-US" dirty="0"/>
            </a:br>
            <a:r>
              <a:rPr lang="en-US" dirty="0"/>
              <a:t>for Database Design</a:t>
            </a:r>
          </a:p>
        </p:txBody>
      </p:sp>
      <p:sp>
        <p:nvSpPr>
          <p:cNvPr id="3" name="Content Placeholder 2"/>
          <p:cNvSpPr>
            <a:spLocks noGrp="1"/>
          </p:cNvSpPr>
          <p:nvPr>
            <p:ph idx="1"/>
          </p:nvPr>
        </p:nvSpPr>
        <p:spPr>
          <a:xfrm>
            <a:off x="22925" y="945393"/>
            <a:ext cx="6592058" cy="5748982"/>
          </a:xfrm>
        </p:spPr>
        <p:txBody>
          <a:bodyPr>
            <a:normAutofit/>
          </a:bodyPr>
          <a:lstStyle/>
          <a:p>
            <a:pPr algn="just"/>
            <a:r>
              <a:rPr lang="en-US" sz="2400" dirty="0">
                <a:solidFill>
                  <a:schemeClr val="tx1">
                    <a:lumMod val="95000"/>
                    <a:lumOff val="5000"/>
                  </a:schemeClr>
                </a:solidFill>
              </a:rPr>
              <a:t>Conceptual database design is entirely </a:t>
            </a:r>
            <a:r>
              <a:rPr lang="en-US" sz="2400" b="1" dirty="0">
                <a:solidFill>
                  <a:srgbClr val="C00000"/>
                </a:solidFill>
              </a:rPr>
              <a:t>independent of implementation details </a:t>
            </a:r>
            <a:r>
              <a:rPr lang="en-US" sz="2400" dirty="0">
                <a:solidFill>
                  <a:schemeClr val="tx1">
                    <a:lumMod val="95000"/>
                    <a:lumOff val="5000"/>
                  </a:schemeClr>
                </a:solidFill>
              </a:rPr>
              <a:t>such as</a:t>
            </a:r>
          </a:p>
          <a:p>
            <a:pPr lvl="1" algn="just"/>
            <a:r>
              <a:rPr lang="en-US" sz="2000" dirty="0">
                <a:solidFill>
                  <a:schemeClr val="tx1">
                    <a:lumMod val="95000"/>
                    <a:lumOff val="5000"/>
                  </a:schemeClr>
                </a:solidFill>
              </a:rPr>
              <a:t> the target DBMS software,</a:t>
            </a:r>
          </a:p>
          <a:p>
            <a:pPr lvl="1" algn="just"/>
            <a:r>
              <a:rPr lang="en-US" sz="2000" dirty="0">
                <a:solidFill>
                  <a:schemeClr val="tx1">
                    <a:lumMod val="95000"/>
                    <a:lumOff val="5000"/>
                  </a:schemeClr>
                </a:solidFill>
              </a:rPr>
              <a:t> application programs, </a:t>
            </a:r>
          </a:p>
          <a:p>
            <a:pPr lvl="1" algn="just"/>
            <a:r>
              <a:rPr lang="en-US" sz="2000" dirty="0">
                <a:solidFill>
                  <a:schemeClr val="tx1">
                    <a:lumMod val="95000"/>
                    <a:lumOff val="5000"/>
                  </a:schemeClr>
                </a:solidFill>
              </a:rPr>
              <a:t>programming languages, </a:t>
            </a:r>
          </a:p>
          <a:p>
            <a:pPr lvl="1" algn="just"/>
            <a:r>
              <a:rPr lang="en-US" sz="2000" dirty="0">
                <a:solidFill>
                  <a:schemeClr val="tx1">
                    <a:lumMod val="95000"/>
                    <a:lumOff val="5000"/>
                  </a:schemeClr>
                </a:solidFill>
              </a:rPr>
              <a:t>hardware platform, or any other physical considerations.</a:t>
            </a:r>
          </a:p>
          <a:p>
            <a:pPr algn="just"/>
            <a:r>
              <a:rPr lang="en-US" sz="2400" dirty="0">
                <a:solidFill>
                  <a:schemeClr val="tx1">
                    <a:lumMod val="95000"/>
                    <a:lumOff val="5000"/>
                  </a:schemeClr>
                </a:solidFill>
              </a:rPr>
              <a:t>Advantage: </a:t>
            </a:r>
            <a:r>
              <a:rPr lang="en-US" sz="2400" b="1" dirty="0">
                <a:solidFill>
                  <a:srgbClr val="7030A0"/>
                </a:solidFill>
              </a:rPr>
              <a:t>a good database design</a:t>
            </a:r>
          </a:p>
          <a:p>
            <a:pPr lvl="1" algn="just"/>
            <a:r>
              <a:rPr lang="en-US" sz="2200" dirty="0">
                <a:solidFill>
                  <a:schemeClr val="tx1">
                    <a:lumMod val="95000"/>
                    <a:lumOff val="5000"/>
                  </a:schemeClr>
                </a:solidFill>
              </a:rPr>
              <a:t>AS database designers can focus on specifying the properties of the data, without thinking about storage and implementation details.</a:t>
            </a:r>
          </a:p>
        </p:txBody>
      </p:sp>
      <p:pic>
        <p:nvPicPr>
          <p:cNvPr id="11" name="Picture 10"/>
          <p:cNvPicPr>
            <a:picLocks noChangeAspect="1"/>
          </p:cNvPicPr>
          <p:nvPr/>
        </p:nvPicPr>
        <p:blipFill rotWithShape="1">
          <a:blip r:embed="rId2"/>
          <a:srcRect l="8823"/>
          <a:stretch/>
        </p:blipFill>
        <p:spPr>
          <a:xfrm>
            <a:off x="6614983" y="1036525"/>
            <a:ext cx="5089181" cy="5657850"/>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9745362" y="3344561"/>
            <a:ext cx="1713471" cy="3789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45419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326483" cy="1320800"/>
          </a:xfrm>
        </p:spPr>
        <p:txBody>
          <a:bodyPr>
            <a:normAutofit/>
          </a:bodyPr>
          <a:lstStyle/>
          <a:p>
            <a:r>
              <a:rPr lang="en-US" dirty="0"/>
              <a:t>Refining the ER Design for the COMPANY Database</a:t>
            </a:r>
          </a:p>
        </p:txBody>
      </p:sp>
      <p:sp>
        <p:nvSpPr>
          <p:cNvPr id="3" name="Content Placeholder 2"/>
          <p:cNvSpPr>
            <a:spLocks noGrp="1"/>
          </p:cNvSpPr>
          <p:nvPr>
            <p:ph idx="1"/>
          </p:nvPr>
        </p:nvSpPr>
        <p:spPr>
          <a:xfrm>
            <a:off x="0" y="660400"/>
            <a:ext cx="10985613" cy="5066271"/>
          </a:xfrm>
        </p:spPr>
        <p:txBody>
          <a:bodyPr>
            <a:noAutofit/>
          </a:bodyPr>
          <a:lstStyle/>
          <a:p>
            <a:pPr marL="0" indent="0" algn="just">
              <a:buNone/>
            </a:pPr>
            <a:r>
              <a:rPr lang="en-US" sz="2400" b="1" i="1" u="sng" dirty="0">
                <a:solidFill>
                  <a:schemeClr val="accent1">
                    <a:lumMod val="75000"/>
                  </a:schemeClr>
                </a:solidFill>
              </a:rPr>
              <a:t>In our example, we specify the following relationship types:</a:t>
            </a:r>
          </a:p>
          <a:p>
            <a:pPr marL="0" indent="0" algn="just">
              <a:buNone/>
            </a:pPr>
            <a:r>
              <a:rPr lang="en-US" sz="2000" dirty="0">
                <a:solidFill>
                  <a:schemeClr val="tx1">
                    <a:lumMod val="95000"/>
                    <a:lumOff val="5000"/>
                  </a:schemeClr>
                </a:solidFill>
              </a:rPr>
              <a:t>■ SUPERVISION, </a:t>
            </a:r>
          </a:p>
          <a:p>
            <a:pPr algn="just"/>
            <a:r>
              <a:rPr lang="en-US" sz="2000" dirty="0">
                <a:solidFill>
                  <a:schemeClr val="tx1">
                    <a:lumMod val="95000"/>
                    <a:lumOff val="5000"/>
                  </a:schemeClr>
                </a:solidFill>
              </a:rPr>
              <a:t>a 1:N relationship type between EMPLOYEE (in the supervisor role) and EMPLOYEE (in the supervisee role). </a:t>
            </a:r>
          </a:p>
          <a:p>
            <a:pPr algn="just"/>
            <a:r>
              <a:rPr lang="en-US" sz="2000" dirty="0">
                <a:solidFill>
                  <a:schemeClr val="tx1">
                    <a:lumMod val="95000"/>
                    <a:lumOff val="5000"/>
                  </a:schemeClr>
                </a:solidFill>
              </a:rPr>
              <a:t>Both participations are determined to be partial, after the users indicate that not every employee is a supervisor and not every employee has a supervisor.</a:t>
            </a:r>
          </a:p>
          <a:p>
            <a:pPr marL="0" indent="0" algn="just">
              <a:buNone/>
            </a:pPr>
            <a:r>
              <a:rPr lang="en-US" sz="2000" dirty="0">
                <a:solidFill>
                  <a:schemeClr val="tx1">
                    <a:lumMod val="95000"/>
                    <a:lumOff val="5000"/>
                  </a:schemeClr>
                </a:solidFill>
              </a:rPr>
              <a:t>■ WORKS_ON, </a:t>
            </a:r>
          </a:p>
          <a:p>
            <a:pPr algn="just"/>
            <a:r>
              <a:rPr lang="en-US" sz="2000" dirty="0">
                <a:solidFill>
                  <a:schemeClr val="tx1">
                    <a:lumMod val="95000"/>
                    <a:lumOff val="5000"/>
                  </a:schemeClr>
                </a:solidFill>
              </a:rPr>
              <a:t>an M:N (many-to-many) relationship type with attribute Hours, after the users indicate that a project can have several employees working on it. </a:t>
            </a:r>
          </a:p>
          <a:p>
            <a:pPr algn="just"/>
            <a:r>
              <a:rPr lang="en-US" sz="2000" dirty="0">
                <a:solidFill>
                  <a:schemeClr val="tx1">
                    <a:lumMod val="95000"/>
                    <a:lumOff val="5000"/>
                  </a:schemeClr>
                </a:solidFill>
              </a:rPr>
              <a:t>Both participations are determined to be total.</a:t>
            </a:r>
          </a:p>
          <a:p>
            <a:pPr marL="0" indent="0" algn="just">
              <a:buNone/>
            </a:pPr>
            <a:r>
              <a:rPr lang="en-US" sz="2000" dirty="0">
                <a:solidFill>
                  <a:schemeClr val="tx1">
                    <a:lumMod val="95000"/>
                    <a:lumOff val="5000"/>
                  </a:schemeClr>
                </a:solidFill>
              </a:rPr>
              <a:t>■ DEPENDENTS_OF, </a:t>
            </a:r>
          </a:p>
          <a:p>
            <a:pPr algn="just"/>
            <a:r>
              <a:rPr lang="en-US" sz="2000" dirty="0">
                <a:solidFill>
                  <a:schemeClr val="tx1">
                    <a:lumMod val="95000"/>
                    <a:lumOff val="5000"/>
                  </a:schemeClr>
                </a:solidFill>
              </a:rPr>
              <a:t>a 1:N relationship type between EMPLOYEE and DEPENDENT, which is also the identifying relationship for the weak entity type DEPENDENT.</a:t>
            </a:r>
          </a:p>
          <a:p>
            <a:pPr algn="just"/>
            <a:r>
              <a:rPr lang="en-US" sz="2000" dirty="0">
                <a:solidFill>
                  <a:schemeClr val="tx1">
                    <a:lumMod val="95000"/>
                    <a:lumOff val="5000"/>
                  </a:schemeClr>
                </a:solidFill>
              </a:rPr>
              <a:t>The participation of EMPLOYEE is partial, whereas that of DEPENDENT is total.</a:t>
            </a:r>
          </a:p>
        </p:txBody>
      </p:sp>
    </p:spTree>
    <p:extLst>
      <p:ext uri="{BB962C8B-B14F-4D97-AF65-F5344CB8AC3E}">
        <p14:creationId xmlns:p14="http://schemas.microsoft.com/office/powerpoint/2010/main" val="35415197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4636071" cy="1320800"/>
          </a:xfrm>
        </p:spPr>
        <p:txBody>
          <a:bodyPr>
            <a:normAutofit fontScale="90000"/>
          </a:bodyPr>
          <a:lstStyle/>
          <a:p>
            <a:r>
              <a:rPr lang="en-US" dirty="0"/>
              <a:t>ER Diagrams, Naming Conventions,</a:t>
            </a:r>
            <a:br>
              <a:rPr lang="en-US" dirty="0"/>
            </a:br>
            <a:r>
              <a:rPr lang="en-US" dirty="0"/>
              <a:t>and Design Issues</a:t>
            </a:r>
          </a:p>
        </p:txBody>
      </p:sp>
      <p:sp>
        <p:nvSpPr>
          <p:cNvPr id="3" name="Content Placeholder 2"/>
          <p:cNvSpPr>
            <a:spLocks noGrp="1"/>
          </p:cNvSpPr>
          <p:nvPr>
            <p:ph idx="1"/>
          </p:nvPr>
        </p:nvSpPr>
        <p:spPr>
          <a:xfrm>
            <a:off x="479627" y="2751438"/>
            <a:ext cx="4611358" cy="3764692"/>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Summary of Notation for ER Diagrams</a:t>
            </a:r>
          </a:p>
        </p:txBody>
      </p:sp>
      <p:pic>
        <p:nvPicPr>
          <p:cNvPr id="4" name="Picture 3"/>
          <p:cNvPicPr>
            <a:picLocks noChangeAspect="1"/>
          </p:cNvPicPr>
          <p:nvPr/>
        </p:nvPicPr>
        <p:blipFill>
          <a:blip r:embed="rId2"/>
          <a:stretch>
            <a:fillRect/>
          </a:stretch>
        </p:blipFill>
        <p:spPr>
          <a:xfrm>
            <a:off x="5090985" y="142274"/>
            <a:ext cx="4654379" cy="6575683"/>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9731984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ER Diagrams, Naming Conventions,</a:t>
            </a:r>
            <a:br>
              <a:rPr lang="en-US" dirty="0"/>
            </a:br>
            <a:r>
              <a:rPr lang="en-US" dirty="0"/>
              <a:t>and Design Issues</a:t>
            </a:r>
          </a:p>
        </p:txBody>
      </p:sp>
      <p:sp>
        <p:nvSpPr>
          <p:cNvPr id="3" name="Content Placeholder 2"/>
          <p:cNvSpPr>
            <a:spLocks noGrp="1"/>
          </p:cNvSpPr>
          <p:nvPr>
            <p:ph idx="1"/>
          </p:nvPr>
        </p:nvSpPr>
        <p:spPr>
          <a:xfrm>
            <a:off x="479626" y="1622784"/>
            <a:ext cx="10196611" cy="4893346"/>
          </a:xfrm>
        </p:spPr>
        <p:txBody>
          <a:bodyPr>
            <a:normAutofit/>
          </a:bodyPr>
          <a:lstStyle/>
          <a:p>
            <a:pPr marL="0" indent="0">
              <a:buNone/>
            </a:pPr>
            <a:endParaRPr lang="en-US" b="1" i="1" u="sng" dirty="0">
              <a:solidFill>
                <a:schemeClr val="accent1">
                  <a:lumMod val="75000"/>
                </a:schemeClr>
              </a:solidFill>
            </a:endParaRPr>
          </a:p>
          <a:p>
            <a:r>
              <a:rPr lang="en-US" sz="2000" b="1" i="1" u="sng" dirty="0">
                <a:solidFill>
                  <a:schemeClr val="accent1">
                    <a:lumMod val="75000"/>
                  </a:schemeClr>
                </a:solidFill>
              </a:rPr>
              <a:t>Proper Naming of Schema Constructs</a:t>
            </a:r>
          </a:p>
          <a:p>
            <a:r>
              <a:rPr lang="en-US" sz="2000" dirty="0">
                <a:solidFill>
                  <a:srgbClr val="7030A0"/>
                </a:solidFill>
              </a:rPr>
              <a:t>Choose names that convey,</a:t>
            </a:r>
            <a:r>
              <a:rPr lang="en-US" sz="2000" dirty="0">
                <a:solidFill>
                  <a:schemeClr val="tx1">
                    <a:lumMod val="95000"/>
                    <a:lumOff val="5000"/>
                  </a:schemeClr>
                </a:solidFill>
              </a:rPr>
              <a:t> as much as possible. (meaningful names)</a:t>
            </a:r>
          </a:p>
          <a:p>
            <a:r>
              <a:rPr lang="en-US" sz="2000" dirty="0">
                <a:solidFill>
                  <a:srgbClr val="7030A0"/>
                </a:solidFill>
              </a:rPr>
              <a:t>Use singular names for entity types</a:t>
            </a:r>
            <a:r>
              <a:rPr lang="en-US" sz="2000" dirty="0">
                <a:solidFill>
                  <a:schemeClr val="tx1">
                    <a:lumMod val="95000"/>
                    <a:lumOff val="5000"/>
                  </a:schemeClr>
                </a:solidFill>
              </a:rPr>
              <a:t>, rather than plural ones, because the entity type name applies to each individual entity belonging to that entity type.</a:t>
            </a:r>
          </a:p>
          <a:p>
            <a:pPr lvl="1"/>
            <a:r>
              <a:rPr lang="en-US" sz="1800" dirty="0">
                <a:solidFill>
                  <a:srgbClr val="7030A0"/>
                </a:solidFill>
              </a:rPr>
              <a:t>Entity type and relationship type names are in uppercase letters</a:t>
            </a:r>
            <a:r>
              <a:rPr lang="en-US" sz="1800" dirty="0">
                <a:solidFill>
                  <a:schemeClr val="tx1">
                    <a:lumMod val="95000"/>
                    <a:lumOff val="5000"/>
                  </a:schemeClr>
                </a:solidFill>
              </a:rPr>
              <a:t>,</a:t>
            </a:r>
          </a:p>
          <a:p>
            <a:pPr lvl="1"/>
            <a:r>
              <a:rPr lang="en-US" sz="1800" dirty="0">
                <a:solidFill>
                  <a:srgbClr val="7030A0"/>
                </a:solidFill>
              </a:rPr>
              <a:t>Attribute names</a:t>
            </a:r>
            <a:r>
              <a:rPr lang="en-US" sz="1800" dirty="0">
                <a:solidFill>
                  <a:schemeClr val="tx1">
                    <a:lumMod val="95000"/>
                    <a:lumOff val="5000"/>
                  </a:schemeClr>
                </a:solidFill>
              </a:rPr>
              <a:t> have their </a:t>
            </a:r>
            <a:r>
              <a:rPr lang="en-US" sz="1800" dirty="0">
                <a:solidFill>
                  <a:srgbClr val="7030A0"/>
                </a:solidFill>
              </a:rPr>
              <a:t>initial letter capitalized</a:t>
            </a:r>
            <a:r>
              <a:rPr lang="en-US" sz="1800" dirty="0">
                <a:solidFill>
                  <a:schemeClr val="tx1">
                    <a:lumMod val="95000"/>
                    <a:lumOff val="5000"/>
                  </a:schemeClr>
                </a:solidFill>
              </a:rPr>
              <a:t>, </a:t>
            </a:r>
          </a:p>
          <a:p>
            <a:pPr lvl="1"/>
            <a:r>
              <a:rPr lang="en-US" sz="1800" dirty="0">
                <a:solidFill>
                  <a:schemeClr val="tx1">
                    <a:lumMod val="95000"/>
                    <a:lumOff val="5000"/>
                  </a:schemeClr>
                </a:solidFill>
              </a:rPr>
              <a:t>and </a:t>
            </a:r>
            <a:r>
              <a:rPr lang="en-US" sz="1800" dirty="0">
                <a:solidFill>
                  <a:srgbClr val="7030A0"/>
                </a:solidFill>
              </a:rPr>
              <a:t>role names are in lowercase letters</a:t>
            </a:r>
            <a:r>
              <a:rPr lang="en-US" sz="1800" dirty="0">
                <a:solidFill>
                  <a:schemeClr val="tx1">
                    <a:lumMod val="95000"/>
                    <a:lumOff val="5000"/>
                  </a:schemeClr>
                </a:solidFill>
              </a:rPr>
              <a:t>.</a:t>
            </a:r>
          </a:p>
        </p:txBody>
      </p:sp>
    </p:spTree>
    <p:extLst>
      <p:ext uri="{BB962C8B-B14F-4D97-AF65-F5344CB8AC3E}">
        <p14:creationId xmlns:p14="http://schemas.microsoft.com/office/powerpoint/2010/main" val="16315329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A Sample Database Application</a:t>
            </a:r>
          </a:p>
        </p:txBody>
      </p:sp>
      <p:sp>
        <p:nvSpPr>
          <p:cNvPr id="3" name="Content Placeholder 2"/>
          <p:cNvSpPr>
            <a:spLocks noGrp="1"/>
          </p:cNvSpPr>
          <p:nvPr>
            <p:ph idx="1"/>
          </p:nvPr>
        </p:nvSpPr>
        <p:spPr>
          <a:xfrm>
            <a:off x="677334" y="1482741"/>
            <a:ext cx="9976289" cy="4591503"/>
          </a:xfrm>
        </p:spPr>
        <p:txBody>
          <a:bodyPr>
            <a:normAutofit/>
          </a:bodyPr>
          <a:lstStyle/>
          <a:p>
            <a:pPr algn="just"/>
            <a:r>
              <a:rPr lang="en-US" dirty="0">
                <a:solidFill>
                  <a:schemeClr val="tx1">
                    <a:lumMod val="95000"/>
                    <a:lumOff val="5000"/>
                  </a:schemeClr>
                </a:solidFill>
              </a:rPr>
              <a:t>The company is organized into departments. Each department has a unique name, a unique number, and a particular employee who manages the department. We keep track of the start date when that employee began managing the department. A department may have several locations.</a:t>
            </a:r>
          </a:p>
          <a:p>
            <a:pPr algn="just"/>
            <a:r>
              <a:rPr lang="en-US" dirty="0">
                <a:solidFill>
                  <a:schemeClr val="tx1">
                    <a:lumMod val="95000"/>
                    <a:lumOff val="5000"/>
                  </a:schemeClr>
                </a:solidFill>
              </a:rPr>
              <a:t>A department controls a number of projects, each of which has a unique name, a unique number, and a single location.</a:t>
            </a:r>
          </a:p>
          <a:p>
            <a:pPr algn="just"/>
            <a:r>
              <a:rPr lang="en-US" dirty="0">
                <a:solidFill>
                  <a:schemeClr val="tx1">
                    <a:lumMod val="95000"/>
                    <a:lumOff val="5000"/>
                  </a:schemeClr>
                </a:solidFill>
              </a:rPr>
              <a:t>The database will store each employee’s name, Social Security number, address, salary, sex (gender), and birth date. An employee is assigned to one department, but may work on several projects, which are not necessarily controlled by the same department. It is required to keep track of the current number of hours per week that an employee works on each project, as well as the direct supervisor of each employee (who is another employee).</a:t>
            </a:r>
          </a:p>
          <a:p>
            <a:pPr algn="just"/>
            <a:r>
              <a:rPr lang="en-US" dirty="0">
                <a:solidFill>
                  <a:schemeClr val="tx1">
                    <a:lumMod val="95000"/>
                    <a:lumOff val="5000"/>
                  </a:schemeClr>
                </a:solidFill>
              </a:rPr>
              <a:t>The database will keep track of the dependents of each employee for insurance purposes, including each dependent’s first name, sex, birth date, and relationship to the employee.</a:t>
            </a:r>
          </a:p>
        </p:txBody>
      </p:sp>
    </p:spTree>
    <p:extLst>
      <p:ext uri="{BB962C8B-B14F-4D97-AF65-F5344CB8AC3E}">
        <p14:creationId xmlns:p14="http://schemas.microsoft.com/office/powerpoint/2010/main" val="23222875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3812288" cy="1320800"/>
          </a:xfrm>
        </p:spPr>
        <p:txBody>
          <a:bodyPr>
            <a:normAutofit fontScale="90000"/>
          </a:bodyPr>
          <a:lstStyle/>
          <a:p>
            <a:r>
              <a:rPr lang="en-US" dirty="0"/>
              <a:t>ER Diagrams, Naming Conventions,</a:t>
            </a:r>
            <a:br>
              <a:rPr lang="en-US" dirty="0"/>
            </a:br>
            <a:r>
              <a:rPr lang="en-US" dirty="0"/>
              <a:t>and Design Issues</a:t>
            </a:r>
          </a:p>
        </p:txBody>
      </p:sp>
      <p:pic>
        <p:nvPicPr>
          <p:cNvPr id="4" name="Picture 3"/>
          <p:cNvPicPr>
            <a:picLocks noChangeAspect="1"/>
          </p:cNvPicPr>
          <p:nvPr/>
        </p:nvPicPr>
        <p:blipFill>
          <a:blip r:embed="rId2"/>
          <a:stretch>
            <a:fillRect/>
          </a:stretch>
        </p:blipFill>
        <p:spPr>
          <a:xfrm>
            <a:off x="4020864" y="418867"/>
            <a:ext cx="7590291" cy="6247097"/>
          </a:xfrm>
          <a:prstGeom prst="rect">
            <a:avLst/>
          </a:prstGeom>
        </p:spPr>
      </p:pic>
    </p:spTree>
    <p:extLst>
      <p:ext uri="{BB962C8B-B14F-4D97-AF65-F5344CB8AC3E}">
        <p14:creationId xmlns:p14="http://schemas.microsoft.com/office/powerpoint/2010/main" val="35578408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a:bodyPr>
          <a:lstStyle/>
          <a:p>
            <a:r>
              <a:rPr lang="en-US" dirty="0"/>
              <a:t>A Sample Database Application</a:t>
            </a:r>
          </a:p>
        </p:txBody>
      </p:sp>
      <p:pic>
        <p:nvPicPr>
          <p:cNvPr id="4" name="Picture 3"/>
          <p:cNvPicPr>
            <a:picLocks noChangeAspect="1"/>
          </p:cNvPicPr>
          <p:nvPr/>
        </p:nvPicPr>
        <p:blipFill>
          <a:blip r:embed="rId2"/>
          <a:stretch>
            <a:fillRect/>
          </a:stretch>
        </p:blipFill>
        <p:spPr>
          <a:xfrm>
            <a:off x="1578634" y="991139"/>
            <a:ext cx="8272732" cy="5343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24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435"/>
            <a:ext cx="8596668" cy="1320800"/>
          </a:xfrm>
        </p:spPr>
        <p:txBody>
          <a:bodyPr>
            <a:normAutofit fontScale="90000"/>
          </a:bodyPr>
          <a:lstStyle/>
          <a:p>
            <a:r>
              <a:rPr lang="en-US" dirty="0"/>
              <a:t>Using High-Level Conceptual Data Models</a:t>
            </a:r>
            <a:br>
              <a:rPr lang="en-US" dirty="0"/>
            </a:br>
            <a:r>
              <a:rPr lang="en-US" dirty="0"/>
              <a:t>for Database Design</a:t>
            </a:r>
          </a:p>
        </p:txBody>
      </p:sp>
      <p:sp>
        <p:nvSpPr>
          <p:cNvPr id="3" name="Content Placeholder 2"/>
          <p:cNvSpPr>
            <a:spLocks noGrp="1"/>
          </p:cNvSpPr>
          <p:nvPr>
            <p:ph idx="1"/>
          </p:nvPr>
        </p:nvSpPr>
        <p:spPr>
          <a:xfrm>
            <a:off x="18804" y="956684"/>
            <a:ext cx="6645605" cy="5901316"/>
          </a:xfrm>
        </p:spPr>
        <p:txBody>
          <a:bodyPr>
            <a:noAutofit/>
          </a:bodyPr>
          <a:lstStyle/>
          <a:p>
            <a:r>
              <a:rPr lang="en-US" sz="2800" dirty="0"/>
              <a:t>STEP 3: logical design/data model mapping</a:t>
            </a:r>
          </a:p>
          <a:p>
            <a:pPr lvl="1"/>
            <a:r>
              <a:rPr lang="en-US" sz="2400" dirty="0"/>
              <a:t>the </a:t>
            </a:r>
            <a:r>
              <a:rPr lang="en-US" sz="2400" b="1" u="sng" dirty="0"/>
              <a:t>actual implementation of the database</a:t>
            </a:r>
            <a:r>
              <a:rPr lang="en-US" sz="2400" dirty="0"/>
              <a:t>, using a commercial DBMS.</a:t>
            </a:r>
          </a:p>
          <a:p>
            <a:pPr lvl="2"/>
            <a:r>
              <a:rPr lang="en-US" sz="2000" dirty="0"/>
              <a:t>Use of an implementation data model—such as the relational (SQL) model</a:t>
            </a:r>
          </a:p>
          <a:p>
            <a:pPr lvl="1"/>
            <a:r>
              <a:rPr lang="en-US" sz="2400" b="1" u="sng" dirty="0"/>
              <a:t>the conceptual schema transformation</a:t>
            </a:r>
            <a:r>
              <a:rPr lang="en-US" sz="2400" dirty="0"/>
              <a:t>: </a:t>
            </a:r>
          </a:p>
          <a:p>
            <a:pPr lvl="2"/>
            <a:r>
              <a:rPr lang="en-US" sz="2000" dirty="0"/>
              <a:t>high-level data model -&gt; implementation data model.</a:t>
            </a:r>
          </a:p>
          <a:p>
            <a:pPr lvl="1"/>
            <a:r>
              <a:rPr lang="en-US" sz="2800" dirty="0">
                <a:solidFill>
                  <a:srgbClr val="C00000"/>
                </a:solidFill>
              </a:rPr>
              <a:t>Result: database schema in the implementation data model of the DBMS.</a:t>
            </a:r>
          </a:p>
        </p:txBody>
      </p:sp>
      <p:pic>
        <p:nvPicPr>
          <p:cNvPr id="11" name="Picture 10"/>
          <p:cNvPicPr>
            <a:picLocks noChangeAspect="1"/>
          </p:cNvPicPr>
          <p:nvPr/>
        </p:nvPicPr>
        <p:blipFill rotWithShape="1">
          <a:blip r:embed="rId2"/>
          <a:srcRect l="8823"/>
          <a:stretch/>
        </p:blipFill>
        <p:spPr>
          <a:xfrm>
            <a:off x="6664410" y="1045168"/>
            <a:ext cx="5089181" cy="5657850"/>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9761839" y="4341339"/>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914239" y="5457566"/>
            <a:ext cx="1536356" cy="3912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411995" y="5086867"/>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454341" y="5902979"/>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431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435"/>
            <a:ext cx="8596668" cy="1320800"/>
          </a:xfrm>
        </p:spPr>
        <p:txBody>
          <a:bodyPr>
            <a:normAutofit fontScale="90000"/>
          </a:bodyPr>
          <a:lstStyle/>
          <a:p>
            <a:r>
              <a:rPr lang="en-US" dirty="0"/>
              <a:t>Using High-Level Conceptual Data Models</a:t>
            </a:r>
            <a:br>
              <a:rPr lang="en-US" dirty="0"/>
            </a:br>
            <a:r>
              <a:rPr lang="en-US" dirty="0"/>
              <a:t>for Database Design</a:t>
            </a:r>
          </a:p>
        </p:txBody>
      </p:sp>
      <p:sp>
        <p:nvSpPr>
          <p:cNvPr id="3" name="Content Placeholder 2"/>
          <p:cNvSpPr>
            <a:spLocks noGrp="1"/>
          </p:cNvSpPr>
          <p:nvPr>
            <p:ph idx="1"/>
          </p:nvPr>
        </p:nvSpPr>
        <p:spPr>
          <a:xfrm>
            <a:off x="126542" y="1061712"/>
            <a:ext cx="6141736" cy="4591503"/>
          </a:xfrm>
        </p:spPr>
        <p:txBody>
          <a:bodyPr>
            <a:noAutofit/>
          </a:bodyPr>
          <a:lstStyle/>
          <a:p>
            <a:pPr algn="just"/>
            <a:r>
              <a:rPr lang="en-US" sz="2400" dirty="0"/>
              <a:t>A </a:t>
            </a:r>
            <a:r>
              <a:rPr lang="en-US" sz="2400" b="1" u="sng" dirty="0">
                <a:solidFill>
                  <a:srgbClr val="7030A0"/>
                </a:solidFill>
              </a:rPr>
              <a:t>logical model is derived depending upon the underlying data model of the target DBMS</a:t>
            </a:r>
            <a:r>
              <a:rPr lang="en-US" sz="2400" dirty="0"/>
              <a:t>. </a:t>
            </a:r>
          </a:p>
          <a:p>
            <a:pPr lvl="1"/>
            <a:r>
              <a:rPr lang="en-US" sz="2200" dirty="0"/>
              <a:t>In other words, we know that the DBMS is, for example, relational or object-oriented. </a:t>
            </a:r>
          </a:p>
          <a:p>
            <a:r>
              <a:rPr lang="en-US" sz="2400" dirty="0"/>
              <a:t>Here </a:t>
            </a:r>
            <a:r>
              <a:rPr lang="en-US" sz="2400" b="1" u="sng" dirty="0"/>
              <a:t>other aspects of the chosen DBMS like physical details, such as storage structures or indexes are ignored.</a:t>
            </a:r>
          </a:p>
        </p:txBody>
      </p:sp>
      <p:pic>
        <p:nvPicPr>
          <p:cNvPr id="11" name="Picture 10"/>
          <p:cNvPicPr>
            <a:picLocks noChangeAspect="1"/>
          </p:cNvPicPr>
          <p:nvPr/>
        </p:nvPicPr>
        <p:blipFill rotWithShape="1">
          <a:blip r:embed="rId2"/>
          <a:srcRect l="8823"/>
          <a:stretch/>
        </p:blipFill>
        <p:spPr>
          <a:xfrm>
            <a:off x="6664410" y="1045168"/>
            <a:ext cx="5089181" cy="5657850"/>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9761839" y="4341339"/>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914239" y="5457566"/>
            <a:ext cx="1536356" cy="3912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411995" y="5086867"/>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454341" y="5902979"/>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7561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819"/>
            <a:ext cx="8596668" cy="1320800"/>
          </a:xfrm>
        </p:spPr>
        <p:txBody>
          <a:bodyPr>
            <a:normAutofit fontScale="90000"/>
          </a:bodyPr>
          <a:lstStyle/>
          <a:p>
            <a:r>
              <a:rPr lang="en-US" dirty="0"/>
              <a:t>Using High-Level Conceptual Data Models</a:t>
            </a:r>
            <a:br>
              <a:rPr lang="en-US" dirty="0"/>
            </a:br>
            <a:r>
              <a:rPr lang="en-US" dirty="0"/>
              <a:t>for Database Design</a:t>
            </a:r>
          </a:p>
        </p:txBody>
      </p:sp>
      <p:sp>
        <p:nvSpPr>
          <p:cNvPr id="3" name="Content Placeholder 2"/>
          <p:cNvSpPr>
            <a:spLocks noGrp="1"/>
          </p:cNvSpPr>
          <p:nvPr>
            <p:ph idx="1"/>
          </p:nvPr>
        </p:nvSpPr>
        <p:spPr>
          <a:xfrm>
            <a:off x="-1" y="1133248"/>
            <a:ext cx="7076661" cy="5657850"/>
          </a:xfrm>
        </p:spPr>
        <p:txBody>
          <a:bodyPr>
            <a:normAutofit/>
          </a:bodyPr>
          <a:lstStyle/>
          <a:p>
            <a:pPr algn="just"/>
            <a:r>
              <a:rPr lang="en-US" sz="2800" dirty="0"/>
              <a:t>STEP4: </a:t>
            </a:r>
            <a:r>
              <a:rPr lang="en-US" sz="2800" b="1" dirty="0">
                <a:solidFill>
                  <a:srgbClr val="C00000"/>
                </a:solidFill>
              </a:rPr>
              <a:t>physical design phase</a:t>
            </a:r>
          </a:p>
          <a:p>
            <a:pPr algn="just"/>
            <a:r>
              <a:rPr lang="en-US" sz="2800" dirty="0"/>
              <a:t>describe how we intend to </a:t>
            </a:r>
            <a:r>
              <a:rPr lang="en-US" sz="2800" b="1" u="sng" dirty="0">
                <a:solidFill>
                  <a:srgbClr val="7030A0"/>
                </a:solidFill>
              </a:rPr>
              <a:t>physically implement the logical database design.</a:t>
            </a:r>
            <a:r>
              <a:rPr lang="en-US" sz="2800" dirty="0"/>
              <a:t> </a:t>
            </a:r>
          </a:p>
          <a:p>
            <a:pPr algn="just"/>
            <a:r>
              <a:rPr lang="en-US" sz="2800" dirty="0"/>
              <a:t>For the relational model, this involves:</a:t>
            </a:r>
          </a:p>
          <a:p>
            <a:pPr lvl="1" algn="just"/>
            <a:r>
              <a:rPr lang="en-US" sz="2400" u="sng" dirty="0"/>
              <a:t>creating</a:t>
            </a:r>
            <a:r>
              <a:rPr lang="en-US" sz="2400" dirty="0"/>
              <a:t> a set of </a:t>
            </a:r>
            <a:r>
              <a:rPr lang="en-US" sz="2400" u="sng" dirty="0"/>
              <a:t>relational tables </a:t>
            </a:r>
            <a:r>
              <a:rPr lang="en-US" sz="2400" dirty="0"/>
              <a:t>and the </a:t>
            </a:r>
            <a:r>
              <a:rPr lang="en-US" sz="2400" u="sng" dirty="0"/>
              <a:t>constraints on these tables   derived </a:t>
            </a:r>
            <a:r>
              <a:rPr lang="en-US" sz="2400" dirty="0"/>
              <a:t>from the information presented in the logical data model.</a:t>
            </a:r>
          </a:p>
          <a:p>
            <a:pPr lvl="1" algn="just"/>
            <a:r>
              <a:rPr lang="en-US" sz="2400" b="1" u="sng" dirty="0"/>
              <a:t>identifying the storage structures and access methods </a:t>
            </a:r>
            <a:r>
              <a:rPr lang="en-US" sz="2400" dirty="0"/>
              <a:t>for the data to achieve an optimum performance for the database system.</a:t>
            </a:r>
          </a:p>
        </p:txBody>
      </p:sp>
      <p:pic>
        <p:nvPicPr>
          <p:cNvPr id="11" name="Picture 10"/>
          <p:cNvPicPr>
            <a:picLocks noChangeAspect="1"/>
          </p:cNvPicPr>
          <p:nvPr/>
        </p:nvPicPr>
        <p:blipFill rotWithShape="1">
          <a:blip r:embed="rId2"/>
          <a:srcRect l="8823"/>
          <a:stretch/>
        </p:blipFill>
        <p:spPr>
          <a:xfrm>
            <a:off x="7216273" y="1009135"/>
            <a:ext cx="5089181" cy="5657850"/>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9914239" y="5457566"/>
            <a:ext cx="1536356" cy="3912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411995" y="5086867"/>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454341" y="5902979"/>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50598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1495</TotalTime>
  <Words>5669</Words>
  <Application>Microsoft Office PowerPoint</Application>
  <PresentationFormat>Widescreen</PresentationFormat>
  <Paragraphs>515</Paragraphs>
  <Slides>65</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Trebuchet MS</vt:lpstr>
      <vt:lpstr>Wingdings</vt:lpstr>
      <vt:lpstr>Wingdings 3</vt:lpstr>
      <vt:lpstr>Facet</vt:lpstr>
      <vt:lpstr>Chapter 3 - Data Modeling Using the Entity– Relationship (ER) Model</vt:lpstr>
      <vt:lpstr>- Using High-Level Conceptual Data Models for Database Design - A Sample Database Application - Entity Types, Entity Sets, Attributes and Keys - Relationship Types, Relationship Sets, Roles, and Structural  Constraints - Weak Entity Types - Refining the ER Design for the COMPANY Database - ER Diagrams, Naming Conventions, and Design Issues -Relationship Types of Degree Higher than Two    </vt:lpstr>
      <vt:lpstr>Using High-Level Conceptual Data Models for Database Design</vt:lpstr>
      <vt:lpstr>Using High-Level Conceptual Data Models for Database Design</vt:lpstr>
      <vt:lpstr>Using High-Level Conceptual Data Models for Database Design</vt:lpstr>
      <vt:lpstr>Using High-Level Conceptual Data Models for Database Design</vt:lpstr>
      <vt:lpstr>Using High-Level Conceptual Data Models for Database Design</vt:lpstr>
      <vt:lpstr>Using High-Level Conceptual Data Models for Database Design</vt:lpstr>
      <vt:lpstr>Using High-Level Conceptual Data Models for Database Design</vt:lpstr>
      <vt:lpstr>Using High-Level Conceptual Data Models for Database Design</vt:lpstr>
      <vt:lpstr>A Sample Database Application</vt:lpstr>
      <vt:lpstr>Entity Types, Entity Sets, Attributes, and Keys</vt:lpstr>
      <vt:lpstr>Entity Types, Entity Sets, Attributes, and Keys</vt:lpstr>
      <vt:lpstr>PowerPoint Presentation</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Relationship Types, Relationship Sets, Roles, and Structural Constraints</vt:lpstr>
      <vt:lpstr>Relationship Types, Relationship Sets, Roles, and Structural Constraints</vt:lpstr>
      <vt:lpstr>Relationship Types, Relationship Sets, Roles &amp;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lpstr>Weak Entity Types</vt:lpstr>
      <vt:lpstr>Weak Entity Types</vt:lpstr>
      <vt:lpstr>Weak Entity Types</vt:lpstr>
      <vt:lpstr>Weak Entity Types</vt:lpstr>
      <vt:lpstr>Weak Entity Types</vt:lpstr>
      <vt:lpstr>Refining the ER Design for the COMPANY Database</vt:lpstr>
      <vt:lpstr>Refining the ER Design for the COMPANY Database</vt:lpstr>
      <vt:lpstr>ER Diagrams, Naming Conventions, and Design Issues</vt:lpstr>
      <vt:lpstr>ER Diagrams, Naming Conventions, and Design Issues</vt:lpstr>
      <vt:lpstr>A Sample Database Application</vt:lpstr>
      <vt:lpstr>ER Diagrams, Naming Conventions, and Design Issues</vt:lpstr>
      <vt:lpstr>A Sample Database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databases</dc:title>
  <dc:creator>lab4</dc:creator>
  <cp:lastModifiedBy>Hajra Ahmed</cp:lastModifiedBy>
  <cp:revision>456</cp:revision>
  <dcterms:created xsi:type="dcterms:W3CDTF">2021-08-16T04:03:32Z</dcterms:created>
  <dcterms:modified xsi:type="dcterms:W3CDTF">2022-10-21T07:14:10Z</dcterms:modified>
</cp:coreProperties>
</file>