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498EE-8056-425F-BDB4-39E6C09E386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3BB041-2107-4D28-8887-715D7E24F67E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Data Model, Schema and Instance</a:t>
          </a:r>
        </a:p>
      </dgm:t>
    </dgm:pt>
    <dgm:pt modelId="{FCD7AEB7-61C6-48E9-8D51-6CBDB1766C7C}" type="parTrans" cxnId="{064A1729-FF5B-4BC9-B1BC-B8036A2D09A1}">
      <dgm:prSet/>
      <dgm:spPr/>
      <dgm:t>
        <a:bodyPr/>
        <a:lstStyle/>
        <a:p>
          <a:endParaRPr lang="en-US"/>
        </a:p>
      </dgm:t>
    </dgm:pt>
    <dgm:pt modelId="{82930DDA-DE42-43DA-B070-738FFF4CF49F}" type="sibTrans" cxnId="{064A1729-FF5B-4BC9-B1BC-B8036A2D09A1}">
      <dgm:prSet/>
      <dgm:spPr/>
      <dgm:t>
        <a:bodyPr/>
        <a:lstStyle/>
        <a:p>
          <a:endParaRPr lang="en-US"/>
        </a:p>
      </dgm:t>
    </dgm:pt>
    <dgm:pt modelId="{1CE9E94E-1B2B-4205-820D-658BC87F3D9B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 Three schema architecture and data independence</a:t>
          </a:r>
        </a:p>
      </dgm:t>
    </dgm:pt>
    <dgm:pt modelId="{884C7F19-E217-4C1C-BBAD-B46BED861973}" type="parTrans" cxnId="{FAC4CC69-31A4-4BAC-AD25-D0B10D3F31DC}">
      <dgm:prSet/>
      <dgm:spPr/>
      <dgm:t>
        <a:bodyPr/>
        <a:lstStyle/>
        <a:p>
          <a:endParaRPr lang="en-US"/>
        </a:p>
      </dgm:t>
    </dgm:pt>
    <dgm:pt modelId="{2F698EB8-8201-4283-9C16-0FDF7AA261BD}" type="sibTrans" cxnId="{FAC4CC69-31A4-4BAC-AD25-D0B10D3F31DC}">
      <dgm:prSet/>
      <dgm:spPr/>
      <dgm:t>
        <a:bodyPr/>
        <a:lstStyle/>
        <a:p>
          <a:endParaRPr lang="en-US"/>
        </a:p>
      </dgm:t>
    </dgm:pt>
    <dgm:pt modelId="{FF35756E-C809-4B8D-9E99-6394AAA44E8F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Database languages &amp; Interfaces</a:t>
          </a:r>
        </a:p>
      </dgm:t>
    </dgm:pt>
    <dgm:pt modelId="{EDFC3C74-FB54-44B3-9337-439E080D903E}" type="parTrans" cxnId="{8119555E-D49C-48EF-8A74-EDA7478F973D}">
      <dgm:prSet/>
      <dgm:spPr/>
      <dgm:t>
        <a:bodyPr/>
        <a:lstStyle/>
        <a:p>
          <a:endParaRPr lang="en-US"/>
        </a:p>
      </dgm:t>
    </dgm:pt>
    <dgm:pt modelId="{BB98432A-C08F-4785-80D7-F0271DFEC224}" type="sibTrans" cxnId="{8119555E-D49C-48EF-8A74-EDA7478F973D}">
      <dgm:prSet/>
      <dgm:spPr/>
      <dgm:t>
        <a:bodyPr/>
        <a:lstStyle/>
        <a:p>
          <a:endParaRPr lang="en-US"/>
        </a:p>
      </dgm:t>
    </dgm:pt>
    <dgm:pt modelId="{0F0C2A5D-7AC3-459E-927D-F5759AF21072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Database systems environment</a:t>
          </a:r>
        </a:p>
      </dgm:t>
    </dgm:pt>
    <dgm:pt modelId="{AE13592E-432A-445A-85A9-9303AD653904}" type="parTrans" cxnId="{3C6A4BB4-AAC0-482D-B531-9BCE6583E977}">
      <dgm:prSet/>
      <dgm:spPr/>
      <dgm:t>
        <a:bodyPr/>
        <a:lstStyle/>
        <a:p>
          <a:endParaRPr lang="en-US"/>
        </a:p>
      </dgm:t>
    </dgm:pt>
    <dgm:pt modelId="{74F73D3E-6518-45A4-B611-9BF16F051624}" type="sibTrans" cxnId="{3C6A4BB4-AAC0-482D-B531-9BCE6583E977}">
      <dgm:prSet/>
      <dgm:spPr/>
      <dgm:t>
        <a:bodyPr/>
        <a:lstStyle/>
        <a:p>
          <a:endParaRPr lang="en-US"/>
        </a:p>
      </dgm:t>
    </dgm:pt>
    <dgm:pt modelId="{45F8669B-2AFF-4534-9E93-0295B3367190}">
      <dgm:prSet custT="1"/>
      <dgm:spPr/>
      <dgm:t>
        <a:bodyPr/>
        <a:lstStyle/>
        <a:p>
          <a:endParaRPr lang="en-US" sz="2400" b="1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Classification of DBMS</a:t>
          </a:r>
          <a:r>
            <a:rPr lang="en-US" sz="500" dirty="0"/>
            <a:t/>
          </a:r>
          <a:br>
            <a:rPr lang="en-US" sz="500" dirty="0"/>
          </a:br>
          <a:r>
            <a:rPr lang="en-US" sz="500" dirty="0"/>
            <a:t/>
          </a:r>
          <a:br>
            <a:rPr lang="en-US" sz="500" dirty="0"/>
          </a:br>
          <a:r>
            <a:rPr lang="en-US" sz="500" dirty="0"/>
            <a:t/>
          </a:r>
          <a:br>
            <a:rPr lang="en-US" sz="500" dirty="0"/>
          </a:br>
          <a:r>
            <a:rPr lang="en-US" sz="500" dirty="0"/>
            <a:t/>
          </a:r>
          <a:br>
            <a:rPr lang="en-US" sz="500" dirty="0"/>
          </a:br>
          <a:r>
            <a:rPr lang="en-US" sz="500" dirty="0"/>
            <a:t/>
          </a:r>
          <a:br>
            <a:rPr lang="en-US" sz="500" dirty="0"/>
          </a:br>
          <a:r>
            <a:rPr lang="en-US" sz="500" dirty="0"/>
            <a:t/>
          </a:r>
          <a:br>
            <a:rPr lang="en-US" sz="500" dirty="0"/>
          </a:br>
          <a:r>
            <a:rPr lang="en-US" sz="500" dirty="0"/>
            <a:t/>
          </a:r>
          <a:br>
            <a:rPr lang="en-US" sz="500" dirty="0"/>
          </a:br>
          <a:endParaRPr lang="en-US" sz="500" dirty="0"/>
        </a:p>
      </dgm:t>
    </dgm:pt>
    <dgm:pt modelId="{376F6F6B-83C6-4D06-A3AA-34EE46C546C0}" type="parTrans" cxnId="{2C80E8DD-6707-4C44-9DF7-F54DCA7979A4}">
      <dgm:prSet/>
      <dgm:spPr/>
      <dgm:t>
        <a:bodyPr/>
        <a:lstStyle/>
        <a:p>
          <a:endParaRPr lang="en-US"/>
        </a:p>
      </dgm:t>
    </dgm:pt>
    <dgm:pt modelId="{237D2FD2-2DE5-4B3C-95FE-4B74B234B75A}" type="sibTrans" cxnId="{2C80E8DD-6707-4C44-9DF7-F54DCA7979A4}">
      <dgm:prSet/>
      <dgm:spPr/>
      <dgm:t>
        <a:bodyPr/>
        <a:lstStyle/>
        <a:p>
          <a:endParaRPr lang="en-US"/>
        </a:p>
      </dgm:t>
    </dgm:pt>
    <dgm:pt modelId="{24FF5836-7A4F-4973-8291-8BDF55450C0E}" type="pres">
      <dgm:prSet presAssocID="{3DA498EE-8056-425F-BDB4-39E6C09E386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D0EBE3C-6120-435E-B7EA-2BD8028F1C71}" type="pres">
      <dgm:prSet presAssocID="{3DA498EE-8056-425F-BDB4-39E6C09E3866}" presName="Name1" presStyleCnt="0"/>
      <dgm:spPr/>
    </dgm:pt>
    <dgm:pt modelId="{299AF008-E736-4084-9644-2A1982339315}" type="pres">
      <dgm:prSet presAssocID="{3DA498EE-8056-425F-BDB4-39E6C09E3866}" presName="cycle" presStyleCnt="0"/>
      <dgm:spPr/>
    </dgm:pt>
    <dgm:pt modelId="{58B6F430-EA8F-499B-9A94-DDA1AC583966}" type="pres">
      <dgm:prSet presAssocID="{3DA498EE-8056-425F-BDB4-39E6C09E3866}" presName="srcNode" presStyleLbl="node1" presStyleIdx="0" presStyleCnt="5"/>
      <dgm:spPr/>
    </dgm:pt>
    <dgm:pt modelId="{49E17C77-0B2E-4DF7-82D3-A8F505CE7650}" type="pres">
      <dgm:prSet presAssocID="{3DA498EE-8056-425F-BDB4-39E6C09E3866}" presName="conn" presStyleLbl="parChTrans1D2" presStyleIdx="0" presStyleCnt="1"/>
      <dgm:spPr/>
      <dgm:t>
        <a:bodyPr/>
        <a:lstStyle/>
        <a:p>
          <a:endParaRPr lang="en-US"/>
        </a:p>
      </dgm:t>
    </dgm:pt>
    <dgm:pt modelId="{105D49BC-75CA-4212-9B1F-5A1B7800EAD6}" type="pres">
      <dgm:prSet presAssocID="{3DA498EE-8056-425F-BDB4-39E6C09E3866}" presName="extraNode" presStyleLbl="node1" presStyleIdx="0" presStyleCnt="5"/>
      <dgm:spPr/>
    </dgm:pt>
    <dgm:pt modelId="{B5CC068A-AD1A-4996-ADEB-3F66FA13938B}" type="pres">
      <dgm:prSet presAssocID="{3DA498EE-8056-425F-BDB4-39E6C09E3866}" presName="dstNode" presStyleLbl="node1" presStyleIdx="0" presStyleCnt="5"/>
      <dgm:spPr/>
    </dgm:pt>
    <dgm:pt modelId="{D21398EE-4C63-4C76-85C8-683437B4C065}" type="pres">
      <dgm:prSet presAssocID="{E53BB041-2107-4D28-8887-715D7E24F67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D26F5-3AFE-4915-9A40-9180B93AF108}" type="pres">
      <dgm:prSet presAssocID="{E53BB041-2107-4D28-8887-715D7E24F67E}" presName="accent_1" presStyleCnt="0"/>
      <dgm:spPr/>
    </dgm:pt>
    <dgm:pt modelId="{CDD67B40-64D2-4A1E-8D85-2B3886D927BA}" type="pres">
      <dgm:prSet presAssocID="{E53BB041-2107-4D28-8887-715D7E24F67E}" presName="accentRepeatNode" presStyleLbl="solidFgAcc1" presStyleIdx="0" presStyleCnt="5"/>
      <dgm:spPr/>
    </dgm:pt>
    <dgm:pt modelId="{1299D292-E07A-45D3-A4DA-87C3BA080B6A}" type="pres">
      <dgm:prSet presAssocID="{1CE9E94E-1B2B-4205-820D-658BC87F3D9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15A86-1618-4A41-9E18-D311EE218F7D}" type="pres">
      <dgm:prSet presAssocID="{1CE9E94E-1B2B-4205-820D-658BC87F3D9B}" presName="accent_2" presStyleCnt="0"/>
      <dgm:spPr/>
    </dgm:pt>
    <dgm:pt modelId="{70CAA6E9-3C16-40F7-B88E-F2D3E99960B3}" type="pres">
      <dgm:prSet presAssocID="{1CE9E94E-1B2B-4205-820D-658BC87F3D9B}" presName="accentRepeatNode" presStyleLbl="solidFgAcc1" presStyleIdx="1" presStyleCnt="5"/>
      <dgm:spPr/>
    </dgm:pt>
    <dgm:pt modelId="{B951B5F4-023F-41CB-9A1B-E9743D30BEE4}" type="pres">
      <dgm:prSet presAssocID="{FF35756E-C809-4B8D-9E99-6394AAA44E8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ADBC2-047F-4BF6-BAFC-91CEECF60E50}" type="pres">
      <dgm:prSet presAssocID="{FF35756E-C809-4B8D-9E99-6394AAA44E8F}" presName="accent_3" presStyleCnt="0"/>
      <dgm:spPr/>
    </dgm:pt>
    <dgm:pt modelId="{62B95F12-D498-488E-BC42-1104679C5842}" type="pres">
      <dgm:prSet presAssocID="{FF35756E-C809-4B8D-9E99-6394AAA44E8F}" presName="accentRepeatNode" presStyleLbl="solidFgAcc1" presStyleIdx="2" presStyleCnt="5"/>
      <dgm:spPr/>
    </dgm:pt>
    <dgm:pt modelId="{540AD574-0D54-45B2-B352-472347822AD3}" type="pres">
      <dgm:prSet presAssocID="{0F0C2A5D-7AC3-459E-927D-F5759AF2107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6CF37-AE91-4E53-8379-2748C2707504}" type="pres">
      <dgm:prSet presAssocID="{0F0C2A5D-7AC3-459E-927D-F5759AF21072}" presName="accent_4" presStyleCnt="0"/>
      <dgm:spPr/>
    </dgm:pt>
    <dgm:pt modelId="{4E01C4A3-46C2-4FB7-BB21-171F4A6DA297}" type="pres">
      <dgm:prSet presAssocID="{0F0C2A5D-7AC3-459E-927D-F5759AF21072}" presName="accentRepeatNode" presStyleLbl="solidFgAcc1" presStyleIdx="3" presStyleCnt="5"/>
      <dgm:spPr/>
    </dgm:pt>
    <dgm:pt modelId="{8471635F-D2D9-4370-AFF8-D9421CDB6261}" type="pres">
      <dgm:prSet presAssocID="{45F8669B-2AFF-4534-9E93-0295B33671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156EA-A1DC-446A-A8FE-30B34DAACAA8}" type="pres">
      <dgm:prSet presAssocID="{45F8669B-2AFF-4534-9E93-0295B3367190}" presName="accent_5" presStyleCnt="0"/>
      <dgm:spPr/>
    </dgm:pt>
    <dgm:pt modelId="{EED1417F-0001-4780-BB5D-55A57903CCC1}" type="pres">
      <dgm:prSet presAssocID="{45F8669B-2AFF-4534-9E93-0295B3367190}" presName="accentRepeatNode" presStyleLbl="solidFgAcc1" presStyleIdx="4" presStyleCnt="5"/>
      <dgm:spPr/>
    </dgm:pt>
  </dgm:ptLst>
  <dgm:cxnLst>
    <dgm:cxn modelId="{2C80E8DD-6707-4C44-9DF7-F54DCA7979A4}" srcId="{3DA498EE-8056-425F-BDB4-39E6C09E3866}" destId="{45F8669B-2AFF-4534-9E93-0295B3367190}" srcOrd="4" destOrd="0" parTransId="{376F6F6B-83C6-4D06-A3AA-34EE46C546C0}" sibTransId="{237D2FD2-2DE5-4B3C-95FE-4B74B234B75A}"/>
    <dgm:cxn modelId="{DD473401-6843-4CF5-898A-959280E7FCD9}" type="presOf" srcId="{82930DDA-DE42-43DA-B070-738FFF4CF49F}" destId="{49E17C77-0B2E-4DF7-82D3-A8F505CE7650}" srcOrd="0" destOrd="0" presId="urn:microsoft.com/office/officeart/2008/layout/VerticalCurvedList"/>
    <dgm:cxn modelId="{4123DA59-688C-494A-9087-E526B2C29678}" type="presOf" srcId="{3DA498EE-8056-425F-BDB4-39E6C09E3866}" destId="{24FF5836-7A4F-4973-8291-8BDF55450C0E}" srcOrd="0" destOrd="0" presId="urn:microsoft.com/office/officeart/2008/layout/VerticalCurvedList"/>
    <dgm:cxn modelId="{33BD3137-3C84-4863-AE10-387BC53CF1AA}" type="presOf" srcId="{FF35756E-C809-4B8D-9E99-6394AAA44E8F}" destId="{B951B5F4-023F-41CB-9A1B-E9743D30BEE4}" srcOrd="0" destOrd="0" presId="urn:microsoft.com/office/officeart/2008/layout/VerticalCurvedList"/>
    <dgm:cxn modelId="{E83BBB45-9C15-47CA-BBE8-8A7031742856}" type="presOf" srcId="{1CE9E94E-1B2B-4205-820D-658BC87F3D9B}" destId="{1299D292-E07A-45D3-A4DA-87C3BA080B6A}" srcOrd="0" destOrd="0" presId="urn:microsoft.com/office/officeart/2008/layout/VerticalCurvedList"/>
    <dgm:cxn modelId="{ACAD700F-7AC5-47F0-A260-DBD16C9DA6DB}" type="presOf" srcId="{0F0C2A5D-7AC3-459E-927D-F5759AF21072}" destId="{540AD574-0D54-45B2-B352-472347822AD3}" srcOrd="0" destOrd="0" presId="urn:microsoft.com/office/officeart/2008/layout/VerticalCurvedList"/>
    <dgm:cxn modelId="{3C6A4BB4-AAC0-482D-B531-9BCE6583E977}" srcId="{3DA498EE-8056-425F-BDB4-39E6C09E3866}" destId="{0F0C2A5D-7AC3-459E-927D-F5759AF21072}" srcOrd="3" destOrd="0" parTransId="{AE13592E-432A-445A-85A9-9303AD653904}" sibTransId="{74F73D3E-6518-45A4-B611-9BF16F051624}"/>
    <dgm:cxn modelId="{83CDE999-7164-4C80-A36C-63A4FD4BE2E8}" type="presOf" srcId="{45F8669B-2AFF-4534-9E93-0295B3367190}" destId="{8471635F-D2D9-4370-AFF8-D9421CDB6261}" srcOrd="0" destOrd="0" presId="urn:microsoft.com/office/officeart/2008/layout/VerticalCurvedList"/>
    <dgm:cxn modelId="{8119555E-D49C-48EF-8A74-EDA7478F973D}" srcId="{3DA498EE-8056-425F-BDB4-39E6C09E3866}" destId="{FF35756E-C809-4B8D-9E99-6394AAA44E8F}" srcOrd="2" destOrd="0" parTransId="{EDFC3C74-FB54-44B3-9337-439E080D903E}" sibTransId="{BB98432A-C08F-4785-80D7-F0271DFEC224}"/>
    <dgm:cxn modelId="{064A1729-FF5B-4BC9-B1BC-B8036A2D09A1}" srcId="{3DA498EE-8056-425F-BDB4-39E6C09E3866}" destId="{E53BB041-2107-4D28-8887-715D7E24F67E}" srcOrd="0" destOrd="0" parTransId="{FCD7AEB7-61C6-48E9-8D51-6CBDB1766C7C}" sibTransId="{82930DDA-DE42-43DA-B070-738FFF4CF49F}"/>
    <dgm:cxn modelId="{3C2BA9F5-E17C-41D4-AA87-B924536B39A8}" type="presOf" srcId="{E53BB041-2107-4D28-8887-715D7E24F67E}" destId="{D21398EE-4C63-4C76-85C8-683437B4C065}" srcOrd="0" destOrd="0" presId="urn:microsoft.com/office/officeart/2008/layout/VerticalCurvedList"/>
    <dgm:cxn modelId="{FAC4CC69-31A4-4BAC-AD25-D0B10D3F31DC}" srcId="{3DA498EE-8056-425F-BDB4-39E6C09E3866}" destId="{1CE9E94E-1B2B-4205-820D-658BC87F3D9B}" srcOrd="1" destOrd="0" parTransId="{884C7F19-E217-4C1C-BBAD-B46BED861973}" sibTransId="{2F698EB8-8201-4283-9C16-0FDF7AA261BD}"/>
    <dgm:cxn modelId="{B96C4B66-54DC-4294-844D-FB393F4814E9}" type="presParOf" srcId="{24FF5836-7A4F-4973-8291-8BDF55450C0E}" destId="{ED0EBE3C-6120-435E-B7EA-2BD8028F1C71}" srcOrd="0" destOrd="0" presId="urn:microsoft.com/office/officeart/2008/layout/VerticalCurvedList"/>
    <dgm:cxn modelId="{661C4247-056F-46E7-8039-ABB2397FAC9B}" type="presParOf" srcId="{ED0EBE3C-6120-435E-B7EA-2BD8028F1C71}" destId="{299AF008-E736-4084-9644-2A1982339315}" srcOrd="0" destOrd="0" presId="urn:microsoft.com/office/officeart/2008/layout/VerticalCurvedList"/>
    <dgm:cxn modelId="{F6978279-64B7-484D-B77F-D98827764FA0}" type="presParOf" srcId="{299AF008-E736-4084-9644-2A1982339315}" destId="{58B6F430-EA8F-499B-9A94-DDA1AC583966}" srcOrd="0" destOrd="0" presId="urn:microsoft.com/office/officeart/2008/layout/VerticalCurvedList"/>
    <dgm:cxn modelId="{59021BA7-8BA1-4CD0-BCED-A223E41B61E3}" type="presParOf" srcId="{299AF008-E736-4084-9644-2A1982339315}" destId="{49E17C77-0B2E-4DF7-82D3-A8F505CE7650}" srcOrd="1" destOrd="0" presId="urn:microsoft.com/office/officeart/2008/layout/VerticalCurvedList"/>
    <dgm:cxn modelId="{4431A4D4-1E81-4334-BE1C-BDCB51903489}" type="presParOf" srcId="{299AF008-E736-4084-9644-2A1982339315}" destId="{105D49BC-75CA-4212-9B1F-5A1B7800EAD6}" srcOrd="2" destOrd="0" presId="urn:microsoft.com/office/officeart/2008/layout/VerticalCurvedList"/>
    <dgm:cxn modelId="{49DE1DF7-EB0D-4616-ABDE-A75BF7940DBC}" type="presParOf" srcId="{299AF008-E736-4084-9644-2A1982339315}" destId="{B5CC068A-AD1A-4996-ADEB-3F66FA13938B}" srcOrd="3" destOrd="0" presId="urn:microsoft.com/office/officeart/2008/layout/VerticalCurvedList"/>
    <dgm:cxn modelId="{EE44C5FE-8942-48B5-8C77-C3B43A4EABBB}" type="presParOf" srcId="{ED0EBE3C-6120-435E-B7EA-2BD8028F1C71}" destId="{D21398EE-4C63-4C76-85C8-683437B4C065}" srcOrd="1" destOrd="0" presId="urn:microsoft.com/office/officeart/2008/layout/VerticalCurvedList"/>
    <dgm:cxn modelId="{F5B853B3-788B-408C-85E5-27106E172ACB}" type="presParOf" srcId="{ED0EBE3C-6120-435E-B7EA-2BD8028F1C71}" destId="{237D26F5-3AFE-4915-9A40-9180B93AF108}" srcOrd="2" destOrd="0" presId="urn:microsoft.com/office/officeart/2008/layout/VerticalCurvedList"/>
    <dgm:cxn modelId="{53FF2F61-FD25-4ECD-ABD2-91A484F962C0}" type="presParOf" srcId="{237D26F5-3AFE-4915-9A40-9180B93AF108}" destId="{CDD67B40-64D2-4A1E-8D85-2B3886D927BA}" srcOrd="0" destOrd="0" presId="urn:microsoft.com/office/officeart/2008/layout/VerticalCurvedList"/>
    <dgm:cxn modelId="{D32E5BDC-CC90-4850-B441-E3D64BEAA470}" type="presParOf" srcId="{ED0EBE3C-6120-435E-B7EA-2BD8028F1C71}" destId="{1299D292-E07A-45D3-A4DA-87C3BA080B6A}" srcOrd="3" destOrd="0" presId="urn:microsoft.com/office/officeart/2008/layout/VerticalCurvedList"/>
    <dgm:cxn modelId="{4AC166BA-145A-441D-BE4D-39043936B70F}" type="presParOf" srcId="{ED0EBE3C-6120-435E-B7EA-2BD8028F1C71}" destId="{62B15A86-1618-4A41-9E18-D311EE218F7D}" srcOrd="4" destOrd="0" presId="urn:microsoft.com/office/officeart/2008/layout/VerticalCurvedList"/>
    <dgm:cxn modelId="{AC34ED23-0D24-4872-BCF9-E68CDB14D896}" type="presParOf" srcId="{62B15A86-1618-4A41-9E18-D311EE218F7D}" destId="{70CAA6E9-3C16-40F7-B88E-F2D3E99960B3}" srcOrd="0" destOrd="0" presId="urn:microsoft.com/office/officeart/2008/layout/VerticalCurvedList"/>
    <dgm:cxn modelId="{E513AABD-97C8-46E0-8233-63AAF6D47A03}" type="presParOf" srcId="{ED0EBE3C-6120-435E-B7EA-2BD8028F1C71}" destId="{B951B5F4-023F-41CB-9A1B-E9743D30BEE4}" srcOrd="5" destOrd="0" presId="urn:microsoft.com/office/officeart/2008/layout/VerticalCurvedList"/>
    <dgm:cxn modelId="{05DAE871-398A-4648-9635-CEDE92111CF8}" type="presParOf" srcId="{ED0EBE3C-6120-435E-B7EA-2BD8028F1C71}" destId="{B41ADBC2-047F-4BF6-BAFC-91CEECF60E50}" srcOrd="6" destOrd="0" presId="urn:microsoft.com/office/officeart/2008/layout/VerticalCurvedList"/>
    <dgm:cxn modelId="{7C1C7F60-C9FE-4237-9087-B3C810AB6EC3}" type="presParOf" srcId="{B41ADBC2-047F-4BF6-BAFC-91CEECF60E50}" destId="{62B95F12-D498-488E-BC42-1104679C5842}" srcOrd="0" destOrd="0" presId="urn:microsoft.com/office/officeart/2008/layout/VerticalCurvedList"/>
    <dgm:cxn modelId="{F43B907B-2E35-4EB6-83B2-4C723A952E01}" type="presParOf" srcId="{ED0EBE3C-6120-435E-B7EA-2BD8028F1C71}" destId="{540AD574-0D54-45B2-B352-472347822AD3}" srcOrd="7" destOrd="0" presId="urn:microsoft.com/office/officeart/2008/layout/VerticalCurvedList"/>
    <dgm:cxn modelId="{8EE40A7E-4189-44E5-893E-CABBF8B69DCE}" type="presParOf" srcId="{ED0EBE3C-6120-435E-B7EA-2BD8028F1C71}" destId="{2BE6CF37-AE91-4E53-8379-2748C2707504}" srcOrd="8" destOrd="0" presId="urn:microsoft.com/office/officeart/2008/layout/VerticalCurvedList"/>
    <dgm:cxn modelId="{6F76D46C-F1C3-42D4-9D8B-F07202BD1FD4}" type="presParOf" srcId="{2BE6CF37-AE91-4E53-8379-2748C2707504}" destId="{4E01C4A3-46C2-4FB7-BB21-171F4A6DA297}" srcOrd="0" destOrd="0" presId="urn:microsoft.com/office/officeart/2008/layout/VerticalCurvedList"/>
    <dgm:cxn modelId="{6146DB61-9F3C-476E-B633-0973B49F2910}" type="presParOf" srcId="{ED0EBE3C-6120-435E-B7EA-2BD8028F1C71}" destId="{8471635F-D2D9-4370-AFF8-D9421CDB6261}" srcOrd="9" destOrd="0" presId="urn:microsoft.com/office/officeart/2008/layout/VerticalCurvedList"/>
    <dgm:cxn modelId="{8F04AEF3-B61D-46D2-905C-16E21B961091}" type="presParOf" srcId="{ED0EBE3C-6120-435E-B7EA-2BD8028F1C71}" destId="{D05156EA-A1DC-446A-A8FE-30B34DAACAA8}" srcOrd="10" destOrd="0" presId="urn:microsoft.com/office/officeart/2008/layout/VerticalCurvedList"/>
    <dgm:cxn modelId="{2EBE45F5-BBD0-47E6-9FBF-C3ABB1D676CD}" type="presParOf" srcId="{D05156EA-A1DC-446A-A8FE-30B34DAACAA8}" destId="{EED1417F-0001-4780-BB5D-55A57903CC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9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41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2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27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7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3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8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7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0" y="1945761"/>
            <a:ext cx="11333399" cy="2010032"/>
          </a:xfrm>
        </p:spPr>
        <p:txBody>
          <a:bodyPr/>
          <a:lstStyle/>
          <a:p>
            <a:pPr algn="ctr"/>
            <a:r>
              <a:rPr lang="en-US" sz="7200" dirty="0"/>
              <a:t>Chapter 2</a:t>
            </a:r>
            <a:br>
              <a:rPr lang="en-US" sz="7200" dirty="0"/>
            </a:b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Database System Concepts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643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77" y="129059"/>
            <a:ext cx="9068028" cy="1320800"/>
          </a:xfrm>
        </p:spPr>
        <p:txBody>
          <a:bodyPr/>
          <a:lstStyle/>
          <a:p>
            <a:r>
              <a:rPr lang="en-US" dirty="0"/>
              <a:t>Three schema architecture and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6" y="1383956"/>
            <a:ext cx="10460223" cy="489327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Data Independence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Data independence – the </a:t>
            </a:r>
            <a:r>
              <a:rPr lang="en-US" sz="2000" b="1" dirty="0">
                <a:solidFill>
                  <a:schemeClr val="accent5"/>
                </a:solidFill>
              </a:rPr>
              <a:t>capacity to change the schema at one level of a database system without having to change the schema at the next higher level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b="1" u="sng" dirty="0">
                <a:solidFill>
                  <a:srgbClr val="FF0000"/>
                </a:solidFill>
              </a:rPr>
              <a:t>Logical data independence </a:t>
            </a:r>
            <a:r>
              <a:rPr lang="en-US" sz="2000" dirty="0">
                <a:solidFill>
                  <a:schemeClr val="tx1"/>
                </a:solidFill>
              </a:rPr>
              <a:t>is the capacity to </a:t>
            </a:r>
            <a:r>
              <a:rPr lang="en-US" sz="2000" i="1" u="sng" dirty="0">
                <a:solidFill>
                  <a:schemeClr val="tx1"/>
                </a:solidFill>
              </a:rPr>
              <a:t>change the conceptual schema without having to change external schemas 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We may change the conceptual schema (by adding a record type or data item), to change constraints, or to reduce the database (by removing a record type or data item).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After the conceptual schema changes, application programs that reference the external schema constructs must work as before. </a:t>
            </a:r>
          </a:p>
          <a:p>
            <a:pPr lvl="1" algn="just"/>
            <a:r>
              <a:rPr lang="en-US" sz="2000" b="1" dirty="0">
                <a:solidFill>
                  <a:schemeClr val="accent5"/>
                </a:solidFill>
              </a:rPr>
              <a:t>Changes to constraints </a:t>
            </a:r>
            <a:r>
              <a:rPr lang="en-US" sz="2000" dirty="0">
                <a:solidFill>
                  <a:schemeClr val="tx1"/>
                </a:solidFill>
              </a:rPr>
              <a:t>can be applied to the conceptual schema without affecting the external schemas or application programs.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3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77" y="129059"/>
            <a:ext cx="9068028" cy="1320800"/>
          </a:xfrm>
        </p:spPr>
        <p:txBody>
          <a:bodyPr/>
          <a:lstStyle/>
          <a:p>
            <a:r>
              <a:rPr lang="en-US" dirty="0"/>
              <a:t>Three schema architecture and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7" y="1383956"/>
            <a:ext cx="9809434" cy="4893276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Data Independence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</a:rPr>
              <a:t>Physical data independence </a:t>
            </a:r>
            <a:r>
              <a:rPr lang="en-US" dirty="0">
                <a:solidFill>
                  <a:schemeClr val="tx1"/>
                </a:solidFill>
              </a:rPr>
              <a:t>is the </a:t>
            </a:r>
            <a:r>
              <a:rPr lang="en-US" i="1" u="sng" dirty="0">
                <a:solidFill>
                  <a:schemeClr val="tx1"/>
                </a:solidFill>
              </a:rPr>
              <a:t>capacity to change the internal schema without having to change the conceptual schema.</a:t>
            </a:r>
            <a:r>
              <a:rPr lang="en-US" dirty="0">
                <a:solidFill>
                  <a:schemeClr val="tx1"/>
                </a:solidFill>
              </a:rPr>
              <a:t> Hence, the external schemas need not be changed as well.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Changes to the internal schema may be needed because some physical files were reorganized—for example, by creating additional access structures—to improve the performance of retrieval or update.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the same data as before remains in the database, we should not have to change the conceptual schema.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Like changing file location/access paths, compressing and saving data records.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4321" y="4794777"/>
            <a:ext cx="7825946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>
                <a:solidFill>
                  <a:srgbClr val="FF0000"/>
                </a:solidFill>
              </a:rPr>
              <a:t>Which data independence is harder to achieve? Physical or logical? Why?</a:t>
            </a:r>
          </a:p>
          <a:p>
            <a:pPr algn="ctr" defTabSz="457200"/>
            <a:r>
              <a:rPr lang="en-US" sz="2400" b="1" dirty="0">
                <a:solidFill>
                  <a:srgbClr val="FF0000"/>
                </a:solidFill>
              </a:rPr>
              <a:t>logical independence is difficult to achieve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2081649-CBFC-06D8-C58C-4E172424533C}"/>
              </a:ext>
            </a:extLst>
          </p:cNvPr>
          <p:cNvGraphicFramePr/>
          <p:nvPr>
            <p:extLst/>
          </p:nvPr>
        </p:nvGraphicFramePr>
        <p:xfrm>
          <a:off x="684211" y="1515763"/>
          <a:ext cx="8805777" cy="412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77" y="784654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00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155"/>
          </a:xfrm>
        </p:spPr>
        <p:txBody>
          <a:bodyPr/>
          <a:lstStyle/>
          <a:p>
            <a:r>
              <a:rPr lang="en-US" dirty="0"/>
              <a:t>Data Models, Schemas,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66" y="1270000"/>
            <a:ext cx="9970460" cy="4867189"/>
          </a:xfrm>
        </p:spPr>
        <p:txBody>
          <a:bodyPr>
            <a:normAutofit lnSpcReduction="10000"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Data abstraction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/>
              <a:t>hiding the  storage and data organization details &amp; highlight essential features only.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data model</a:t>
            </a:r>
            <a:r>
              <a:rPr lang="en-US" sz="1600" dirty="0"/>
              <a:t>—a concept that describes the structure of a database to achieve abstraction. Some data models also show manipulation operations.</a:t>
            </a:r>
          </a:p>
          <a:p>
            <a:pPr algn="just"/>
            <a:r>
              <a:rPr lang="en-US" sz="1600" dirty="0"/>
              <a:t>Data Models can be divided into 3 categories:</a:t>
            </a:r>
          </a:p>
          <a:p>
            <a:pPr lvl="1" algn="just"/>
            <a:r>
              <a:rPr lang="en-US" sz="1400" dirty="0"/>
              <a:t>Conceptual Data Model: </a:t>
            </a:r>
            <a:r>
              <a:rPr lang="en-US" sz="1400" b="1" dirty="0">
                <a:solidFill>
                  <a:srgbClr val="C00000"/>
                </a:solidFill>
              </a:rPr>
              <a:t>defines WHAT the system contains</a:t>
            </a:r>
            <a:r>
              <a:rPr lang="en-US" sz="1400" dirty="0"/>
              <a:t>. </a:t>
            </a:r>
          </a:p>
          <a:p>
            <a:pPr lvl="2" algn="just"/>
            <a:r>
              <a:rPr lang="en-US" sz="1200" b="1" dirty="0"/>
              <a:t>entities, attributes &amp; relationship </a:t>
            </a:r>
          </a:p>
          <a:p>
            <a:pPr lvl="2" algn="just"/>
            <a:r>
              <a:rPr lang="en-US" sz="1200" dirty="0"/>
              <a:t>Created by stakeholders &amp; data architects</a:t>
            </a:r>
          </a:p>
          <a:p>
            <a:pPr lvl="2" algn="just"/>
            <a:r>
              <a:rPr lang="en-US" sz="1200" dirty="0"/>
              <a:t>Purpose: Create business rules </a:t>
            </a:r>
          </a:p>
          <a:p>
            <a:pPr lvl="1" algn="just"/>
            <a:r>
              <a:rPr lang="en-US" sz="1400" dirty="0"/>
              <a:t>Logical Data Model: </a:t>
            </a:r>
            <a:r>
              <a:rPr lang="en-US" sz="1400" b="1" dirty="0">
                <a:solidFill>
                  <a:srgbClr val="C00000"/>
                </a:solidFill>
              </a:rPr>
              <a:t>Defines HOW the system should be implemented regardless of the DBMS. </a:t>
            </a:r>
          </a:p>
          <a:p>
            <a:pPr lvl="2" algn="just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 by BA and data architects</a:t>
            </a:r>
          </a:p>
          <a:p>
            <a:pPr lvl="1" algn="just"/>
            <a:r>
              <a:rPr lang="en-US" sz="1400" dirty="0"/>
              <a:t>Physical Data Model: </a:t>
            </a:r>
            <a:r>
              <a:rPr lang="en-US" sz="1400" b="1" dirty="0">
                <a:solidFill>
                  <a:srgbClr val="C00000"/>
                </a:solidFill>
              </a:rPr>
              <a:t>describes HOW the system will be implemented using a specific DBMS. </a:t>
            </a:r>
          </a:p>
          <a:p>
            <a:pPr lvl="2" algn="just"/>
            <a:r>
              <a:rPr lang="en-US" sz="1200" dirty="0"/>
              <a:t>Create schemas , mappings     </a:t>
            </a:r>
          </a:p>
          <a:p>
            <a:pPr lvl="2" algn="just"/>
            <a:r>
              <a:rPr lang="en-US" sz="1200" dirty="0"/>
              <a:t>Created by DBA, developers</a:t>
            </a:r>
          </a:p>
          <a:p>
            <a:pPr lvl="2" algn="just"/>
            <a:r>
              <a:rPr lang="en-US" sz="1200" dirty="0"/>
              <a:t>Actual implementation of DB</a:t>
            </a:r>
          </a:p>
        </p:txBody>
      </p:sp>
    </p:spTree>
    <p:extLst>
      <p:ext uri="{BB962C8B-B14F-4D97-AF65-F5344CB8AC3E}">
        <p14:creationId xmlns:p14="http://schemas.microsoft.com/office/powerpoint/2010/main" val="21611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Models, Schemas,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7" y="1474573"/>
            <a:ext cx="6044742" cy="48603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Categories of Data Models:</a:t>
            </a:r>
          </a:p>
          <a:p>
            <a:r>
              <a:rPr lang="en-US" b="1" dirty="0">
                <a:solidFill>
                  <a:schemeClr val="accent5"/>
                </a:solidFill>
              </a:rPr>
              <a:t>High-level or conceptual data models such as entity–relationship model </a:t>
            </a:r>
            <a:r>
              <a:rPr lang="en-US" dirty="0"/>
              <a:t>provide concepts that are easy for users to understand.</a:t>
            </a:r>
          </a:p>
          <a:p>
            <a:r>
              <a:rPr lang="en-US" dirty="0"/>
              <a:t>Conceptual data models use concepts such as </a:t>
            </a:r>
            <a:r>
              <a:rPr lang="en-US" b="1" dirty="0">
                <a:solidFill>
                  <a:schemeClr val="accent5"/>
                </a:solidFill>
              </a:rPr>
              <a:t>entities, attributes, and relationships</a:t>
            </a:r>
            <a:r>
              <a:rPr lang="en-US" dirty="0"/>
              <a:t>.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5"/>
                </a:solidFill>
              </a:rPr>
              <a:t>entity </a:t>
            </a:r>
            <a:r>
              <a:rPr lang="en-US" dirty="0"/>
              <a:t>represents a real-world object or concept, such as a student or a course. 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5"/>
                </a:solidFill>
              </a:rPr>
              <a:t>attribute</a:t>
            </a:r>
            <a:r>
              <a:rPr lang="en-US" dirty="0"/>
              <a:t> further describes an entity, such as the student’s name or age.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5"/>
                </a:solidFill>
              </a:rPr>
              <a:t>relationship</a:t>
            </a:r>
            <a:r>
              <a:rPr lang="en-US" dirty="0"/>
              <a:t> among two or more entities represents an association among the entities, for example, a student is enrolled in a course.</a:t>
            </a:r>
          </a:p>
          <a:p>
            <a:r>
              <a:rPr lang="en-US" dirty="0"/>
              <a:t>Physical data models describe how data is stored as files in the computer by representing information such as </a:t>
            </a:r>
            <a:r>
              <a:rPr lang="en-US" b="1" dirty="0">
                <a:solidFill>
                  <a:schemeClr val="accent5"/>
                </a:solidFill>
              </a:rPr>
              <a:t>record formats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/>
                </a:solidFill>
              </a:rPr>
              <a:t>record orderings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5"/>
                </a:solidFill>
              </a:rPr>
              <a:t>access paths</a:t>
            </a:r>
            <a:r>
              <a:rPr lang="en-US" dirty="0"/>
              <a:t>.</a:t>
            </a:r>
          </a:p>
        </p:txBody>
      </p:sp>
      <p:pic>
        <p:nvPicPr>
          <p:cNvPr id="1026" name="Picture 2" descr="The Entity-Relationship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53" y="1930400"/>
            <a:ext cx="5058851" cy="3944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1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Models, Schemas,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20" y="1411118"/>
            <a:ext cx="5955958" cy="95851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Representational or implementation data models </a:t>
            </a:r>
            <a:r>
              <a:rPr lang="en-US" sz="1600" dirty="0"/>
              <a:t>are used most frequently in traditional commercial DBMSs. These include the widely used </a:t>
            </a:r>
            <a:r>
              <a:rPr lang="en-US" sz="1600" b="1" dirty="0">
                <a:solidFill>
                  <a:schemeClr val="accent5"/>
                </a:solidFill>
              </a:rPr>
              <a:t>relational data model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lational Data Model, Semantic Data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09" y="1297585"/>
            <a:ext cx="3171566" cy="209827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ject Oriented Database Model Example, HD Png Download - kind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9" y="2506392"/>
            <a:ext cx="3230980" cy="247207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20078" y="3395864"/>
            <a:ext cx="3436563" cy="961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5FCBEF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 data model is an example of a higher-level implementation data model that is closer to conceptual data models.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7839" y="5079243"/>
            <a:ext cx="3436563" cy="96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883" y="5046911"/>
            <a:ext cx="4790081" cy="139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5FCBEF"/>
              </a:buClr>
            </a:pPr>
            <a:r>
              <a:rPr lang="en-US" sz="1600" b="1" dirty="0">
                <a:solidFill>
                  <a:srgbClr val="42B051"/>
                </a:solidFill>
              </a:rPr>
              <a:t>Self-describing data models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The data storage in these models combines the description of the data with the data values. These models include XML, key-value stores, and NOSQL systems</a:t>
            </a:r>
          </a:p>
        </p:txBody>
      </p:sp>
      <p:pic>
        <p:nvPicPr>
          <p:cNvPr id="2054" name="Picture 6" descr="Key-Value Databases, Explained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10" y="4654293"/>
            <a:ext cx="3171566" cy="201334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3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Models, Schemas,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" y="1449857"/>
            <a:ext cx="7023760" cy="459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Schemas, Instances, and Database State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accent5"/>
                </a:solidFill>
              </a:rPr>
              <a:t>description of a database is called the database schema</a:t>
            </a:r>
            <a:r>
              <a:rPr lang="en-US" dirty="0">
                <a:solidFill>
                  <a:schemeClr val="tx1"/>
                </a:solidFill>
              </a:rPr>
              <a:t>, which is specified during database design.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 displayed schema is called a </a:t>
            </a:r>
            <a:r>
              <a:rPr lang="en-US" b="1" dirty="0">
                <a:solidFill>
                  <a:schemeClr val="accent5"/>
                </a:solidFill>
              </a:rPr>
              <a:t>schema diagram</a:t>
            </a:r>
            <a:r>
              <a:rPr lang="en-US" dirty="0">
                <a:solidFill>
                  <a:schemeClr val="tx1"/>
                </a:solidFill>
              </a:rPr>
              <a:t> shown in figure. The diagram displays the structure of each record type but not the actual instances of records.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Each object in the schema—such as STUDENT or COURSE is </a:t>
            </a:r>
            <a:r>
              <a:rPr lang="en-US" b="1" dirty="0">
                <a:solidFill>
                  <a:schemeClr val="accent5"/>
                </a:solidFill>
              </a:rPr>
              <a:t>a schema construct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 schema diagram displays only some aspects of a schema, such as the </a:t>
            </a:r>
            <a:r>
              <a:rPr lang="en-US" b="1" dirty="0">
                <a:solidFill>
                  <a:schemeClr val="accent5"/>
                </a:solidFill>
              </a:rPr>
              <a:t>names of record types and data items</a:t>
            </a:r>
            <a:r>
              <a:rPr lang="en-US" dirty="0">
                <a:solidFill>
                  <a:schemeClr val="tx1"/>
                </a:solidFill>
              </a:rPr>
              <a:t>. Other aspects such as the </a:t>
            </a:r>
            <a:r>
              <a:rPr lang="en-US" b="1" dirty="0">
                <a:solidFill>
                  <a:schemeClr val="accent5"/>
                </a:solidFill>
              </a:rPr>
              <a:t>data type</a:t>
            </a:r>
            <a:r>
              <a:rPr lang="en-US" dirty="0">
                <a:solidFill>
                  <a:schemeClr val="tx1"/>
                </a:solidFill>
              </a:rPr>
              <a:t> of each data item nor the </a:t>
            </a:r>
            <a:r>
              <a:rPr lang="en-US" b="1" dirty="0">
                <a:solidFill>
                  <a:schemeClr val="accent5"/>
                </a:solidFill>
              </a:rPr>
              <a:t>relationships</a:t>
            </a:r>
            <a:r>
              <a:rPr lang="en-US" dirty="0">
                <a:solidFill>
                  <a:schemeClr val="tx1"/>
                </a:solidFill>
              </a:rPr>
              <a:t> among the various files are not specified.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99" y="1449858"/>
            <a:ext cx="5075999" cy="418319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39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Models, Schemas,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1" y="1194489"/>
            <a:ext cx="9125692" cy="163932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Schemas, Instances, and Database State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actual data in a database may change quite frequently. For example, the database changes every time we add a new student or enter a new grade. </a:t>
            </a:r>
          </a:p>
          <a:p>
            <a:pPr algn="just"/>
            <a:r>
              <a:rPr lang="en-US" sz="1600" b="1" u="sng" dirty="0">
                <a:solidFill>
                  <a:schemeClr val="accent5"/>
                </a:solidFill>
              </a:rPr>
              <a:t>The data in the database at a particular moment in time is called a database state or snapshot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05" y="4190310"/>
            <a:ext cx="9125692" cy="214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5FCBEF"/>
              </a:buClr>
            </a:pPr>
            <a:r>
              <a:rPr lang="en-US" sz="1600" b="1" dirty="0">
                <a:solidFill>
                  <a:srgbClr val="42B051"/>
                </a:solidFill>
              </a:rPr>
              <a:t>Initial state </a:t>
            </a:r>
            <a:r>
              <a:rPr lang="en-US" sz="1600" dirty="0">
                <a:solidFill>
                  <a:prstClr val="black"/>
                </a:solidFill>
              </a:rPr>
              <a:t>- when the database is first populated with the initial data. </a:t>
            </a:r>
          </a:p>
          <a:p>
            <a:pPr algn="just">
              <a:buClr>
                <a:srgbClr val="5FCBEF"/>
              </a:buClr>
            </a:pPr>
            <a:r>
              <a:rPr lang="en-US" sz="1600" b="1" dirty="0">
                <a:solidFill>
                  <a:srgbClr val="42B051"/>
                </a:solidFill>
              </a:rPr>
              <a:t>Current state </a:t>
            </a:r>
            <a:r>
              <a:rPr lang="en-US" sz="1600" dirty="0">
                <a:solidFill>
                  <a:prstClr val="black"/>
                </a:solidFill>
              </a:rPr>
              <a:t>– the state right now</a:t>
            </a:r>
          </a:p>
          <a:p>
            <a:pPr algn="just">
              <a:buClr>
                <a:srgbClr val="5FCBEF"/>
              </a:buClr>
            </a:pPr>
            <a:r>
              <a:rPr lang="en-US" sz="1600" b="1" dirty="0">
                <a:solidFill>
                  <a:srgbClr val="42B051"/>
                </a:solidFill>
              </a:rPr>
              <a:t>Valid state </a:t>
            </a:r>
            <a:r>
              <a:rPr lang="en-US" sz="1600" dirty="0">
                <a:solidFill>
                  <a:prstClr val="black"/>
                </a:solidFill>
              </a:rPr>
              <a:t>— a state that satisfies the structure and constraints specified in the schema.</a:t>
            </a:r>
          </a:p>
          <a:p>
            <a:pPr algn="just">
              <a:buClr>
                <a:srgbClr val="5FCBEF"/>
              </a:buClr>
            </a:pPr>
            <a:r>
              <a:rPr lang="en-US" sz="1600" dirty="0">
                <a:solidFill>
                  <a:prstClr val="black"/>
                </a:solidFill>
              </a:rPr>
              <a:t>The schema is sometimes called the </a:t>
            </a:r>
            <a:r>
              <a:rPr lang="en-US" sz="1600" b="1" dirty="0">
                <a:solidFill>
                  <a:srgbClr val="42B051"/>
                </a:solidFill>
              </a:rPr>
              <a:t>intension</a:t>
            </a:r>
            <a:r>
              <a:rPr lang="en-US" sz="1600" dirty="0">
                <a:solidFill>
                  <a:prstClr val="black"/>
                </a:solidFill>
              </a:rPr>
              <a:t>, and a database state is called an </a:t>
            </a:r>
            <a:r>
              <a:rPr lang="en-US" sz="1600" b="1" dirty="0">
                <a:solidFill>
                  <a:srgbClr val="42B051"/>
                </a:solidFill>
              </a:rPr>
              <a:t>extension</a:t>
            </a:r>
            <a:r>
              <a:rPr lang="en-US" sz="1600" dirty="0">
                <a:solidFill>
                  <a:prstClr val="black"/>
                </a:solidFill>
              </a:rPr>
              <a:t> of the schema.</a:t>
            </a:r>
          </a:p>
          <a:p>
            <a:pPr algn="just">
              <a:buClr>
                <a:srgbClr val="5FCBEF"/>
              </a:buClr>
            </a:pPr>
            <a:r>
              <a:rPr lang="en-US" sz="1600" b="1" dirty="0">
                <a:solidFill>
                  <a:srgbClr val="42B051"/>
                </a:solidFill>
              </a:rPr>
              <a:t>Instance </a:t>
            </a: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– </a:t>
            </a:r>
            <a:r>
              <a:rPr lang="en-US" sz="1600" dirty="0">
                <a:solidFill>
                  <a:prstClr val="black"/>
                </a:solidFill>
              </a:rPr>
              <a:t>an individual record in a database</a:t>
            </a:r>
          </a:p>
          <a:p>
            <a:pPr algn="just">
              <a:buClr>
                <a:srgbClr val="5FCBEF"/>
              </a:buClr>
            </a:pPr>
            <a:r>
              <a:rPr lang="en-US" sz="1600" b="1" dirty="0">
                <a:solidFill>
                  <a:srgbClr val="42B051"/>
                </a:solidFill>
              </a:rPr>
              <a:t>Schema evolution </a:t>
            </a:r>
            <a:r>
              <a:rPr lang="en-US" sz="1600" dirty="0">
                <a:solidFill>
                  <a:prstClr val="black"/>
                </a:solidFill>
              </a:rPr>
              <a:t>– very rare, but needed because of change in business requirements.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142" y="2897662"/>
            <a:ext cx="9125692" cy="104208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5FCBEF"/>
              </a:buClr>
            </a:pPr>
            <a:r>
              <a:rPr lang="en-US" sz="1600" dirty="0">
                <a:solidFill>
                  <a:prstClr val="black"/>
                </a:solidFill>
              </a:rPr>
              <a:t>Difference between </a:t>
            </a:r>
            <a:r>
              <a:rPr lang="en-US" sz="1600" u="sng" dirty="0">
                <a:solidFill>
                  <a:prstClr val="black"/>
                </a:solidFill>
              </a:rPr>
              <a:t>database schema </a:t>
            </a:r>
            <a:r>
              <a:rPr lang="en-US" sz="1600" dirty="0">
                <a:solidFill>
                  <a:prstClr val="black"/>
                </a:solidFill>
              </a:rPr>
              <a:t>and </a:t>
            </a:r>
            <a:r>
              <a:rPr lang="en-US" sz="1600" u="sng" dirty="0">
                <a:solidFill>
                  <a:prstClr val="black"/>
                </a:solidFill>
              </a:rPr>
              <a:t>database state</a:t>
            </a:r>
            <a:r>
              <a:rPr lang="en-US" sz="1600" dirty="0">
                <a:solidFill>
                  <a:prstClr val="black"/>
                </a:solidFill>
              </a:rPr>
              <a:t>. </a:t>
            </a:r>
          </a:p>
          <a:p>
            <a:pPr algn="just">
              <a:buClr>
                <a:srgbClr val="5FCBEF"/>
              </a:buClr>
            </a:pPr>
            <a:r>
              <a:rPr lang="en-US" sz="1600" dirty="0">
                <a:solidFill>
                  <a:prstClr val="black"/>
                </a:solidFill>
              </a:rPr>
              <a:t>When we define a new database, we specify its </a:t>
            </a:r>
            <a:r>
              <a:rPr lang="en-US" sz="1600" b="1" dirty="0">
                <a:solidFill>
                  <a:srgbClr val="42B051"/>
                </a:solidFill>
              </a:rPr>
              <a:t>database schema </a:t>
            </a:r>
            <a:r>
              <a:rPr lang="en-US" sz="1600" dirty="0">
                <a:solidFill>
                  <a:prstClr val="black"/>
                </a:solidFill>
              </a:rPr>
              <a:t>only to the DBMS. At this point, the database state is the </a:t>
            </a:r>
            <a:r>
              <a:rPr lang="en-US" sz="1600" b="1" dirty="0">
                <a:solidFill>
                  <a:srgbClr val="42B051"/>
                </a:solidFill>
              </a:rPr>
              <a:t>empty state</a:t>
            </a:r>
            <a:r>
              <a:rPr lang="en-US" sz="1600" dirty="0">
                <a:solidFill>
                  <a:prstClr val="black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743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64"/>
            <a:ext cx="11124457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Three schema architecture and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52230"/>
            <a:ext cx="7289321" cy="5182558"/>
          </a:xfrm>
          <a:noFill/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The Three-Schema Architecture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 of the three-schema architecture is </a:t>
            </a:r>
            <a:r>
              <a:rPr lang="en-US" dirty="0">
                <a:solidFill>
                  <a:srgbClr val="FF0000"/>
                </a:solidFill>
              </a:rPr>
              <a:t>data abstraction from user, </a:t>
            </a:r>
            <a:r>
              <a:rPr lang="en-US" dirty="0">
                <a:solidFill>
                  <a:schemeClr val="tx1"/>
                </a:solidFill>
              </a:rPr>
              <a:t>i.e., user is independent of how &amp; where data is stored.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Internal Level - The internal level has an internal schema, which describes the physical storage structure of the database.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The internal schema uses a physical data model and describes the complete details of data storage and access paths for the database.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Conceptual level -  The conceptual level has a conceptual schema, which describes the structure of the whole database.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The conceptual schema hides the details of physical storage structures and </a:t>
            </a:r>
            <a:r>
              <a:rPr lang="en-US" b="1" u="sng" dirty="0">
                <a:solidFill>
                  <a:schemeClr val="tx1"/>
                </a:solidFill>
              </a:rPr>
              <a:t>concentrates on describing entities, data types, relationships, user operations, and constraints</a:t>
            </a:r>
            <a:r>
              <a:rPr lang="en-US" dirty="0">
                <a:solidFill>
                  <a:schemeClr val="tx1"/>
                </a:solidFill>
              </a:rPr>
              <a:t>. e.g., ER model.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External level - The external or view level includes a number of external schemas or user views depending on user roles.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Each external schema </a:t>
            </a:r>
            <a:r>
              <a:rPr lang="en-US" b="1" u="sng" dirty="0">
                <a:solidFill>
                  <a:schemeClr val="tx1"/>
                </a:solidFill>
              </a:rPr>
              <a:t>describes the part of the database that a particular user group is interested in </a:t>
            </a:r>
            <a:r>
              <a:rPr lang="en-US" dirty="0">
                <a:solidFill>
                  <a:schemeClr val="tx1"/>
                </a:solidFill>
              </a:rPr>
              <a:t>and hides the rest of the database from that user group.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three schemas are only descriptions of data; the actual data is stored at the physical level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92" y="852864"/>
            <a:ext cx="4770408" cy="558129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FC7EA1-674B-6228-337C-D1E2D735C8DA}"/>
              </a:ext>
            </a:extLst>
          </p:cNvPr>
          <p:cNvSpPr/>
          <p:nvPr/>
        </p:nvSpPr>
        <p:spPr>
          <a:xfrm>
            <a:off x="414068" y="1932317"/>
            <a:ext cx="6840747" cy="10179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AF857E0-B107-2CBE-4CB3-4EAFBF3EFFCF}"/>
              </a:ext>
            </a:extLst>
          </p:cNvPr>
          <p:cNvSpPr/>
          <p:nvPr/>
        </p:nvSpPr>
        <p:spPr>
          <a:xfrm>
            <a:off x="414068" y="2989435"/>
            <a:ext cx="6840747" cy="11426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B1494F-C989-5377-1E3B-C045BABF4BF2}"/>
              </a:ext>
            </a:extLst>
          </p:cNvPr>
          <p:cNvSpPr/>
          <p:nvPr/>
        </p:nvSpPr>
        <p:spPr>
          <a:xfrm>
            <a:off x="414067" y="4190327"/>
            <a:ext cx="6840747" cy="11426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77" y="129059"/>
            <a:ext cx="9068028" cy="1320800"/>
          </a:xfrm>
        </p:spPr>
        <p:txBody>
          <a:bodyPr/>
          <a:lstStyle/>
          <a:p>
            <a:r>
              <a:rPr lang="en-US" dirty="0"/>
              <a:t>Three schema architecture and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7" y="1449859"/>
            <a:ext cx="6868526" cy="584887"/>
          </a:xfrm>
          <a:noFill/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The Three-Schema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12" y="1902940"/>
            <a:ext cx="4352925" cy="335280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80070" y="2034746"/>
            <a:ext cx="301413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Request specified</a:t>
            </a:r>
          </a:p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on an external schema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8308" y="3058984"/>
            <a:ext cx="301413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Request transformed into conceptual schema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308" y="4055763"/>
            <a:ext cx="301413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Request transformed into internal schema</a:t>
            </a:r>
          </a:p>
        </p:txBody>
      </p:sp>
      <p:sp>
        <p:nvSpPr>
          <p:cNvPr id="14" name="Can 13"/>
          <p:cNvSpPr/>
          <p:nvPr/>
        </p:nvSpPr>
        <p:spPr>
          <a:xfrm>
            <a:off x="2004647" y="5077256"/>
            <a:ext cx="1164974" cy="8155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</a:rPr>
              <a:t>Processing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29015" y="2635997"/>
            <a:ext cx="0" cy="4147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5348" y="3643759"/>
            <a:ext cx="0" cy="4147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29922" y="4640538"/>
            <a:ext cx="0" cy="4147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7860" y="2843260"/>
            <a:ext cx="2883243" cy="149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42B051"/>
                </a:solidFill>
              </a:rPr>
              <a:t>The processes of transforming</a:t>
            </a:r>
          </a:p>
          <a:p>
            <a:pPr algn="ctr" defTabSz="457200"/>
            <a:r>
              <a:rPr lang="en-US" b="1" dirty="0">
                <a:solidFill>
                  <a:srgbClr val="42B051"/>
                </a:solidFill>
              </a:rPr>
              <a:t>requests and results between levels are called mappings.</a:t>
            </a:r>
          </a:p>
        </p:txBody>
      </p:sp>
      <p:sp>
        <p:nvSpPr>
          <p:cNvPr id="21" name="Left Brace 20"/>
          <p:cNvSpPr/>
          <p:nvPr/>
        </p:nvSpPr>
        <p:spPr>
          <a:xfrm flipH="1">
            <a:off x="4182414" y="1847333"/>
            <a:ext cx="479284" cy="4007600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15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Chapter 2 Database System Concepts and Architecture</vt:lpstr>
      <vt:lpstr>PowerPoint Presentation</vt:lpstr>
      <vt:lpstr>Data Models, Schemas, and Instances</vt:lpstr>
      <vt:lpstr>Data Models, Schemas, and Instances</vt:lpstr>
      <vt:lpstr>Data Models, Schemas, and Instances</vt:lpstr>
      <vt:lpstr>Data Models, Schemas, and Instances</vt:lpstr>
      <vt:lpstr>Data Models, Schemas, and Instances</vt:lpstr>
      <vt:lpstr>Three schema architecture and data independence</vt:lpstr>
      <vt:lpstr>Three schema architecture and data independence</vt:lpstr>
      <vt:lpstr>Three schema architecture and data independence</vt:lpstr>
      <vt:lpstr>Three schema architecture and data independence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Database System Concepts and Architecture</dc:title>
  <dc:creator>ismail ahmed</dc:creator>
  <cp:lastModifiedBy>ismail ahmed</cp:lastModifiedBy>
  <cp:revision>1</cp:revision>
  <dcterms:created xsi:type="dcterms:W3CDTF">2022-08-30T10:15:37Z</dcterms:created>
  <dcterms:modified xsi:type="dcterms:W3CDTF">2022-08-30T10:15:47Z</dcterms:modified>
</cp:coreProperties>
</file>