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1"/>
  </p:notesMasterIdLst>
  <p:sldIdLst>
    <p:sldId id="256" r:id="rId2"/>
    <p:sldId id="257" r:id="rId3"/>
    <p:sldId id="258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21" r:id="rId17"/>
    <p:sldId id="313" r:id="rId18"/>
    <p:sldId id="314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15" r:id="rId28"/>
    <p:sldId id="302" r:id="rId29"/>
    <p:sldId id="303" r:id="rId30"/>
    <p:sldId id="304" r:id="rId31"/>
    <p:sldId id="305" r:id="rId32"/>
    <p:sldId id="316" r:id="rId33"/>
    <p:sldId id="306" r:id="rId34"/>
    <p:sldId id="320" r:id="rId35"/>
    <p:sldId id="317" r:id="rId36"/>
    <p:sldId id="307" r:id="rId37"/>
    <p:sldId id="308" r:id="rId38"/>
    <p:sldId id="322" r:id="rId39"/>
    <p:sldId id="318" r:id="rId40"/>
    <p:sldId id="309" r:id="rId41"/>
    <p:sldId id="311" r:id="rId42"/>
    <p:sldId id="310" r:id="rId43"/>
    <p:sldId id="324" r:id="rId44"/>
    <p:sldId id="319" r:id="rId45"/>
    <p:sldId id="325" r:id="rId46"/>
    <p:sldId id="323" r:id="rId47"/>
    <p:sldId id="312" r:id="rId48"/>
    <p:sldId id="326" r:id="rId49"/>
    <p:sldId id="32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79190-58AB-41BD-AFAB-9401917B767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1C49E9-5CAE-4A39-BFBC-203C87AA38A9}">
      <dgm:prSet/>
      <dgm:spPr/>
      <dgm:t>
        <a:bodyPr/>
        <a:lstStyle/>
        <a:p>
          <a:r>
            <a:rPr lang="en-US" dirty="0"/>
            <a:t>Relational Model Concepts</a:t>
          </a:r>
        </a:p>
      </dgm:t>
    </dgm:pt>
    <dgm:pt modelId="{6A7256BA-52B7-47B8-AC3A-C8BCC99F9E5A}" type="parTrans" cxnId="{457F80F3-F7C4-400C-A2E3-72990A8EBD5F}">
      <dgm:prSet/>
      <dgm:spPr/>
      <dgm:t>
        <a:bodyPr/>
        <a:lstStyle/>
        <a:p>
          <a:endParaRPr lang="en-US"/>
        </a:p>
      </dgm:t>
    </dgm:pt>
    <dgm:pt modelId="{C46F3E19-C4F2-40DB-B63B-3F5FEB1519C1}" type="sibTrans" cxnId="{457F80F3-F7C4-400C-A2E3-72990A8EBD5F}">
      <dgm:prSet/>
      <dgm:spPr/>
      <dgm:t>
        <a:bodyPr/>
        <a:lstStyle/>
        <a:p>
          <a:endParaRPr lang="en-US"/>
        </a:p>
      </dgm:t>
    </dgm:pt>
    <dgm:pt modelId="{5CB36509-1FE8-44E6-BC66-54F5B41F9DD4}">
      <dgm:prSet/>
      <dgm:spPr/>
      <dgm:t>
        <a:bodyPr/>
        <a:lstStyle/>
        <a:p>
          <a:r>
            <a:rPr lang="en-US" dirty="0"/>
            <a:t>Relational Model Constraints and Relational Database Schemas</a:t>
          </a:r>
        </a:p>
      </dgm:t>
    </dgm:pt>
    <dgm:pt modelId="{9AE6DC26-2AB2-4EF8-BF01-5A227899994E}" type="parTrans" cxnId="{92766EEA-26DE-43C4-AB2F-42005912F9DA}">
      <dgm:prSet/>
      <dgm:spPr/>
      <dgm:t>
        <a:bodyPr/>
        <a:lstStyle/>
        <a:p>
          <a:endParaRPr lang="en-US"/>
        </a:p>
      </dgm:t>
    </dgm:pt>
    <dgm:pt modelId="{8492DD78-340B-49C1-B2EB-2EABE3D76BF8}" type="sibTrans" cxnId="{92766EEA-26DE-43C4-AB2F-42005912F9DA}">
      <dgm:prSet/>
      <dgm:spPr/>
      <dgm:t>
        <a:bodyPr/>
        <a:lstStyle/>
        <a:p>
          <a:endParaRPr lang="en-US"/>
        </a:p>
      </dgm:t>
    </dgm:pt>
    <dgm:pt modelId="{6E594E70-4A0C-44B5-A651-203E4939CAF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Update Operations, Transactions, and Dealing with Constraint Violations</a:t>
          </a:r>
          <a:br>
            <a:rPr lang="en-US" dirty="0"/>
          </a:br>
          <a:br>
            <a:rPr lang="en-US" dirty="0"/>
          </a:br>
          <a:br>
            <a:rPr lang="en-US" dirty="0"/>
          </a:br>
          <a:br>
            <a:rPr lang="en-US" dirty="0"/>
          </a:br>
          <a:br>
            <a:rPr lang="en-US" dirty="0"/>
          </a:br>
          <a:br>
            <a:rPr lang="en-US" dirty="0"/>
          </a:br>
          <a:br>
            <a:rPr lang="en-US" dirty="0"/>
          </a:br>
          <a:br>
            <a:rPr lang="en-US" dirty="0"/>
          </a:br>
          <a:endParaRPr lang="en-US" dirty="0"/>
        </a:p>
      </dgm:t>
    </dgm:pt>
    <dgm:pt modelId="{B48A8A67-2AF0-46C6-A334-52FD6AA1BEE0}" type="parTrans" cxnId="{20F9F814-2043-43E4-AA3F-FC216BA0789A}">
      <dgm:prSet/>
      <dgm:spPr/>
      <dgm:t>
        <a:bodyPr/>
        <a:lstStyle/>
        <a:p>
          <a:endParaRPr lang="en-US"/>
        </a:p>
      </dgm:t>
    </dgm:pt>
    <dgm:pt modelId="{DAE5AA59-22D2-4CDB-A34D-C376B0A6B7A6}" type="sibTrans" cxnId="{20F9F814-2043-43E4-AA3F-FC216BA0789A}">
      <dgm:prSet/>
      <dgm:spPr/>
      <dgm:t>
        <a:bodyPr/>
        <a:lstStyle/>
        <a:p>
          <a:endParaRPr lang="en-US"/>
        </a:p>
      </dgm:t>
    </dgm:pt>
    <dgm:pt modelId="{957C052F-BE04-4887-8D91-E46794D85B1D}" type="pres">
      <dgm:prSet presAssocID="{70179190-58AB-41BD-AFAB-9401917B767F}" presName="Name0" presStyleCnt="0">
        <dgm:presLayoutVars>
          <dgm:dir/>
          <dgm:resizeHandles val="exact"/>
        </dgm:presLayoutVars>
      </dgm:prSet>
      <dgm:spPr/>
    </dgm:pt>
    <dgm:pt modelId="{14E99DCE-2A40-40FC-B7BD-58B8AD74ED64}" type="pres">
      <dgm:prSet presAssocID="{C01C49E9-5CAE-4A39-BFBC-203C87AA38A9}" presName="node" presStyleLbl="node1" presStyleIdx="0" presStyleCnt="3">
        <dgm:presLayoutVars>
          <dgm:bulletEnabled val="1"/>
        </dgm:presLayoutVars>
      </dgm:prSet>
      <dgm:spPr/>
    </dgm:pt>
    <dgm:pt modelId="{FA346D6C-F086-46A8-AAA0-4337415D7340}" type="pres">
      <dgm:prSet presAssocID="{C46F3E19-C4F2-40DB-B63B-3F5FEB1519C1}" presName="sibTrans" presStyleLbl="sibTrans2D1" presStyleIdx="0" presStyleCnt="2"/>
      <dgm:spPr/>
    </dgm:pt>
    <dgm:pt modelId="{97B501CB-6445-49ED-AC9C-637B477A7456}" type="pres">
      <dgm:prSet presAssocID="{C46F3E19-C4F2-40DB-B63B-3F5FEB1519C1}" presName="connectorText" presStyleLbl="sibTrans2D1" presStyleIdx="0" presStyleCnt="2"/>
      <dgm:spPr/>
    </dgm:pt>
    <dgm:pt modelId="{CB9AC740-9D65-4F4E-B17E-EACA5A946B0C}" type="pres">
      <dgm:prSet presAssocID="{5CB36509-1FE8-44E6-BC66-54F5B41F9DD4}" presName="node" presStyleLbl="node1" presStyleIdx="1" presStyleCnt="3">
        <dgm:presLayoutVars>
          <dgm:bulletEnabled val="1"/>
        </dgm:presLayoutVars>
      </dgm:prSet>
      <dgm:spPr/>
    </dgm:pt>
    <dgm:pt modelId="{A17FA0E7-436F-469F-878C-CFB03B5470D0}" type="pres">
      <dgm:prSet presAssocID="{8492DD78-340B-49C1-B2EB-2EABE3D76BF8}" presName="sibTrans" presStyleLbl="sibTrans2D1" presStyleIdx="1" presStyleCnt="2"/>
      <dgm:spPr/>
    </dgm:pt>
    <dgm:pt modelId="{F1E165C4-A58C-497C-AEEB-CA46E1ABCC02}" type="pres">
      <dgm:prSet presAssocID="{8492DD78-340B-49C1-B2EB-2EABE3D76BF8}" presName="connectorText" presStyleLbl="sibTrans2D1" presStyleIdx="1" presStyleCnt="2"/>
      <dgm:spPr/>
    </dgm:pt>
    <dgm:pt modelId="{8B84915F-2192-4E2F-9410-97017A8E9B45}" type="pres">
      <dgm:prSet presAssocID="{6E594E70-4A0C-44B5-A651-203E4939CAF4}" presName="node" presStyleLbl="node1" presStyleIdx="2" presStyleCnt="3" custLinFactNeighborX="837" custLinFactNeighborY="233">
        <dgm:presLayoutVars>
          <dgm:bulletEnabled val="1"/>
        </dgm:presLayoutVars>
      </dgm:prSet>
      <dgm:spPr/>
    </dgm:pt>
  </dgm:ptLst>
  <dgm:cxnLst>
    <dgm:cxn modelId="{20F9F814-2043-43E4-AA3F-FC216BA0789A}" srcId="{70179190-58AB-41BD-AFAB-9401917B767F}" destId="{6E594E70-4A0C-44B5-A651-203E4939CAF4}" srcOrd="2" destOrd="0" parTransId="{B48A8A67-2AF0-46C6-A334-52FD6AA1BEE0}" sibTransId="{DAE5AA59-22D2-4CDB-A34D-C376B0A6B7A6}"/>
    <dgm:cxn modelId="{8427E129-B6EE-451B-87E9-AC136019F34A}" type="presOf" srcId="{8492DD78-340B-49C1-B2EB-2EABE3D76BF8}" destId="{F1E165C4-A58C-497C-AEEB-CA46E1ABCC02}" srcOrd="1" destOrd="0" presId="urn:microsoft.com/office/officeart/2005/8/layout/process1"/>
    <dgm:cxn modelId="{E069DE44-0AB7-4F43-B5E0-5C4137111681}" type="presOf" srcId="{C01C49E9-5CAE-4A39-BFBC-203C87AA38A9}" destId="{14E99DCE-2A40-40FC-B7BD-58B8AD74ED64}" srcOrd="0" destOrd="0" presId="urn:microsoft.com/office/officeart/2005/8/layout/process1"/>
    <dgm:cxn modelId="{DC935973-F61C-4BA4-BA93-6E11FE475288}" type="presOf" srcId="{8492DD78-340B-49C1-B2EB-2EABE3D76BF8}" destId="{A17FA0E7-436F-469F-878C-CFB03B5470D0}" srcOrd="0" destOrd="0" presId="urn:microsoft.com/office/officeart/2005/8/layout/process1"/>
    <dgm:cxn modelId="{9A423281-2073-44B1-BD53-FE5C867D64C2}" type="presOf" srcId="{C46F3E19-C4F2-40DB-B63B-3F5FEB1519C1}" destId="{FA346D6C-F086-46A8-AAA0-4337415D7340}" srcOrd="0" destOrd="0" presId="urn:microsoft.com/office/officeart/2005/8/layout/process1"/>
    <dgm:cxn modelId="{4F1657B3-D88E-4F99-936B-45E57C98B908}" type="presOf" srcId="{C46F3E19-C4F2-40DB-B63B-3F5FEB1519C1}" destId="{97B501CB-6445-49ED-AC9C-637B477A7456}" srcOrd="1" destOrd="0" presId="urn:microsoft.com/office/officeart/2005/8/layout/process1"/>
    <dgm:cxn modelId="{B33FBBCA-65FB-41F4-B3FD-6D8094D4394F}" type="presOf" srcId="{5CB36509-1FE8-44E6-BC66-54F5B41F9DD4}" destId="{CB9AC740-9D65-4F4E-B17E-EACA5A946B0C}" srcOrd="0" destOrd="0" presId="urn:microsoft.com/office/officeart/2005/8/layout/process1"/>
    <dgm:cxn modelId="{55F5C0DC-8B7C-49D0-8A10-5E8229A66E77}" type="presOf" srcId="{6E594E70-4A0C-44B5-A651-203E4939CAF4}" destId="{8B84915F-2192-4E2F-9410-97017A8E9B45}" srcOrd="0" destOrd="0" presId="urn:microsoft.com/office/officeart/2005/8/layout/process1"/>
    <dgm:cxn modelId="{92766EEA-26DE-43C4-AB2F-42005912F9DA}" srcId="{70179190-58AB-41BD-AFAB-9401917B767F}" destId="{5CB36509-1FE8-44E6-BC66-54F5B41F9DD4}" srcOrd="1" destOrd="0" parTransId="{9AE6DC26-2AB2-4EF8-BF01-5A227899994E}" sibTransId="{8492DD78-340B-49C1-B2EB-2EABE3D76BF8}"/>
    <dgm:cxn modelId="{457F80F3-F7C4-400C-A2E3-72990A8EBD5F}" srcId="{70179190-58AB-41BD-AFAB-9401917B767F}" destId="{C01C49E9-5CAE-4A39-BFBC-203C87AA38A9}" srcOrd="0" destOrd="0" parTransId="{6A7256BA-52B7-47B8-AC3A-C8BCC99F9E5A}" sibTransId="{C46F3E19-C4F2-40DB-B63B-3F5FEB1519C1}"/>
    <dgm:cxn modelId="{B85ADDFA-B068-4320-A084-E6626CA08C88}" type="presOf" srcId="{70179190-58AB-41BD-AFAB-9401917B767F}" destId="{957C052F-BE04-4887-8D91-E46794D85B1D}" srcOrd="0" destOrd="0" presId="urn:microsoft.com/office/officeart/2005/8/layout/process1"/>
    <dgm:cxn modelId="{0F756AFC-1221-4849-9893-E312CE490CBF}" type="presParOf" srcId="{957C052F-BE04-4887-8D91-E46794D85B1D}" destId="{14E99DCE-2A40-40FC-B7BD-58B8AD74ED64}" srcOrd="0" destOrd="0" presId="urn:microsoft.com/office/officeart/2005/8/layout/process1"/>
    <dgm:cxn modelId="{CFCA90F4-11F5-4E24-B000-73B6A969166D}" type="presParOf" srcId="{957C052F-BE04-4887-8D91-E46794D85B1D}" destId="{FA346D6C-F086-46A8-AAA0-4337415D7340}" srcOrd="1" destOrd="0" presId="urn:microsoft.com/office/officeart/2005/8/layout/process1"/>
    <dgm:cxn modelId="{31E91D89-53E5-4FD2-BED7-B1706AB05B61}" type="presParOf" srcId="{FA346D6C-F086-46A8-AAA0-4337415D7340}" destId="{97B501CB-6445-49ED-AC9C-637B477A7456}" srcOrd="0" destOrd="0" presId="urn:microsoft.com/office/officeart/2005/8/layout/process1"/>
    <dgm:cxn modelId="{F7DBAFC3-ABFF-4CBE-94C9-921D02111A21}" type="presParOf" srcId="{957C052F-BE04-4887-8D91-E46794D85B1D}" destId="{CB9AC740-9D65-4F4E-B17E-EACA5A946B0C}" srcOrd="2" destOrd="0" presId="urn:microsoft.com/office/officeart/2005/8/layout/process1"/>
    <dgm:cxn modelId="{5574B31D-735D-4DE6-BB2C-3AFCE3052400}" type="presParOf" srcId="{957C052F-BE04-4887-8D91-E46794D85B1D}" destId="{A17FA0E7-436F-469F-878C-CFB03B5470D0}" srcOrd="3" destOrd="0" presId="urn:microsoft.com/office/officeart/2005/8/layout/process1"/>
    <dgm:cxn modelId="{2D824C3F-90F0-47BE-8D16-BCAF12801C8F}" type="presParOf" srcId="{A17FA0E7-436F-469F-878C-CFB03B5470D0}" destId="{F1E165C4-A58C-497C-AEEB-CA46E1ABCC02}" srcOrd="0" destOrd="0" presId="urn:microsoft.com/office/officeart/2005/8/layout/process1"/>
    <dgm:cxn modelId="{33B85F1E-E141-41E6-9434-125750CF6D6E}" type="presParOf" srcId="{957C052F-BE04-4887-8D91-E46794D85B1D}" destId="{8B84915F-2192-4E2F-9410-97017A8E9B4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99DCE-2A40-40FC-B7BD-58B8AD74ED64}">
      <dsp:nvSpPr>
        <dsp:cNvPr id="0" name=""/>
        <dsp:cNvSpPr/>
      </dsp:nvSpPr>
      <dsp:spPr>
        <a:xfrm>
          <a:off x="7739" y="327277"/>
          <a:ext cx="2313236" cy="3469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Relational Model Concepts</a:t>
          </a:r>
        </a:p>
      </dsp:txBody>
      <dsp:txXfrm>
        <a:off x="75491" y="395029"/>
        <a:ext cx="2177732" cy="3334350"/>
      </dsp:txXfrm>
    </dsp:sp>
    <dsp:sp modelId="{FA346D6C-F086-46A8-AAA0-4337415D7340}">
      <dsp:nvSpPr>
        <dsp:cNvPr id="0" name=""/>
        <dsp:cNvSpPr/>
      </dsp:nvSpPr>
      <dsp:spPr>
        <a:xfrm>
          <a:off x="2552299" y="1775363"/>
          <a:ext cx="490406" cy="573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2299" y="1890099"/>
        <a:ext cx="343284" cy="344210"/>
      </dsp:txXfrm>
    </dsp:sp>
    <dsp:sp modelId="{CB9AC740-9D65-4F4E-B17E-EACA5A946B0C}">
      <dsp:nvSpPr>
        <dsp:cNvPr id="0" name=""/>
        <dsp:cNvSpPr/>
      </dsp:nvSpPr>
      <dsp:spPr>
        <a:xfrm>
          <a:off x="3246270" y="327277"/>
          <a:ext cx="2313236" cy="346985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Relational Model Constraints and Relational Database Schemas</a:t>
          </a:r>
        </a:p>
      </dsp:txBody>
      <dsp:txXfrm>
        <a:off x="3314022" y="395029"/>
        <a:ext cx="2177732" cy="3334350"/>
      </dsp:txXfrm>
    </dsp:sp>
    <dsp:sp modelId="{A17FA0E7-436F-469F-878C-CFB03B5470D0}">
      <dsp:nvSpPr>
        <dsp:cNvPr id="0" name=""/>
        <dsp:cNvSpPr/>
      </dsp:nvSpPr>
      <dsp:spPr>
        <a:xfrm rot="8562">
          <a:off x="5792764" y="1779440"/>
          <a:ext cx="494509" cy="573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92764" y="1893991"/>
        <a:ext cx="346156" cy="344210"/>
      </dsp:txXfrm>
    </dsp:sp>
    <dsp:sp modelId="{8B84915F-2192-4E2F-9410-97017A8E9B45}">
      <dsp:nvSpPr>
        <dsp:cNvPr id="0" name=""/>
        <dsp:cNvSpPr/>
      </dsp:nvSpPr>
      <dsp:spPr>
        <a:xfrm>
          <a:off x="6492540" y="335362"/>
          <a:ext cx="2313236" cy="346985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Update Operations, Transactions, and Dealing with Constraint Violations</a:t>
          </a: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endParaRPr lang="en-US" sz="1500" kern="1200" dirty="0"/>
        </a:p>
      </dsp:txBody>
      <dsp:txXfrm>
        <a:off x="6560292" y="403114"/>
        <a:ext cx="2177732" cy="3334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0:10:2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2032 1130 24575,'-13'-1'0,"0"0"0,0-1 0,0-1 0,0 0 0,1 0 0,-1-2 0,1 1 0,-22-13 0,-93-64 0,69 41 0,-202-128 0,187 125 0,-86-37 0,17 10 0,-741-363 0,873 428 0,-152-57 0,161 62 4,-1-1 0,1 0 0,0 0 0,-1 0 0,1 0-1,0 0 1,0 0 0,0 0 0,0 0 0,0-1 0,0 1 0,0 0-1,0-1 1,0 1 0,0 0 0,1-1 0,-1 1 0,1-1 0,-1 1 0,1-1-1,0 0 1,-1 1 0,1-1 0,0 1 0,0-1 0,0 0 0,0 1-1,0-1 1,1 1 0,0-3 0,0-4-301,2 0 0,-1 1 0,1 0 0,7-13 0,-2 5-6529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8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972 410 24575,'1'-15'0,"-1"-1"0,-1 1 0,0 0 0,-1-1 0,-1 1 0,0 0 0,-1 0 0,-1 0 0,0 1 0,-1 0 0,0 0 0,-1 0 0,-1 1 0,0 0 0,-1 0 0,-1 1 0,0 0 0,-20-19 0,-10-10 0,36 34 0,-1 1 0,0 0 0,-1 0 0,0 0 0,0 1 0,0 0 0,0 0 0,-1 1 0,0-1 0,0 1 0,0 1 0,0-1 0,-1 1 0,1 1 0,-1-1 0,-13-1 0,-46 0 0,-111 9 0,165-3 0,0 0 0,1 1 0,-1 1 0,0 0 0,1 0 0,0 2 0,0-1 0,0 1 0,1 1 0,0 0 0,-19 17 0,8-5 0,2 1 0,0 0 0,1 2 0,-24 35 0,32-38 0,0 1 0,1 0 0,1 1 0,1 0 0,-8 32 0,-16 112 0,20-74 0,-22 124 0,26-156 0,3 1 0,3 0 0,5 70 0,0-11 0,-2-73 0,2-1 0,2 1 0,2-1 0,14 49 0,-10-63 0,1 0 0,2-1 0,30 49 0,6 14 0,-40-77 0,0 0 0,0-1 0,2 0 0,0 0 0,20 19 0,-14-17 0,-1 2 0,15 22 0,-26-33 0,1-1 0,0 0 0,0 0 0,1 0 0,-1-1 0,2 0 0,-1 0 0,0-1 0,1 0 0,0-1 0,0 0 0,1 0 0,-1-1 0,1 0 0,0 0 0,0-1 0,16 1 0,16 0 0,0-2 0,75-6 0,-116 5 0,17-3 0,0 0 0,0-1 0,0 0 0,-1-2 0,0 0 0,0-1 0,0-1 0,-1 0 0,0-2 0,0 1 0,-1-2 0,17-15 0,-5 1 0,-1 0 0,-2-2 0,0 0 0,-2-2 0,23-39 0,-29 40 0,-2-1 0,-1 0 0,-2-1 0,0 0 0,-2 0 0,-2-2 0,-1 1 0,3-39 0,-2-38 0,-8-118 0,-2 80 0,3 101 0,-2 0 0,-11-67 0,-2 26 0,-27-116 0,34 177 0,0 0 0,-1 1 0,-2 0 0,0 0 0,-26-38 0,-49-48 120,74 96-368,-1 1 1,0 1-1,-1 0 1,-1 0-1,-23-13 1,24 17-6579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57:34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4375 26 24575,'-313'16'0,"163"-5"0,-182-9 0,150-5 0,-13 6 0,-211-6 0,189-22 0,127 13 0,-117-3 0,-1869 17 0,2065-2 0,0 1 0,1 0 0,-1 0 0,0 2 0,1-1 0,-1 1 0,1 1 0,0 0 0,0 0 0,-18 12 0,22-13 0,1 1 0,0 0 0,0 0 0,0 0 0,1 0 0,-1 1 0,1 0 0,0 0 0,1 0 0,-1 0 0,1 1 0,0-1 0,0 1 0,1 0 0,0 0 0,0 0 0,0 0 0,0 0 0,0 11 0,0 11 0,1 1 0,2-1 0,0 1 0,2-1 0,1 0 0,10 35 0,-10-50 0,1 0 0,0 0 0,1-1 0,0 1 0,1-1 0,0-1 0,1 0 0,0 0 0,1 0 0,0-1 0,1 0 0,0-1 0,0 0 0,1-1 0,14 9 0,10 3 0,1-2 0,74 27 0,-87-39 0,1-2 0,0 0 0,34 1 0,14 2 0,82 4 0,-110-10 0,-1 2 0,0 2 0,53 12 0,-38-5 0,-1-2 0,68 1 0,-14 0 0,-7-4 0,135-7 0,-92-2 0,787 2 0,-898-2 0,56-10 0,-55 6 0,52-1 0,-55 5 0,0-2 0,-1 0 0,48-14 0,-35 7 0,-10 5 0,64-3 0,19-3 0,-76 7 0,-1 2 0,64 2 0,-64 2 0,-1-2 0,71-9 0,83-12 0,-89 12 0,46 4 0,-23 2 0,-116 1 0,0-1 0,0 0 0,0 0 0,-1-2 0,0 1 0,0-2 0,0 1 0,12-11 0,27-13 0,-43 25 0,1 0 0,-1-1 0,-1 0 0,1-1 0,-1 1 0,0-2 0,0 1 0,-1-1 0,0 0 0,0 0 0,-1 0 0,0-1 0,7-16 0,-7 13 0,0-1 0,-1 0 0,-1-1 0,0 1 0,0-1 0,-2 1 0,0-1 0,0 0 0,-2-18 0,0 25-5,0-1-1,-1 1 0,1-1 0,-2 1 1,1 0-1,-1-1 0,0 1 0,0 1 1,-1-1-1,0 0 0,0 1 0,-1 0 1,-7-8-1,3 6 28,1 0 0,-2 0 1,1 2-1,-1-1 0,0 1 0,0 0 1,-1 1-1,-11-4 0,-5 0-234,-1 1 0,0 2 0,0 1-1,0 1 1,-1 1 0,-38 1 0,45 3-6614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57:4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1423 24575,'0'-36'0,"-1"17"0,1 1 0,1-1 0,3-20 0,-3 33 0,1-1 0,-1 2 0,1-1 0,1 0 0,-1 0 0,1 1 0,0-1 0,0 1 0,0 0 0,1 0 0,0 0 0,0 0 0,7-5 0,183-154 0,-131 116 0,91-50 0,-51 34 0,-13 10 0,184-82 0,110-12 0,-362 140 0,547-161 0,-451 140 0,29-10 0,1 8 0,158-13 0,209-18 0,-425 49 0,64-7 0,122-19 0,-123 18 0,2 6 0,0 7 0,290 24 0,-157 18 0,-64-5 0,-168-21 0,1 4 0,-2 2 0,55 21 0,69 17 0,10 8 0,-17-3 0,97 33 0,-198-62 0,2-2 0,121 24 0,-12-11 0,184 64 0,130 28 0,-292-85 0,-135-29 0,-33-8 0,18 3 0,-1 2 0,-1 2 0,58 27 0,-38-11 0,-44-20 0,0 0 0,-1 1 0,-1 2 0,48 35 0,-18 7 0,-43-42 0,1-1 0,0 0 0,0-1 0,31 19 0,-45-31 0,1-1 0,-1 1 0,1-1 0,-1 0 0,1 1 0,-1-1 0,1 0 0,-1 1 0,1-1 0,-1 0 0,1 0 0,0 0 0,-1 1 0,1-1 0,0 0 0,-1 0 0,1 0 0,-1 0 0,1 0 0,0 0 0,-1 0 0,1-1 0,-1 1 0,1 0 0,0 0 0,-1 0 0,1-1 0,-1 1 0,1 0 0,-1 0 0,1-1 0,0 1 0,-1 0 0,0-1 0,1 1 0,0-1 0,4-27 0,-14-31 0,-56-108 0,61 156 0,0-5 0,5 15 0,-1 1 0,0 0 0,1 0 0,-1 0 0,0 0 0,1 0 0,-1-1 0,0 1 0,1 0 0,-1 0 0,0 0 0,1 0 0,-1 0 0,1 0 0,-1 0 0,0 0 0,1 0 0,-1 0 0,0 0 0,1 1 0,-1-1 0,1 0 0,-1 0 0,0 0 0,1 0 0,-1 1 0,0-1 0,1 0 0,-1 0 0,0 1 0,0-1 0,1 0 0,-1 0 0,0 1 0,0-1 0,1 0 0,-1 1 0,0-1 0,0 0 0,0 1 0,1 0 0,33 26 0,-2 1 0,0 2 0,44 55 0,-74-83 0,0 1 0,0 0 0,0 0 0,0 0 0,-1 0 0,1 0 0,-1 0 0,0 1 0,0-1 0,0 1 0,0-1 0,0 0 0,-1 1 0,1-1 0,-1 1 0,0-1 0,0 1 0,-1-1 0,1 1 0,-1-1 0,0 1 0,-2 6 0,1-7 0,0 1 0,0 0 0,-1-1 0,1 0 0,-1 1 0,0-1 0,0 0 0,0-1 0,0 1 0,-1 0 0,1-1 0,-1 0 0,0 0 0,1 0 0,-1 0 0,0-1 0,0 1 0,-6 0 0,-56 14 0,39-11 0,1 1 0,0 2 0,1 0 0,0 2 0,-35 18 0,25-9-1365,17-9-5461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57:57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26 967 24575,'-5'-11'0,"1"-1"0,0 0 0,1 0 0,0 0 0,1 0 0,0 0 0,0-17 0,2-5 0,5-47 0,-1 53 0,1 0 0,2 0 0,1 1 0,1 0 0,21-44 0,78-121 0,-99 177 0,7-9 0,1 1 0,1 0 0,0 2 0,2 0 0,1 1 0,0 2 0,1 0 0,2 1 0,-1 1 0,2 1 0,0 1 0,0 1 0,1 2 0,1 0 0,0 2 0,44-9 0,-22 7 0,0 3 0,1 2 0,82 0 0,-68 9 0,1 4 0,0 2 0,-2 3 0,1 3 0,-2 2 0,93 39 0,97 39 0,205 83 0,-331-122 0,186 113 0,416 344 0,-650-453 0,-3 3 0,-3 4 0,67 80 0,120 152 0,-87-104 0,-152-171 0,290 359 0,-149-158 0,-105-143 0,91 152 0,-135-211 0,237 469 0,-72-119 0,-118-257 0,81 237 0,-136-342 0,48 144 0,45 116 0,-81-232 0,11 48 0,14 38 0,-35-98 0,-6-26 0,0 0 0,0-1 0,0 1 0,0-1 0,0 1 0,0-1 0,0 1 0,0-1 0,-1 1 0,1-1 0,0 1 0,0-1 0,-1 1 0,1-1 0,0 0 0,0 1 0,-1-1 0,1 1 0,-1-1 0,1 0 0,0 1 0,-1-1 0,1 0 0,-1 1 0,1-1 0,-1 0 0,0 1 0,-1-1 0,-1 0 0,1-1 0,-1 1 0,0 0 0,1-1 0,-1 1 0,1-1 0,0 0 0,-1 0 0,1 0 0,-1 0 0,1 0 0,0 0 0,0-1 0,0 1 0,-3-3 0,-17-10 0,0 1 0,-1 1 0,-1 1 0,-35-12 0,21 9 0,-173-67 0,207 78 0,10 1 0,25-1 0,42 2 0,-55 5 0,1 0 0,-1 1 0,0 0 0,0 2 0,20 10 0,42 15 0,-69-28 0,0 0 0,-1 2 0,1-1 0,13 10 0,-15-9 0,0 0 0,0-1 0,0 0 0,1-1 0,12 5 0,-20-9 0,0 0 0,0 0 0,-1 0 0,1 0 0,0-1 0,-1 1 0,1 0 0,0-1 0,-1 1 0,1-1 0,0 0 0,-1 1 0,1-1 0,-1 0 0,1 0 0,-1 0 0,0 0 0,1 0 0,-1 0 0,0-1 0,0 1 0,0 0 0,0-1 0,0 1 0,0-1 0,0 1 0,0-1 0,0 1 0,0-3 0,22-56 0,-18 46 0,105-339 0,-104 328-455,1 1 0,19-43 0,-17 51-6371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0:10:2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0:10:3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0 24575,'-16'1'0,"0"0"0,0 1 0,1 1 0,-1 0 0,1 1 0,-24 10 0,-83 45 0,58-26 0,23-17 0,34-14 0,-1 0 0,1 0 0,-1 1 0,1 1 0,0-1 0,0 1 0,-13 10 0,20-13 0,-1 0 0,0 1 0,1-1 0,-1 0 0,1 1 0,0-1 0,-1 1 0,1-1 0,0 1 0,0-1 0,0 1 0,0-1 0,0 1 0,0-1 0,0 1 0,1-1 0,-1 0 0,1 1 0,-1-1 0,1 1 0,-1-1 0,1 0 0,0 1 0,-1-1 0,1 0 0,0 0 0,2 3 0,30 35 0,-30-35 0,79 76 0,153 115 0,-215-179 0,3 3-589,35 41 1,-56-58 400,15 17-6638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2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24575,'20'2'0,"1"1"0,-1 0 0,0 1 0,0 2 0,38 14 0,24 7 0,6-5 0,-1 4 0,-1 4 0,92 45 0,438 260 0,-291-171 0,-207-112 0,-35-16 0,-61-28 0,0 1 0,25 14 0,19 6-1365,-52-23-5461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2:1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69 150 24575,'32'65'0,"57"125"0,34 85 0,-121-267 0,-4-8 0,-15-20 0,-21-38 0,-26-52 0,27 49 0,3-1 0,2-1 0,-27-82 0,49 117 0,6 20 0,0-1 0,1 1 0,1 0 0,-1-1 0,1 0 0,1 1 0,0-1 0,0 0 0,0 0 0,2-14 0,0 21 0,0 0 0,0 0 0,0 0 0,0 0 0,0 1 0,1-1 0,-1 0 0,0 1 0,1-1 0,0 1 0,-1-1 0,1 1 0,0 0 0,0 0 0,-1 0 0,1 0 0,0 0 0,0 0 0,0 0 0,0 0 0,1 1 0,-1-1 0,0 1 0,0 0 0,0 0 0,2-1 0,67 2 0,-51 1 0,32 0 0,6-1 0,1 3 0,99 20 0,-52 1 0,157 17 0,-136-22-1365,-110-17-5461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2:2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5:2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3577 311 24575,'-1'-1'0,"1"-1"0,-1 1 0,0-1 0,0 1 0,0-1 0,1 1 0,-1 0 0,-1 0 0,1-1 0,0 1 0,0 0 0,0 0 0,-1 0 0,1 0 0,0 1 0,-1-1 0,1 0 0,-3 0 0,-30-14 0,-561-156 0,522 157 0,-1 4 0,-138-3 0,-12-1 0,-315-38 0,220 52 0,283 4 0,-61 15 0,61-11 0,-61 7 0,-191 28 0,175-22 0,-19 0 0,33-7 0,1 5 0,-101 33 0,175-44 0,-1 1 0,1 2 0,1 0 0,-40 27 0,53-31 0,1 0 0,0 1 0,0 0 0,1 1 0,0 0 0,1 0 0,-1 0 0,2 1 0,0 0 0,0 1 0,1-1 0,-7 21 0,4-6 0,2 2 0,2-1 0,0 0 0,1 1 0,2 0 0,1 0 0,1-1 0,8 51 0,-4-57 0,1-2 0,1 1 0,0-1 0,2 0 0,11 19 0,60 81 0,-63-97 0,1-2 0,0 0 0,1-2 0,2 0 0,-1-1 0,2-1 0,0-1 0,1 0 0,0-2 0,1-1 0,0-1 0,27 8 0,30 11 0,-46-14 0,0-2 0,1-1 0,1-2 0,-1-2 0,65 7 0,426-15 0,-235-3 0,-144 5 0,158-4 0,-184-10 0,82-1 0,38 1 0,-21 0 0,-131 14 0,77-3 0,-150-3 0,0 0 0,1-1 0,-1-1 0,-1 0 0,1-1 0,-1-1 0,-1 0 0,1-2 0,-1 0 0,23-19 0,-26 17 0,0 0 0,-1 0 0,0-1 0,-1-1 0,0 0 0,-1 0 0,-1-1 0,0 0 0,-1 0 0,0-1 0,-2 0 0,0 0 0,0-1 0,-2 1 0,0-1 0,-1 0 0,-1 0 0,0-25 0,0 19 0,1 1 0,7-30 0,-5 29 0,0 0 0,0-26 0,-4 36 0,-5-127 0,4 126 0,-1 1 0,-1-1 0,0 1 0,-1 0 0,0 0 0,-1 0 0,0 1 0,-8-14 0,3 14 22,1 0 0,-1 1 0,-1 1 0,0-1 0,-18-11 0,-32-32-1519,48 39-5329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5:4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2019 28 24575,'-14'-1'0,"-1"-1"0,1 0 0,-18-5 0,-35-5 0,-387 9 0,233 5 0,-440-2 0,616 3 0,0 2 0,-67 15 0,-4 1 0,98-18 0,0 0 0,0 1 0,0 1 0,0 1 0,-28 13 0,41-17 0,-1 1 0,1 0 0,0 0 0,0 0 0,0 1 0,1 0 0,-1 0 0,1 0 0,0 0 0,0 1 0,0-1 0,1 1 0,-1 0 0,1 0 0,0 1 0,1-1 0,0 0 0,-1 1 0,2 0 0,-1-1 0,-1 8 0,1 4 0,1 1 0,0-1 0,1 1 0,5 33 0,-5-46 0,1-1 0,0 1 0,1-1 0,-1 0 0,1 1 0,-1-1 0,1 0 0,1 0 0,-1 0 0,1 0 0,-1-1 0,1 1 0,0-1 0,0 1 0,1-1 0,-1 0 0,0 0 0,1 0 0,0-1 0,0 1 0,0-1 0,0 0 0,8 3 0,95 23 0,26 10 0,-104-28 0,0 1 0,-1-1 0,2-1 0,51 8 0,229 37 0,-291-51 0,1 1 0,30 11 0,-34-9 0,0-1 0,0-1 0,0-1 0,24 3 0,100 6 0,53 1 0,285-14 0,-459 0 0,-1 0 0,0 0 0,0-2 0,0-1 0,0 0 0,0-1 0,-1-1 0,0 0 0,0-1 0,0-1 0,28-19 0,-34 17 0,0 0 0,-1 0 0,0-1 0,-1 0 0,0-1 0,-1 0 0,0 0 0,-1-1 0,0 0 0,-1 0 0,-1-1 0,0 1 0,-1-1 0,0-1 0,-1 1 0,0 0 0,-2-1 0,1 1 0,-2-1 0,0 1 0,-1-1 0,0 0 0,-5-18 0,4 26 0,-1-1 0,0 1 0,-1 0 0,0 0 0,0 0 0,0 1 0,-1-1 0,0 1 0,0 0 0,-1 0 0,0 1 0,0-1 0,-10-6 0,-12-7 0,-59-29 0,19 12 0,39 18-1365,18 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8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688 102 24575,'-7'-1'0,"1"0"0,-1-1 0,1 0 0,0 0 0,-11-5 0,-3-2 0,-182-45 0,187 49 0,0 0 0,0 1 0,-1 1 0,0 0 0,-23-1 0,33 4 0,0 0 0,0 1 0,0 0 0,0 0 0,0 0 0,0 1 0,0-1 0,0 1 0,0 1 0,1-1 0,-1 1 0,1 0 0,0 0 0,0 1 0,0 0 0,0 0 0,-4 4 0,-27 26 0,23-22 0,0 0 0,0 1 0,-11 16 0,12-12 0,1 0 0,0 0 0,1 1 0,1 1 0,1 0 0,1 0 0,0 0 0,1 1 0,2 0 0,0 0 0,1 0 0,-1 35 0,6 165 0,0-209 0,0 1 0,1-1 0,0 0 0,0 1 0,1-1 0,1-1 0,0 1 0,0-1 0,1 0 0,0 0 0,1 0 0,0-1 0,1 0 0,0 0 0,0-1 0,1 0 0,0-1 0,18 12 0,24 14 0,-41-25 0,0 0 0,1-1 0,0 0 0,0-1 0,1 0 0,0-1 0,0 0 0,0-1 0,1 0 0,-1-1 0,1-1 0,0 0 0,13 0 0,-6-1 0,0-1 0,0-1 0,0-1 0,0 0 0,0-2 0,0 0 0,-1-1 0,0-1 0,34-16 0,-13 2 0,66-37 0,-94 49 0,-1 1 0,0-2 0,-1 0 0,0 0 0,0 0 0,13-19 0,-13 12 0,-1-1 0,-1 0 0,7-18 0,-7 15 0,-2 3 0,-2 1 0,1 0 0,-2-1 0,0 0 0,-1 0 0,-1 0 0,0 0 0,-2 0 0,0 0 0,-3-19 0,-3-5 0,-2 1 0,-2 0 0,-16-39 0,24 70-65,-1 0 0,1 0 0,-2 0 0,1 0 0,-1 1 0,-1 0 0,1 0 0,-2 0 0,1 1 0,-1 0 0,0 0 0,0 0 0,-1 1 0,1 0 0,-2 1 0,1 0 0,0 0 0,-1 1 0,0 0 0,-12-4 0,0 3-6761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26DE-E464-4292-BF4A-522781B7C3D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2DBF-8807-48D8-9A3B-0AE433B9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E09-3F4F-4612-951B-75DE07C9617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084F-0C04-41E2-BF75-9B0BD3CFFA3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FEC3-5270-44B1-8DB2-03C5A8818FD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14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FE55-6DA9-461F-A705-5140502C2DF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4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3FA5-4D39-4E4E-BE77-18884EFE4AC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4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95C-1615-4982-8D93-1EDACD7F6C2A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8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3690-2C7F-4B8B-A59D-1C32981371E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9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81EA-4C94-4929-90DE-44A22CBE2D8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EB35-FC65-4AEB-8510-73707DDCEF6A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F5DE-FD05-4BA0-A309-8DB7757370D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90EE-A15C-4D47-802C-6415B8AF4933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4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0C87-99CA-4687-8400-2FB306F6761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90BC-D95E-4682-B6FA-F9721383CF9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F14B-964C-41BF-9CCD-2B005CD4DE6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4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F47E-9DB3-4F46-B592-BE0E37E4413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0E85-B0DD-4E2C-9C95-49EB7086034D}" type="datetime1">
              <a:rPr lang="en-US" smtClean="0"/>
              <a:t>9/9/2022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2D1C-DAA3-4542-801D-CDF48FE5F5B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661" y="2191264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5 </a:t>
            </a:r>
            <a:br>
              <a:rPr lang="en-US" dirty="0"/>
            </a:br>
            <a:r>
              <a:rPr lang="en-US" dirty="0"/>
              <a:t>The Relational Data Model and</a:t>
            </a:r>
            <a:br>
              <a:rPr lang="en-US" dirty="0"/>
            </a:br>
            <a:r>
              <a:rPr lang="en-US" dirty="0"/>
              <a:t>Relational Database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E0AAC-E172-D15B-DC4B-DC79224A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6" y="1352378"/>
            <a:ext cx="9763040" cy="4661243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pPr algn="just"/>
            <a:r>
              <a:rPr lang="en-US" sz="1700" b="1" i="1" u="sng" dirty="0">
                <a:solidFill>
                  <a:srgbClr val="FF0000"/>
                </a:solidFill>
              </a:rPr>
              <a:t>Ordering of Values within a Tuple</a:t>
            </a:r>
          </a:p>
          <a:p>
            <a:pPr algn="just"/>
            <a:r>
              <a:rPr lang="en-US" sz="1400" dirty="0"/>
              <a:t>Ordering of values in tuple matters if it doesn’t mention the attribute along with values.</a:t>
            </a:r>
          </a:p>
          <a:p>
            <a:pPr algn="just"/>
            <a:r>
              <a:rPr lang="en-US" sz="1400" dirty="0"/>
              <a:t>A tuple can be considered as a set of </a:t>
            </a:r>
            <a:r>
              <a:rPr lang="en-US" sz="1400" b="1" dirty="0">
                <a:solidFill>
                  <a:schemeClr val="accent5"/>
                </a:solidFill>
              </a:rPr>
              <a:t>(&lt;attribute&gt;, &lt;value&gt;) </a:t>
            </a:r>
            <a:r>
              <a:rPr lang="en-US" sz="1400" dirty="0"/>
              <a:t>pairs, where each pair gives the value of the mapping from an attribute Ai to a value vi from </a:t>
            </a:r>
            <a:r>
              <a:rPr lang="en-US" sz="1400" dirty="0" err="1"/>
              <a:t>dom</a:t>
            </a:r>
            <a:r>
              <a:rPr lang="en-US" sz="1400" dirty="0"/>
              <a:t>(Ai). </a:t>
            </a:r>
          </a:p>
          <a:p>
            <a:pPr algn="just"/>
            <a:r>
              <a:rPr lang="en-US" sz="1400" b="1" dirty="0"/>
              <a:t>In that case, The ordering of attributes is not important, because the attribute name appears with its value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This makes sense at an abstract level, since there really is no reason to prefer having one attribute value appear before another in a tuple.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69" y="4011958"/>
            <a:ext cx="7253791" cy="18312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1DD04-BA09-14F8-FE75-510E6B7484CC}"/>
              </a:ext>
            </a:extLst>
          </p:cNvPr>
          <p:cNvSpPr txBox="1"/>
          <p:nvPr/>
        </p:nvSpPr>
        <p:spPr>
          <a:xfrm>
            <a:off x="9066362" y="4986068"/>
            <a:ext cx="22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describing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BA2224-640D-28B2-BBBF-911602DB6956}"/>
              </a:ext>
            </a:extLst>
          </p:cNvPr>
          <p:cNvGrpSpPr/>
          <p:nvPr/>
        </p:nvGrpSpPr>
        <p:grpSpPr>
          <a:xfrm>
            <a:off x="8262312" y="4657911"/>
            <a:ext cx="795240" cy="474840"/>
            <a:chOff x="8262312" y="4657911"/>
            <a:chExt cx="7952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8B6E25-834E-828C-690E-AE113EBBB5D4}"/>
                    </a:ext>
                  </a:extLst>
                </p14:cNvPr>
                <p14:cNvContentPartPr/>
                <p14:nvPr/>
              </p14:nvContentPartPr>
              <p14:xfrm>
                <a:off x="8326032" y="4725591"/>
                <a:ext cx="731520" cy="40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8B6E25-834E-828C-690E-AE113EBBB5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7392" y="4716951"/>
                  <a:ext cx="7491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6B17DE-00F5-F84A-0B22-FD0F749E3ED9}"/>
                    </a:ext>
                  </a:extLst>
                </p14:cNvPr>
                <p14:cNvContentPartPr/>
                <p14:nvPr/>
              </p14:nvContentPartPr>
              <p14:xfrm>
                <a:off x="8410632" y="4657911"/>
                <a:ext cx="18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6B17DE-00F5-F84A-0B22-FD0F749E3E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01632" y="464891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CA3912-522B-AFA1-1934-F302B32D9595}"/>
                    </a:ext>
                  </a:extLst>
                </p14:cNvPr>
                <p14:cNvContentPartPr/>
                <p14:nvPr/>
              </p14:nvContentPartPr>
              <p14:xfrm>
                <a:off x="8262312" y="4657911"/>
                <a:ext cx="174240" cy="232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CA3912-522B-AFA1-1934-F302B32D95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53672" y="4648911"/>
                  <a:ext cx="191880" cy="25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3FA944-96A3-D27B-456F-94F5B0D8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692"/>
            <a:ext cx="8596668" cy="793630"/>
          </a:xfrm>
        </p:spPr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70" y="1190445"/>
            <a:ext cx="11126014" cy="5194209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r>
              <a:rPr lang="en-US" sz="1700" b="1" i="1" u="sng" dirty="0">
                <a:solidFill>
                  <a:srgbClr val="FF0000"/>
                </a:solidFill>
              </a:rPr>
              <a:t>Values and NULLs in the Tuples.</a:t>
            </a:r>
          </a:p>
          <a:p>
            <a:r>
              <a:rPr lang="en-US" sz="1400" dirty="0"/>
              <a:t>Each attribute have an atomic value , no multivalued attributes are allowed.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 important concept is that of NULL values, which are used to represent the values of attributes that may be </a:t>
            </a:r>
            <a:r>
              <a:rPr lang="en-US" sz="1400" b="1" dirty="0">
                <a:solidFill>
                  <a:schemeClr val="accent5"/>
                </a:solidFill>
              </a:rPr>
              <a:t>unknown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chemeClr val="accent5"/>
                </a:solidFill>
              </a:rPr>
              <a:t>may not apply to a tuple</a:t>
            </a:r>
            <a:r>
              <a:rPr lang="en-US" sz="1400" dirty="0"/>
              <a:t>. A special value, called </a:t>
            </a:r>
            <a:r>
              <a:rPr lang="en-US" sz="1400" b="1" dirty="0">
                <a:solidFill>
                  <a:schemeClr val="accent5"/>
                </a:solidFill>
              </a:rPr>
              <a:t>NULL</a:t>
            </a:r>
            <a:r>
              <a:rPr lang="en-US" sz="1400" dirty="0"/>
              <a:t>, is used in these cases.</a:t>
            </a:r>
          </a:p>
          <a:p>
            <a:r>
              <a:rPr lang="en-US" sz="1400" dirty="0"/>
              <a:t>E.g., </a:t>
            </a:r>
            <a:r>
              <a:rPr lang="en-US" sz="1400" u="sng" dirty="0"/>
              <a:t>Some STUDENT tuples have NULL for their office phones because they do not have an office</a:t>
            </a:r>
            <a:r>
              <a:rPr lang="en-US" sz="1400" dirty="0"/>
              <a:t>.</a:t>
            </a:r>
          </a:p>
          <a:p>
            <a:r>
              <a:rPr lang="en-US" sz="1400" dirty="0"/>
              <a:t>E.g., </a:t>
            </a:r>
            <a:r>
              <a:rPr lang="en-US" sz="1400" u="sng" dirty="0"/>
              <a:t>Another student has a NULL for home phone, presumably because either he does not have a home phone or he has one but we do not know it (value is unknown). </a:t>
            </a:r>
          </a:p>
          <a:p>
            <a:r>
              <a:rPr lang="en-US" sz="1400" dirty="0"/>
              <a:t>In general, we can have several meanings for NULL values, such as </a:t>
            </a:r>
            <a:r>
              <a:rPr lang="en-US" sz="1400" b="1" dirty="0">
                <a:solidFill>
                  <a:schemeClr val="accent5"/>
                </a:solidFill>
              </a:rPr>
              <a:t>value unknown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5"/>
                </a:solidFill>
              </a:rPr>
              <a:t>value exists but is not available</a:t>
            </a:r>
            <a:r>
              <a:rPr lang="en-US" sz="1400" dirty="0"/>
              <a:t>, or </a:t>
            </a:r>
            <a:r>
              <a:rPr lang="en-US" sz="1400" b="1" dirty="0">
                <a:solidFill>
                  <a:schemeClr val="accent5"/>
                </a:solidFill>
              </a:rPr>
              <a:t>attribute does not apply to this tuple</a:t>
            </a:r>
            <a:r>
              <a:rPr lang="en-US" sz="1400" dirty="0"/>
              <a:t> (also known as value undefined).</a:t>
            </a:r>
          </a:p>
          <a:p>
            <a:r>
              <a:rPr lang="en-US" sz="1400" dirty="0"/>
              <a:t>Null values lead to ambiguities , so its best to remove null values in db. As two students having NULL as address doesn’t mean they reside on the same address.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BCF70D-6F8D-6F95-1716-4AAE220E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25272"/>
              </p:ext>
            </p:extLst>
          </p:nvPr>
        </p:nvGraphicFramePr>
        <p:xfrm>
          <a:off x="1165987" y="2298321"/>
          <a:ext cx="81677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598">
                  <a:extLst>
                    <a:ext uri="{9D8B030D-6E8A-4147-A177-3AD203B41FA5}">
                      <a16:colId xmlns:a16="http://schemas.microsoft.com/office/drawing/2014/main" val="2643464642"/>
                    </a:ext>
                  </a:extLst>
                </a:gridCol>
                <a:gridCol w="2722598">
                  <a:extLst>
                    <a:ext uri="{9D8B030D-6E8A-4147-A177-3AD203B41FA5}">
                      <a16:colId xmlns:a16="http://schemas.microsoft.com/office/drawing/2014/main" val="3639492518"/>
                    </a:ext>
                  </a:extLst>
                </a:gridCol>
                <a:gridCol w="2722598">
                  <a:extLst>
                    <a:ext uri="{9D8B030D-6E8A-4147-A177-3AD203B41FA5}">
                      <a16:colId xmlns:a16="http://schemas.microsoft.com/office/drawing/2014/main" val="598299006"/>
                    </a:ext>
                  </a:extLst>
                </a:gridCol>
              </a:tblGrid>
              <a:tr h="26967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Courses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45466"/>
                  </a:ext>
                </a:extLst>
              </a:tr>
              <a:tr h="269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Moriarty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Cl1002,Cl1003,CL1004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154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77A2-513B-5F1F-E2A0-BDFB7155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6" y="1352378"/>
            <a:ext cx="9339878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r>
              <a:rPr lang="en-US" sz="1700" b="1" i="1" u="sng" dirty="0">
                <a:solidFill>
                  <a:srgbClr val="FF0000"/>
                </a:solidFill>
              </a:rPr>
              <a:t>Interpretation (Meaning) of a Relation</a:t>
            </a:r>
          </a:p>
          <a:p>
            <a:r>
              <a:rPr lang="en-US" sz="1400" dirty="0"/>
              <a:t>The relation schema can be interpreted as a declaration or a type of </a:t>
            </a:r>
            <a:r>
              <a:rPr lang="en-US" sz="1400" b="1" dirty="0">
                <a:solidFill>
                  <a:schemeClr val="accent5"/>
                </a:solidFill>
              </a:rPr>
              <a:t>assertion</a:t>
            </a:r>
            <a:r>
              <a:rPr lang="en-US" sz="1400" dirty="0"/>
              <a:t>. </a:t>
            </a:r>
          </a:p>
          <a:p>
            <a:r>
              <a:rPr lang="en-US" sz="1400" dirty="0"/>
              <a:t>For example, the schema of the STUDENT relation of Figure 5.1 asserts that, in general, a student entity has a Name, </a:t>
            </a:r>
            <a:r>
              <a:rPr lang="en-US" sz="1400" dirty="0" err="1"/>
              <a:t>Ssn</a:t>
            </a:r>
            <a:r>
              <a:rPr lang="en-US" sz="1400" dirty="0"/>
              <a:t>, </a:t>
            </a:r>
            <a:r>
              <a:rPr lang="en-US" sz="1400" dirty="0" err="1"/>
              <a:t>Home_phone</a:t>
            </a:r>
            <a:r>
              <a:rPr lang="en-US" sz="1400" dirty="0"/>
              <a:t>, Address, </a:t>
            </a:r>
            <a:r>
              <a:rPr lang="en-US" sz="1400" dirty="0" err="1"/>
              <a:t>Office_phone</a:t>
            </a:r>
            <a:r>
              <a:rPr lang="en-US" sz="1400" dirty="0"/>
              <a:t>, Age, and </a:t>
            </a:r>
            <a:r>
              <a:rPr lang="en-US" sz="1400" dirty="0" err="1"/>
              <a:t>Gpa</a:t>
            </a:r>
            <a:r>
              <a:rPr lang="en-US" sz="1400" dirty="0"/>
              <a:t>. </a:t>
            </a:r>
          </a:p>
          <a:p>
            <a:r>
              <a:rPr lang="en-US" sz="1400" dirty="0"/>
              <a:t>Each tuple in the relation can then be interpreted as a </a:t>
            </a:r>
            <a:r>
              <a:rPr lang="en-US" sz="1400" b="1" dirty="0"/>
              <a:t>fact </a:t>
            </a:r>
            <a:r>
              <a:rPr lang="en-US" sz="1400" dirty="0"/>
              <a:t>or a particular instance of the assertion.</a:t>
            </a:r>
          </a:p>
          <a:p>
            <a:pPr lvl="1"/>
            <a:r>
              <a:rPr lang="en-US" sz="1200" dirty="0"/>
              <a:t>For example, the first tuple in Figure 5.1 asserts the fact that there is a STUDENT whose Name is Benjamin Bayer, </a:t>
            </a:r>
            <a:r>
              <a:rPr lang="en-US" sz="1200" dirty="0" err="1"/>
              <a:t>Ssn</a:t>
            </a:r>
            <a:r>
              <a:rPr lang="en-US" sz="1200" dirty="0"/>
              <a:t> is 305-61-2435, Age is 19, and so 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D4C52-53D8-AD0A-7BAC-4EEC76A8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3" y="3899140"/>
            <a:ext cx="8899931" cy="2857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14C1-3670-C390-EC27-A5C13C46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5" y="1352378"/>
            <a:ext cx="9587015" cy="4949568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Relational Model Notation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relation schema R of degree n is denoted by R(A1, A2, … , An).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uppercase letters Q, R, S denote relation names.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lowercase letters q, r, s denote relation states.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letters t, u, v denote tuples.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In general, the name of a relation such as STUDENT also indicates the current set of tuples in that relation—the current relation state—whereas STUDENT(Name,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, …) refers only to the relation schema.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An n-tuple t in a relation r(R) is denoted by t = &lt;v1, v2, … , </a:t>
            </a:r>
            <a:r>
              <a:rPr lang="en-US" sz="1900" dirty="0" err="1">
                <a:solidFill>
                  <a:schemeClr val="tx1"/>
                </a:solidFill>
              </a:rPr>
              <a:t>vn</a:t>
            </a:r>
            <a:r>
              <a:rPr lang="en-US" sz="1900" dirty="0">
                <a:solidFill>
                  <a:schemeClr val="tx1"/>
                </a:solidFill>
              </a:rPr>
              <a:t>&gt;, where vi is the value corresponding to attribute Ai. The following notation refers to component values of tuples:</a:t>
            </a:r>
          </a:p>
          <a:p>
            <a:r>
              <a:rPr lang="en-US" sz="1900" dirty="0">
                <a:solidFill>
                  <a:schemeClr val="tx1"/>
                </a:solidFill>
              </a:rPr>
              <a:t>Both t[Ai] and </a:t>
            </a:r>
            <a:r>
              <a:rPr lang="en-US" sz="1900" dirty="0" err="1">
                <a:solidFill>
                  <a:schemeClr val="tx1"/>
                </a:solidFill>
              </a:rPr>
              <a:t>t.Ai</a:t>
            </a:r>
            <a:r>
              <a:rPr lang="en-US" sz="1900" dirty="0">
                <a:solidFill>
                  <a:schemeClr val="tx1"/>
                </a:solidFill>
              </a:rPr>
              <a:t> (and sometimes t[</a:t>
            </a:r>
            <a:r>
              <a:rPr lang="en-US" sz="1900" dirty="0" err="1">
                <a:solidFill>
                  <a:schemeClr val="tx1"/>
                </a:solidFill>
              </a:rPr>
              <a:t>i</a:t>
            </a:r>
            <a:r>
              <a:rPr lang="en-US" sz="1900" dirty="0">
                <a:solidFill>
                  <a:schemeClr val="tx1"/>
                </a:solidFill>
              </a:rPr>
              <a:t>]) refer to the value vi in t for attribute Ai.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As an example, consider the tuple t = &lt;’Barbara Benson’, ‘533-69-1238’, ‘(817)839-8461’, ‘7384 Fontana Lane’, NULL, 19, 3.25&gt; from the STUDENT relation in Figure 5.1; we have </a:t>
            </a:r>
            <a:r>
              <a:rPr lang="de-DE" sz="1900" dirty="0">
                <a:solidFill>
                  <a:schemeClr val="tx1"/>
                </a:solidFill>
              </a:rPr>
              <a:t>t[Name] = &lt;‘Barbara Benson’&gt;, and t[Ssn, Gpa, Age] = &lt;‘533-69-1238’, 3.25, 19&gt;.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C805-EC39-70E0-8FA0-F3EAFD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solidFill>
                  <a:schemeClr val="tx1"/>
                </a:solidFill>
              </a:rPr>
              <a:t>Relational constraints are the constraints on actual values in </a:t>
            </a:r>
            <a:r>
              <a:rPr lang="en-US" sz="1900" dirty="0" err="1">
                <a:solidFill>
                  <a:schemeClr val="tx1"/>
                </a:solidFill>
              </a:rPr>
              <a:t>db</a:t>
            </a:r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Constraints on databases can generally be divided into three main categories: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1. Constraints that are </a:t>
            </a:r>
            <a:r>
              <a:rPr lang="en-US" sz="1900" u="sng" dirty="0">
                <a:solidFill>
                  <a:schemeClr val="tx1"/>
                </a:solidFill>
              </a:rPr>
              <a:t>inherent in the data model</a:t>
            </a:r>
            <a:r>
              <a:rPr lang="en-US" sz="1900" dirty="0">
                <a:solidFill>
                  <a:schemeClr val="tx1"/>
                </a:solidFill>
              </a:rPr>
              <a:t>. We call these </a:t>
            </a:r>
            <a:r>
              <a:rPr lang="en-US" sz="1900" b="1" dirty="0">
                <a:solidFill>
                  <a:schemeClr val="accent5"/>
                </a:solidFill>
              </a:rPr>
              <a:t>inherent model-based constraints or implicit constraints</a:t>
            </a:r>
            <a:r>
              <a:rPr lang="en-US" sz="1900" dirty="0">
                <a:solidFill>
                  <a:schemeClr val="tx1"/>
                </a:solidFill>
              </a:rPr>
              <a:t>. (</a:t>
            </a:r>
            <a:r>
              <a:rPr lang="en-US" sz="1900" dirty="0">
                <a:solidFill>
                  <a:srgbClr val="FF0000"/>
                </a:solidFill>
              </a:rPr>
              <a:t>A relation cannot have duplicate tuples is an inherent constraint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2. Constraints that can be </a:t>
            </a:r>
            <a:r>
              <a:rPr lang="en-US" sz="1900" u="sng" dirty="0">
                <a:solidFill>
                  <a:schemeClr val="tx1"/>
                </a:solidFill>
              </a:rPr>
              <a:t>directly expressed in the schemas of the data model, typically by specifying them in the DDL </a:t>
            </a:r>
            <a:r>
              <a:rPr lang="en-US" sz="1900" dirty="0">
                <a:solidFill>
                  <a:schemeClr val="tx1"/>
                </a:solidFill>
              </a:rPr>
              <a:t>.We call these </a:t>
            </a:r>
            <a:r>
              <a:rPr lang="en-US" sz="1900" b="1" dirty="0">
                <a:solidFill>
                  <a:schemeClr val="accent5"/>
                </a:solidFill>
              </a:rPr>
              <a:t>schema-based constraints or explicit constraints</a:t>
            </a:r>
            <a:r>
              <a:rPr lang="en-US" sz="1900" dirty="0">
                <a:solidFill>
                  <a:schemeClr val="tx1"/>
                </a:solidFill>
              </a:rPr>
              <a:t>. (e.g., </a:t>
            </a:r>
            <a:r>
              <a:rPr lang="en-US" sz="1900" dirty="0">
                <a:solidFill>
                  <a:srgbClr val="FF0000"/>
                </a:solidFill>
              </a:rPr>
              <a:t>films have only one director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3.Constraints that cannot be directly expressed in the schemas of the data model, and hence must be </a:t>
            </a:r>
            <a:r>
              <a:rPr lang="en-US" sz="1900" u="sng" dirty="0">
                <a:solidFill>
                  <a:schemeClr val="tx1"/>
                </a:solidFill>
              </a:rPr>
              <a:t>expressed and enforced by the application programs or in some other way</a:t>
            </a:r>
            <a:r>
              <a:rPr lang="en-US" sz="1900" dirty="0">
                <a:solidFill>
                  <a:schemeClr val="tx1"/>
                </a:solidFill>
              </a:rPr>
              <a:t>. We call these </a:t>
            </a:r>
            <a:r>
              <a:rPr lang="en-US" sz="1900" b="1" dirty="0">
                <a:solidFill>
                  <a:schemeClr val="accent5"/>
                </a:solidFill>
              </a:rPr>
              <a:t>application-based or semantic constraints </a:t>
            </a:r>
            <a:r>
              <a:rPr lang="en-US" sz="1900" dirty="0">
                <a:solidFill>
                  <a:schemeClr val="tx1"/>
                </a:solidFill>
              </a:rPr>
              <a:t>or business rules. (e.g., </a:t>
            </a:r>
            <a:r>
              <a:rPr lang="en-US" sz="1900" dirty="0">
                <a:solidFill>
                  <a:srgbClr val="FF0000"/>
                </a:solidFill>
              </a:rPr>
              <a:t>this year’s salary increase can be no more than last year’s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4. Another important category is data dependencies. That consists of functional dependence and multivalued dependence. Will discussed in normalization.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9E449-BEF7-1EDE-3550-38A3019B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Data model constraints are: (discussed earlier)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Ordering of tuples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Ordering of values in a tuple</a:t>
            </a:r>
          </a:p>
          <a:p>
            <a:pPr marL="342900" lvl="1" indent="-342900"/>
            <a:r>
              <a:rPr lang="en-US" sz="1900" dirty="0">
                <a:solidFill>
                  <a:schemeClr val="tx1"/>
                </a:solidFill>
              </a:rPr>
              <a:t>Schema based constraints: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include domain constraints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key constraints ,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null value constrains,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entity integrity constraints &amp;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referential integrity constraints</a:t>
            </a:r>
            <a:r>
              <a:rPr lang="en-US" sz="1700" b="1" u="sng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9D4A-4CD3-E7AD-5D78-7D5D1425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5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 Constraints</a:t>
            </a:r>
          </a:p>
          <a:p>
            <a:r>
              <a:rPr lang="en-US" sz="1900" dirty="0">
                <a:solidFill>
                  <a:srgbClr val="FF0000"/>
                </a:solidFill>
              </a:rPr>
              <a:t>Domain constraints specify that within each tuple, the value of each attribute A must be an atomic value from the domain </a:t>
            </a:r>
            <a:r>
              <a:rPr lang="en-US" sz="1900" dirty="0" err="1">
                <a:solidFill>
                  <a:srgbClr val="FF0000"/>
                </a:solidFill>
              </a:rPr>
              <a:t>dom</a:t>
            </a:r>
            <a:r>
              <a:rPr lang="en-US" sz="1900" dirty="0">
                <a:solidFill>
                  <a:srgbClr val="FF0000"/>
                </a:solidFill>
              </a:rPr>
              <a:t>(A).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data types associated with domains typically include: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standard numeric data types for integers (such as short integer, integer and long integer)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real numbers (float and double-precision float)</a:t>
            </a:r>
          </a:p>
          <a:p>
            <a:r>
              <a:rPr lang="en-US" sz="1900" dirty="0">
                <a:solidFill>
                  <a:schemeClr val="tx1"/>
                </a:solidFill>
              </a:rPr>
              <a:t>Characters, Booleans, fixed-length strings, and variable-length strings are also available, as are date, time, timestamp, and other special data types.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1936-EA65-DD2D-87D7-69A3AE7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42" y="2117382"/>
            <a:ext cx="6225618" cy="3856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7680-7BF1-4FAE-7048-3B5ABED4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  <a:p>
            <a:endParaRPr lang="en-US" sz="1900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rgbClr val="FF0000"/>
                </a:solidFill>
              </a:rPr>
              <a:t>A </a:t>
            </a:r>
            <a:r>
              <a:rPr lang="en-US" sz="1900" dirty="0" err="1">
                <a:solidFill>
                  <a:srgbClr val="FF0000"/>
                </a:solidFill>
              </a:rPr>
              <a:t>superkey</a:t>
            </a:r>
            <a:r>
              <a:rPr lang="en-US" sz="1900" dirty="0">
                <a:solidFill>
                  <a:srgbClr val="FF0000"/>
                </a:solidFill>
              </a:rPr>
              <a:t> SK specifies a uniqueness constraint that no two distinct tuples in any state r of R can have the same value for SK(here SK is 1 subset of attributes in a domain).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Every relation has at least one default </a:t>
            </a:r>
            <a:r>
              <a:rPr lang="en-US" sz="1900" dirty="0" err="1">
                <a:solidFill>
                  <a:schemeClr val="tx1"/>
                </a:solidFill>
              </a:rPr>
              <a:t>superkey</a:t>
            </a:r>
            <a:r>
              <a:rPr lang="en-US" sz="1900" dirty="0">
                <a:solidFill>
                  <a:schemeClr val="tx1"/>
                </a:solidFill>
              </a:rPr>
              <a:t>— the set of all its attributes.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Suppose that we denote one such subset of attributes by SK; then for any two distinct tuples t1 and t2 in a relation state r of R, we have the constraint that: </a:t>
            </a:r>
            <a:r>
              <a:rPr lang="en-US" sz="1900" dirty="0">
                <a:solidFill>
                  <a:schemeClr val="accent5"/>
                </a:solidFill>
              </a:rPr>
              <a:t>t1[SK] ≠ t2[SK]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16492-59BA-AB3E-717F-456EFBD8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2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674057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super key can have redundant attributes, however, so a more useful concept is that of a key, which has no redundancy. E.g., </a:t>
            </a:r>
            <a:r>
              <a:rPr lang="en-US" sz="1900" b="1" dirty="0" err="1">
                <a:solidFill>
                  <a:schemeClr val="tx1"/>
                </a:solidFill>
              </a:rPr>
              <a:t>id,name,age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b="1" dirty="0" err="1">
                <a:solidFill>
                  <a:schemeClr val="tx1"/>
                </a:solidFill>
              </a:rPr>
              <a:t>id,name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b="1" dirty="0">
                <a:solidFill>
                  <a:schemeClr val="tx1"/>
                </a:solidFill>
              </a:rPr>
              <a:t>id, age </a:t>
            </a:r>
            <a:r>
              <a:rPr lang="en-US" sz="1900" dirty="0">
                <a:solidFill>
                  <a:schemeClr val="tx1"/>
                </a:solidFill>
              </a:rPr>
              <a:t>etc. are super keys.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Hence, a key satisfies two properties: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1. </a:t>
            </a:r>
            <a:r>
              <a:rPr lang="en-US" sz="1700" dirty="0">
                <a:solidFill>
                  <a:srgbClr val="FF0000"/>
                </a:solidFill>
              </a:rPr>
              <a:t>Two distinct tuples in any state of the relation cannot have identical values for (all) the attributes in the key</a:t>
            </a:r>
            <a:r>
              <a:rPr lang="en-US" sz="1700" dirty="0">
                <a:solidFill>
                  <a:schemeClr val="tx1"/>
                </a:solidFill>
              </a:rPr>
              <a:t>. This uniqueness property also applies to a super key.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2. It is a </a:t>
            </a:r>
            <a:r>
              <a:rPr lang="en-US" sz="1700" u="sng" dirty="0">
                <a:solidFill>
                  <a:srgbClr val="FF0000"/>
                </a:solidFill>
              </a:rPr>
              <a:t>minimal super key</a:t>
            </a:r>
            <a:r>
              <a:rPr lang="en-US" sz="1700" dirty="0">
                <a:solidFill>
                  <a:srgbClr val="FF0000"/>
                </a:solidFill>
              </a:rPr>
              <a:t>—that is, a super key from which we cannot remove any attributes and still have the uniqueness constraint hold</a:t>
            </a:r>
            <a:r>
              <a:rPr lang="en-US" sz="1700" dirty="0">
                <a:solidFill>
                  <a:schemeClr val="tx1"/>
                </a:solidFill>
              </a:rPr>
              <a:t>. This minimality property is required for a key but is optional for a super key.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D77C3-A2B7-7F8C-FE53-51B4970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3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E7EED1-0CA0-187A-14FD-6B6EF465F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742234"/>
              </p:ext>
            </p:extLst>
          </p:nvPr>
        </p:nvGraphicFramePr>
        <p:xfrm>
          <a:off x="1365698" y="1524389"/>
          <a:ext cx="8805777" cy="412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4"/>
            <a:ext cx="8534400" cy="424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CE270-33B5-BA50-E7BB-F3D0D85D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11280468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 key is a super key but not vice versa.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Consider the STUDENT relation. The attribute set {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} is a key of STUDENT because no two student tuples can have the same value for 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. Any set of attributes that includes 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—for example, {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, Name, Age}—is a super key.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In general, </a:t>
            </a:r>
            <a:r>
              <a:rPr lang="en-US" sz="1600" dirty="0">
                <a:solidFill>
                  <a:srgbClr val="FF0000"/>
                </a:solidFill>
              </a:rPr>
              <a:t>a relation schema may have more than one key.</a:t>
            </a:r>
            <a:r>
              <a:rPr lang="en-US" sz="1600" dirty="0">
                <a:solidFill>
                  <a:schemeClr val="tx1"/>
                </a:solidFill>
              </a:rPr>
              <a:t> In this case, each of the keys is called a </a:t>
            </a:r>
            <a:r>
              <a:rPr lang="en-US" sz="1600" dirty="0">
                <a:solidFill>
                  <a:srgbClr val="FF0000"/>
                </a:solidFill>
              </a:rPr>
              <a:t>candidate key.</a:t>
            </a:r>
            <a:r>
              <a:rPr lang="en-US" sz="1600" dirty="0">
                <a:solidFill>
                  <a:schemeClr val="tx1"/>
                </a:solidFill>
              </a:rPr>
              <a:t> For example, the CAR relation in Figure 5.4 has two candidate keys: </a:t>
            </a:r>
            <a:r>
              <a:rPr lang="en-US" sz="1600" dirty="0" err="1">
                <a:solidFill>
                  <a:schemeClr val="tx1"/>
                </a:solidFill>
              </a:rPr>
              <a:t>License_number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Engine_serial_number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It is common to designate one of the candidate keys as the primary key of the relation. This is the candidate key whose values are used to identify tuples in the relation.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62" y="4136856"/>
            <a:ext cx="7983454" cy="2405271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5C91B-92DE-9D8C-5A57-608C85C9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8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Relational Databases and Relational Database Schemas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A relational database schema </a:t>
            </a:r>
            <a:r>
              <a:rPr lang="en-US" sz="1900" dirty="0">
                <a:solidFill>
                  <a:schemeClr val="tx1"/>
                </a:solidFill>
              </a:rPr>
              <a:t>S is </a:t>
            </a:r>
            <a:r>
              <a:rPr lang="en-US" sz="1900" dirty="0">
                <a:solidFill>
                  <a:srgbClr val="FF0000"/>
                </a:solidFill>
              </a:rPr>
              <a:t>a set of relation schemas S = {R1, R2, … , Rm} and a set of integrity constraints.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Figure 5.5 shows a relational database schema that we call COMPANY = {EMPLOYEE, DEPARTMENT, DEPT_LOCATIONS, PROJECT, WORKS_ON, DEPENDENT}. </a:t>
            </a:r>
            <a:r>
              <a:rPr lang="en-US" sz="1900" dirty="0">
                <a:solidFill>
                  <a:srgbClr val="FF0000"/>
                </a:solidFill>
              </a:rPr>
              <a:t>In each relation schema, the underlined attribute represents the primary key.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95" y="3678282"/>
            <a:ext cx="5261661" cy="27897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F2FF-FCB3-52A6-6DFB-EFCBA10C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Relational Databases and Relational Database Schemas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relational database state DB of S is a set of relation states DB = {r1, r2, ..., rm} such that each </a:t>
            </a:r>
            <a:r>
              <a:rPr lang="en-US" sz="1900" dirty="0" err="1">
                <a:solidFill>
                  <a:schemeClr val="tx1"/>
                </a:solidFill>
              </a:rPr>
              <a:t>ri</a:t>
            </a:r>
            <a:r>
              <a:rPr lang="en-US" sz="1900" dirty="0">
                <a:solidFill>
                  <a:schemeClr val="tx1"/>
                </a:solidFill>
              </a:rPr>
              <a:t> is a state of Ri and such that the </a:t>
            </a:r>
            <a:r>
              <a:rPr lang="en-US" sz="1900" dirty="0" err="1">
                <a:solidFill>
                  <a:schemeClr val="tx1"/>
                </a:solidFill>
              </a:rPr>
              <a:t>ri</a:t>
            </a:r>
            <a:r>
              <a:rPr lang="en-US" sz="1900" dirty="0">
                <a:solidFill>
                  <a:schemeClr val="tx1"/>
                </a:solidFill>
              </a:rPr>
              <a:t> relation states satisfy the integrity constraints specified by the client. </a:t>
            </a:r>
          </a:p>
          <a:p>
            <a:r>
              <a:rPr lang="en-US" sz="1900" dirty="0">
                <a:solidFill>
                  <a:srgbClr val="FF0000"/>
                </a:solidFill>
              </a:rPr>
              <a:t>A relational database state is sometimes called a relational database snapshot.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</a:t>
            </a:r>
            <a:r>
              <a:rPr lang="en-US" sz="1900" dirty="0">
                <a:solidFill>
                  <a:srgbClr val="FF0000"/>
                </a:solidFill>
              </a:rPr>
              <a:t>database state that does not meet the constraints is an invalid state.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Each </a:t>
            </a:r>
            <a:r>
              <a:rPr lang="en-US" sz="1900" dirty="0">
                <a:solidFill>
                  <a:srgbClr val="FF0000"/>
                </a:solidFill>
              </a:rPr>
              <a:t>relation will have many tuples in its current relation state.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relational database state is a union of all the individual relation states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C29D9-DC2C-C279-242C-5E440D3C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3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89" y="337751"/>
            <a:ext cx="410366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05191"/>
            <a:ext cx="8065008" cy="6447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B0022-A522-CE76-5000-9197D934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1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Entity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u="sng" dirty="0">
                <a:solidFill>
                  <a:schemeClr val="accent5"/>
                </a:solidFill>
              </a:rPr>
              <a:t>entity integrity constraint </a:t>
            </a:r>
            <a:r>
              <a:rPr lang="en-US" sz="1900" u="sng" dirty="0">
                <a:solidFill>
                  <a:schemeClr val="tx1"/>
                </a:solidFill>
              </a:rPr>
              <a:t>states that no primary key value can be </a:t>
            </a:r>
            <a:r>
              <a:rPr lang="en-US" sz="1900" u="sng" dirty="0">
                <a:solidFill>
                  <a:schemeClr val="accent5"/>
                </a:solidFill>
              </a:rPr>
              <a:t>NULL</a:t>
            </a:r>
            <a:r>
              <a:rPr lang="en-US" sz="1900" dirty="0">
                <a:solidFill>
                  <a:schemeClr val="tx1"/>
                </a:solidFill>
              </a:rPr>
              <a:t>. This is because the primary key value is used to identify individual tuples in a relation.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Having NULL values for the primary key implies that we cannot identify some tuples. </a:t>
            </a:r>
          </a:p>
          <a:p>
            <a:pPr lvl="1"/>
            <a:r>
              <a:rPr lang="en-US" sz="1700" u="sng" dirty="0">
                <a:solidFill>
                  <a:srgbClr val="FF0000"/>
                </a:solidFill>
              </a:rPr>
              <a:t>For example, if two or more tuples had NULL for their primary keys, we may not be able to distinguish them if we try to reference them from other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2319-233A-3CDD-FFC9-28505BC5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26" y="36935"/>
            <a:ext cx="628363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6530778" cy="4949568"/>
          </a:xfrm>
        </p:spPr>
        <p:txBody>
          <a:bodyPr>
            <a:normAutofit lnSpcReduction="100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Key constraints and entity integrity constraints are specified on individual relations.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b="1" dirty="0">
                <a:solidFill>
                  <a:schemeClr val="accent5"/>
                </a:solidFill>
              </a:rPr>
              <a:t>referential integrity constraint </a:t>
            </a:r>
            <a:r>
              <a:rPr lang="en-US" sz="1900" dirty="0">
                <a:solidFill>
                  <a:schemeClr val="tx1"/>
                </a:solidFill>
              </a:rPr>
              <a:t>is </a:t>
            </a:r>
            <a:r>
              <a:rPr lang="en-US" sz="1900" u="sng" dirty="0">
                <a:solidFill>
                  <a:schemeClr val="tx1"/>
                </a:solidFill>
              </a:rPr>
              <a:t>specified between two relations and is used to maintain the consistency among tuples in the two relations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Referential integrity constraint states that a tuple in one relation that refers to another relation must refer to an existing tuple in that relation.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For example, in Figure 5.6, the attribute </a:t>
            </a:r>
            <a:r>
              <a:rPr lang="en-US" sz="1700" dirty="0" err="1">
                <a:solidFill>
                  <a:schemeClr val="tx1"/>
                </a:solidFill>
              </a:rPr>
              <a:t>Dno</a:t>
            </a:r>
            <a:r>
              <a:rPr lang="en-US" sz="1700" dirty="0">
                <a:solidFill>
                  <a:schemeClr val="tx1"/>
                </a:solidFill>
              </a:rPr>
              <a:t> of EMPLOYEE gives the department number for which each employee works; hence, its value in every EMPLOYEE tuple must match the </a:t>
            </a:r>
            <a:r>
              <a:rPr lang="en-US" sz="1700" dirty="0" err="1">
                <a:solidFill>
                  <a:schemeClr val="tx1"/>
                </a:solidFill>
              </a:rPr>
              <a:t>Dnumber</a:t>
            </a:r>
            <a:r>
              <a:rPr lang="en-US" sz="1700" dirty="0">
                <a:solidFill>
                  <a:schemeClr val="tx1"/>
                </a:solidFill>
              </a:rPr>
              <a:t> value of some tuple in the DEPARTMENT relation.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96" y="197708"/>
            <a:ext cx="5247306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FD629-867A-1292-8687-507F6019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102929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pPr algn="just"/>
            <a:r>
              <a:rPr lang="en-US" sz="1900" b="1" i="1" u="sng" dirty="0">
                <a:solidFill>
                  <a:schemeClr val="accent5"/>
                </a:solidFill>
              </a:rPr>
              <a:t>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set of attributes FK in relation schema R1 is a foreign key of R1 that references relation R2 if it satisfies the following rules: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1. The attributes in </a:t>
            </a:r>
            <a:r>
              <a:rPr lang="en-US" sz="1900" u="sng" dirty="0">
                <a:solidFill>
                  <a:schemeClr val="tx1"/>
                </a:solidFill>
              </a:rPr>
              <a:t>FK have the same domain(s) as the primary key </a:t>
            </a:r>
            <a:r>
              <a:rPr lang="en-US" sz="1900" dirty="0">
                <a:solidFill>
                  <a:schemeClr val="tx1"/>
                </a:solidFill>
              </a:rPr>
              <a:t>attributes PK of R2.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2. A </a:t>
            </a:r>
            <a:r>
              <a:rPr lang="en-US" sz="1900" u="sng" dirty="0">
                <a:solidFill>
                  <a:schemeClr val="tx1"/>
                </a:solidFill>
              </a:rPr>
              <a:t>value of FK </a:t>
            </a:r>
            <a:r>
              <a:rPr lang="en-US" sz="1900" dirty="0">
                <a:solidFill>
                  <a:schemeClr val="tx1"/>
                </a:solidFill>
              </a:rPr>
              <a:t>in a tuple t1 of the current state r1(R1) </a:t>
            </a:r>
            <a:r>
              <a:rPr lang="en-US" sz="1900" u="sng" dirty="0">
                <a:solidFill>
                  <a:schemeClr val="tx1"/>
                </a:solidFill>
              </a:rPr>
              <a:t>either occurs as a value of PK</a:t>
            </a:r>
            <a:r>
              <a:rPr lang="en-US" sz="1900" dirty="0">
                <a:solidFill>
                  <a:schemeClr val="tx1"/>
                </a:solidFill>
              </a:rPr>
              <a:t> for some tuple t2 in the current state r2(R2)</a:t>
            </a:r>
            <a:r>
              <a:rPr lang="en-US" sz="1900" u="sng" dirty="0">
                <a:solidFill>
                  <a:schemeClr val="tx1"/>
                </a:solidFill>
              </a:rPr>
              <a:t> or is NULL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 the former case, we have t1[FK] = t2[PK], and we say that the tuple t1 refers to the tuple t2.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 this definition, R1 is called the </a:t>
            </a:r>
            <a:r>
              <a:rPr lang="en-US" sz="1900" b="1" dirty="0">
                <a:solidFill>
                  <a:srgbClr val="C00000"/>
                </a:solidFill>
              </a:rPr>
              <a:t>referencing relation </a:t>
            </a:r>
            <a:r>
              <a:rPr lang="en-US" sz="1900" dirty="0">
                <a:solidFill>
                  <a:schemeClr val="tx1"/>
                </a:solidFill>
              </a:rPr>
              <a:t>and R2 is the </a:t>
            </a:r>
            <a:r>
              <a:rPr lang="en-US" sz="1900" b="1" dirty="0">
                <a:solidFill>
                  <a:srgbClr val="C00000"/>
                </a:solidFill>
              </a:rPr>
              <a:t>referenced relation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A273-AB2C-1215-5C02-7C669B9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2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40" y="135789"/>
            <a:ext cx="6497822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6302537" cy="4949568"/>
          </a:xfrm>
        </p:spPr>
        <p:txBody>
          <a:bodyPr>
            <a:normAutofit fontScale="925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 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Referential integrity constraint (explained with e.g.)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In the EMPLOYEE relation, the attribute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refers to the department for which an employee works; hence, we designate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to be a foreign key of EMPLOYEE referencing the DEPARTMENT relation.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This means that a value of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in any tuple t1 of the EMPLOYEE relation must match a value of the primary key of DEPARTMENT—the </a:t>
            </a:r>
            <a:r>
              <a:rPr lang="en-US" sz="1900" dirty="0" err="1">
                <a:solidFill>
                  <a:schemeClr val="tx1"/>
                </a:solidFill>
              </a:rPr>
              <a:t>Dnumber</a:t>
            </a:r>
            <a:r>
              <a:rPr lang="en-US" sz="1900" dirty="0">
                <a:solidFill>
                  <a:schemeClr val="tx1"/>
                </a:solidFill>
              </a:rPr>
              <a:t> attribute—in some tuple t2 of the DEPARTMENT relation,</a:t>
            </a:r>
          </a:p>
          <a:p>
            <a:r>
              <a:rPr lang="en-US" sz="1900" dirty="0">
                <a:solidFill>
                  <a:schemeClr val="tx1"/>
                </a:solidFill>
              </a:rPr>
              <a:t>or 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value of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can be NULL if the employee does not belong to a department or will be assigned to a department later.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97" y="82378"/>
            <a:ext cx="5247306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B9B4-BB42-E2B1-D347-CA83811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59"/>
            <a:ext cx="556869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5419164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u="sng" dirty="0">
                <a:solidFill>
                  <a:schemeClr val="tx1"/>
                </a:solidFill>
              </a:rPr>
              <a:t>Notice that a foreign key can refer to its own relation.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For example, the attribute </a:t>
            </a:r>
            <a:r>
              <a:rPr lang="en-US" sz="1700" dirty="0" err="1">
                <a:solidFill>
                  <a:schemeClr val="tx1"/>
                </a:solidFill>
              </a:rPr>
              <a:t>Super_ssn</a:t>
            </a:r>
            <a:r>
              <a:rPr lang="en-US" sz="1700" dirty="0">
                <a:solidFill>
                  <a:schemeClr val="tx1"/>
                </a:solidFill>
              </a:rPr>
              <a:t> in EMPLOYEE refers to the supervisor of an employee; this is another employee, represented by a tuple in the EMPLOYEE relation. Hence, </a:t>
            </a:r>
            <a:r>
              <a:rPr lang="en-US" sz="1700" dirty="0" err="1">
                <a:solidFill>
                  <a:schemeClr val="tx1"/>
                </a:solidFill>
              </a:rPr>
              <a:t>Super_ssn</a:t>
            </a:r>
            <a:r>
              <a:rPr lang="en-US" sz="1700" dirty="0">
                <a:solidFill>
                  <a:schemeClr val="tx1"/>
                </a:solidFill>
              </a:rPr>
              <a:t> is a foreign key that references the EMPLOYEE relation itself.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In Figure 5.6 the tuple for employee ‘John Smith’ references the tuple for employee ‘Franklin Wong,’ indicating that ‘Franklin Wong’ is the supervisor of ‘John Smith’.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15" y="205191"/>
            <a:ext cx="6551385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256C9-C1B1-E2E4-4AD9-95C8B24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237" y="6652808"/>
            <a:ext cx="683339" cy="3162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8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Diagrammatic representation of 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54" y="2524408"/>
            <a:ext cx="5196145" cy="38820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1D4E-1E63-C292-49B5-135C609B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7623-AECA-2E0E-62CB-47B95A6DA854}"/>
              </a:ext>
            </a:extLst>
          </p:cNvPr>
          <p:cNvSpPr txBox="1"/>
          <p:nvPr/>
        </p:nvSpPr>
        <p:spPr>
          <a:xfrm>
            <a:off x="505675" y="2438504"/>
            <a:ext cx="322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heads pointing to referenced relation’s PK.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DDL allows to enforce the constraints like entity integrity, referential integrity, not null or unique.</a:t>
            </a:r>
          </a:p>
        </p:txBody>
      </p:sp>
    </p:spTree>
    <p:extLst>
      <p:ext uri="{BB962C8B-B14F-4D97-AF65-F5344CB8AC3E}">
        <p14:creationId xmlns:p14="http://schemas.microsoft.com/office/powerpoint/2010/main" val="393423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495619" cy="4661243"/>
          </a:xfrm>
        </p:spPr>
        <p:txBody>
          <a:bodyPr>
            <a:normAutofit/>
          </a:bodyPr>
          <a:lstStyle/>
          <a:p>
            <a:r>
              <a:rPr lang="en-US" sz="1600" dirty="0"/>
              <a:t>Relational model: represents the database as </a:t>
            </a:r>
            <a:r>
              <a:rPr lang="en-US" sz="1600" b="1" dirty="0">
                <a:solidFill>
                  <a:schemeClr val="accent5"/>
                </a:solidFill>
              </a:rPr>
              <a:t>a collection of relations</a:t>
            </a:r>
            <a:r>
              <a:rPr lang="en-US" sz="1600" dirty="0"/>
              <a:t>. Each relation resembles a </a:t>
            </a:r>
            <a:r>
              <a:rPr lang="en-US" sz="1600" b="1" dirty="0">
                <a:solidFill>
                  <a:schemeClr val="accent5"/>
                </a:solidFill>
              </a:rPr>
              <a:t>table of values </a:t>
            </a:r>
            <a:r>
              <a:rPr lang="en-US" sz="1600" dirty="0"/>
              <a:t>or a </a:t>
            </a:r>
            <a:r>
              <a:rPr lang="en-US" sz="1600" b="1" dirty="0">
                <a:solidFill>
                  <a:schemeClr val="accent5"/>
                </a:solidFill>
              </a:rPr>
              <a:t>flat file of records</a:t>
            </a:r>
            <a:r>
              <a:rPr lang="en-US" sz="1600" dirty="0"/>
              <a:t>. </a:t>
            </a:r>
          </a:p>
          <a:p>
            <a:r>
              <a:rPr lang="en-US" sz="1600" dirty="0"/>
              <a:t>It is called a flat file because each record has a simple linear or flat structure.</a:t>
            </a:r>
          </a:p>
          <a:p>
            <a:r>
              <a:rPr lang="en-US" sz="1600" dirty="0"/>
              <a:t>Difference between relations &amp; file will be discussed later.</a:t>
            </a:r>
          </a:p>
          <a:p>
            <a:r>
              <a:rPr lang="en-US" sz="1600" dirty="0"/>
              <a:t>Row -&gt; related data corresponding to real world entity.</a:t>
            </a:r>
          </a:p>
          <a:p>
            <a:r>
              <a:rPr lang="en-US" sz="1600" dirty="0"/>
              <a:t>Column -&gt;explain meaning of a value in each row (all values in a column have a same datatype).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Database terminologies: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19139"/>
              </p:ext>
            </p:extLst>
          </p:nvPr>
        </p:nvGraphicFramePr>
        <p:xfrm>
          <a:off x="1146002" y="3896361"/>
          <a:ext cx="8128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Tuple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column header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Relation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Domain of possible values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- describing the types of values that can appear in each column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7CA1-37E1-BF90-4366-51160F10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pPr algn="just"/>
            <a:r>
              <a:rPr lang="en-US" sz="1900" b="1" i="1" u="sng" dirty="0">
                <a:solidFill>
                  <a:schemeClr val="accent5"/>
                </a:solidFill>
              </a:rPr>
              <a:t>Other Types of Constraints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General constraints, sometimes called </a:t>
            </a:r>
            <a:r>
              <a:rPr lang="en-US" sz="1900" u="sng" dirty="0">
                <a:solidFill>
                  <a:schemeClr val="tx1"/>
                </a:solidFill>
              </a:rPr>
              <a:t>semantic integrity constraints</a:t>
            </a:r>
            <a:r>
              <a:rPr lang="en-US" sz="1900" dirty="0">
                <a:solidFill>
                  <a:schemeClr val="tx1"/>
                </a:solidFill>
              </a:rPr>
              <a:t>, are </a:t>
            </a:r>
            <a:r>
              <a:rPr lang="en-US" sz="1900" u="sng" dirty="0">
                <a:solidFill>
                  <a:schemeClr val="tx1"/>
                </a:solidFill>
              </a:rPr>
              <a:t>not part of the DDL</a:t>
            </a:r>
            <a:r>
              <a:rPr lang="en-US" sz="1900" dirty="0">
                <a:solidFill>
                  <a:schemeClr val="tx1"/>
                </a:solidFill>
              </a:rPr>
              <a:t> and have to be specified and </a:t>
            </a:r>
            <a:r>
              <a:rPr lang="en-US" sz="1900" u="sng" dirty="0">
                <a:solidFill>
                  <a:schemeClr val="tx1"/>
                </a:solidFill>
              </a:rPr>
              <a:t>enforced in a different way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 Examples </a:t>
            </a:r>
            <a:r>
              <a:rPr lang="en-US" sz="1900" dirty="0">
                <a:solidFill>
                  <a:schemeClr val="tx1"/>
                </a:solidFill>
              </a:rPr>
              <a:t>of such constraints are the </a:t>
            </a:r>
            <a:r>
              <a:rPr lang="en-US" sz="1900" u="sng" dirty="0">
                <a:solidFill>
                  <a:schemeClr val="tx1"/>
                </a:solidFill>
              </a:rPr>
              <a:t>salary of an employee should not exceed the salary of the employee’s supervisor</a:t>
            </a:r>
            <a:r>
              <a:rPr lang="en-US" sz="1900" dirty="0">
                <a:solidFill>
                  <a:schemeClr val="tx1"/>
                </a:solidFill>
              </a:rPr>
              <a:t> and the </a:t>
            </a:r>
            <a:r>
              <a:rPr lang="en-US" sz="1900" u="sng" dirty="0">
                <a:solidFill>
                  <a:schemeClr val="tx1"/>
                </a:solidFill>
              </a:rPr>
              <a:t>maximum number of hours an employee can work on all projects per week is 56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 Mechanisms called </a:t>
            </a:r>
            <a:r>
              <a:rPr lang="en-US" sz="1900" u="sng" dirty="0">
                <a:solidFill>
                  <a:schemeClr val="tx1"/>
                </a:solidFill>
              </a:rPr>
              <a:t>triggers and assertions can be used in SQL</a:t>
            </a:r>
            <a:r>
              <a:rPr lang="en-US" sz="1900" dirty="0">
                <a:solidFill>
                  <a:schemeClr val="tx1"/>
                </a:solidFill>
              </a:rPr>
              <a:t>, through the CREATE ASSERTION and CREATE TRIGGER statements, </a:t>
            </a:r>
            <a:r>
              <a:rPr lang="en-US" sz="1900" u="sng" dirty="0">
                <a:solidFill>
                  <a:schemeClr val="tx1"/>
                </a:solidFill>
              </a:rPr>
              <a:t>to specify some of these constraints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Another type of constraint, called </a:t>
            </a:r>
            <a:r>
              <a:rPr lang="en-US" sz="1900" u="sng" dirty="0">
                <a:solidFill>
                  <a:schemeClr val="tx1"/>
                </a:solidFill>
              </a:rPr>
              <a:t>transition constraints</a:t>
            </a:r>
            <a:r>
              <a:rPr lang="en-US" sz="1900" dirty="0">
                <a:solidFill>
                  <a:schemeClr val="tx1"/>
                </a:solidFill>
              </a:rPr>
              <a:t>, can be defined to </a:t>
            </a:r>
            <a:r>
              <a:rPr lang="en-US" sz="1900" u="sng" dirty="0">
                <a:solidFill>
                  <a:schemeClr val="tx1"/>
                </a:solidFill>
              </a:rPr>
              <a:t>deal with state changes in the database</a:t>
            </a:r>
            <a:r>
              <a:rPr lang="en-US" sz="1900" dirty="0">
                <a:solidFill>
                  <a:schemeClr val="tx1"/>
                </a:solidFill>
              </a:rPr>
              <a:t>. An </a:t>
            </a: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900" dirty="0">
                <a:solidFill>
                  <a:schemeClr val="tx1"/>
                </a:solidFill>
              </a:rPr>
              <a:t> of a transition constraint is: “</a:t>
            </a:r>
            <a:r>
              <a:rPr lang="en-US" sz="1900" u="sng" dirty="0">
                <a:solidFill>
                  <a:schemeClr val="tx1"/>
                </a:solidFill>
              </a:rPr>
              <a:t>the salary of an employee can only increase.”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5B8E-2340-2634-5108-78BFEC7C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dirty="0">
                <a:solidFill>
                  <a:srgbClr val="FF0000"/>
                </a:solidFill>
              </a:rPr>
              <a:t>relational model operations </a:t>
            </a:r>
            <a:r>
              <a:rPr lang="en-US" sz="1900" dirty="0">
                <a:solidFill>
                  <a:schemeClr val="tx1"/>
                </a:solidFill>
              </a:rPr>
              <a:t>are : </a:t>
            </a:r>
            <a:r>
              <a:rPr lang="en-US" sz="1900" dirty="0">
                <a:solidFill>
                  <a:srgbClr val="FF0000"/>
                </a:solidFill>
              </a:rPr>
              <a:t>Retrieval &amp; updates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There are three basic operations that can change the states of relations in the database: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Insert, Delete, and Update (or Modify).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Insert is used to insert one or more new tuples in a relation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Delete is used to delete tuples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Update (or Modify) is used to change the values of some attributes in existing tuples. 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Whenever these operations are applied, the integrity constraints </a:t>
            </a:r>
            <a:r>
              <a:rPr lang="en-US" sz="1700" dirty="0">
                <a:solidFill>
                  <a:schemeClr val="tx1"/>
                </a:solidFill>
              </a:rPr>
              <a:t>specified on the relational database schema </a:t>
            </a:r>
            <a:r>
              <a:rPr lang="en-US" sz="1900" dirty="0">
                <a:solidFill>
                  <a:srgbClr val="FF0000"/>
                </a:solidFill>
              </a:rPr>
              <a:t>should not be violated.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We will discuss the violations occur because of specific operations &amp; how to rectify them. 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Violations of Domain constraints, key constraints, entity integrity constraints &amp; referential integrity constraints will be discussed.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9847-E39A-E735-0209-593611D5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40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The Insert operation provides a list of attribute values for a new tuple t that is to be inserted into a relation R.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can violate any of the four types of constraints.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Domain constraints </a:t>
            </a:r>
            <a:r>
              <a:rPr lang="en-US" sz="1700" dirty="0">
                <a:solidFill>
                  <a:schemeClr val="tx1"/>
                </a:solidFill>
              </a:rPr>
              <a:t>can be violated if an attribute value is given that does not appear in the corresponding domain or is not of the appropriate data type. 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Key constraints </a:t>
            </a:r>
            <a:r>
              <a:rPr lang="en-US" sz="1700" dirty="0">
                <a:solidFill>
                  <a:schemeClr val="tx1"/>
                </a:solidFill>
              </a:rPr>
              <a:t>can be violated if a key value in the new tuple t already exists in another tuple in the relation r(R). 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Entity integrity </a:t>
            </a:r>
            <a:r>
              <a:rPr lang="en-US" sz="1700" dirty="0">
                <a:solidFill>
                  <a:schemeClr val="tx1"/>
                </a:solidFill>
              </a:rPr>
              <a:t>can be violated if any part of the primary key of the new tuple t is NULL. 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Referential integrity </a:t>
            </a:r>
            <a:r>
              <a:rPr lang="en-US" sz="1700" dirty="0">
                <a:solidFill>
                  <a:schemeClr val="tx1"/>
                </a:solidFill>
              </a:rPr>
              <a:t>can be violated if the value of any foreign key in t refers to a tuple that does not exist in the referenced 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97B18-8C37-410F-8CA4-B273D85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9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39" y="123567"/>
            <a:ext cx="5912936" cy="1320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7" y="1518508"/>
            <a:ext cx="11302585" cy="49495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Here are some examples to illustrate this discussion.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&lt;‘Cecilia’, ‘F’, ‘</a:t>
            </a:r>
            <a:r>
              <a:rPr lang="en-US" sz="1900" dirty="0" err="1">
                <a:solidFill>
                  <a:schemeClr val="tx1"/>
                </a:solidFill>
              </a:rPr>
              <a:t>Kolonsky</a:t>
            </a:r>
            <a:r>
              <a:rPr lang="en-US" sz="1900" dirty="0">
                <a:solidFill>
                  <a:schemeClr val="tx1"/>
                </a:solidFill>
              </a:rPr>
              <a:t>’, </a:t>
            </a:r>
            <a:r>
              <a:rPr lang="en-US" sz="1900" dirty="0">
                <a:solidFill>
                  <a:srgbClr val="FF0000"/>
                </a:solidFill>
              </a:rPr>
              <a:t>NULL</a:t>
            </a:r>
            <a:r>
              <a:rPr lang="en-US" sz="1900" dirty="0">
                <a:solidFill>
                  <a:schemeClr val="tx1"/>
                </a:solidFill>
              </a:rPr>
              <a:t>, ‘1960-04-05’, ‘6357 Windy Lane, Katy, TX’, F, 28000, NULL, 4&gt; into EMPLOYEE.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violates the </a:t>
            </a:r>
            <a:r>
              <a:rPr lang="en-US" sz="1900" b="1" dirty="0">
                <a:solidFill>
                  <a:srgbClr val="C00000"/>
                </a:solidFill>
              </a:rPr>
              <a:t>entity integrity constraint (NULL for the primary key </a:t>
            </a:r>
            <a:r>
              <a:rPr lang="en-US" sz="1900" b="1" dirty="0" err="1">
                <a:solidFill>
                  <a:srgbClr val="C00000"/>
                </a:solidFill>
              </a:rPr>
              <a:t>Ssn</a:t>
            </a:r>
            <a:r>
              <a:rPr lang="en-US" sz="1900" b="1" dirty="0">
                <a:solidFill>
                  <a:srgbClr val="C00000"/>
                </a:solidFill>
              </a:rPr>
              <a:t>), </a:t>
            </a:r>
            <a:r>
              <a:rPr lang="en-US" sz="1900" dirty="0">
                <a:solidFill>
                  <a:schemeClr val="tx1"/>
                </a:solidFill>
              </a:rPr>
              <a:t>so it is rejected.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03" b="66270"/>
          <a:stretch/>
        </p:blipFill>
        <p:spPr>
          <a:xfrm>
            <a:off x="2284300" y="3361037"/>
            <a:ext cx="6291289" cy="21898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13E7D-03CF-EDFA-E2F9-5C58A8ED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2C18F-909B-AB92-961B-1472622BAB23}"/>
              </a:ext>
            </a:extLst>
          </p:cNvPr>
          <p:cNvGrpSpPr/>
          <p:nvPr/>
        </p:nvGrpSpPr>
        <p:grpSpPr>
          <a:xfrm>
            <a:off x="4659432" y="2956551"/>
            <a:ext cx="759960" cy="405000"/>
            <a:chOff x="4659432" y="2956551"/>
            <a:chExt cx="7599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A9F20E-9BFD-5B63-FB97-858B9FC6141D}"/>
                    </a:ext>
                  </a:extLst>
                </p14:cNvPr>
                <p14:cNvContentPartPr/>
                <p14:nvPr/>
              </p14:nvContentPartPr>
              <p14:xfrm>
                <a:off x="4701192" y="3044751"/>
                <a:ext cx="71820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A9F20E-9BFD-5B63-FB97-858B9FC614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92552" y="3035751"/>
                  <a:ext cx="735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57316D-A548-5287-C5B2-A1AD2E7F7299}"/>
                    </a:ext>
                  </a:extLst>
                </p14:cNvPr>
                <p14:cNvContentPartPr/>
                <p14:nvPr/>
              </p14:nvContentPartPr>
              <p14:xfrm>
                <a:off x="4659432" y="2956551"/>
                <a:ext cx="352440" cy="24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57316D-A548-5287-C5B2-A1AD2E7F72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0432" y="2947551"/>
                  <a:ext cx="37008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DCE61A-30A7-9C47-1504-6B3E1A2F8DA0}"/>
                  </a:ext>
                </a:extLst>
              </p14:cNvPr>
              <p14:cNvContentPartPr/>
              <p14:nvPr/>
            </p14:nvContentPartPr>
            <p14:xfrm>
              <a:off x="2087232" y="2232231"/>
              <a:ext cx="360" cy="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DCE61A-30A7-9C47-1504-6B3E1A2F8D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8592" y="2223591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3276EA-B91C-4B8E-536E-18D985F76087}"/>
              </a:ext>
            </a:extLst>
          </p:cNvPr>
          <p:cNvSpPr txBox="1"/>
          <p:nvPr/>
        </p:nvSpPr>
        <p:spPr>
          <a:xfrm>
            <a:off x="5503653" y="3204591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value insertion in PK</a:t>
            </a:r>
          </a:p>
        </p:txBody>
      </p:sp>
    </p:spTree>
    <p:extLst>
      <p:ext uri="{BB962C8B-B14F-4D97-AF65-F5344CB8AC3E}">
        <p14:creationId xmlns:p14="http://schemas.microsoft.com/office/powerpoint/2010/main" val="23056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39" y="123567"/>
            <a:ext cx="5912936" cy="1320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8" y="1518508"/>
            <a:ext cx="1041475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Here are some examples to illustrate this discussion.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&lt;‘Alicia’, ‘J’, ‘</a:t>
            </a:r>
            <a:r>
              <a:rPr lang="en-US" sz="1900" dirty="0" err="1">
                <a:solidFill>
                  <a:schemeClr val="tx1"/>
                </a:solidFill>
              </a:rPr>
              <a:t>Zelaya</a:t>
            </a:r>
            <a:r>
              <a:rPr lang="en-US" sz="1900" dirty="0">
                <a:solidFill>
                  <a:schemeClr val="tx1"/>
                </a:solidFill>
              </a:rPr>
              <a:t>’, ‘999887777’, ‘1960-04-05’, ‘6357 Windy Lane, Katy, TX’, F, 28000, ‘987654321’, 4&gt; into EMPLOYEE.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violates the </a:t>
            </a:r>
            <a:r>
              <a:rPr lang="en-US" sz="1900" b="1" dirty="0">
                <a:solidFill>
                  <a:srgbClr val="C00000"/>
                </a:solidFill>
              </a:rPr>
              <a:t>key constraint </a:t>
            </a:r>
            <a:r>
              <a:rPr lang="en-US" sz="1900" dirty="0">
                <a:solidFill>
                  <a:schemeClr val="tx1"/>
                </a:solidFill>
              </a:rPr>
              <a:t>because another tuple with the same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value already exists in the EMPLOYEE relation, and so it is rejected.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65" t="5239" b="67292"/>
          <a:stretch/>
        </p:blipFill>
        <p:spPr>
          <a:xfrm>
            <a:off x="2603156" y="3428999"/>
            <a:ext cx="5968922" cy="2065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EA62C-7466-21D1-4EF6-42C7546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8C87D4-7C86-7DD1-2005-6719CDBFD382}"/>
                  </a:ext>
                </a:extLst>
              </p14:cNvPr>
              <p14:cNvContentPartPr/>
              <p14:nvPr/>
            </p14:nvContentPartPr>
            <p14:xfrm>
              <a:off x="4069032" y="2691591"/>
              <a:ext cx="1287720" cy="45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8C87D4-7C86-7DD1-2005-6719CDBFD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392" y="2682591"/>
                <a:ext cx="1305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8555B7-A801-763B-64E4-3184C065F617}"/>
                  </a:ext>
                </a:extLst>
              </p14:cNvPr>
              <p14:cNvContentPartPr/>
              <p14:nvPr/>
            </p14:nvContentPartPr>
            <p14:xfrm>
              <a:off x="4017552" y="4225551"/>
              <a:ext cx="7887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8555B7-A801-763B-64E4-3184C065F6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912" y="4216911"/>
                <a:ext cx="80640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0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27" y="354227"/>
            <a:ext cx="7016806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Update Operations, Transactions,</a:t>
            </a:r>
            <a:br>
              <a:rPr lang="en-US" sz="3200" dirty="0"/>
            </a:br>
            <a:r>
              <a:rPr lang="en-US" sz="32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013" y="1274356"/>
            <a:ext cx="10852434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Here are some examples to illustrate this discussion.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&lt;‘Cecilia’, ‘F’, ‘</a:t>
            </a:r>
            <a:r>
              <a:rPr lang="en-US" sz="1900" dirty="0" err="1">
                <a:solidFill>
                  <a:schemeClr val="tx1"/>
                </a:solidFill>
              </a:rPr>
              <a:t>Kolonsky</a:t>
            </a:r>
            <a:r>
              <a:rPr lang="en-US" sz="1900" dirty="0">
                <a:solidFill>
                  <a:schemeClr val="tx1"/>
                </a:solidFill>
              </a:rPr>
              <a:t>’, ‘677678989’, ‘1960-04-05’, ‘6357 Windswept, Katy, TX’, F, 28000, ‘987654321’, 7&gt; into EMPLOYEE.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violates the </a:t>
            </a:r>
            <a:r>
              <a:rPr lang="en-US" sz="1900" b="1" dirty="0">
                <a:solidFill>
                  <a:srgbClr val="C00000"/>
                </a:solidFill>
              </a:rPr>
              <a:t>referential integrity constraint </a:t>
            </a:r>
            <a:r>
              <a:rPr lang="en-US" sz="1900" dirty="0">
                <a:solidFill>
                  <a:schemeClr val="tx1"/>
                </a:solidFill>
              </a:rPr>
              <a:t>specified on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in EMPLOYEE because no corresponding referenced tuple exists </a:t>
            </a:r>
            <a:r>
              <a:rPr lang="en-US" sz="1900" dirty="0" err="1">
                <a:solidFill>
                  <a:schemeClr val="tx1"/>
                </a:solidFill>
              </a:rPr>
              <a:t>inDEPARTMENT</a:t>
            </a:r>
            <a:r>
              <a:rPr lang="en-US" sz="1900" dirty="0">
                <a:solidFill>
                  <a:schemeClr val="tx1"/>
                </a:solidFill>
              </a:rPr>
              <a:t> with </a:t>
            </a:r>
            <a:r>
              <a:rPr lang="en-US" sz="1900" dirty="0" err="1">
                <a:solidFill>
                  <a:schemeClr val="tx1"/>
                </a:solidFill>
              </a:rPr>
              <a:t>Dnumber</a:t>
            </a:r>
            <a:r>
              <a:rPr lang="en-US" sz="1900" dirty="0">
                <a:solidFill>
                  <a:schemeClr val="tx1"/>
                </a:solidFill>
              </a:rPr>
              <a:t> = 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9" t="5494" r="1299" b="67164"/>
          <a:stretch/>
        </p:blipFill>
        <p:spPr>
          <a:xfrm>
            <a:off x="851705" y="3237470"/>
            <a:ext cx="5514422" cy="1944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07" t="32836" r="35837" b="50554"/>
          <a:stretch/>
        </p:blipFill>
        <p:spPr>
          <a:xfrm>
            <a:off x="6729971" y="3606144"/>
            <a:ext cx="4333445" cy="14556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C86C-887A-62CC-BB1E-A0676E96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95B615-29BD-99B7-D389-274DBB52663C}"/>
                  </a:ext>
                </a:extLst>
              </p14:cNvPr>
              <p14:cNvContentPartPr/>
              <p14:nvPr/>
            </p14:nvContentPartPr>
            <p14:xfrm>
              <a:off x="3171888" y="2806704"/>
              <a:ext cx="323280" cy="34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95B615-29BD-99B7-D389-274DBB5266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3248" y="2797704"/>
                <a:ext cx="3409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273905-7EBA-FE3E-6208-886BB2EF5A0D}"/>
                  </a:ext>
                </a:extLst>
              </p14:cNvPr>
              <p14:cNvContentPartPr/>
              <p14:nvPr/>
            </p14:nvContentPartPr>
            <p14:xfrm>
              <a:off x="8098848" y="4113144"/>
              <a:ext cx="433800" cy="75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273905-7EBA-FE3E-6208-886BB2EF5A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0208" y="4104144"/>
                <a:ext cx="451440" cy="7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08"/>
            <a:ext cx="12106656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Update Operations, Transactions, 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7" y="722376"/>
            <a:ext cx="11814048" cy="5937916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&lt;‘Cecilia’, ‘F’, ‘</a:t>
            </a:r>
            <a:r>
              <a:rPr lang="en-US" sz="1900" dirty="0" err="1">
                <a:solidFill>
                  <a:schemeClr val="tx1"/>
                </a:solidFill>
              </a:rPr>
              <a:t>Kolonsky</a:t>
            </a:r>
            <a:r>
              <a:rPr lang="en-US" sz="1900" dirty="0">
                <a:solidFill>
                  <a:schemeClr val="tx1"/>
                </a:solidFill>
              </a:rPr>
              <a:t>’, ‘677678989’, ‘1960-04-05’, ‘6357 Windy Lane, Katy, TX’, F, 28000, NULL, 4&gt; into EMPLOYEE.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</a:t>
            </a:r>
            <a:r>
              <a:rPr lang="en-US" sz="1900" b="1" dirty="0">
                <a:solidFill>
                  <a:srgbClr val="C00000"/>
                </a:solidFill>
              </a:rPr>
              <a:t>satisfies all constraints</a:t>
            </a:r>
            <a:r>
              <a:rPr lang="en-US" sz="1900" dirty="0">
                <a:solidFill>
                  <a:schemeClr val="tx1"/>
                </a:solidFill>
              </a:rPr>
              <a:t>, so it is acceptable.</a:t>
            </a: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r>
              <a:rPr lang="en-US" sz="1900" u="sng" dirty="0">
                <a:solidFill>
                  <a:schemeClr val="tx1"/>
                </a:solidFill>
              </a:rPr>
              <a:t>Rejection criteria &amp; solution for an invalid insertion: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If an insertion violates one or more constraints, the default option is to reject the insertion.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Better to prompt the reason for rejecting an insertion.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Solutions could be :</a:t>
            </a:r>
          </a:p>
          <a:p>
            <a:pPr lvl="2" algn="just"/>
            <a:r>
              <a:rPr lang="en-US" sz="1500" dirty="0">
                <a:solidFill>
                  <a:schemeClr val="tx1"/>
                </a:solidFill>
              </a:rPr>
              <a:t>The user is asked to enter valid PK, then update the PK value in query and do insertion in db.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7" t="5366" r="1612" b="67420"/>
          <a:stretch/>
        </p:blipFill>
        <p:spPr>
          <a:xfrm>
            <a:off x="6659698" y="2607564"/>
            <a:ext cx="5228608" cy="193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B4F7A-B873-5431-CCC9-FC195C9B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7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28" y="517748"/>
            <a:ext cx="9435216" cy="1320800"/>
          </a:xfrm>
        </p:spPr>
        <p:txBody>
          <a:bodyPr>
            <a:normAutofit/>
          </a:bodyPr>
          <a:lstStyle/>
          <a:p>
            <a:r>
              <a:rPr lang="en-US" sz="3200" dirty="0"/>
              <a:t>Update Operations, Transactions,</a:t>
            </a:r>
            <a:br>
              <a:rPr lang="en-US" sz="3200" dirty="0"/>
            </a:br>
            <a:r>
              <a:rPr lang="en-US" sz="32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28" y="2261908"/>
            <a:ext cx="10306256" cy="34896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Delete operation can </a:t>
            </a:r>
            <a:r>
              <a:rPr lang="en-US" sz="1900" b="1" dirty="0">
                <a:solidFill>
                  <a:srgbClr val="C00000"/>
                </a:solidFill>
              </a:rPr>
              <a:t>violate only referential integrity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</a:t>
            </a:r>
            <a:r>
              <a:rPr lang="en-US" sz="1700" b="1" dirty="0">
                <a:solidFill>
                  <a:srgbClr val="00B0F0"/>
                </a:solidFill>
              </a:rPr>
              <a:t>occurs if the tuple being deleted is referenced by foreign keys </a:t>
            </a:r>
            <a:r>
              <a:rPr lang="en-US" sz="1700" dirty="0">
                <a:solidFill>
                  <a:schemeClr val="tx1"/>
                </a:solidFill>
              </a:rPr>
              <a:t>from other tuples in the database.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50DB-E406-ECD0-BF5A-140ABCB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73" y="197708"/>
            <a:ext cx="6243960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Update Operations, Transactions,</a:t>
            </a:r>
            <a:br>
              <a:rPr lang="en-US" sz="3200" dirty="0"/>
            </a:br>
            <a:r>
              <a:rPr lang="en-US" sz="32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5" y="1908432"/>
            <a:ext cx="6335488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Here are some examples.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Delete the WORKS_ON tuple with </a:t>
            </a:r>
            <a:r>
              <a:rPr lang="en-US" sz="1900" dirty="0" err="1">
                <a:solidFill>
                  <a:schemeClr val="tx1"/>
                </a:solidFill>
              </a:rPr>
              <a:t>Essn</a:t>
            </a:r>
            <a:r>
              <a:rPr lang="en-US" sz="1900" dirty="0">
                <a:solidFill>
                  <a:schemeClr val="tx1"/>
                </a:solidFill>
              </a:rPr>
              <a:t> = ‘999887777’ and </a:t>
            </a:r>
            <a:r>
              <a:rPr lang="en-US" sz="1900" dirty="0" err="1">
                <a:solidFill>
                  <a:schemeClr val="tx1"/>
                </a:solidFill>
              </a:rPr>
              <a:t>Pno</a:t>
            </a:r>
            <a:r>
              <a:rPr lang="en-US" sz="1900" dirty="0">
                <a:solidFill>
                  <a:schemeClr val="tx1"/>
                </a:solidFill>
              </a:rPr>
              <a:t> = 10.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This deletion is acceptable and deletes exactly one tuple.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83" y="212675"/>
            <a:ext cx="5828744" cy="6447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50DB-E406-ECD0-BF5A-140ABCB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ECA158-1E64-F98E-1FBC-9C54F812375A}"/>
                  </a:ext>
                </a:extLst>
              </p14:cNvPr>
              <p14:cNvContentPartPr/>
              <p14:nvPr/>
            </p14:nvContentPartPr>
            <p14:xfrm>
              <a:off x="6426072" y="5467464"/>
              <a:ext cx="1694880" cy="27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ECA158-1E64-F98E-1FBC-9C54F81237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7072" y="5458464"/>
                <a:ext cx="17125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392205-BF8A-C973-219E-7E4BA64329B0}"/>
                  </a:ext>
                </a:extLst>
              </p14:cNvPr>
              <p14:cNvContentPartPr/>
              <p14:nvPr/>
            </p14:nvContentPartPr>
            <p14:xfrm>
              <a:off x="7460712" y="3209184"/>
              <a:ext cx="3128040" cy="51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392205-BF8A-C973-219E-7E4BA6432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2072" y="3200184"/>
                <a:ext cx="3145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BDD30F-C0F4-5176-2635-E64470E75431}"/>
                  </a:ext>
                </a:extLst>
              </p14:cNvPr>
              <p14:cNvContentPartPr/>
              <p14:nvPr/>
            </p14:nvContentPartPr>
            <p14:xfrm>
              <a:off x="6876072" y="3327624"/>
              <a:ext cx="2124720" cy="179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BDD30F-C0F4-5176-2635-E64470E754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7432" y="3318984"/>
                <a:ext cx="2142360" cy="1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61" y="123567"/>
            <a:ext cx="6170726" cy="1320800"/>
          </a:xfrm>
        </p:spPr>
        <p:txBody>
          <a:bodyPr>
            <a:noAutofit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6335488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Delete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This deletion is not acceptable, because </a:t>
            </a:r>
            <a:r>
              <a:rPr lang="en-US" sz="1900" dirty="0">
                <a:solidFill>
                  <a:srgbClr val="00B0F0"/>
                </a:solidFill>
              </a:rPr>
              <a:t>there are tuples in WORKS_ON that refer to this tuple</a:t>
            </a:r>
            <a:r>
              <a:rPr lang="en-US" sz="1900" dirty="0">
                <a:solidFill>
                  <a:schemeClr val="tx1"/>
                </a:solidFill>
              </a:rPr>
              <a:t>. Hence, if the tuple in EMPLOYEE is deleted, referential integrity violations will result.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Delete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‘333445555’.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This deletion will result in </a:t>
            </a:r>
            <a:r>
              <a:rPr lang="en-US" sz="1900" dirty="0">
                <a:solidFill>
                  <a:srgbClr val="00B0F0"/>
                </a:solidFill>
              </a:rPr>
              <a:t>even worse </a:t>
            </a:r>
            <a:r>
              <a:rPr lang="en-US" sz="1900" dirty="0">
                <a:solidFill>
                  <a:schemeClr val="tx1"/>
                </a:solidFill>
              </a:rPr>
              <a:t>referential integrity violations, </a:t>
            </a:r>
            <a:r>
              <a:rPr lang="en-US" sz="1900" dirty="0">
                <a:solidFill>
                  <a:srgbClr val="00B0F0"/>
                </a:solidFill>
              </a:rPr>
              <a:t>because the tuple involved is referenced by tuples from the EMPLOYEE, DEPARTMENT, WORKS_ON, and DEPENDENT relations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48" y="197708"/>
            <a:ext cx="5247306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D471-BC88-2A7D-BCF0-9067721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9158644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Domains</a:t>
            </a:r>
            <a:endParaRPr lang="en-US" sz="1600" dirty="0"/>
          </a:p>
          <a:p>
            <a:r>
              <a:rPr lang="en-US" sz="1600" dirty="0"/>
              <a:t>Domain is a set of atomic values (that cannot be divided anymore).</a:t>
            </a:r>
          </a:p>
          <a:p>
            <a:r>
              <a:rPr lang="en-US" sz="1600" dirty="0"/>
              <a:t>Examples:</a:t>
            </a:r>
          </a:p>
          <a:p>
            <a:pPr lvl="1"/>
            <a:r>
              <a:rPr lang="en-US" sz="1400" b="1" dirty="0"/>
              <a:t>PTCL numbers </a:t>
            </a:r>
            <a:r>
              <a:rPr lang="en-US" sz="1400" dirty="0"/>
              <a:t>: set of 8 digits number valid in Pakistan (e.g., 31234567)</a:t>
            </a:r>
          </a:p>
          <a:p>
            <a:pPr lvl="1"/>
            <a:r>
              <a:rPr lang="en-US" sz="1400" b="1" dirty="0"/>
              <a:t>Names</a:t>
            </a:r>
            <a:r>
              <a:rPr lang="en-US" sz="1400" dirty="0"/>
              <a:t>: The set of character strings that represent names of persons. (For example : 0 to 30)</a:t>
            </a:r>
          </a:p>
          <a:p>
            <a:pPr lvl="1"/>
            <a:r>
              <a:rPr lang="en-US" sz="1400" b="1" dirty="0" err="1"/>
              <a:t>Grade_point_averages</a:t>
            </a:r>
            <a:r>
              <a:rPr lang="en-US" sz="1400" dirty="0"/>
              <a:t>: Possible values of computed GPA; each must be a real (floating-point) number between 0 and 4.</a:t>
            </a:r>
          </a:p>
          <a:p>
            <a:pPr lvl="1"/>
            <a:r>
              <a:rPr lang="en-US" sz="1400" b="1" dirty="0" err="1"/>
              <a:t>Academic_department_names</a:t>
            </a:r>
            <a:r>
              <a:rPr lang="en-US" sz="1400" b="1" dirty="0"/>
              <a:t>: </a:t>
            </a:r>
            <a:r>
              <a:rPr lang="en-US" sz="1400" dirty="0"/>
              <a:t>The set of academic department names in a university, such as Computer Science, Economics, and Physics.</a:t>
            </a:r>
          </a:p>
          <a:p>
            <a:r>
              <a:rPr lang="en-US" sz="1400" dirty="0"/>
              <a:t>To specify a domain - specify a </a:t>
            </a:r>
            <a:r>
              <a:rPr lang="en-US" sz="1400" b="1" dirty="0">
                <a:solidFill>
                  <a:schemeClr val="accent5"/>
                </a:solidFill>
              </a:rPr>
              <a:t>domain name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5"/>
                </a:solidFill>
              </a:rPr>
              <a:t>data type, format used for storage </a:t>
            </a:r>
            <a:r>
              <a:rPr lang="en-US" sz="1400" dirty="0"/>
              <a:t>(e.g., date stored as dd/mm/</a:t>
            </a:r>
            <a:r>
              <a:rPr lang="en-US" sz="1400" dirty="0" err="1"/>
              <a:t>yyyy</a:t>
            </a:r>
            <a:r>
              <a:rPr lang="en-US" sz="1400" dirty="0"/>
              <a:t>),</a:t>
            </a:r>
            <a:r>
              <a:rPr lang="en-US" sz="1400" b="1" dirty="0">
                <a:solidFill>
                  <a:schemeClr val="accent5"/>
                </a:solidFill>
              </a:rPr>
              <a:t>unit of measurement </a:t>
            </a:r>
            <a:r>
              <a:rPr lang="en-US" sz="1400" dirty="0"/>
              <a:t>if any (e.g., kg/</a:t>
            </a:r>
            <a:r>
              <a:rPr lang="en-US" sz="1400" dirty="0" err="1"/>
              <a:t>lb</a:t>
            </a:r>
            <a:r>
              <a:rPr lang="en-US" sz="1400" dirty="0"/>
              <a:t>/m/cm etc.)  from which the data values forming the domain are drawn (valid values which a data element may contain).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DF57-BFEA-9A63-A163-503B071E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5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08"/>
            <a:ext cx="12192000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Update Operations, Transactions,&amp;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" y="1518508"/>
            <a:ext cx="11128248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Several options are available if a deletion operation causes a violation.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Restrict</a:t>
            </a:r>
            <a:r>
              <a:rPr lang="en-US" sz="1900" dirty="0">
                <a:solidFill>
                  <a:schemeClr val="tx1"/>
                </a:solidFill>
              </a:rPr>
              <a:t>: to reject the deletion</a:t>
            </a:r>
            <a:r>
              <a:rPr lang="en-US" sz="1900" b="1" dirty="0">
                <a:solidFill>
                  <a:srgbClr val="C00000"/>
                </a:solidFill>
              </a:rPr>
              <a:t>(DEFAULT).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Cascade</a:t>
            </a:r>
            <a:r>
              <a:rPr lang="en-US" sz="1900" dirty="0">
                <a:solidFill>
                  <a:schemeClr val="tx1"/>
                </a:solidFill>
              </a:rPr>
              <a:t>: attempt to 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cascade</a:t>
            </a:r>
            <a:r>
              <a:rPr lang="en-US" sz="1900" dirty="0">
                <a:solidFill>
                  <a:schemeClr val="tx1"/>
                </a:solidFill>
              </a:rPr>
              <a:t> (or propagate) 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the deletion by deleting tuples that reference the tuple that is being deleted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For example, in operation 2, the DBMS could automatically delete the offending tuples from WORKS_ON with </a:t>
            </a:r>
            <a:r>
              <a:rPr lang="en-US" sz="1700" dirty="0" err="1">
                <a:solidFill>
                  <a:schemeClr val="tx1"/>
                </a:solidFill>
              </a:rPr>
              <a:t>Essn</a:t>
            </a:r>
            <a:r>
              <a:rPr lang="en-US" sz="1700" dirty="0">
                <a:solidFill>
                  <a:schemeClr val="tx1"/>
                </a:solidFill>
              </a:rPr>
              <a:t> = ‘999887777’.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Set null or set default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modify the referencing attribute values that cause the violation; each such value is either set to NULL</a:t>
            </a:r>
          </a:p>
          <a:p>
            <a:pPr lvl="1" algn="just"/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But do consider that if its part pf [K then you can’t enter NULL value in that.</a:t>
            </a:r>
            <a:endParaRPr lang="en-US" sz="17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FD597-76AD-FF8F-6038-0C19C502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02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68" y="2021428"/>
            <a:ext cx="9671124" cy="3629564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pPr algn="just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Update: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Specify the record that needs to be changed and then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change the value of one or more attributes in a tuple.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3936-2873-07F3-D1AF-695F041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927156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Update the salary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28000.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Acceptable.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0" t="4983" b="66014"/>
          <a:stretch/>
        </p:blipFill>
        <p:spPr>
          <a:xfrm>
            <a:off x="1300541" y="3286732"/>
            <a:ext cx="9203275" cy="33735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EAEB-6F14-2F95-BC5D-65715F5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7726DF-8355-8772-7C0A-0705ED001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5" t="43200" r="23933" b="44534"/>
          <a:stretch/>
        </p:blipFill>
        <p:spPr>
          <a:xfrm>
            <a:off x="7453591" y="3742493"/>
            <a:ext cx="4515906" cy="1531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08" y="1274960"/>
            <a:ext cx="10228908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Update the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1.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Acceptable.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80" t="4983" b="66014"/>
          <a:stretch/>
        </p:blipFill>
        <p:spPr>
          <a:xfrm>
            <a:off x="97287" y="3193703"/>
            <a:ext cx="7654395" cy="28058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EAEB-6F14-2F95-BC5D-65715F5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08"/>
            <a:ext cx="11832335" cy="1320800"/>
          </a:xfrm>
        </p:spPr>
        <p:txBody>
          <a:bodyPr>
            <a:noAutofit/>
          </a:bodyPr>
          <a:lstStyle/>
          <a:p>
            <a:r>
              <a:rPr lang="en-US" sz="2800" dirty="0"/>
              <a:t>Update Operations, Transactions,&amp;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1336"/>
            <a:ext cx="11243892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Update the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7.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Unacceptable, because it violates referential integrity.no such record </a:t>
            </a:r>
            <a:r>
              <a:rPr lang="en-US" sz="1900" dirty="0" err="1">
                <a:solidFill>
                  <a:schemeClr val="tx1"/>
                </a:solidFill>
              </a:rPr>
              <a:t>havinf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Dnumber</a:t>
            </a:r>
            <a:r>
              <a:rPr lang="en-US" sz="1900" dirty="0">
                <a:solidFill>
                  <a:schemeClr val="tx1"/>
                </a:solidFill>
              </a:rPr>
              <a:t>=7 exists in referenced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65" b="47898"/>
          <a:stretch/>
        </p:blipFill>
        <p:spPr>
          <a:xfrm>
            <a:off x="2478024" y="2697480"/>
            <a:ext cx="8997696" cy="38587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214E-EA53-22F6-1648-42C90F9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5879984" cy="1320800"/>
          </a:xfrm>
        </p:spPr>
        <p:txBody>
          <a:bodyPr>
            <a:noAutofit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628784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Update the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‘987654321’.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Unacceptable,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 because it </a:t>
            </a:r>
            <a:r>
              <a:rPr lang="en-US" sz="1700" b="1" dirty="0">
                <a:solidFill>
                  <a:srgbClr val="C00000"/>
                </a:solidFill>
              </a:rPr>
              <a:t>violates primary key constraint by repeating a value that already exists as a primary key in another tuple</a:t>
            </a:r>
            <a:r>
              <a:rPr lang="en-US" sz="1700" dirty="0">
                <a:solidFill>
                  <a:schemeClr val="tx1"/>
                </a:solidFill>
              </a:rPr>
              <a:t>;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it also </a:t>
            </a:r>
            <a:r>
              <a:rPr lang="en-US" sz="1700" b="1" dirty="0">
                <a:solidFill>
                  <a:srgbClr val="C00000"/>
                </a:solidFill>
              </a:rPr>
              <a:t>violates referential integrity constraints because there are other relations that refer to the existing value of </a:t>
            </a:r>
            <a:r>
              <a:rPr lang="en-US" sz="1700" b="1" dirty="0" err="1">
                <a:solidFill>
                  <a:srgbClr val="C00000"/>
                </a:solidFill>
              </a:rPr>
              <a:t>Ssn</a:t>
            </a:r>
            <a:r>
              <a:rPr lang="en-US" sz="17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4" y="205191"/>
            <a:ext cx="5416295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214E-EA53-22F6-1648-42C90F9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1081412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Updating an attribute that is neither part of a </a:t>
            </a:r>
            <a:r>
              <a:rPr lang="en-US" sz="1900" b="1" dirty="0">
                <a:solidFill>
                  <a:srgbClr val="C00000"/>
                </a:solidFill>
              </a:rPr>
              <a:t>primary key nor part of a foreign key usually causes no problems</a:t>
            </a:r>
            <a:r>
              <a:rPr lang="en-US" sz="1900" dirty="0">
                <a:solidFill>
                  <a:schemeClr val="tx1"/>
                </a:solidFill>
              </a:rPr>
              <a:t>; the DBMS need only check to confirm that the new value is of the correct data type and domain.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Modifying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rgbClr val="C00000"/>
                </a:solidFill>
              </a:rPr>
              <a:t>a primary key value is similar to deleting one tuple and inserting another in its place </a:t>
            </a:r>
            <a:r>
              <a:rPr lang="en-US" sz="1900" dirty="0">
                <a:solidFill>
                  <a:schemeClr val="tx1"/>
                </a:solidFill>
              </a:rPr>
              <a:t>because we use the primary key to identify tuples.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If a </a:t>
            </a:r>
            <a:r>
              <a:rPr lang="en-US" sz="1900" b="1" dirty="0">
                <a:solidFill>
                  <a:srgbClr val="C00000"/>
                </a:solidFill>
              </a:rPr>
              <a:t>foreign key attribute is modified</a:t>
            </a:r>
            <a:r>
              <a:rPr lang="en-US" sz="1900" dirty="0">
                <a:solidFill>
                  <a:schemeClr val="tx1"/>
                </a:solidFill>
              </a:rPr>
              <a:t>, the DBMS must make sure that the update </a:t>
            </a:r>
            <a:r>
              <a:rPr lang="en-US" sz="1900" dirty="0" err="1">
                <a:solidFill>
                  <a:schemeClr val="tx1"/>
                </a:solidFill>
              </a:rPr>
              <a:t>va;lue</a:t>
            </a:r>
            <a:r>
              <a:rPr lang="en-US" sz="1900" dirty="0">
                <a:solidFill>
                  <a:schemeClr val="tx1"/>
                </a:solidFill>
              </a:rPr>
              <a:t> of FK do exist in the referenced relation otherwise set it to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3936-2873-07F3-D1AF-695F041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1035692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Transaction Concept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transaction is an executing program that includes some database operations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b="1" dirty="0">
                <a:solidFill>
                  <a:srgbClr val="FF0000"/>
                </a:solidFill>
              </a:rPr>
              <a:t>such as reading from the database, or applying insertions, deletions, or updates to the database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  <a:r>
              <a:rPr lang="en-US" sz="1900" b="1" dirty="0">
                <a:solidFill>
                  <a:srgbClr val="00B0F0"/>
                </a:solidFill>
              </a:rPr>
              <a:t>At the end of the transaction</a:t>
            </a:r>
            <a:r>
              <a:rPr lang="en-US" sz="1900" dirty="0">
                <a:solidFill>
                  <a:schemeClr val="tx1"/>
                </a:solidFill>
              </a:rPr>
              <a:t>, it must leave the </a:t>
            </a:r>
            <a:r>
              <a:rPr lang="en-US" sz="1900" b="1" dirty="0">
                <a:solidFill>
                  <a:srgbClr val="7030A0"/>
                </a:solidFill>
              </a:rPr>
              <a:t>database in a valid or consistent state </a:t>
            </a:r>
            <a:r>
              <a:rPr lang="en-US" sz="1900" dirty="0">
                <a:solidFill>
                  <a:schemeClr val="tx1"/>
                </a:solidFill>
              </a:rPr>
              <a:t>that</a:t>
            </a:r>
            <a:r>
              <a:rPr lang="en-US" sz="1900" b="1" dirty="0">
                <a:solidFill>
                  <a:srgbClr val="7030A0"/>
                </a:solidFill>
              </a:rPr>
              <a:t> satisfies all the constraints specified on the database schema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single transaction can have any number of retrieval operations and any number of update operations. ~ </a:t>
            </a:r>
            <a:r>
              <a:rPr lang="en-US" sz="1900" dirty="0">
                <a:solidFill>
                  <a:srgbClr val="C00000"/>
                </a:solidFill>
              </a:rPr>
              <a:t>they are atomic unit of work against a db.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For example, a transaction to apply a bank withdrawal will typically read the user account record, check if there is a sufficient balance, and then update the record by the withdrawal amount.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large number of commercial applications running against relational databases in online transaction processing (OLTP) systems are executing transactions at rates that reach several hundred per second.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DD0B-0F13-6FD5-FE66-859454B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74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Activity 1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7" y="974785"/>
            <a:ext cx="10356924" cy="5249139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Consider the following DDL statement </a:t>
            </a:r>
          </a:p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EmployeeID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number(10) NOT NULL PRIMARY KEY,  </a:t>
            </a:r>
          </a:p>
          <a:p>
            <a:pPr marL="40005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FirstName varchar2(255),  </a:t>
            </a:r>
          </a:p>
          <a:p>
            <a:pPr marL="400050" lvl="1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varchar2(255),  </a:t>
            </a:r>
          </a:p>
          <a:p>
            <a:pPr marL="40005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Email varchar2(255) UNIQUE,  </a:t>
            </a:r>
          </a:p>
          <a:p>
            <a:pPr marL="400050" lvl="1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AddressLine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varchar2(255),  </a:t>
            </a:r>
          </a:p>
          <a:p>
            <a:pPr marL="40005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City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varchar2(255)</a:t>
            </a:r>
            <a:r>
              <a:rPr lang="en-US">
                <a:solidFill>
                  <a:srgbClr val="000000"/>
                </a:solidFill>
                <a:latin typeface="inter-regular"/>
              </a:rPr>
              <a:t>,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marL="0" indent="0" algn="just"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Now do the following tasks: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Create relational schema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Create catalog design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Specify domain for each attribute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Mention the degree of a relation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Mention the constraints on database(if any)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DD0B-0F13-6FD5-FE66-859454B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3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7" y="1274356"/>
            <a:ext cx="10356924" cy="4949568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STUDENT(</a:t>
            </a:r>
            <a:r>
              <a:rPr lang="en-US" altLang="en-US" sz="1800" u="sng" dirty="0">
                <a:latin typeface="Times New Roman" panose="02020603050405020304" pitchFamily="18" charset="0"/>
              </a:rPr>
              <a:t>SSN</a:t>
            </a:r>
            <a:r>
              <a:rPr lang="en-US" altLang="en-US" sz="1800" dirty="0">
                <a:latin typeface="Times New Roman" panose="02020603050405020304" pitchFamily="18" charset="0"/>
              </a:rPr>
              <a:t>, Name, Major,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Bdate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COURSE(</a:t>
            </a:r>
            <a:r>
              <a:rPr lang="en-US" altLang="en-US" sz="18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Cname</a:t>
            </a:r>
            <a:r>
              <a:rPr lang="en-US" altLang="en-US" sz="1800" dirty="0">
                <a:latin typeface="Times New Roman" panose="02020603050405020304" pitchFamily="18" charset="0"/>
              </a:rPr>
              <a:t>, Dept)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ENROLL(</a:t>
            </a:r>
            <a:r>
              <a:rPr lang="en-US" altLang="en-US" sz="1800" u="sng" dirty="0">
                <a:latin typeface="Times New Roman" panose="02020603050405020304" pitchFamily="18" charset="0"/>
              </a:rPr>
              <a:t>SSN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1800" dirty="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BOOK_ADOPTION(</a:t>
            </a:r>
            <a:r>
              <a:rPr lang="en-US" altLang="en-US" sz="18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TEXT(</a:t>
            </a:r>
            <a:r>
              <a:rPr lang="en-US" altLang="en-US" sz="1800" u="sng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Book_Title</a:t>
            </a:r>
            <a:r>
              <a:rPr lang="en-US" altLang="en-US" sz="1800" dirty="0">
                <a:latin typeface="Times New Roman" panose="02020603050405020304" pitchFamily="18" charset="0"/>
              </a:rPr>
              <a:t>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DD0B-0F13-6FD5-FE66-859454B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9158644" cy="46612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 algn="just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Attributes</a:t>
            </a:r>
            <a:endParaRPr lang="en-US" sz="1700" i="1" dirty="0">
              <a:solidFill>
                <a:srgbClr val="FF0000"/>
              </a:solidFill>
            </a:endParaRPr>
          </a:p>
          <a:p>
            <a:pPr algn="just"/>
            <a:r>
              <a:rPr lang="en-US" sz="1600" dirty="0"/>
              <a:t>A relation schema “R”, denoted by </a:t>
            </a:r>
            <a:r>
              <a:rPr lang="en-US" sz="1600" b="1" dirty="0">
                <a:solidFill>
                  <a:schemeClr val="accent5"/>
                </a:solidFill>
              </a:rPr>
              <a:t>R(A1, A2, … , An)</a:t>
            </a:r>
            <a:r>
              <a:rPr lang="en-US" sz="1600" dirty="0"/>
              <a:t>, is made up of a relation name “R” and a list of attributes, </a:t>
            </a:r>
            <a:r>
              <a:rPr lang="en-US" sz="1600" b="1" dirty="0">
                <a:solidFill>
                  <a:schemeClr val="accent5"/>
                </a:solidFill>
              </a:rPr>
              <a:t>A1, A2, … , An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“D” is called the domain of </a:t>
            </a:r>
            <a:r>
              <a:rPr lang="en-US" sz="1600" b="1" dirty="0">
                <a:solidFill>
                  <a:schemeClr val="accent5"/>
                </a:solidFill>
              </a:rPr>
              <a:t>Ai</a:t>
            </a:r>
            <a:r>
              <a:rPr lang="en-US" sz="1600" dirty="0"/>
              <a:t> and is denoted by </a:t>
            </a:r>
            <a:r>
              <a:rPr lang="en-US" sz="1600" b="1" dirty="0" err="1">
                <a:solidFill>
                  <a:schemeClr val="accent5"/>
                </a:solidFill>
              </a:rPr>
              <a:t>dom</a:t>
            </a:r>
            <a:r>
              <a:rPr lang="en-US" sz="1600" b="1" dirty="0">
                <a:solidFill>
                  <a:schemeClr val="accent5"/>
                </a:solidFill>
              </a:rPr>
              <a:t>(Ai)</a:t>
            </a:r>
            <a:r>
              <a:rPr lang="en-US" sz="1600" dirty="0"/>
              <a:t>.  [</a:t>
            </a:r>
            <a:r>
              <a:rPr lang="en-US" sz="1600" dirty="0" err="1"/>
              <a:t>dom</a:t>
            </a:r>
            <a:r>
              <a:rPr lang="en-US" sz="1600" dirty="0"/>
              <a:t>(Attribute Name)]</a:t>
            </a:r>
          </a:p>
          <a:p>
            <a:pPr algn="just"/>
            <a:r>
              <a:rPr lang="en-US" sz="1600" dirty="0"/>
              <a:t>A relation schema is used to describe a relation; </a:t>
            </a:r>
          </a:p>
          <a:p>
            <a:pPr lvl="1" algn="just"/>
            <a:r>
              <a:rPr lang="en-US" sz="1400" dirty="0"/>
              <a:t>“R” is called the </a:t>
            </a:r>
            <a:r>
              <a:rPr lang="en-US" sz="1400" b="1" dirty="0">
                <a:solidFill>
                  <a:schemeClr val="accent5"/>
                </a:solidFill>
              </a:rPr>
              <a:t>name of this relation</a:t>
            </a:r>
            <a:r>
              <a:rPr lang="en-US" sz="1400" dirty="0"/>
              <a:t>. </a:t>
            </a:r>
          </a:p>
          <a:p>
            <a:pPr algn="just"/>
            <a:r>
              <a:rPr lang="en-US" sz="1600" dirty="0"/>
              <a:t>The </a:t>
            </a:r>
            <a:r>
              <a:rPr lang="en-US" sz="1600" b="1" dirty="0">
                <a:solidFill>
                  <a:srgbClr val="C00000"/>
                </a:solidFill>
              </a:rPr>
              <a:t>degree (or arity) </a:t>
            </a:r>
            <a:r>
              <a:rPr lang="en-US" sz="1600" dirty="0"/>
              <a:t>of a relation = the number of attributes in a relation.</a:t>
            </a:r>
          </a:p>
          <a:p>
            <a:pPr algn="just"/>
            <a:r>
              <a:rPr lang="en-US" sz="1600" dirty="0"/>
              <a:t>A </a:t>
            </a:r>
            <a:r>
              <a:rPr lang="en-US" sz="1600" b="1" dirty="0"/>
              <a:t>relation of degree seven</a:t>
            </a:r>
            <a:r>
              <a:rPr lang="en-US" sz="1600" dirty="0"/>
              <a:t>, which stores information about university students, would </a:t>
            </a:r>
            <a:r>
              <a:rPr lang="en-US" sz="1600" b="1" dirty="0"/>
              <a:t>contain seven attributes </a:t>
            </a:r>
            <a:r>
              <a:rPr lang="en-US" sz="1600" dirty="0"/>
              <a:t>describing each student as follows:</a:t>
            </a:r>
          </a:p>
          <a:p>
            <a:pPr lvl="1" algn="just"/>
            <a:r>
              <a:rPr lang="en-US" sz="1400" dirty="0"/>
              <a:t>STUDENT(Name, </a:t>
            </a:r>
            <a:r>
              <a:rPr lang="en-US" sz="1400" dirty="0" err="1"/>
              <a:t>Ssn</a:t>
            </a:r>
            <a:r>
              <a:rPr lang="en-US" sz="1400" dirty="0"/>
              <a:t>, </a:t>
            </a:r>
            <a:r>
              <a:rPr lang="en-US" sz="1400" dirty="0" err="1"/>
              <a:t>Home_phone</a:t>
            </a:r>
            <a:r>
              <a:rPr lang="en-US" sz="1400" dirty="0"/>
              <a:t>, Address, </a:t>
            </a:r>
            <a:r>
              <a:rPr lang="en-US" sz="1400" dirty="0" err="1"/>
              <a:t>Office_phone</a:t>
            </a:r>
            <a:r>
              <a:rPr lang="en-US" sz="1400" dirty="0"/>
              <a:t>, Age,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</a:p>
          <a:p>
            <a:pPr algn="just"/>
            <a:r>
              <a:rPr lang="en-US" sz="1600" dirty="0"/>
              <a:t>Using the data type of each attribute, the definition is sometimes written as:</a:t>
            </a:r>
          </a:p>
          <a:p>
            <a:pPr lvl="1" algn="just"/>
            <a:r>
              <a:rPr lang="en-US" sz="1400" dirty="0"/>
              <a:t>STUDENT(Name: string, </a:t>
            </a:r>
            <a:r>
              <a:rPr lang="en-US" sz="1400" dirty="0" err="1"/>
              <a:t>Ssn</a:t>
            </a:r>
            <a:r>
              <a:rPr lang="en-US" sz="1400" dirty="0"/>
              <a:t>: string, </a:t>
            </a:r>
            <a:r>
              <a:rPr lang="en-US" sz="1400" dirty="0" err="1"/>
              <a:t>Home_phone</a:t>
            </a:r>
            <a:r>
              <a:rPr lang="en-US" sz="1400" dirty="0"/>
              <a:t>: string, Address: string, </a:t>
            </a:r>
            <a:r>
              <a:rPr lang="en-US" sz="1400" dirty="0" err="1"/>
              <a:t>Office_phone</a:t>
            </a:r>
            <a:r>
              <a:rPr lang="en-US" sz="1400" dirty="0"/>
              <a:t>: string, Age: integer, </a:t>
            </a:r>
            <a:r>
              <a:rPr lang="en-US" sz="1400" dirty="0" err="1"/>
              <a:t>Gpa</a:t>
            </a:r>
            <a:r>
              <a:rPr lang="en-US" sz="1400" dirty="0"/>
              <a:t>: real)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C0CD-34A0-678B-5192-765142A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54" y="1098378"/>
            <a:ext cx="11272661" cy="4661243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 algn="just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Tuples and Relations</a:t>
            </a:r>
            <a:endParaRPr lang="en-US" sz="1700" i="1" dirty="0">
              <a:solidFill>
                <a:srgbClr val="FF0000"/>
              </a:solidFill>
            </a:endParaRPr>
          </a:p>
          <a:p>
            <a:pPr algn="just"/>
            <a:r>
              <a:rPr lang="en-US" sz="1400" dirty="0"/>
              <a:t>A </a:t>
            </a:r>
            <a:r>
              <a:rPr lang="en-US" sz="1400" b="1" dirty="0">
                <a:solidFill>
                  <a:schemeClr val="accent5"/>
                </a:solidFill>
              </a:rPr>
              <a:t>relation (or relation state)</a:t>
            </a:r>
            <a:r>
              <a:rPr lang="en-US" sz="1400" dirty="0"/>
              <a:t> r of the relation schema </a:t>
            </a:r>
            <a:r>
              <a:rPr lang="en-US" sz="1400" b="1" dirty="0">
                <a:solidFill>
                  <a:schemeClr val="accent5"/>
                </a:solidFill>
              </a:rPr>
              <a:t>R(A1, A2, … , An), </a:t>
            </a:r>
            <a:r>
              <a:rPr lang="en-US" sz="1400" dirty="0"/>
              <a:t>also denoted by r(R), is a set of n-tuples r = {t1, t2, … , tm}.</a:t>
            </a:r>
          </a:p>
          <a:p>
            <a:pPr lvl="1" algn="just"/>
            <a:r>
              <a:rPr lang="en-US" sz="1200" dirty="0"/>
              <a:t>Tuples currently in the database</a:t>
            </a:r>
          </a:p>
          <a:p>
            <a:pPr algn="just"/>
            <a:r>
              <a:rPr lang="en-US" sz="1400" dirty="0"/>
              <a:t>Each n-tuple t is an ordered list of n values </a:t>
            </a:r>
            <a:r>
              <a:rPr lang="en-US" sz="1400" b="1" dirty="0">
                <a:solidFill>
                  <a:schemeClr val="accent5"/>
                </a:solidFill>
              </a:rPr>
              <a:t>t =&lt;v1, v2, … , </a:t>
            </a:r>
            <a:r>
              <a:rPr lang="en-US" sz="1400" b="1" dirty="0" err="1">
                <a:solidFill>
                  <a:schemeClr val="accent5"/>
                </a:solidFill>
              </a:rPr>
              <a:t>vn</a:t>
            </a:r>
            <a:r>
              <a:rPr lang="en-US" sz="1400" b="1" dirty="0">
                <a:solidFill>
                  <a:schemeClr val="accent5"/>
                </a:solidFill>
              </a:rPr>
              <a:t>&gt;</a:t>
            </a:r>
            <a:r>
              <a:rPr lang="en-US" sz="1400" b="1" dirty="0">
                <a:solidFill>
                  <a:schemeClr val="tx1"/>
                </a:solidFill>
              </a:rPr>
              <a:t>,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dirty="0"/>
              <a:t>where each value vi, 1 ≤ </a:t>
            </a:r>
            <a:r>
              <a:rPr lang="en-US" sz="1400" dirty="0" err="1"/>
              <a:t>i</a:t>
            </a:r>
            <a:r>
              <a:rPr lang="en-US" sz="1400" dirty="0"/>
              <a:t> ≤ n, is an element of </a:t>
            </a:r>
            <a:r>
              <a:rPr lang="en-US" sz="1400" dirty="0" err="1"/>
              <a:t>dom</a:t>
            </a:r>
            <a:r>
              <a:rPr lang="en-US" sz="1400" dirty="0"/>
              <a:t> (Ai) or is a special NULL value (values of a column w.r.t domain names).</a:t>
            </a:r>
          </a:p>
          <a:p>
            <a:pPr algn="just"/>
            <a:r>
              <a:rPr lang="en-US" sz="1400" dirty="0"/>
              <a:t>Figure shows an example of a STUDENT relation, which corresponds to the STUDENT schema specified.</a:t>
            </a:r>
          </a:p>
          <a:p>
            <a:pPr algn="just"/>
            <a:r>
              <a:rPr lang="en-US" sz="1400" dirty="0"/>
              <a:t>Each tuple in the relation represents a particular student entity (or object).</a:t>
            </a:r>
          </a:p>
          <a:p>
            <a:pPr algn="just"/>
            <a:r>
              <a:rPr lang="en-US" sz="1400" dirty="0"/>
              <a:t>Null values are unknown values or their values are not mentioned because if any reason.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80" y="4344980"/>
            <a:ext cx="6934702" cy="2420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C7C9A-6264-5F9E-1E65-8AB711A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5435142" cy="4661243"/>
          </a:xfrm>
        </p:spPr>
        <p:txBody>
          <a:bodyPr>
            <a:normAutofit lnSpcReduction="100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Tuples and Relations</a:t>
            </a:r>
            <a:endParaRPr lang="en-US" sz="1700" i="1" dirty="0">
              <a:solidFill>
                <a:srgbClr val="FF0000"/>
              </a:solidFill>
            </a:endParaRPr>
          </a:p>
          <a:p>
            <a:r>
              <a:rPr lang="en-US" sz="1400" dirty="0"/>
              <a:t>Definition of a relation can be restated using set theory concepts. </a:t>
            </a:r>
          </a:p>
          <a:p>
            <a:r>
              <a:rPr lang="en-US" sz="1400" dirty="0"/>
              <a:t>“A relation (or relation state) r(R) is a mathematical relation of degree n on the domains </a:t>
            </a:r>
            <a:r>
              <a:rPr lang="en-US" sz="1400" dirty="0" err="1"/>
              <a:t>dom</a:t>
            </a:r>
            <a:r>
              <a:rPr lang="en-US" sz="1400" dirty="0"/>
              <a:t>(A1), </a:t>
            </a:r>
            <a:r>
              <a:rPr lang="en-US" sz="1400" dirty="0" err="1"/>
              <a:t>dom</a:t>
            </a:r>
            <a:r>
              <a:rPr lang="en-US" sz="1400" dirty="0"/>
              <a:t>(A2), … , </a:t>
            </a:r>
            <a:r>
              <a:rPr lang="en-US" sz="1400" dirty="0" err="1"/>
              <a:t>dom</a:t>
            </a:r>
            <a:r>
              <a:rPr lang="en-US" sz="1400" dirty="0"/>
              <a:t>(An), which is a subset of the Cartesian product (denoted by ×) of the domains that define R:   </a:t>
            </a:r>
          </a:p>
          <a:p>
            <a:pPr lvl="1"/>
            <a:r>
              <a:rPr lang="en-US" sz="1200" b="1" dirty="0">
                <a:solidFill>
                  <a:schemeClr val="accent5"/>
                </a:solidFill>
              </a:rPr>
              <a:t>r(R) ⊆ (</a:t>
            </a:r>
            <a:r>
              <a:rPr lang="en-US" sz="1200" b="1" dirty="0" err="1">
                <a:solidFill>
                  <a:schemeClr val="accent5"/>
                </a:solidFill>
              </a:rPr>
              <a:t>dom</a:t>
            </a:r>
            <a:r>
              <a:rPr lang="en-US" sz="1200" b="1" dirty="0">
                <a:solidFill>
                  <a:schemeClr val="accent5"/>
                </a:solidFill>
              </a:rPr>
              <a:t>(A1) × </a:t>
            </a:r>
            <a:r>
              <a:rPr lang="en-US" sz="1200" b="1" dirty="0" err="1">
                <a:solidFill>
                  <a:schemeClr val="accent5"/>
                </a:solidFill>
              </a:rPr>
              <a:t>dom</a:t>
            </a:r>
            <a:r>
              <a:rPr lang="en-US" sz="1200" b="1" dirty="0">
                <a:solidFill>
                  <a:schemeClr val="accent5"/>
                </a:solidFill>
              </a:rPr>
              <a:t>(A2) × . . . × (</a:t>
            </a:r>
            <a:r>
              <a:rPr lang="en-US" sz="1200" b="1" dirty="0" err="1">
                <a:solidFill>
                  <a:schemeClr val="accent5"/>
                </a:solidFill>
              </a:rPr>
              <a:t>dom</a:t>
            </a:r>
            <a:r>
              <a:rPr lang="en-US" sz="1200" b="1" dirty="0">
                <a:solidFill>
                  <a:schemeClr val="accent5"/>
                </a:solidFill>
              </a:rPr>
              <a:t>(An))</a:t>
            </a:r>
          </a:p>
          <a:p>
            <a:r>
              <a:rPr lang="en-US" sz="1400" dirty="0">
                <a:solidFill>
                  <a:schemeClr val="tx1"/>
                </a:solidFill>
              </a:rPr>
              <a:t>If we denote the total number of values, or </a:t>
            </a:r>
            <a:r>
              <a:rPr lang="en-US" sz="1400" b="1" dirty="0">
                <a:solidFill>
                  <a:schemeClr val="accent5"/>
                </a:solidFill>
              </a:rPr>
              <a:t>cardinality</a:t>
            </a:r>
            <a:r>
              <a:rPr lang="en-US" sz="1400" dirty="0">
                <a:solidFill>
                  <a:schemeClr val="tx1"/>
                </a:solidFill>
              </a:rPr>
              <a:t>, in a domain D by </a:t>
            </a:r>
            <a:r>
              <a:rPr lang="en-US" sz="1400" b="1" dirty="0">
                <a:solidFill>
                  <a:schemeClr val="accent5"/>
                </a:solidFill>
              </a:rPr>
              <a:t>|D| </a:t>
            </a:r>
            <a:r>
              <a:rPr lang="en-US" sz="1400" dirty="0">
                <a:solidFill>
                  <a:schemeClr val="tx1"/>
                </a:solidFill>
              </a:rPr>
              <a:t>(assuming that all domains are finite), the total number of tuples in the Cartesian product is                                         	       </a:t>
            </a:r>
            <a:r>
              <a:rPr lang="en-US" sz="1400" b="1" dirty="0">
                <a:solidFill>
                  <a:schemeClr val="accent5"/>
                </a:solidFill>
              </a:rPr>
              <a:t>|</a:t>
            </a:r>
            <a:r>
              <a:rPr lang="en-US" sz="1400" b="1" dirty="0" err="1">
                <a:solidFill>
                  <a:schemeClr val="accent5"/>
                </a:solidFill>
              </a:rPr>
              <a:t>dom</a:t>
            </a:r>
            <a:r>
              <a:rPr lang="en-US" sz="1400" b="1" dirty="0">
                <a:solidFill>
                  <a:schemeClr val="accent5"/>
                </a:solidFill>
              </a:rPr>
              <a:t>(A1)| × |</a:t>
            </a:r>
            <a:r>
              <a:rPr lang="en-US" sz="1400" b="1" dirty="0" err="1">
                <a:solidFill>
                  <a:schemeClr val="accent5"/>
                </a:solidFill>
              </a:rPr>
              <a:t>dom</a:t>
            </a:r>
            <a:r>
              <a:rPr lang="en-US" sz="1400" b="1" dirty="0">
                <a:solidFill>
                  <a:schemeClr val="accent5"/>
                </a:solidFill>
              </a:rPr>
              <a:t>(A2)| × . . . × |</a:t>
            </a:r>
            <a:r>
              <a:rPr lang="en-US" sz="1400" b="1" dirty="0" err="1">
                <a:solidFill>
                  <a:schemeClr val="accent5"/>
                </a:solidFill>
              </a:rPr>
              <a:t>dom</a:t>
            </a:r>
            <a:r>
              <a:rPr lang="en-US" sz="1400" b="1" dirty="0">
                <a:solidFill>
                  <a:schemeClr val="accent5"/>
                </a:solidFill>
              </a:rPr>
              <a:t>(An)|</a:t>
            </a:r>
          </a:p>
          <a:p>
            <a:r>
              <a:rPr lang="en-US" sz="1400" dirty="0">
                <a:solidFill>
                  <a:schemeClr val="tx1"/>
                </a:solidFill>
              </a:rPr>
              <a:t>A relation state at a given time contains only the valid tuples that represent a particular state.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Multiple attributes can have same domains. E.g., home phone or </a:t>
            </a:r>
            <a:r>
              <a:rPr lang="en-US" sz="1400" dirty="0" err="1">
                <a:solidFill>
                  <a:schemeClr val="tx1"/>
                </a:solidFill>
              </a:rPr>
              <a:t>workphone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4.2 Cartesian Product – DCode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02" y="2562902"/>
            <a:ext cx="4533213" cy="19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4CD8-C83A-D7DC-8752-4FBCC77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142170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Tuples and Relations</a:t>
            </a:r>
            <a:endParaRPr lang="en-US" sz="1700" i="1" dirty="0">
              <a:solidFill>
                <a:srgbClr val="FF0000"/>
              </a:solidFill>
            </a:endParaRPr>
          </a:p>
          <a:p>
            <a:r>
              <a:rPr lang="en-US" sz="1400" dirty="0"/>
              <a:t>Let R(A1, A2) be a relation schema:</a:t>
            </a:r>
          </a:p>
          <a:p>
            <a:r>
              <a:rPr lang="en-US" sz="1400" dirty="0"/>
              <a:t>Let </a:t>
            </a:r>
            <a:r>
              <a:rPr lang="en-US" sz="1400" dirty="0" err="1"/>
              <a:t>dom</a:t>
            </a:r>
            <a:r>
              <a:rPr lang="en-US" sz="1400" dirty="0"/>
              <a:t>(A1) = {0,1}</a:t>
            </a:r>
          </a:p>
          <a:p>
            <a:r>
              <a:rPr lang="en-US" sz="1400" dirty="0"/>
              <a:t>Let  </a:t>
            </a:r>
            <a:r>
              <a:rPr lang="en-US" sz="1400" dirty="0" err="1"/>
              <a:t>dom</a:t>
            </a:r>
            <a:r>
              <a:rPr lang="en-US" sz="1400" dirty="0"/>
              <a:t>(A2) =  {</a:t>
            </a:r>
            <a:r>
              <a:rPr lang="en-US" sz="1400" dirty="0" err="1"/>
              <a:t>a,b,c</a:t>
            </a:r>
            <a:r>
              <a:rPr lang="en-US" sz="1400" dirty="0"/>
              <a:t>}</a:t>
            </a:r>
          </a:p>
          <a:p>
            <a:r>
              <a:rPr lang="en-US" sz="1400" dirty="0"/>
              <a:t>Then: </a:t>
            </a:r>
            <a:r>
              <a:rPr lang="en-US" sz="1400" dirty="0" err="1"/>
              <a:t>dom</a:t>
            </a:r>
            <a:r>
              <a:rPr lang="en-US" sz="1400" dirty="0"/>
              <a:t>(A1) X </a:t>
            </a:r>
            <a:r>
              <a:rPr lang="en-US" sz="1400" dirty="0" err="1"/>
              <a:t>dom</a:t>
            </a:r>
            <a:r>
              <a:rPr lang="en-US" sz="1400" dirty="0"/>
              <a:t>(A2) is all possible combinations:</a:t>
            </a:r>
          </a:p>
          <a:p>
            <a:r>
              <a:rPr lang="en-US" sz="1400" dirty="0"/>
              <a:t>{&lt;0,a&gt; , &lt;0,b&gt; , &lt;0,c&gt;, &lt;1,a&gt;, &lt;1,b&gt;, &lt;1,c&gt; } </a:t>
            </a:r>
          </a:p>
          <a:p>
            <a:r>
              <a:rPr lang="en-US" sz="1400" dirty="0"/>
              <a:t>Hence, The relation state r(R)</a:t>
            </a:r>
            <a:r>
              <a:rPr lang="en-US" sz="1400" b="1" dirty="0">
                <a:solidFill>
                  <a:schemeClr val="accent5"/>
                </a:solidFill>
              </a:rPr>
              <a:t> ⊆ </a:t>
            </a:r>
            <a:r>
              <a:rPr lang="en-US" sz="1400" dirty="0" err="1"/>
              <a:t>dom</a:t>
            </a:r>
            <a:r>
              <a:rPr lang="en-US" sz="1400" dirty="0"/>
              <a:t>(A1) X </a:t>
            </a:r>
            <a:r>
              <a:rPr lang="en-US" sz="1400" dirty="0" err="1"/>
              <a:t>dom</a:t>
            </a:r>
            <a:r>
              <a:rPr lang="en-US" sz="1400" dirty="0"/>
              <a:t>(A2)</a:t>
            </a:r>
          </a:p>
          <a:p>
            <a:pPr lvl="1"/>
            <a:r>
              <a:rPr lang="en-US" sz="1200" dirty="0"/>
              <a:t>For example: r(R) could be {&lt;0,a&gt; , &lt;0,b&gt; , &lt;1,c&gt; } </a:t>
            </a:r>
          </a:p>
          <a:p>
            <a:pPr lvl="1"/>
            <a:r>
              <a:rPr lang="en-US" sz="1200" dirty="0"/>
              <a:t>Or {&lt;0,b&gt; , &lt;1,a&gt; , &lt;1,c&gt; } etc.</a:t>
            </a:r>
          </a:p>
          <a:p>
            <a:r>
              <a:rPr lang="en-US" sz="1400" dirty="0"/>
              <a:t>This is one possible state (or “population” or “extension”) r of the relation R, defined over A1 and A2.</a:t>
            </a:r>
          </a:p>
          <a:p>
            <a:r>
              <a:rPr lang="en-US" sz="1400" dirty="0"/>
              <a:t>It has three 2D-tuples: &lt;0,a&gt; , &lt;0,b&gt; , &lt;1,c&gt;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21AD-7972-78B2-9DC0-BBEFF38D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6" y="1352378"/>
            <a:ext cx="9339878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r>
              <a:rPr lang="en-US" sz="1700" b="1" i="1" u="sng" dirty="0">
                <a:solidFill>
                  <a:srgbClr val="FF0000"/>
                </a:solidFill>
              </a:rPr>
              <a:t>Ordering of Tuples in a Relation</a:t>
            </a:r>
          </a:p>
          <a:p>
            <a:r>
              <a:rPr lang="en-US" sz="1400" dirty="0"/>
              <a:t>Relation -  a set of tuples </a:t>
            </a:r>
          </a:p>
          <a:p>
            <a:r>
              <a:rPr lang="en-US" sz="1400" b="1" u="sng" dirty="0"/>
              <a:t>Elements of a set have no order among them</a:t>
            </a:r>
            <a:r>
              <a:rPr lang="en-US" sz="1400" u="sng" dirty="0"/>
              <a:t>; </a:t>
            </a:r>
            <a:r>
              <a:rPr lang="en-US" sz="1400" dirty="0"/>
              <a:t>hence, tuples in a relation do not have any particular order.</a:t>
            </a:r>
          </a:p>
          <a:p>
            <a:r>
              <a:rPr lang="en-US" sz="1400" u="sng" dirty="0"/>
              <a:t>In a </a:t>
            </a:r>
            <a:r>
              <a:rPr lang="en-US" sz="1400" b="1" u="sng" dirty="0"/>
              <a:t>file</a:t>
            </a:r>
            <a:r>
              <a:rPr lang="en-US" sz="1400" u="sng" dirty="0"/>
              <a:t>, records are physically stored on disk (or in memory), so there always </a:t>
            </a:r>
            <a:r>
              <a:rPr lang="en-US" sz="1400" b="1" u="sng" dirty="0"/>
              <a:t>is an order among the records</a:t>
            </a:r>
            <a:r>
              <a:rPr lang="en-US" sz="1400" u="sng" dirty="0"/>
              <a:t>.</a:t>
            </a:r>
            <a:r>
              <a:rPr lang="en-US" sz="1400" dirty="0"/>
              <a:t> This ordering indicates first, second, </a:t>
            </a:r>
            <a:r>
              <a:rPr lang="en-US" sz="1400" dirty="0" err="1"/>
              <a:t>ith</a:t>
            </a:r>
            <a:r>
              <a:rPr lang="en-US" sz="1400" dirty="0"/>
              <a:t>, and last records in the file. </a:t>
            </a:r>
          </a:p>
          <a:p>
            <a:r>
              <a:rPr lang="en-US" sz="1400" dirty="0"/>
              <a:t>Similarly, when we display a </a:t>
            </a:r>
            <a:r>
              <a:rPr lang="en-US" sz="1400" u="sng" dirty="0"/>
              <a:t>relation as a table, the rows are displayed in a certain order</a:t>
            </a:r>
            <a:r>
              <a:rPr lang="en-US" sz="1400" dirty="0"/>
              <a:t>.</a:t>
            </a:r>
          </a:p>
          <a:p>
            <a:r>
              <a:rPr lang="en-US" sz="1400" dirty="0"/>
              <a:t>For example, tuples in the STUDENT relation in Figure 5.1 could be ordered by values of Name, </a:t>
            </a:r>
            <a:r>
              <a:rPr lang="en-US" sz="1400" dirty="0" err="1"/>
              <a:t>Ssn</a:t>
            </a:r>
            <a:r>
              <a:rPr lang="en-US" sz="1400" dirty="0"/>
              <a:t>, Age, or some other attribute. The definition of a relation does not specify any order: There is no preference for one ordering over another.</a:t>
            </a:r>
          </a:p>
          <a:p>
            <a:r>
              <a:rPr lang="en-US" sz="1400" dirty="0"/>
              <a:t>Hence, the relation displayed in Figure 5.2 is considered identical to the one shown in Figure 5.1.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6" y="4870963"/>
            <a:ext cx="4765277" cy="16636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17" y="4860322"/>
            <a:ext cx="5398267" cy="16989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CBBE-EF52-40B4-F451-753A982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3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5565</Words>
  <Application>Microsoft Office PowerPoint</Application>
  <PresentationFormat>Widescreen</PresentationFormat>
  <Paragraphs>439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inter-regular</vt:lpstr>
      <vt:lpstr>Times New Roman</vt:lpstr>
      <vt:lpstr>Trebuchet MS</vt:lpstr>
      <vt:lpstr>Wingdings 3</vt:lpstr>
      <vt:lpstr>Facet</vt:lpstr>
      <vt:lpstr>Chapter 5  The Relational Data Model and Relational Database Constraints</vt:lpstr>
      <vt:lpstr>PowerPoint Presentation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Transactions,&amp;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Transactions,&amp;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Activity 1  </vt:lpstr>
      <vt:lpstr>Activity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Ahmed</cp:lastModifiedBy>
  <cp:revision>454</cp:revision>
  <dcterms:created xsi:type="dcterms:W3CDTF">2021-08-16T04:03:32Z</dcterms:created>
  <dcterms:modified xsi:type="dcterms:W3CDTF">2022-09-09T05:06:12Z</dcterms:modified>
</cp:coreProperties>
</file>