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9" r:id="rId3"/>
    <p:sldId id="391" r:id="rId4"/>
    <p:sldId id="263" r:id="rId5"/>
    <p:sldId id="392" r:id="rId6"/>
    <p:sldId id="393" r:id="rId7"/>
    <p:sldId id="322" r:id="rId8"/>
    <p:sldId id="268" r:id="rId9"/>
    <p:sldId id="348" r:id="rId10"/>
    <p:sldId id="362" r:id="rId11"/>
    <p:sldId id="350" r:id="rId12"/>
    <p:sldId id="352" r:id="rId13"/>
    <p:sldId id="394" r:id="rId14"/>
    <p:sldId id="323" r:id="rId15"/>
    <p:sldId id="360" r:id="rId16"/>
    <p:sldId id="269" r:id="rId17"/>
    <p:sldId id="324"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884E2-161E-4DD9-B000-BABE1D6DBD8C}"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0A3C3-C96F-4B63-BECB-B07AA43B6FBD}" type="slidenum">
              <a:rPr lang="en-US" smtClean="0"/>
              <a:t>‹#›</a:t>
            </a:fld>
            <a:endParaRPr lang="en-US"/>
          </a:p>
        </p:txBody>
      </p:sp>
    </p:spTree>
    <p:extLst>
      <p:ext uri="{BB962C8B-B14F-4D97-AF65-F5344CB8AC3E}">
        <p14:creationId xmlns:p14="http://schemas.microsoft.com/office/powerpoint/2010/main" val="169160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2852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1161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48898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35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955675" y="833438"/>
            <a:ext cx="4921250" cy="2768600"/>
          </a:xfrm>
          <a:ln cap="flat"/>
        </p:spPr>
      </p:sp>
    </p:spTree>
    <p:extLst>
      <p:ext uri="{BB962C8B-B14F-4D97-AF65-F5344CB8AC3E}">
        <p14:creationId xmlns:p14="http://schemas.microsoft.com/office/powerpoint/2010/main" val="91185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6884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68AF0A-B631-4727-99A5-F02E9F4AC998}" type="datetime1">
              <a:rPr lang="en-US" smtClean="0"/>
              <a:t>5/9/2022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4210618294"/>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62205E5-3B00-43D6-A3DB-BEED743AC50B}" type="datetime1">
              <a:rPr lang="en-US" smtClean="0"/>
              <a:t>5/9/2022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16748602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05518E5-B94E-4180-AA97-87EAEBBED48C}" type="datetime1">
              <a:rPr lang="en-US" smtClean="0"/>
              <a:t>5/9/2022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97045338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B9550602-2CB0-42B0-BC0B-57E996C6412A}" type="datetime1">
              <a:rPr lang="en-US" smtClean="0"/>
              <a:t>5/9/2022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00318773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448A3FDD-1EDF-4D08-B148-007FEE1E4CAA}" type="datetime1">
              <a:rPr lang="en-US" smtClean="0"/>
              <a:t>5/9/2022</a:t>
            </a:fld>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77236869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E6DE5704-E428-40CB-977A-B04666A0E1E8}" type="datetime1">
              <a:rPr lang="en-US" smtClean="0"/>
              <a:t>5/9/2022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853931790"/>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F886C87-CF19-46C3-8B44-B449490E1975}" type="datetime1">
              <a:rPr lang="en-US" smtClean="0"/>
              <a:t>5/9/2022</a:t>
            </a:fld>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275446810"/>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028A2EBC-F087-4582-9E06-4E7CE859E3B2}" type="datetime1">
              <a:rPr lang="en-US" smtClean="0"/>
              <a:t>5/9/2022</a:t>
            </a:fld>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79681987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B047A43-DA97-442E-8463-B25B4224F33E}" type="datetime1">
              <a:rPr lang="en-US" smtClean="0"/>
              <a:t>5/9/2022</a:t>
            </a:fld>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19531087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8E11776F-722D-4A4E-AF44-4C90CD658C06}" type="datetime1">
              <a:rPr lang="en-US" smtClean="0"/>
              <a:t>5/9/2022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3081767700"/>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6F1C8BE-1903-48A0-9E33-2C69D96FB1B5}" type="datetime1">
              <a:rPr lang="en-US" smtClean="0"/>
              <a:t>5/9/2022</a:t>
            </a:fld>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1855466151"/>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FF1AFBF4-7BE3-43DB-9230-9ADEC8CEA6D4}" type="datetime1">
              <a:rPr lang="en-US" smtClean="0"/>
              <a:t>5/9/2022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951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503712" y="2780929"/>
            <a:ext cx="5542384" cy="1470025"/>
          </a:xfrm>
        </p:spPr>
        <p:txBody>
          <a:bodyPr/>
          <a:lstStyle/>
          <a:p>
            <a:r>
              <a:rPr lang="en-GB" dirty="0"/>
              <a:t>Chapter 24 - Quality Management</a:t>
            </a:r>
          </a:p>
        </p:txBody>
      </p:sp>
      <p:sp>
        <p:nvSpPr>
          <p:cNvPr id="8" name="Footer Placeholder 7"/>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7" name="Slide Number Placeholder 6"/>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36808544-2BDA-4A90-BB46-25268DC0CE2F}"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348880"/>
            <a:ext cx="8208912" cy="1143000"/>
          </a:xfrm>
        </p:spPr>
        <p:txBody>
          <a:bodyPr/>
          <a:lstStyle/>
          <a:p>
            <a:pPr algn="ctr"/>
            <a:r>
              <a:rPr lang="en-US" dirty="0"/>
              <a:t>Software quality</a:t>
            </a:r>
          </a:p>
        </p:txBody>
      </p:sp>
      <p:sp>
        <p:nvSpPr>
          <p:cNvPr id="4" name="Date Placeholder 3"/>
          <p:cNvSpPr>
            <a:spLocks noGrp="1"/>
          </p:cNvSpPr>
          <p:nvPr>
            <p:ph type="dt" sz="half" idx="10"/>
          </p:nvPr>
        </p:nvSpPr>
        <p:spPr/>
        <p:txBody>
          <a:bodyPr/>
          <a:lstStyle/>
          <a:p>
            <a:pPr eaLnBrk="0" hangingPunct="0"/>
            <a:fld id="{DD941326-4433-4C83-9631-47B840728B6E}"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10</a:t>
            </a:fld>
            <a:endParaRPr lang="en-US">
              <a:solidFill>
                <a:prstClr val="black">
                  <a:tint val="75000"/>
                </a:prstClr>
              </a:solidFill>
              <a:latin typeface="Calibri"/>
            </a:endParaRPr>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idx="1"/>
          </p:nvPr>
        </p:nvSpPr>
        <p:spPr>
          <a:xfrm>
            <a:off x="609600" y="1507286"/>
            <a:ext cx="10972800" cy="4525963"/>
          </a:xfrm>
        </p:spPr>
        <p:txBody>
          <a:bodyPr/>
          <a:lstStyle/>
          <a:p>
            <a:pPr algn="just"/>
            <a:r>
              <a:rPr lang="en-GB" b="1" dirty="0"/>
              <a:t>Quality:</a:t>
            </a:r>
            <a:r>
              <a:rPr lang="en-GB" dirty="0"/>
              <a:t> a product should meet its specification.</a:t>
            </a:r>
          </a:p>
          <a:p>
            <a:pPr algn="just"/>
            <a:r>
              <a:rPr lang="en-GB" dirty="0"/>
              <a:t>Product meeting all its specification is quite impossible. So, </a:t>
            </a:r>
            <a:r>
              <a:rPr lang="en-GB" b="1" dirty="0"/>
              <a:t>some tolerance is allowed</a:t>
            </a:r>
            <a:r>
              <a:rPr lang="en-GB" dirty="0"/>
              <a:t> and categorized as </a:t>
            </a:r>
            <a:r>
              <a:rPr lang="en-GB" b="1" dirty="0"/>
              <a:t>almost acceptable</a:t>
            </a:r>
            <a:r>
              <a:rPr lang="en-GB" dirty="0"/>
              <a:t> product.</a:t>
            </a:r>
          </a:p>
          <a:p>
            <a:pPr algn="just"/>
            <a:r>
              <a:rPr lang="en-GB" dirty="0"/>
              <a:t>Conformance to software specs is difficult because:</a:t>
            </a:r>
          </a:p>
          <a:p>
            <a:pPr lvl="1" algn="just"/>
            <a:r>
              <a:rPr lang="en-GB" u="sng" dirty="0"/>
              <a:t>Trade-off between different stakeholder </a:t>
            </a:r>
            <a:r>
              <a:rPr lang="en-GB" dirty="0"/>
              <a:t>req., like customer quality requirements (efficiency, reliability, etc.) and developer quality requirements (maintainability, reusability, etc.);</a:t>
            </a:r>
          </a:p>
          <a:p>
            <a:pPr lvl="1" algn="just"/>
            <a:r>
              <a:rPr lang="en-GB" u="sng" dirty="0"/>
              <a:t>the requirements not necessarily listed in an unambiguous way</a:t>
            </a:r>
            <a:r>
              <a:rPr lang="en-GB" dirty="0"/>
              <a:t>, developer might infer different meaning for different specifications.</a:t>
            </a:r>
          </a:p>
          <a:p>
            <a:pPr lvl="1" algn="just"/>
            <a:r>
              <a:rPr lang="en-GB" dirty="0"/>
              <a:t>Software </a:t>
            </a:r>
            <a:r>
              <a:rPr lang="en-GB" u="sng" dirty="0"/>
              <a:t>specifications are usually incomplete and often inconsistent.</a:t>
            </a:r>
          </a:p>
          <a:p>
            <a:pPr algn="just"/>
            <a:r>
              <a:rPr lang="en-GB" dirty="0"/>
              <a:t>So, The focus may be ‘fitness for purpose’ rather than specification conformance.</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11</a:t>
            </a:fld>
            <a:endParaRPr lang="en-US">
              <a:solidFill>
                <a:prstClr val="black">
                  <a:tint val="75000"/>
                </a:prstClr>
              </a:solidFill>
              <a:latin typeface="Calibri"/>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 checks include:</a:t>
            </a:r>
          </a:p>
        </p:txBody>
      </p:sp>
      <p:sp>
        <p:nvSpPr>
          <p:cNvPr id="3" name="Content Placeholder 2"/>
          <p:cNvSpPr>
            <a:spLocks noGrp="1"/>
          </p:cNvSpPr>
          <p:nvPr>
            <p:ph idx="1"/>
          </p:nvPr>
        </p:nvSpPr>
        <p:spPr/>
        <p:txBody>
          <a:bodyPr/>
          <a:lstStyle/>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p>
          <a:p>
            <a:r>
              <a:rPr lang="en-US" dirty="0"/>
              <a:t>Have programming and documentation standards been followed in the development process?</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eaLnBrk="0" hangingPunct="0"/>
            <a:fld id="{616F4559-260F-4C45-8A4C-6DD2E02484C7}"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idx="1"/>
          </p:nvPr>
        </p:nvSpPr>
        <p:spPr/>
        <p:txBody>
          <a:bodyPr/>
          <a:lstStyle/>
          <a:p>
            <a:pPr algn="just"/>
            <a:r>
              <a:rPr lang="en-US" dirty="0"/>
              <a:t>Practically, </a:t>
            </a:r>
            <a:r>
              <a:rPr lang="en-US" b="1" dirty="0"/>
              <a:t>the </a:t>
            </a:r>
            <a:r>
              <a:rPr lang="en-US" b="1" i="1" dirty="0"/>
              <a:t>quality of a software system is largely based on its non-functional characteristics. </a:t>
            </a:r>
          </a:p>
          <a:p>
            <a:pPr algn="just"/>
            <a:r>
              <a:rPr lang="en-US" dirty="0"/>
              <a:t>Practical user experience depicts that if the software’s functionality is not what is expected, then users will often work it out some other way but if its unreliable or slow then its impossible to accept the system.</a:t>
            </a:r>
          </a:p>
          <a:p>
            <a:pPr algn="just"/>
            <a:r>
              <a:rPr lang="en-US" dirty="0"/>
              <a:t>So, software quality is not all about functional req., but also non-functional requirements.</a:t>
            </a:r>
          </a:p>
        </p:txBody>
      </p:sp>
      <p:sp>
        <p:nvSpPr>
          <p:cNvPr id="4" name="Date Placeholder 3"/>
          <p:cNvSpPr>
            <a:spLocks noGrp="1"/>
          </p:cNvSpPr>
          <p:nvPr>
            <p:ph type="dt" sz="half" idx="10"/>
          </p:nvPr>
        </p:nvSpPr>
        <p:spPr/>
        <p:txBody>
          <a:bodyPr/>
          <a:lstStyle/>
          <a:p>
            <a:pPr eaLnBrk="0" hangingPunct="0"/>
            <a:fld id="{2B72355F-529F-4E9A-B230-1EB7CA8BE018}"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13</a:t>
            </a:fld>
            <a:endParaRPr lang="en-US">
              <a:solidFill>
                <a:prstClr val="black">
                  <a:tint val="75000"/>
                </a:prstClr>
              </a:solidFill>
              <a:latin typeface="Calibri"/>
            </a:endParaRPr>
          </a:p>
        </p:txBody>
      </p:sp>
    </p:spTree>
    <p:extLst>
      <p:ext uri="{BB962C8B-B14F-4D97-AF65-F5344CB8AC3E}">
        <p14:creationId xmlns:p14="http://schemas.microsoft.com/office/powerpoint/2010/main" val="423979544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nvPr>
        </p:nvGraphicFramePr>
        <p:xfrm>
          <a:off x="1981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DB2551F5-57EA-425B-B9D9-3330F46A7C36}"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pPr algn="just"/>
            <a:r>
              <a:rPr lang="en-US" dirty="0"/>
              <a:t>It </a:t>
            </a:r>
            <a:r>
              <a:rPr lang="en-US" b="1" dirty="0"/>
              <a:t>is not possible for any system to be optimized for all of these attributes –</a:t>
            </a:r>
            <a:r>
              <a:rPr lang="en-US" dirty="0"/>
              <a:t> for example, improving robustness may lead to loss of performance. </a:t>
            </a:r>
          </a:p>
          <a:p>
            <a:pPr algn="just"/>
            <a:r>
              <a:rPr lang="en-US" dirty="0"/>
              <a:t>The </a:t>
            </a:r>
            <a:r>
              <a:rPr lang="en-US" b="1" dirty="0"/>
              <a:t>quality plan should </a:t>
            </a:r>
            <a:r>
              <a:rPr lang="en-US" dirty="0"/>
              <a:t>therefore </a:t>
            </a:r>
            <a:r>
              <a:rPr lang="en-US" b="1" dirty="0"/>
              <a:t>define the most important quality attributes for the software </a:t>
            </a:r>
            <a:r>
              <a:rPr lang="en-US" dirty="0"/>
              <a:t>that is being developed.</a:t>
            </a:r>
            <a:r>
              <a:rPr lang="en-GB" dirty="0"/>
              <a:t> </a:t>
            </a:r>
          </a:p>
          <a:p>
            <a:pPr algn="just"/>
            <a:r>
              <a:rPr lang="en-US" dirty="0"/>
              <a:t>The </a:t>
            </a:r>
            <a:r>
              <a:rPr lang="en-US" b="1" dirty="0"/>
              <a:t>plan should also include a definition of the quality assessment process,</a:t>
            </a:r>
            <a:r>
              <a:rPr lang="en-US" dirty="0"/>
              <a:t> an agreed way of assessing whether some quality, such as maintainability or robustness, is present in the product.</a:t>
            </a:r>
            <a:r>
              <a:rPr lang="en-GB" dirty="0"/>
              <a:t> </a:t>
            </a: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eaLnBrk="0" hangingPunct="0"/>
            <a:fld id="{0D588F38-EB15-40AF-8D3B-1C298BA432B6}"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1662336" y="244971"/>
            <a:ext cx="7293232" cy="1143000"/>
          </a:xfrm>
        </p:spPr>
        <p:txBody>
          <a:bodyPr/>
          <a:lstStyle/>
          <a:p>
            <a:r>
              <a:rPr lang="en-GB" dirty="0"/>
              <a:t>Process and product quality</a:t>
            </a:r>
          </a:p>
        </p:txBody>
      </p:sp>
      <p:sp>
        <p:nvSpPr>
          <p:cNvPr id="22530" name="Rectangle 2"/>
          <p:cNvSpPr>
            <a:spLocks noGrp="1" noChangeArrowheads="1"/>
          </p:cNvSpPr>
          <p:nvPr>
            <p:ph idx="1"/>
          </p:nvPr>
        </p:nvSpPr>
        <p:spPr>
          <a:xfrm>
            <a:off x="98612" y="1609179"/>
            <a:ext cx="11761694" cy="4525963"/>
          </a:xfrm>
        </p:spPr>
        <p:txBody>
          <a:bodyPr/>
          <a:lstStyle/>
          <a:p>
            <a:pPr algn="just"/>
            <a:r>
              <a:rPr lang="en-GB" dirty="0"/>
              <a:t>Traditionally, </a:t>
            </a:r>
            <a:r>
              <a:rPr lang="en-GB" b="1" dirty="0"/>
              <a:t>The quality of a product </a:t>
            </a:r>
            <a:r>
              <a:rPr lang="en-US" b="1" i="0" dirty="0">
                <a:solidFill>
                  <a:srgbClr val="202124"/>
                </a:solidFill>
                <a:effectLst/>
                <a:latin typeface="arial" panose="020B0604020202020204" pitchFamily="34" charset="0"/>
              </a:rPr>
              <a:t>∝ </a:t>
            </a:r>
            <a:r>
              <a:rPr lang="en-GB" b="1" dirty="0"/>
              <a:t>the quality of the production process.</a:t>
            </a:r>
          </a:p>
          <a:p>
            <a:pPr algn="just"/>
            <a:r>
              <a:rPr lang="en-GB" dirty="0"/>
              <a:t>This is important in software development but </a:t>
            </a:r>
            <a:r>
              <a:rPr lang="en-GB" b="1" dirty="0"/>
              <a:t>some product quality attributes are hard to assess.</a:t>
            </a:r>
          </a:p>
          <a:p>
            <a:pPr lvl="1" algn="just"/>
            <a:r>
              <a:rPr lang="en-GB" dirty="0"/>
              <a:t>E.g., reliability and maintainability are difficult to assess without using product for a long time.</a:t>
            </a:r>
          </a:p>
          <a:p>
            <a:pPr algn="just"/>
            <a:r>
              <a:rPr lang="en-GB" dirty="0"/>
              <a:t>However, there is </a:t>
            </a:r>
            <a:r>
              <a:rPr lang="en-GB" b="1" dirty="0"/>
              <a:t>a </a:t>
            </a:r>
            <a:r>
              <a:rPr lang="en-GB" b="1" i="1" dirty="0"/>
              <a:t>complex relationship between software processes and product quality.</a:t>
            </a:r>
          </a:p>
          <a:p>
            <a:pPr lvl="1" algn="just"/>
            <a:r>
              <a:rPr lang="en-GB" dirty="0"/>
              <a:t>The application of </a:t>
            </a:r>
            <a:r>
              <a:rPr lang="en-GB" b="1" dirty="0"/>
              <a:t>individual skills and experience is particularly important </a:t>
            </a:r>
            <a:r>
              <a:rPr lang="en-GB" dirty="0"/>
              <a:t>in software development;</a:t>
            </a:r>
          </a:p>
          <a:p>
            <a:pPr lvl="1" algn="just"/>
            <a:r>
              <a:rPr lang="en-GB" b="1" dirty="0"/>
              <a:t>External factors </a:t>
            </a:r>
            <a:r>
              <a:rPr lang="en-GB" dirty="0"/>
              <a:t>such as the </a:t>
            </a:r>
            <a:r>
              <a:rPr lang="en-GB" b="1" dirty="0"/>
              <a:t>novelty of an application </a:t>
            </a:r>
            <a:r>
              <a:rPr lang="en-GB" dirty="0"/>
              <a:t>or a </a:t>
            </a:r>
            <a:r>
              <a:rPr lang="en-GB" b="1" dirty="0"/>
              <a:t>fast paced development schedule </a:t>
            </a:r>
            <a:r>
              <a:rPr lang="en-GB" dirty="0"/>
              <a:t>may reduce the product quality.</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16</a:t>
            </a:fld>
            <a:endParaRPr lang="en-US">
              <a:solidFill>
                <a:prstClr val="black">
                  <a:tint val="75000"/>
                </a:prstClr>
              </a:solidFill>
              <a:latin typeface="Calibri"/>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assessment</a:t>
            </a:r>
            <a:endParaRPr lang="en-US" dirty="0"/>
          </a:p>
        </p:txBody>
      </p:sp>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C91193B9-E3F9-47D6-AE2E-F38E95DA92D1}"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2276872"/>
            <a:ext cx="8288186" cy="2448272"/>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culture</a:t>
            </a:r>
          </a:p>
        </p:txBody>
      </p:sp>
      <p:sp>
        <p:nvSpPr>
          <p:cNvPr id="3" name="Content Placeholder 2"/>
          <p:cNvSpPr>
            <a:spLocks noGrp="1"/>
          </p:cNvSpPr>
          <p:nvPr>
            <p:ph idx="1"/>
          </p:nvPr>
        </p:nvSpPr>
        <p:spPr/>
        <p:txBody>
          <a:bodyPr/>
          <a:lstStyle/>
          <a:p>
            <a:pPr algn="just"/>
            <a:r>
              <a:rPr lang="en-US" dirty="0"/>
              <a:t>Quality managers should aim to develop a ‘</a:t>
            </a:r>
            <a:r>
              <a:rPr lang="en-US" dirty="0">
                <a:solidFill>
                  <a:srgbClr val="FF0000"/>
                </a:solidFill>
              </a:rPr>
              <a:t>quality culture</a:t>
            </a:r>
            <a:r>
              <a:rPr lang="en-US" dirty="0"/>
              <a:t>’ where </a:t>
            </a:r>
            <a:r>
              <a:rPr lang="en-US" b="1" dirty="0"/>
              <a:t>everyone, responsible for software development, is committed to achieving a high level of product quality. </a:t>
            </a:r>
          </a:p>
          <a:p>
            <a:pPr algn="just"/>
            <a:r>
              <a:rPr lang="en-US" dirty="0"/>
              <a:t>They should </a:t>
            </a:r>
            <a:r>
              <a:rPr lang="en-US" b="1" dirty="0"/>
              <a:t>encourage teams to take responsibility for the quality of their work </a:t>
            </a:r>
            <a:r>
              <a:rPr lang="en-US" dirty="0"/>
              <a:t>and to develop new approaches to quality improvement. </a:t>
            </a:r>
          </a:p>
          <a:p>
            <a:pPr algn="just"/>
            <a:r>
              <a:rPr lang="en-US" dirty="0"/>
              <a:t>They </a:t>
            </a:r>
            <a:r>
              <a:rPr lang="en-US" b="1" dirty="0"/>
              <a:t>should support people who are interested in improvement of intangible aspects </a:t>
            </a:r>
            <a:r>
              <a:rPr lang="en-US" dirty="0"/>
              <a:t>(like elegance, code readability etc.) of quality and encourage professional behavior in all team members.</a:t>
            </a:r>
            <a:endParaRPr lang="en-GB" dirty="0"/>
          </a:p>
          <a:p>
            <a:pPr algn="just"/>
            <a:endParaRPr lang="en-US" dirty="0"/>
          </a:p>
        </p:txBody>
      </p:sp>
      <p:sp>
        <p:nvSpPr>
          <p:cNvPr id="4" name="Date Placeholder 3"/>
          <p:cNvSpPr>
            <a:spLocks noGrp="1"/>
          </p:cNvSpPr>
          <p:nvPr>
            <p:ph type="dt" sz="half" idx="10"/>
          </p:nvPr>
        </p:nvSpPr>
        <p:spPr/>
        <p:txBody>
          <a:bodyPr/>
          <a:lstStyle/>
          <a:p>
            <a:pPr eaLnBrk="0" hangingPunct="0"/>
            <a:fld id="{A71ABB7C-0C7D-423B-B88A-29A32B64D3C0}"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18</a:t>
            </a:fld>
            <a:endParaRPr lang="en-US">
              <a:solidFill>
                <a:prstClr val="black">
                  <a:tint val="75000"/>
                </a:prstClr>
              </a:solidFill>
              <a:latin typeface="Calibri"/>
            </a:endParaRPr>
          </a:p>
        </p:txBody>
      </p:sp>
    </p:spTree>
    <p:extLst>
      <p:ext uri="{BB962C8B-B14F-4D97-AF65-F5344CB8AC3E}">
        <p14:creationId xmlns:p14="http://schemas.microsoft.com/office/powerpoint/2010/main" val="20215069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Software quality management</a:t>
            </a:r>
          </a:p>
        </p:txBody>
      </p:sp>
      <p:sp>
        <p:nvSpPr>
          <p:cNvPr id="8195" name="Rectangle 3"/>
          <p:cNvSpPr>
            <a:spLocks noGrp="1" noChangeArrowheads="1"/>
          </p:cNvSpPr>
          <p:nvPr>
            <p:ph idx="1"/>
          </p:nvPr>
        </p:nvSpPr>
        <p:spPr>
          <a:xfrm>
            <a:off x="609600" y="1624013"/>
            <a:ext cx="11403106" cy="4525963"/>
          </a:xfrm>
        </p:spPr>
        <p:txBody>
          <a:bodyPr/>
          <a:lstStyle/>
          <a:p>
            <a:r>
              <a:rPr lang="en-GB" dirty="0"/>
              <a:t>Software quality:</a:t>
            </a:r>
          </a:p>
          <a:p>
            <a:pPr lvl="1"/>
            <a:r>
              <a:rPr lang="en-GB" dirty="0"/>
              <a:t>System fulfils its users’ needs (functional quality)</a:t>
            </a:r>
          </a:p>
          <a:p>
            <a:pPr lvl="1"/>
            <a:r>
              <a:rPr lang="en-GB" dirty="0"/>
              <a:t>System perform efficiently &amp; reliably (structural quality)</a:t>
            </a:r>
          </a:p>
          <a:p>
            <a:pPr lvl="1"/>
            <a:r>
              <a:rPr lang="en-GB" dirty="0"/>
              <a:t>System is delivered on time &amp; within the budget. (process quality)</a:t>
            </a:r>
          </a:p>
          <a:p>
            <a:pPr lvl="1"/>
            <a:r>
              <a:rPr lang="en-GB" dirty="0"/>
              <a:t>Measured in terms of customer satisfaction</a:t>
            </a:r>
          </a:p>
          <a:p>
            <a:pPr marL="457200" lvl="1" indent="0">
              <a:buNone/>
            </a:pPr>
            <a:endParaRPr lang="en-GB" dirty="0"/>
          </a:p>
          <a:p>
            <a:r>
              <a:rPr lang="en-GB" dirty="0"/>
              <a:t>Software Quality Management:</a:t>
            </a:r>
          </a:p>
          <a:p>
            <a:pPr lvl="1"/>
            <a:r>
              <a:rPr lang="en-GB" dirty="0"/>
              <a:t>Ensures that the developed software systems are fit for use.</a:t>
            </a:r>
          </a:p>
          <a:p>
            <a:pPr lvl="1"/>
            <a:r>
              <a:rPr lang="en-GB" dirty="0"/>
              <a:t>Involves: quality planning, quality assurance, quality control &amp; quality improvement.</a:t>
            </a:r>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0BD3B2E1-D147-4443-99E1-47C9E8D8EB4E}"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QM importance at different levels</a:t>
            </a:r>
          </a:p>
        </p:txBody>
      </p:sp>
      <p:sp>
        <p:nvSpPr>
          <p:cNvPr id="8195" name="Rectangle 3"/>
          <p:cNvSpPr>
            <a:spLocks noGrp="1" noChangeArrowheads="1"/>
          </p:cNvSpPr>
          <p:nvPr>
            <p:ph idx="1"/>
          </p:nvPr>
        </p:nvSpPr>
        <p:spPr>
          <a:xfrm>
            <a:off x="508000" y="1830388"/>
            <a:ext cx="11074400" cy="4525963"/>
          </a:xfrm>
        </p:spPr>
        <p:txBody>
          <a:bodyPr/>
          <a:lstStyle/>
          <a:p>
            <a:pPr algn="just"/>
            <a:r>
              <a:rPr lang="en-US" b="1" dirty="0"/>
              <a:t>Organizational level:</a:t>
            </a:r>
          </a:p>
          <a:p>
            <a:pPr lvl="1" algn="just"/>
            <a:r>
              <a:rPr lang="en-US" dirty="0"/>
              <a:t>Develop a </a:t>
            </a:r>
            <a:r>
              <a:rPr lang="en-US" b="1" i="1" dirty="0"/>
              <a:t>framework of organizational process &amp; standards leading to high-quality software</a:t>
            </a:r>
            <a:r>
              <a:rPr lang="en-US" b="1" dirty="0"/>
              <a:t>. </a:t>
            </a:r>
          </a:p>
          <a:p>
            <a:pPr lvl="2" algn="just"/>
            <a:r>
              <a:rPr lang="en-US" dirty="0"/>
              <a:t>QM team define software development procedures used &amp; standards to be practiced along with documentation for req., design &amp; code.</a:t>
            </a:r>
          </a:p>
          <a:p>
            <a:pPr algn="just"/>
            <a:r>
              <a:rPr lang="en-US" b="1" dirty="0"/>
              <a:t>Project level:</a:t>
            </a:r>
            <a:r>
              <a:rPr lang="en-US" dirty="0"/>
              <a:t> </a:t>
            </a:r>
          </a:p>
          <a:p>
            <a:pPr lvl="1" algn="just"/>
            <a:r>
              <a:rPr lang="en-US" dirty="0"/>
              <a:t>quality management is also concerned with </a:t>
            </a:r>
            <a:r>
              <a:rPr lang="en-US" b="1" i="1" dirty="0"/>
              <a:t>establishing a quality plan for a project. </a:t>
            </a:r>
          </a:p>
          <a:p>
            <a:pPr lvl="1" algn="just"/>
            <a:r>
              <a:rPr lang="en-US" i="1" dirty="0"/>
              <a:t>Plan set outs the goals for the project and shows the deliverables at each stage</a:t>
            </a:r>
            <a:r>
              <a:rPr lang="en-US" dirty="0"/>
              <a:t>.</a:t>
            </a:r>
            <a:endParaRPr lang="en-GB" dirty="0"/>
          </a:p>
        </p:txBody>
      </p:sp>
      <p:sp>
        <p:nvSpPr>
          <p:cNvPr id="7" name="Footer Placeholder 6"/>
          <p:cNvSpPr>
            <a:spLocks noGrp="1"/>
          </p:cNvSpPr>
          <p:nvPr>
            <p:ph type="ftr" sz="quarter" idx="11"/>
          </p:nvPr>
        </p:nvSpPr>
        <p:spPr/>
        <p:txBody>
          <a:bodyPr/>
          <a:lstStyle/>
          <a:p>
            <a:pPr eaLnBrk="0" hangingPunct="0"/>
            <a:r>
              <a:rPr lang="en-US" dirty="0">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22530E83-10CF-47EF-9394-C17C89C713FC}"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extLst>
      <p:ext uri="{BB962C8B-B14F-4D97-AF65-F5344CB8AC3E}">
        <p14:creationId xmlns:p14="http://schemas.microsoft.com/office/powerpoint/2010/main" val="6485086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Parts of Quality management</a:t>
            </a:r>
          </a:p>
        </p:txBody>
      </p:sp>
      <p:sp>
        <p:nvSpPr>
          <p:cNvPr id="15363" name="Rectangle 3"/>
          <p:cNvSpPr>
            <a:spLocks noGrp="1" noChangeArrowheads="1"/>
          </p:cNvSpPr>
          <p:nvPr>
            <p:ph idx="1"/>
          </p:nvPr>
        </p:nvSpPr>
        <p:spPr>
          <a:xfrm>
            <a:off x="439270" y="1729154"/>
            <a:ext cx="11143130" cy="2980928"/>
          </a:xfrm>
        </p:spPr>
        <p:txBody>
          <a:bodyPr/>
          <a:lstStyle/>
          <a:p>
            <a:r>
              <a:rPr lang="en-US" b="1" dirty="0"/>
              <a:t>Quality Assurance :</a:t>
            </a:r>
          </a:p>
          <a:p>
            <a:pPr lvl="1"/>
            <a:r>
              <a:rPr lang="en-US" i="1" dirty="0"/>
              <a:t>Using quality process &amp; standard procedures to develop a quality product.</a:t>
            </a:r>
          </a:p>
          <a:p>
            <a:pPr lvl="1"/>
            <a:r>
              <a:rPr lang="en-US" i="1" dirty="0"/>
              <a:t>Involves verification &amp; validation </a:t>
            </a:r>
            <a:r>
              <a:rPr lang="en-US" dirty="0"/>
              <a:t>of the product delivered by the development team.</a:t>
            </a:r>
          </a:p>
          <a:p>
            <a:pPr marL="457200" lvl="1" indent="0">
              <a:buNone/>
            </a:pPr>
            <a:endParaRPr lang="en-US" dirty="0"/>
          </a:p>
          <a:p>
            <a:r>
              <a:rPr lang="en-US" b="1" dirty="0"/>
              <a:t>Quality Control:</a:t>
            </a:r>
          </a:p>
          <a:p>
            <a:pPr lvl="1"/>
            <a:r>
              <a:rPr lang="en-US" dirty="0"/>
              <a:t>testing the products and identifying defects to improve them.</a:t>
            </a:r>
          </a:p>
          <a:p>
            <a:pPr lvl="1"/>
            <a:endParaRPr lang="en-US" dirty="0"/>
          </a:p>
          <a:p>
            <a:r>
              <a:rPr lang="en-US" b="1" dirty="0"/>
              <a:t>Quality improvement:</a:t>
            </a:r>
          </a:p>
          <a:p>
            <a:pPr lvl="1"/>
            <a:r>
              <a:rPr lang="en-US" dirty="0"/>
              <a:t>improving the product quality with the changing requirements</a:t>
            </a:r>
          </a:p>
          <a:p>
            <a:pPr lvl="1"/>
            <a:endParaRPr lang="en-US" dirty="0"/>
          </a:p>
          <a:p>
            <a:pPr marL="0" indent="0">
              <a:buNone/>
            </a:pPr>
            <a:endParaRPr lang="en-GB" dirty="0"/>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9B9FE82A-5104-4C31-9042-60EB888749F0}"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pPr algn="just"/>
            <a:r>
              <a:rPr lang="en-US" dirty="0"/>
              <a:t>Quality management cell checks the software development process. </a:t>
            </a:r>
            <a:endParaRPr lang="en-GB" dirty="0"/>
          </a:p>
          <a:p>
            <a:pPr algn="just"/>
            <a:r>
              <a:rPr lang="en-US" dirty="0"/>
              <a:t>The </a:t>
            </a:r>
            <a:r>
              <a:rPr lang="en-US" b="1" dirty="0"/>
              <a:t>QM team checks:</a:t>
            </a:r>
          </a:p>
          <a:p>
            <a:pPr lvl="1" algn="just"/>
            <a:r>
              <a:rPr lang="en-US" b="1" dirty="0"/>
              <a:t>the project deliverables </a:t>
            </a:r>
            <a:r>
              <a:rPr lang="en-US" dirty="0"/>
              <a:t>to ensure the </a:t>
            </a:r>
            <a:r>
              <a:rPr lang="en-US" i="1" dirty="0"/>
              <a:t>consistency</a:t>
            </a:r>
            <a:r>
              <a:rPr lang="en-US" dirty="0"/>
              <a:t> with organizational standards and goals </a:t>
            </a:r>
          </a:p>
          <a:p>
            <a:pPr lvl="1" algn="just"/>
            <a:r>
              <a:rPr lang="en-US" b="1" dirty="0"/>
              <a:t>The documentation </a:t>
            </a:r>
            <a:r>
              <a:rPr lang="en-US" dirty="0"/>
              <a:t>to verify </a:t>
            </a:r>
            <a:r>
              <a:rPr lang="en-US" i="1" dirty="0"/>
              <a:t>all tasks have been completed by each team </a:t>
            </a:r>
            <a:r>
              <a:rPr lang="en-US" dirty="0"/>
              <a:t>working on project.</a:t>
            </a:r>
          </a:p>
          <a:p>
            <a:pPr lvl="1" algn="just"/>
            <a:r>
              <a:rPr lang="en-US" dirty="0"/>
              <a:t>Also check </a:t>
            </a:r>
            <a:r>
              <a:rPr lang="en-US" b="1" dirty="0"/>
              <a:t>for assumptions </a:t>
            </a:r>
            <a:r>
              <a:rPr lang="en-US" dirty="0"/>
              <a:t>made by one team without communicating it to others.</a:t>
            </a:r>
          </a:p>
          <a:p>
            <a:pPr algn="just"/>
            <a:r>
              <a:rPr lang="en-US" b="1" dirty="0"/>
              <a:t>The QM team </a:t>
            </a:r>
            <a:r>
              <a:rPr lang="en-US" dirty="0"/>
              <a:t>in large companies are </a:t>
            </a:r>
            <a:r>
              <a:rPr lang="en-US" b="1" dirty="0"/>
              <a:t>responsible for product’s release testing. </a:t>
            </a:r>
            <a:r>
              <a:rPr lang="en-US" dirty="0"/>
              <a:t>Also </a:t>
            </a:r>
            <a:r>
              <a:rPr lang="en-US" b="1" dirty="0"/>
              <a:t>check for test coverage </a:t>
            </a:r>
            <a:r>
              <a:rPr lang="en-US" dirty="0"/>
              <a:t>for every requirement.</a:t>
            </a:r>
            <a:endParaRPr lang="en-GB" dirty="0"/>
          </a:p>
        </p:txBody>
      </p:sp>
      <p:sp>
        <p:nvSpPr>
          <p:cNvPr id="7" name="Footer Placeholder 6"/>
          <p:cNvSpPr>
            <a:spLocks noGrp="1"/>
          </p:cNvSpPr>
          <p:nvPr>
            <p:ph type="ftr" sz="quarter" idx="11"/>
          </p:nvPr>
        </p:nvSpPr>
        <p:spPr/>
        <p:txBody>
          <a:bodyPr/>
          <a:lstStyle/>
          <a:p>
            <a:pPr eaLnBrk="0" hangingPunct="0"/>
            <a:r>
              <a:rPr lang="en-US" dirty="0">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764C9422-8CA8-4274-AAE4-AF92D4158B29}" type="datetime1">
              <a:rPr lang="en-US">
                <a:solidFill>
                  <a:prstClr val="black">
                    <a:tint val="75000"/>
                  </a:prstClr>
                </a:solidFill>
                <a:latin typeface="Calibri"/>
              </a:rPr>
              <a:pPr eaLnBrk="0" hangingPunct="0"/>
              <a:t>5/9/2022</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4113723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Quality management team activities</a:t>
            </a:r>
          </a:p>
        </p:txBody>
      </p:sp>
      <p:sp>
        <p:nvSpPr>
          <p:cNvPr id="15363" name="Rectangle 3"/>
          <p:cNvSpPr>
            <a:spLocks noGrp="1" noChangeArrowheads="1"/>
          </p:cNvSpPr>
          <p:nvPr>
            <p:ph idx="1"/>
          </p:nvPr>
        </p:nvSpPr>
        <p:spPr>
          <a:xfrm>
            <a:off x="609600" y="1922930"/>
            <a:ext cx="10972800" cy="4525963"/>
          </a:xfrm>
        </p:spPr>
        <p:txBody>
          <a:bodyPr/>
          <a:lstStyle/>
          <a:p>
            <a:pPr algn="just"/>
            <a:r>
              <a:rPr lang="en-US" b="1" dirty="0"/>
              <a:t>QM team should be independent from the development team </a:t>
            </a:r>
          </a:p>
          <a:p>
            <a:pPr lvl="1" algn="just"/>
            <a:r>
              <a:rPr lang="en-US" dirty="0"/>
              <a:t>so that they </a:t>
            </a:r>
            <a:r>
              <a:rPr lang="en-US" i="1" u="sng" dirty="0"/>
              <a:t>can have an objective view of the software</a:t>
            </a:r>
            <a:r>
              <a:rPr lang="en-US" u="sng" dirty="0"/>
              <a:t>.</a:t>
            </a:r>
          </a:p>
          <a:p>
            <a:pPr lvl="1" algn="just"/>
            <a:r>
              <a:rPr lang="en-US" dirty="0"/>
              <a:t>They </a:t>
            </a:r>
            <a:r>
              <a:rPr lang="en-US" i="1" u="sng" dirty="0"/>
              <a:t>do not consider development issues </a:t>
            </a:r>
            <a:r>
              <a:rPr lang="en-US" u="sng" dirty="0"/>
              <a:t>while checking for quality.</a:t>
            </a:r>
            <a:r>
              <a:rPr lang="en-GB" u="sng" dirty="0"/>
              <a:t> </a:t>
            </a:r>
          </a:p>
          <a:p>
            <a:pPr lvl="1" algn="just"/>
            <a:r>
              <a:rPr lang="en-GB" dirty="0"/>
              <a:t>Have responsibilities from organization so </a:t>
            </a:r>
            <a:r>
              <a:rPr lang="en-GB" u="sng" dirty="0"/>
              <a:t>they will </a:t>
            </a:r>
            <a:r>
              <a:rPr lang="en-GB" i="1" u="sng" dirty="0"/>
              <a:t>report to upper hierarchy above project managers.</a:t>
            </a:r>
          </a:p>
          <a:p>
            <a:pPr lvl="1" algn="just"/>
            <a:r>
              <a:rPr lang="en-GB" b="1" dirty="0"/>
              <a:t>Project managers have time &amp; budget constraints so they may overlook the product quality.</a:t>
            </a:r>
          </a:p>
          <a:p>
            <a:pPr marL="457200" lvl="1" indent="0" algn="just">
              <a:buNone/>
            </a:pPr>
            <a:endParaRPr lang="en-GB" b="1" dirty="0"/>
          </a:p>
          <a:p>
            <a:pPr lvl="1" algn="just"/>
            <a:endParaRPr lang="en-GB" dirty="0"/>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29211862-607A-42C7-AA22-0111628025EF}"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extLst>
      <p:ext uri="{BB962C8B-B14F-4D97-AF65-F5344CB8AC3E}">
        <p14:creationId xmlns:p14="http://schemas.microsoft.com/office/powerpoint/2010/main" val="15225081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2301549" y="1600201"/>
            <a:ext cx="7345375" cy="4039673"/>
          </a:xfrm>
        </p:spPr>
      </p:pic>
      <p:sp>
        <p:nvSpPr>
          <p:cNvPr id="6" name="Footer Placeholder 5"/>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5" name="Slide Number Placeholder 4"/>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eaLnBrk="0" hangingPunct="0"/>
            <a:fld id="{F328BB32-47E3-427A-BFEA-B7E71F8CE7EB}"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idx="1"/>
          </p:nvPr>
        </p:nvSpPr>
        <p:spPr>
          <a:xfrm>
            <a:off x="609600" y="1534180"/>
            <a:ext cx="10972800" cy="4525963"/>
          </a:xfrm>
        </p:spPr>
        <p:txBody>
          <a:bodyPr/>
          <a:lstStyle/>
          <a:p>
            <a:r>
              <a:rPr lang="en-GB" dirty="0"/>
              <a:t>Quality plan:</a:t>
            </a:r>
          </a:p>
          <a:p>
            <a:pPr lvl="1"/>
            <a:r>
              <a:rPr lang="en-GB" dirty="0"/>
              <a:t>sets out the desired product qualities,</a:t>
            </a:r>
          </a:p>
          <a:p>
            <a:pPr lvl="1"/>
            <a:r>
              <a:rPr lang="en-GB" dirty="0"/>
              <a:t>and how these are assessed and,</a:t>
            </a:r>
          </a:p>
          <a:p>
            <a:pPr lvl="1"/>
            <a:r>
              <a:rPr lang="en-GB" dirty="0"/>
              <a:t>defines the most significant quality attributes.</a:t>
            </a:r>
          </a:p>
          <a:p>
            <a:r>
              <a:rPr lang="en-GB" dirty="0"/>
              <a:t>Outline structure for quality plan includes:</a:t>
            </a:r>
          </a:p>
          <a:p>
            <a:pPr lvl="1"/>
            <a:r>
              <a:rPr lang="en-GB" dirty="0"/>
              <a:t>product introduction</a:t>
            </a:r>
          </a:p>
          <a:p>
            <a:pPr lvl="1"/>
            <a:r>
              <a:rPr lang="en-GB" dirty="0"/>
              <a:t>Product plans</a:t>
            </a:r>
          </a:p>
          <a:p>
            <a:pPr lvl="1"/>
            <a:r>
              <a:rPr lang="en-GB" dirty="0"/>
              <a:t>Process descriptions</a:t>
            </a:r>
          </a:p>
          <a:p>
            <a:pPr lvl="1"/>
            <a:r>
              <a:rPr lang="en-GB" dirty="0"/>
              <a:t>Quality goals</a:t>
            </a:r>
          </a:p>
          <a:p>
            <a:pPr lvl="1"/>
            <a:r>
              <a:rPr lang="en-GB" dirty="0"/>
              <a:t>Risk identification &amp; risk management</a:t>
            </a:r>
          </a:p>
          <a:p>
            <a:r>
              <a:rPr lang="en-GB" dirty="0"/>
              <a:t>Quality plans should be short, succinct documents</a:t>
            </a:r>
          </a:p>
          <a:p>
            <a:pPr lvl="1"/>
            <a:r>
              <a:rPr lang="en-GB" dirty="0"/>
              <a:t>If they are too long, no-one will read them</a:t>
            </a:r>
          </a:p>
          <a:p>
            <a:pPr lvl="1"/>
            <a:endParaRPr lang="en-GB" dirty="0"/>
          </a:p>
          <a:p>
            <a:pPr lvl="1"/>
            <a:endParaRPr lang="en-GB" dirty="0"/>
          </a:p>
        </p:txBody>
      </p:sp>
      <p:sp>
        <p:nvSpPr>
          <p:cNvPr id="7" name="Footer Placeholder 6"/>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6" name="Slide Number Placeholder 5"/>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4F6B190F-777D-46E5-936E-99AF05C15B77}" type="datetime1">
              <a:rPr lang="en-US">
                <a:solidFill>
                  <a:prstClr val="black">
                    <a:tint val="75000"/>
                  </a:prstClr>
                </a:solidFill>
                <a:latin typeface="Calibri"/>
              </a:rPr>
              <a:pPr eaLnBrk="0" hangingPunct="0"/>
              <a:t>5/9/2022</a:t>
            </a:fld>
            <a:endParaRPr lang="en-US" dirty="0">
              <a:solidFill>
                <a:prstClr val="black">
                  <a:tint val="75000"/>
                </a:prstClr>
              </a:solidFill>
              <a:latin typeface="Calibri"/>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pPr algn="just"/>
            <a:r>
              <a:rPr lang="en-US" dirty="0"/>
              <a:t>QM is particularly </a:t>
            </a:r>
            <a:r>
              <a:rPr lang="en-US" i="1" dirty="0"/>
              <a:t>important for large, complex systems</a:t>
            </a:r>
            <a:r>
              <a:rPr lang="en-US" dirty="0"/>
              <a:t>.</a:t>
            </a:r>
          </a:p>
          <a:p>
            <a:pPr algn="just"/>
            <a:r>
              <a:rPr lang="en-US" dirty="0"/>
              <a:t>For </a:t>
            </a:r>
            <a:r>
              <a:rPr lang="en-US" i="1" dirty="0"/>
              <a:t>smaller systems, needs less documentation and should focus on establishing a quality culture</a:t>
            </a:r>
            <a:r>
              <a:rPr lang="en-US" dirty="0"/>
              <a:t>.</a:t>
            </a:r>
          </a:p>
          <a:p>
            <a:pPr algn="just"/>
            <a:r>
              <a:rPr lang="en-US" dirty="0"/>
              <a:t>The quality </a:t>
            </a:r>
            <a:r>
              <a:rPr lang="en-US" i="1" dirty="0"/>
              <a:t>documentation helps in continuity of development even if the development team changes.</a:t>
            </a:r>
          </a:p>
          <a:p>
            <a:pPr algn="just"/>
            <a:r>
              <a:rPr lang="en-US" dirty="0"/>
              <a:t>Extensive </a:t>
            </a:r>
            <a:r>
              <a:rPr lang="en-US" i="1" dirty="0"/>
              <a:t>documentation for validation &amp; verification.</a:t>
            </a:r>
          </a:p>
          <a:p>
            <a:pPr algn="just"/>
            <a:r>
              <a:rPr lang="en-US" i="1" dirty="0"/>
              <a:t>Techniques have to evolve when agile development is used. </a:t>
            </a:r>
            <a:r>
              <a:rPr lang="en-US" dirty="0"/>
              <a:t>As agile doesn’t encourage ample documentation.</a:t>
            </a:r>
          </a:p>
        </p:txBody>
      </p:sp>
      <p:sp>
        <p:nvSpPr>
          <p:cNvPr id="5" name="Footer Placeholder 4"/>
          <p:cNvSpPr>
            <a:spLocks noGrp="1"/>
          </p:cNvSpPr>
          <p:nvPr>
            <p:ph type="ftr" sz="quarter" idx="11"/>
          </p:nvPr>
        </p:nvSpPr>
        <p:spPr/>
        <p:txBody>
          <a:bodyPr/>
          <a:lstStyle/>
          <a:p>
            <a:pPr eaLnBrk="0" hangingPunct="0"/>
            <a:r>
              <a:rPr lang="en-US">
                <a:solidFill>
                  <a:prstClr val="black">
                    <a:tint val="75000"/>
                  </a:prstClr>
                </a:solidFill>
                <a:latin typeface="Calibri"/>
              </a:rPr>
              <a:t>Chapter 24 Quality management</a:t>
            </a:r>
          </a:p>
        </p:txBody>
      </p:sp>
      <p:sp>
        <p:nvSpPr>
          <p:cNvPr id="4" name="Slide Number Placeholder 3"/>
          <p:cNvSpPr>
            <a:spLocks noGrp="1"/>
          </p:cNvSpPr>
          <p:nvPr>
            <p:ph type="sldNum" sz="quarter" idx="12"/>
          </p:nvPr>
        </p:nvSpPr>
        <p:spPr/>
        <p:txBody>
          <a:bodyPr/>
          <a:lstStyle/>
          <a:p>
            <a:pPr eaLnBrk="0" hangingPunct="0"/>
            <a:fld id="{745CE82A-87C3-2841-AAF3-37DF1E34DC62}" type="slidenum">
              <a:rPr lang="en-US">
                <a:solidFill>
                  <a:prstClr val="black">
                    <a:tint val="75000"/>
                  </a:prstClr>
                </a:solidFill>
                <a:latin typeface="Calibri"/>
              </a:rPr>
              <a:pPr eaLnBrk="0" hangingPunct="0"/>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eaLnBrk="0" hangingPunct="0"/>
            <a:fld id="{87562AF2-0E1D-46E6-80AA-BC6B656EF5FE}" type="datetime1">
              <a:rPr lang="en-US">
                <a:solidFill>
                  <a:prstClr val="black">
                    <a:tint val="75000"/>
                  </a:prstClr>
                </a:solidFill>
                <a:latin typeface="Calibri"/>
              </a:rPr>
              <a:pPr eaLnBrk="0" hangingPunct="0"/>
              <a:t>5/9/2022</a:t>
            </a:fld>
            <a:endParaRPr lang="en-US">
              <a:solidFill>
                <a:prstClr val="black">
                  <a:tint val="75000"/>
                </a:prstClr>
              </a:solidFill>
              <a:latin typeface="Calibri"/>
            </a:endParaRPr>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1138</Words>
  <Application>Microsoft Office PowerPoint</Application>
  <PresentationFormat>Widescreen</PresentationFormat>
  <Paragraphs>164</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Calibri</vt:lpstr>
      <vt:lpstr>Wingdings</vt:lpstr>
      <vt:lpstr>SE10 slides</vt:lpstr>
      <vt:lpstr>Chapter 24 - Quality Management</vt:lpstr>
      <vt:lpstr>Software quality management</vt:lpstr>
      <vt:lpstr>QM importance at different levels</vt:lpstr>
      <vt:lpstr>Parts of Quality management</vt:lpstr>
      <vt:lpstr>Quality management activities</vt:lpstr>
      <vt:lpstr>Quality management team activities</vt:lpstr>
      <vt:lpstr>Quality management and software development </vt:lpstr>
      <vt:lpstr>Quality planning</vt:lpstr>
      <vt:lpstr>Scope of quality management</vt:lpstr>
      <vt:lpstr>Software quality</vt:lpstr>
      <vt:lpstr>Software quality</vt:lpstr>
      <vt:lpstr>Software fitness for purpose checks include:</vt:lpstr>
      <vt:lpstr>Non-functional characteristics</vt:lpstr>
      <vt:lpstr>Software quality attributes</vt:lpstr>
      <vt:lpstr>Quality conflicts</vt:lpstr>
      <vt:lpstr>Process and product quality</vt:lpstr>
      <vt:lpstr>Process-based quality assessment</vt:lpstr>
      <vt:lpstr>Quality 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24 - Quality Management</dc:title>
  <dc:creator>Fast</dc:creator>
  <cp:lastModifiedBy>Hajra Ahmed</cp:lastModifiedBy>
  <cp:revision>14</cp:revision>
  <dcterms:created xsi:type="dcterms:W3CDTF">2022-04-26T03:14:00Z</dcterms:created>
  <dcterms:modified xsi:type="dcterms:W3CDTF">2022-05-09T03:41:08Z</dcterms:modified>
</cp:coreProperties>
</file>