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4"/>
  </p:notesMasterIdLst>
  <p:sldIdLst>
    <p:sldId id="257" r:id="rId4"/>
    <p:sldId id="363" r:id="rId5"/>
    <p:sldId id="280" r:id="rId6"/>
    <p:sldId id="281" r:id="rId7"/>
    <p:sldId id="373" r:id="rId8"/>
    <p:sldId id="397" r:id="rId9"/>
    <p:sldId id="396" r:id="rId10"/>
    <p:sldId id="283" r:id="rId11"/>
    <p:sldId id="284" r:id="rId12"/>
    <p:sldId id="264" r:id="rId13"/>
    <p:sldId id="326" r:id="rId14"/>
    <p:sldId id="327" r:id="rId15"/>
    <p:sldId id="266" r:id="rId16"/>
    <p:sldId id="364" r:id="rId17"/>
    <p:sldId id="398" r:id="rId18"/>
    <p:sldId id="273" r:id="rId19"/>
    <p:sldId id="400" r:id="rId20"/>
    <p:sldId id="376" r:id="rId21"/>
    <p:sldId id="328" r:id="rId22"/>
    <p:sldId id="377" r:id="rId23"/>
    <p:sldId id="335" r:id="rId24"/>
    <p:sldId id="343" r:id="rId25"/>
    <p:sldId id="329" r:id="rId26"/>
    <p:sldId id="347" r:id="rId27"/>
    <p:sldId id="366" r:id="rId28"/>
    <p:sldId id="379" r:id="rId29"/>
    <p:sldId id="380" r:id="rId30"/>
    <p:sldId id="375" r:id="rId31"/>
    <p:sldId id="382" r:id="rId32"/>
    <p:sldId id="3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4DB9E-0611-4F28-BE5A-9E80B688D3FD}"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608D0-8803-40C0-AC7D-4D969B625C85}" type="slidenum">
              <a:rPr lang="en-US" smtClean="0"/>
              <a:t>‹#›</a:t>
            </a:fld>
            <a:endParaRPr lang="en-US"/>
          </a:p>
        </p:txBody>
      </p:sp>
    </p:spTree>
    <p:extLst>
      <p:ext uri="{BB962C8B-B14F-4D97-AF65-F5344CB8AC3E}">
        <p14:creationId xmlns:p14="http://schemas.microsoft.com/office/powerpoint/2010/main" val="70964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2852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54561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7508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ACC4CAB-7272-458E-AE56-534996F819A1}"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135367269"/>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E5A3642C-40E5-42C1-AE55-59430491AAE7}"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130123630"/>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BE1E6BEF-FE80-42DF-82D1-36B8443647C1}"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474654493"/>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10F60A6-D842-4A25-807D-0CE682611DEC}"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110811806"/>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D7A28F6D-8DC2-4787-9DA3-782059B9F5E0}"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516161271"/>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0B32E5C6-3776-4B88-A20D-BCA24BDC06B1}"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58381313"/>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79AC3CFE-E812-4169-AA7E-72D22F5D35BF}" type="datetime1">
              <a:rPr lang="en-US" smtClean="0"/>
              <a:t>5/10/2022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4181196912"/>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9FDA1011-9F4D-4264-BBEB-81284B905E8C}" type="datetime1">
              <a:rPr lang="en-US" smtClean="0"/>
              <a:t>5/10/2022</a:t>
            </a:fld>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883323544"/>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B54C259-A88D-4830-B43A-E92D41989788}" type="datetime1">
              <a:rPr lang="en-US" smtClean="0"/>
              <a:t>5/10/2022</a:t>
            </a:fld>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872743047"/>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2F5958C-F2F4-417C-BC70-79F4FB24F0D3}" type="datetime1">
              <a:rPr lang="en-US" smtClean="0"/>
              <a:t>5/10/2022</a:t>
            </a:fld>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470271645"/>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FA1617FC-7955-4EC4-847B-5AE9545EB561}" type="datetime1">
              <a:rPr lang="en-US" smtClean="0"/>
              <a:t>5/10/2022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87927331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59B09707-5CC1-49FA-A604-2EA076E5B05F}"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46403415"/>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ACFC9073-75B1-44D4-AE33-008F2A42C2FD}" type="datetime1">
              <a:rPr lang="en-US" smtClean="0"/>
              <a:t>5/10/2022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841670667"/>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AA7130A7-5771-4882-955F-3D34400C839A}"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706696900"/>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54DEBE8-01FD-42C5-87F9-C33ADAA48B67}"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770836883"/>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920184724"/>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623136806"/>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159506814"/>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142869927"/>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10/12/2014</a:t>
            </a:r>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796513890"/>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10/12/2014</a:t>
            </a:r>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595299292"/>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10/12/2014</a:t>
            </a:r>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9794038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EE0B289F-B57A-4B10-A22B-45EC7FCDC7A4}"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307133903"/>
      </p:ext>
    </p:extLst>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442994078"/>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178367662"/>
      </p:ext>
    </p:extLst>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250820623"/>
      </p:ext>
    </p:extLst>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921211671"/>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57FBC70D-752E-4609-97E1-6498B9846022}" type="datetime1">
              <a:rPr lang="en-US" smtClean="0"/>
              <a:t>5/10/2022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95021911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A5A8F632-7BFD-40BF-8ACC-D1A03AA82E76}" type="datetime1">
              <a:rPr lang="en-US" smtClean="0"/>
              <a:t>5/10/2022</a:t>
            </a:fld>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252883971"/>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EF8967E-D250-4026-B847-9E0E81269A7D}" type="datetime1">
              <a:rPr lang="en-US" smtClean="0"/>
              <a:t>5/10/2022</a:t>
            </a:fld>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293268108"/>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4D15326-ADD3-4279-9907-09CF07CF11BA}" type="datetime1">
              <a:rPr lang="en-US" smtClean="0"/>
              <a:t>5/10/2022</a:t>
            </a:fld>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786296097"/>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BFE21C5-42F0-49E4-8FEC-3D3D7C0D46D9}" type="datetime1">
              <a:rPr lang="en-US" smtClean="0"/>
              <a:t>5/10/2022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731332063"/>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E49C5F8-7544-4F43-BE5F-AB97CED5B810}" type="datetime1">
              <a:rPr lang="en-US" smtClean="0"/>
              <a:t>5/10/2022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721906791"/>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18B1BE11-1ED2-4E25-B6AC-6B0C7A2D257F}" type="datetime1">
              <a:rPr lang="en-US" smtClean="0"/>
              <a:t>5/10/2022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457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0D694FCC-03F5-4231-8B40-78CAF90E87E7}" type="datetime1">
              <a:rPr lang="en-US" smtClean="0"/>
              <a:t>5/10/2022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718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10/12/2014</a:t>
            </a: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06717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503712" y="2780929"/>
            <a:ext cx="6353352" cy="1470025"/>
          </a:xfrm>
        </p:spPr>
        <p:txBody>
          <a:bodyPr/>
          <a:lstStyle/>
          <a:p>
            <a:r>
              <a:rPr lang="en-GB" dirty="0"/>
              <a:t>Chapter 24 - Quality Management contd..</a:t>
            </a:r>
          </a:p>
        </p:txBody>
      </p:sp>
      <p:sp>
        <p:nvSpPr>
          <p:cNvPr id="8" name="Footer Placeholder 7"/>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24 Quality management</a:t>
            </a:r>
          </a:p>
        </p:txBody>
      </p:sp>
      <p:sp>
        <p:nvSpPr>
          <p:cNvPr id="7" name="Slide Number Placeholder 6"/>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745CE82A-87C3-2841-AAF3-37DF1E34DC6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AF4DF710-0D18-4D06-92CE-05DEF7262DD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5/10/2022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ISO 9001 standards framework</a:t>
            </a:r>
          </a:p>
        </p:txBody>
      </p:sp>
      <p:sp>
        <p:nvSpPr>
          <p:cNvPr id="16387" name="Rectangle 3"/>
          <p:cNvSpPr>
            <a:spLocks noGrp="1" noChangeArrowheads="1"/>
          </p:cNvSpPr>
          <p:nvPr>
            <p:ph idx="1"/>
          </p:nvPr>
        </p:nvSpPr>
        <p:spPr>
          <a:xfrm>
            <a:off x="517321" y="1417638"/>
            <a:ext cx="10972800" cy="4525963"/>
          </a:xfrm>
        </p:spPr>
        <p:txBody>
          <a:bodyPr/>
          <a:lstStyle/>
          <a:p>
            <a:pPr algn="just"/>
            <a:r>
              <a:rPr lang="en-GB" dirty="0"/>
              <a:t>Unification of international standards.</a:t>
            </a:r>
          </a:p>
          <a:p>
            <a:pPr algn="just"/>
            <a:r>
              <a:rPr lang="en-GB" dirty="0"/>
              <a:t>An international set of standards that can be used as a basis for developing quality management systems.</a:t>
            </a:r>
          </a:p>
          <a:p>
            <a:pPr lvl="1" algn="just"/>
            <a:r>
              <a:rPr lang="en-GB" dirty="0"/>
              <a:t>QMS includes the policies to be used, procedures to be practiced and the person who is responsible to practice it.</a:t>
            </a:r>
          </a:p>
          <a:p>
            <a:pPr algn="just"/>
            <a:r>
              <a:rPr lang="en-US" dirty="0"/>
              <a:t>ISO 9001</a:t>
            </a:r>
          </a:p>
          <a:p>
            <a:pPr lvl="1" algn="just"/>
            <a:r>
              <a:rPr lang="en-US" i="1" dirty="0"/>
              <a:t>applies to organizations that design, develop and maintain products, including software. </a:t>
            </a:r>
            <a:endParaRPr lang="en-GB" i="1" dirty="0"/>
          </a:p>
          <a:p>
            <a:pPr algn="just"/>
            <a:r>
              <a:rPr lang="en-US" b="1" dirty="0"/>
              <a:t>The ISO 9001 is a framework for developing software standards</a:t>
            </a:r>
            <a:r>
              <a:rPr lang="en-US" dirty="0"/>
              <a:t>.</a:t>
            </a:r>
          </a:p>
          <a:p>
            <a:pPr lvl="1" algn="just"/>
            <a:r>
              <a:rPr lang="en-US" dirty="0"/>
              <a:t>It sets out </a:t>
            </a:r>
          </a:p>
          <a:p>
            <a:pPr lvl="2" algn="just"/>
            <a:r>
              <a:rPr lang="en-US" dirty="0"/>
              <a:t>quality principles, </a:t>
            </a:r>
          </a:p>
          <a:p>
            <a:pPr lvl="2" algn="just"/>
            <a:r>
              <a:rPr lang="en-US" dirty="0"/>
              <a:t>describes quality processes </a:t>
            </a:r>
          </a:p>
          <a:p>
            <a:pPr lvl="2" algn="just"/>
            <a:r>
              <a:rPr lang="en-US" dirty="0"/>
              <a:t>lays out the organizational standards and procedures that should be defined.</a:t>
            </a:r>
          </a:p>
          <a:p>
            <a:pPr lvl="2" algn="just"/>
            <a:r>
              <a:rPr lang="en-US" dirty="0"/>
              <a:t>These all should be documented in an organizational quality manual.</a:t>
            </a:r>
            <a:endParaRPr lang="en-GB" dirty="0"/>
          </a:p>
          <a:p>
            <a:pPr algn="just"/>
            <a:endParaRPr lang="en-GB" dirty="0"/>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10</a:t>
            </a:fld>
            <a:endParaRPr lang="en-US">
              <a:solidFill>
                <a:prstClr val="black">
                  <a:tint val="75000"/>
                </a:prstClr>
              </a:solidFill>
              <a:latin typeface="Calibri"/>
            </a:endParaRPr>
          </a:p>
        </p:txBody>
      </p:sp>
      <p:sp>
        <p:nvSpPr>
          <p:cNvPr id="3" name="Date Placeholder 2">
            <a:extLst>
              <a:ext uri="{FF2B5EF4-FFF2-40B4-BE49-F238E27FC236}">
                <a16:creationId xmlns:a16="http://schemas.microsoft.com/office/drawing/2014/main" id="{4208AB43-F00D-C6D4-C7B1-FD71233B935F}"/>
              </a:ext>
            </a:extLst>
          </p:cNvPr>
          <p:cNvSpPr>
            <a:spLocks noGrp="1"/>
          </p:cNvSpPr>
          <p:nvPr>
            <p:ph type="dt" sz="half" idx="10"/>
          </p:nvPr>
        </p:nvSpPr>
        <p:spPr/>
        <p:txBody>
          <a:bodyPr/>
          <a:lstStyle/>
          <a:p>
            <a:fld id="{83615BC3-05F4-42D9-A021-7BD3832E6EEC}" type="datetime1">
              <a:rPr lang="en-US" smtClean="0"/>
              <a:t>5/10/2022</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core processes</a:t>
            </a:r>
            <a:r>
              <a:rPr lang="en-GB" dirty="0"/>
              <a:t> </a:t>
            </a:r>
            <a:endParaRPr lang="en-US" dirty="0"/>
          </a:p>
        </p:txBody>
      </p:sp>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A05516E5-F833-490D-8E07-D1EBEA794C90}"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pic>
        <p:nvPicPr>
          <p:cNvPr id="8" name="Picture 7" descr="24.5 ISO9001-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844824"/>
            <a:ext cx="7944109" cy="4104456"/>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and quality management</a:t>
            </a:r>
            <a:r>
              <a:rPr lang="en-GB" dirty="0"/>
              <a:t> </a:t>
            </a:r>
            <a:endParaRPr lang="en-US" dirty="0"/>
          </a:p>
        </p:txBody>
      </p:sp>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12</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B2C1EE4B-812D-4397-8C30-B6E076D69354}"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1844824"/>
            <a:ext cx="7344816" cy="4398093"/>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t>ISO 9001 certification</a:t>
            </a:r>
          </a:p>
        </p:txBody>
      </p:sp>
      <p:sp>
        <p:nvSpPr>
          <p:cNvPr id="18435" name="Rectangle 3"/>
          <p:cNvSpPr>
            <a:spLocks noGrp="1" noChangeArrowheads="1"/>
          </p:cNvSpPr>
          <p:nvPr>
            <p:ph idx="1"/>
          </p:nvPr>
        </p:nvSpPr>
        <p:spPr/>
        <p:txBody>
          <a:bodyPr/>
          <a:lstStyle/>
          <a:p>
            <a:pPr algn="just"/>
            <a:r>
              <a:rPr lang="en-GB" dirty="0"/>
              <a:t>Quality standards and procedures ~ documented in an organisational quality manual.</a:t>
            </a:r>
          </a:p>
          <a:p>
            <a:pPr algn="just"/>
            <a:r>
              <a:rPr lang="en-GB" b="1" dirty="0"/>
              <a:t>An external body ~ certify that an organisation’s quality manual conforms to ISO 9000 standards.</a:t>
            </a:r>
          </a:p>
          <a:p>
            <a:pPr algn="just"/>
            <a:r>
              <a:rPr lang="en-GB" dirty="0"/>
              <a:t>Some customers require suppliers to be ISO 9000 certified.</a:t>
            </a:r>
          </a:p>
          <a:p>
            <a:pPr algn="just"/>
            <a:r>
              <a:rPr lang="en-GB" b="1" dirty="0"/>
              <a:t>It is not necessarily that every certified company follows the best practices and are delivering a quality product every time.</a:t>
            </a:r>
          </a:p>
          <a:p>
            <a:pPr algn="just"/>
            <a:endParaRPr lang="en-GB" dirty="0"/>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4D2FB6CA-A087-4B6C-BEB4-A1AFCC91DED5}"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492896"/>
            <a:ext cx="8208912" cy="1143000"/>
          </a:xfrm>
        </p:spPr>
        <p:txBody>
          <a:bodyPr/>
          <a:lstStyle/>
          <a:p>
            <a:pPr algn="ctr"/>
            <a:r>
              <a:rPr lang="en-US" dirty="0"/>
              <a:t>Reviews and inspections</a:t>
            </a:r>
          </a:p>
        </p:txBody>
      </p:sp>
      <p:sp>
        <p:nvSpPr>
          <p:cNvPr id="4" name="Date Placeholder 3"/>
          <p:cNvSpPr>
            <a:spLocks noGrp="1"/>
          </p:cNvSpPr>
          <p:nvPr>
            <p:ph type="dt" sz="half" idx="10"/>
          </p:nvPr>
        </p:nvSpPr>
        <p:spPr/>
        <p:txBody>
          <a:bodyPr/>
          <a:lstStyle/>
          <a:p>
            <a:pPr eaLnBrk="0" hangingPunct="0"/>
            <a:fld id="{0D61688E-203A-4402-9774-AC6DF9C8E7F6}"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14</a:t>
            </a:fld>
            <a:endParaRPr lang="en-US">
              <a:solidFill>
                <a:prstClr val="black">
                  <a:tint val="75000"/>
                </a:prstClr>
              </a:solidFill>
              <a:latin typeface="Calibri"/>
            </a:endParaRPr>
          </a:p>
        </p:txBody>
      </p:sp>
    </p:spTree>
    <p:extLst>
      <p:ext uri="{BB962C8B-B14F-4D97-AF65-F5344CB8AC3E}">
        <p14:creationId xmlns:p14="http://schemas.microsoft.com/office/powerpoint/2010/main" val="39487452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p:txBody>
          <a:bodyPr/>
          <a:lstStyle/>
          <a:p>
            <a:r>
              <a:rPr lang="en-GB" dirty="0"/>
              <a:t>Quality assurance activities</a:t>
            </a:r>
          </a:p>
          <a:p>
            <a:r>
              <a:rPr lang="en-GB" dirty="0"/>
              <a:t>Check for the quality of the delivered product</a:t>
            </a:r>
          </a:p>
          <a:p>
            <a:r>
              <a:rPr lang="en-GB" dirty="0"/>
              <a:t>Involves following activities:</a:t>
            </a:r>
          </a:p>
          <a:p>
            <a:pPr lvl="1"/>
            <a:r>
              <a:rPr lang="en-GB" dirty="0"/>
              <a:t>Checking software</a:t>
            </a:r>
          </a:p>
          <a:p>
            <a:pPr lvl="1"/>
            <a:r>
              <a:rPr lang="en-GB" dirty="0"/>
              <a:t>Checking documentation</a:t>
            </a:r>
          </a:p>
          <a:p>
            <a:pPr lvl="1"/>
            <a:r>
              <a:rPr lang="en-GB" dirty="0"/>
              <a:t>Checking the development process</a:t>
            </a:r>
          </a:p>
          <a:p>
            <a:pPr lvl="1"/>
            <a:r>
              <a:rPr lang="en-GB" dirty="0"/>
              <a:t>Identifying defects</a:t>
            </a:r>
          </a:p>
          <a:p>
            <a:pPr lvl="1"/>
            <a:r>
              <a:rPr lang="en-GB" dirty="0"/>
              <a:t>Checking for the non-conformance with any standard.</a:t>
            </a:r>
          </a:p>
          <a:p>
            <a:r>
              <a:rPr lang="en-GB" dirty="0"/>
              <a:t>Reviews &amp; inspections are done side by side with software verification &amp; validation.</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8DE1B083-A4AD-4615-8EC5-ADE48E11236D}"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extLst>
      <p:ext uri="{BB962C8B-B14F-4D97-AF65-F5344CB8AC3E}">
        <p14:creationId xmlns:p14="http://schemas.microsoft.com/office/powerpoint/2010/main" val="19088073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p:txBody>
          <a:bodyPr/>
          <a:lstStyle/>
          <a:p>
            <a:pPr algn="just"/>
            <a:r>
              <a:rPr lang="en-GB" dirty="0"/>
              <a:t>During review process:</a:t>
            </a:r>
          </a:p>
          <a:p>
            <a:pPr lvl="1" algn="just"/>
            <a:r>
              <a:rPr lang="en-GB" dirty="0"/>
              <a:t>A </a:t>
            </a:r>
            <a:r>
              <a:rPr lang="en-GB" i="1" dirty="0"/>
              <a:t>group examines a process or system </a:t>
            </a:r>
            <a:r>
              <a:rPr lang="en-GB" dirty="0"/>
              <a:t>and its documentation to </a:t>
            </a:r>
            <a:r>
              <a:rPr lang="en-GB" i="1" dirty="0"/>
              <a:t>find potential problems.</a:t>
            </a:r>
          </a:p>
          <a:p>
            <a:pPr lvl="1" algn="just"/>
            <a:r>
              <a:rPr lang="en-GB" i="1" dirty="0"/>
              <a:t>Inform about the level of quality achieved</a:t>
            </a:r>
            <a:r>
              <a:rPr lang="en-GB" dirty="0"/>
              <a:t> in designing a software. </a:t>
            </a:r>
          </a:p>
          <a:p>
            <a:pPr lvl="1" algn="just"/>
            <a:r>
              <a:rPr lang="en-GB" dirty="0"/>
              <a:t>After that, </a:t>
            </a:r>
            <a:r>
              <a:rPr lang="en-GB" i="1" dirty="0"/>
              <a:t>project mangers can revise decisions and allocate resources as per the comments of the review committee.</a:t>
            </a:r>
          </a:p>
          <a:p>
            <a:pPr algn="just"/>
            <a:r>
              <a:rPr lang="en-GB" dirty="0"/>
              <a:t>Review process assess:</a:t>
            </a:r>
          </a:p>
          <a:p>
            <a:pPr lvl="1" algn="just"/>
            <a:r>
              <a:rPr lang="en-GB" b="1" dirty="0"/>
              <a:t>Documents developed in SDLC</a:t>
            </a:r>
            <a:r>
              <a:rPr lang="en-GB" dirty="0"/>
              <a:t> like specifications, design, code, process models, test plans, process standards and user manuals.</a:t>
            </a:r>
          </a:p>
          <a:p>
            <a:pPr algn="just"/>
            <a:r>
              <a:rPr lang="en-GB" dirty="0"/>
              <a:t>Review process </a:t>
            </a:r>
            <a:r>
              <a:rPr lang="en-GB" b="1" dirty="0"/>
              <a:t>checks for consistency, completeness of code and conformance to standards.</a:t>
            </a:r>
          </a:p>
          <a:p>
            <a:pPr algn="just"/>
            <a:r>
              <a:rPr lang="en-GB" dirty="0"/>
              <a:t>Also check for defects and give suggestions to product author.</a:t>
            </a:r>
          </a:p>
          <a:p>
            <a:pPr marL="0" indent="0" algn="just">
              <a:buNone/>
            </a:pPr>
            <a:endParaRPr lang="en-GB" dirty="0"/>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60AA248B-FC7F-41D6-94C5-F37801FF533D}"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Purpose of Reviews and inspections</a:t>
            </a:r>
          </a:p>
        </p:txBody>
      </p:sp>
      <p:sp>
        <p:nvSpPr>
          <p:cNvPr id="29699" name="Rectangle 3"/>
          <p:cNvSpPr>
            <a:spLocks noGrp="1" noChangeArrowheads="1"/>
          </p:cNvSpPr>
          <p:nvPr>
            <p:ph idx="1"/>
          </p:nvPr>
        </p:nvSpPr>
        <p:spPr>
          <a:xfrm>
            <a:off x="609600" y="1703718"/>
            <a:ext cx="10972800" cy="4525963"/>
          </a:xfrm>
        </p:spPr>
        <p:txBody>
          <a:bodyPr/>
          <a:lstStyle/>
          <a:p>
            <a:r>
              <a:rPr lang="en-GB" dirty="0"/>
              <a:t>Improve software quality</a:t>
            </a:r>
          </a:p>
          <a:p>
            <a:r>
              <a:rPr lang="en-GB" dirty="0"/>
              <a:t>identify and remove defects </a:t>
            </a:r>
          </a:p>
          <a:p>
            <a:r>
              <a:rPr lang="en-GB" dirty="0"/>
              <a:t>Types of review: </a:t>
            </a:r>
          </a:p>
          <a:p>
            <a:pPr lvl="1"/>
            <a:r>
              <a:rPr lang="en-GB" dirty="0"/>
              <a:t>Quality reviews (to check the software product quality).</a:t>
            </a:r>
          </a:p>
          <a:p>
            <a:pPr lvl="1"/>
            <a:r>
              <a:rPr lang="en-GB" dirty="0"/>
              <a:t>Progress reviews (to check product is going as per plan)</a:t>
            </a:r>
          </a:p>
          <a:p>
            <a:endParaRPr lang="en-GB" dirty="0"/>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60AA248B-FC7F-41D6-94C5-F37801FF533D}"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extLst>
      <p:ext uri="{BB962C8B-B14F-4D97-AF65-F5344CB8AC3E}">
        <p14:creationId xmlns:p14="http://schemas.microsoft.com/office/powerpoint/2010/main" val="2642476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the review process</a:t>
            </a:r>
          </a:p>
        </p:txBody>
      </p:sp>
      <p:sp>
        <p:nvSpPr>
          <p:cNvPr id="3" name="Content Placeholder 2"/>
          <p:cNvSpPr>
            <a:spLocks noGrp="1"/>
          </p:cNvSpPr>
          <p:nvPr>
            <p:ph idx="1"/>
          </p:nvPr>
        </p:nvSpPr>
        <p:spPr>
          <a:xfrm>
            <a:off x="609600" y="1417638"/>
            <a:ext cx="10972800" cy="4525963"/>
          </a:xfrm>
        </p:spPr>
        <p:txBody>
          <a:bodyPr/>
          <a:lstStyle/>
          <a:p>
            <a:pPr algn="just"/>
            <a:r>
              <a:rPr lang="en-US" dirty="0"/>
              <a:t>Pre-review activities</a:t>
            </a:r>
          </a:p>
          <a:p>
            <a:pPr lvl="1" algn="just"/>
            <a:r>
              <a:rPr lang="en-US" dirty="0"/>
              <a:t>Preparatory activities for review to be effective.</a:t>
            </a:r>
          </a:p>
          <a:p>
            <a:pPr lvl="1" algn="just"/>
            <a:r>
              <a:rPr lang="en-US" dirty="0"/>
              <a:t>Pre-review activities are concerned with review planning and review preparation</a:t>
            </a:r>
            <a:r>
              <a:rPr lang="en-GB" dirty="0"/>
              <a:t> </a:t>
            </a:r>
          </a:p>
          <a:p>
            <a:pPr lvl="1" algn="just"/>
            <a:r>
              <a:rPr lang="en-GB" dirty="0"/>
              <a:t>Set review time, arrange time &amp; place, distributing documents to be reviewed. </a:t>
            </a:r>
            <a:endParaRPr lang="en-US" dirty="0"/>
          </a:p>
          <a:p>
            <a:pPr algn="just"/>
            <a:r>
              <a:rPr lang="en-US" dirty="0"/>
              <a:t>The review meeting</a:t>
            </a:r>
          </a:p>
          <a:p>
            <a:pPr lvl="1" algn="just"/>
            <a:r>
              <a:rPr lang="en-US" dirty="0"/>
              <a:t>During the review meeting, an author of the document or program being reviewed should ‘walk through’ the document with the review team. </a:t>
            </a:r>
          </a:p>
          <a:p>
            <a:pPr lvl="1" algn="just"/>
            <a:r>
              <a:rPr lang="en-US" dirty="0"/>
              <a:t>Short meeting – max 2 hours</a:t>
            </a:r>
          </a:p>
          <a:p>
            <a:pPr lvl="1" algn="just"/>
            <a:r>
              <a:rPr lang="en-US" dirty="0"/>
              <a:t>Note all comments and must be updated in software. </a:t>
            </a:r>
          </a:p>
          <a:p>
            <a:pPr algn="just"/>
            <a:r>
              <a:rPr lang="en-US" dirty="0"/>
              <a:t>Post-review activities</a:t>
            </a:r>
          </a:p>
          <a:p>
            <a:pPr lvl="1" algn="just"/>
            <a:r>
              <a:rPr lang="en-US" dirty="0"/>
              <a:t>These address the problems and issues that have been raised during the review meeting.</a:t>
            </a:r>
          </a:p>
          <a:p>
            <a:pPr lvl="1" algn="just"/>
            <a:r>
              <a:rPr lang="en-US" dirty="0"/>
              <a:t>Actions involved: fixing bugs, refactoring software or rewriting documents.</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18</a:t>
            </a:fld>
            <a:endParaRPr lang="en-US">
              <a:solidFill>
                <a:prstClr val="black">
                  <a:tint val="75000"/>
                </a:prstClr>
              </a:solidFill>
              <a:latin typeface="Calibri"/>
            </a:endParaRPr>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review process</a:t>
            </a:r>
            <a:r>
              <a:rPr lang="en-GB" dirty="0"/>
              <a:t> </a:t>
            </a:r>
            <a:endParaRPr lang="en-US" dirty="0"/>
          </a:p>
        </p:txBody>
      </p:sp>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19</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FB0B7863-5762-4473-BE58-25E751D3F9F2}"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2564904"/>
            <a:ext cx="8543294" cy="1872208"/>
          </a:xfrm>
          <a:prstGeom prst="rect">
            <a:avLst/>
          </a:prstGeom>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348880"/>
            <a:ext cx="8208912" cy="1143000"/>
          </a:xfrm>
        </p:spPr>
        <p:txBody>
          <a:bodyPr/>
          <a:lstStyle/>
          <a:p>
            <a:pPr algn="ctr"/>
            <a:r>
              <a:rPr lang="en-US" dirty="0"/>
              <a:t>Software standards</a:t>
            </a:r>
          </a:p>
        </p:txBody>
      </p:sp>
      <p:sp>
        <p:nvSpPr>
          <p:cNvPr id="4" name="Date Placeholder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4503BC7D-0064-4698-A04D-D8947266DAB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5/10/2022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24 Quality management</a:t>
            </a:r>
          </a:p>
        </p:txBody>
      </p:sp>
      <p:sp>
        <p:nvSpPr>
          <p:cNvPr id="6" name="Slide Number Placeholder 5"/>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745CE82A-87C3-2841-AAF3-37DF1E34DC6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70320395"/>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reviews</a:t>
            </a:r>
          </a:p>
        </p:txBody>
      </p:sp>
      <p:sp>
        <p:nvSpPr>
          <p:cNvPr id="3" name="Content Placeholder 2"/>
          <p:cNvSpPr>
            <a:spLocks noGrp="1"/>
          </p:cNvSpPr>
          <p:nvPr>
            <p:ph idx="1"/>
          </p:nvPr>
        </p:nvSpPr>
        <p:spPr>
          <a:xfrm>
            <a:off x="609600" y="1720970"/>
            <a:ext cx="10972800" cy="4525963"/>
          </a:xfrm>
        </p:spPr>
        <p:txBody>
          <a:bodyPr/>
          <a:lstStyle/>
          <a:p>
            <a:r>
              <a:rPr lang="en-US" dirty="0"/>
              <a:t>Generally, its suggested to conduct the review process face-to-face.</a:t>
            </a:r>
          </a:p>
          <a:p>
            <a:r>
              <a:rPr lang="en-US" dirty="0"/>
              <a:t>But </a:t>
            </a:r>
            <a:r>
              <a:rPr lang="en-US" b="1" dirty="0"/>
              <a:t>project teams are now often distributed</a:t>
            </a:r>
            <a:r>
              <a:rPr lang="en-US" dirty="0"/>
              <a:t>, sometimes </a:t>
            </a:r>
            <a:r>
              <a:rPr lang="en-US" b="1" dirty="0"/>
              <a:t>across countries</a:t>
            </a:r>
            <a:r>
              <a:rPr lang="en-US" dirty="0"/>
              <a:t> or continents, so it is impractical for team members to meet face to face.</a:t>
            </a:r>
          </a:p>
          <a:p>
            <a:r>
              <a:rPr lang="en-US" b="1" dirty="0"/>
              <a:t>Remote reviewing</a:t>
            </a:r>
            <a:r>
              <a:rPr lang="en-US" dirty="0"/>
              <a:t> can be supported using shared documents where each review team member can annotate the document with their comments. </a:t>
            </a:r>
          </a:p>
        </p:txBody>
      </p:sp>
      <p:sp>
        <p:nvSpPr>
          <p:cNvPr id="4" name="Date Placeholder 3"/>
          <p:cNvSpPr>
            <a:spLocks noGrp="1"/>
          </p:cNvSpPr>
          <p:nvPr>
            <p:ph type="dt" sz="half" idx="10"/>
          </p:nvPr>
        </p:nvSpPr>
        <p:spPr/>
        <p:txBody>
          <a:bodyPr/>
          <a:lstStyle/>
          <a:p>
            <a:pPr eaLnBrk="0" hangingPunct="0"/>
            <a:fld id="{AB075C5F-4287-4AB7-8E73-2059ADF53B89}"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20</a:t>
            </a:fld>
            <a:endParaRPr lang="en-US">
              <a:solidFill>
                <a:prstClr val="black">
                  <a:tint val="75000"/>
                </a:prstClr>
              </a:solidFill>
              <a:latin typeface="Calibri"/>
            </a:endParaRPr>
          </a:p>
        </p:txBody>
      </p:sp>
    </p:spTree>
    <p:extLst>
      <p:ext uri="{BB962C8B-B14F-4D97-AF65-F5344CB8AC3E}">
        <p14:creationId xmlns:p14="http://schemas.microsoft.com/office/powerpoint/2010/main" val="71993984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Program inspections</a:t>
            </a:r>
          </a:p>
        </p:txBody>
      </p:sp>
      <p:sp>
        <p:nvSpPr>
          <p:cNvPr id="56323" name="Rectangle 3"/>
          <p:cNvSpPr>
            <a:spLocks noGrp="1" noChangeArrowheads="1"/>
          </p:cNvSpPr>
          <p:nvPr>
            <p:ph idx="1"/>
          </p:nvPr>
        </p:nvSpPr>
        <p:spPr/>
        <p:txBody>
          <a:bodyPr/>
          <a:lstStyle/>
          <a:p>
            <a:r>
              <a:rPr lang="en-GB" dirty="0"/>
              <a:t>Inspection is the part of verification &amp; validation process in testing.</a:t>
            </a:r>
          </a:p>
          <a:p>
            <a:r>
              <a:rPr lang="en-GB" dirty="0"/>
              <a:t>These are peer reviews where team members collaborate to identify anomalies and defects.(check for logical errors or missing features in code).</a:t>
            </a:r>
          </a:p>
          <a:p>
            <a:r>
              <a:rPr lang="en-GB" dirty="0"/>
              <a:t>Inspections do not require execution of a system so may be used before implementation. </a:t>
            </a:r>
          </a:p>
          <a:p>
            <a:r>
              <a:rPr lang="en-GB" dirty="0"/>
              <a:t>Inspection can be done for validating requirements, design or test data.</a:t>
            </a:r>
          </a:p>
          <a:p>
            <a:r>
              <a:rPr lang="en-GB" dirty="0"/>
              <a:t>Effective technique for discovering program errors.</a:t>
            </a: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18020B1E-7B7F-4906-B6CC-39B88211BBD0}"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pPr algn="just"/>
            <a:r>
              <a:rPr lang="en-GB" dirty="0"/>
              <a:t>Checklist of common errors is used to conduct the inspection.</a:t>
            </a:r>
          </a:p>
          <a:p>
            <a:pPr algn="just"/>
            <a:r>
              <a:rPr lang="en-GB" b="1" dirty="0"/>
              <a:t>Error checklists are programming language dependent </a:t>
            </a:r>
            <a:r>
              <a:rPr lang="en-GB" dirty="0"/>
              <a:t>as the behaviour of every language is different at compile time</a:t>
            </a:r>
          </a:p>
          <a:p>
            <a:pPr algn="just"/>
            <a:r>
              <a:rPr lang="en-GB" dirty="0"/>
              <a:t>It is </a:t>
            </a:r>
            <a:r>
              <a:rPr lang="en-GB" b="1" dirty="0"/>
              <a:t>observed that 60% defects in the program can be removed because of inspections.</a:t>
            </a:r>
          </a:p>
          <a:p>
            <a:pPr algn="just"/>
            <a:r>
              <a:rPr lang="en-GB" dirty="0"/>
              <a:t>But it’s an overhead and since </a:t>
            </a:r>
            <a:r>
              <a:rPr lang="en-GB" b="1" dirty="0"/>
              <a:t>automated testing </a:t>
            </a:r>
            <a:r>
              <a:rPr lang="en-GB" dirty="0"/>
              <a:t>is supported so mostly project mangers </a:t>
            </a:r>
            <a:r>
              <a:rPr lang="en-GB" b="1" dirty="0"/>
              <a:t>prefer</a:t>
            </a:r>
            <a:r>
              <a:rPr lang="en-GB" dirty="0"/>
              <a:t> that </a:t>
            </a:r>
            <a:r>
              <a:rPr lang="en-GB" b="1" dirty="0"/>
              <a:t>over inspections. </a:t>
            </a:r>
          </a:p>
          <a:p>
            <a:pPr algn="just"/>
            <a:endParaRPr lang="en-GB" dirty="0"/>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F347DEA9-60B3-4A7F-BE50-A51616B01817}"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8984485"/>
              </p:ext>
            </p:extLst>
          </p:nvPr>
        </p:nvGraphicFramePr>
        <p:xfrm>
          <a:off x="1285336" y="1716657"/>
          <a:ext cx="8925464" cy="4684142"/>
        </p:xfrm>
        <a:graphic>
          <a:graphicData uri="http://schemas.openxmlformats.org/drawingml/2006/table">
            <a:tbl>
              <a:tblPr firstRow="1" bandRow="1">
                <a:tableStyleId>{5C22544A-7EE6-4342-B048-85BDC9FD1C3A}</a:tableStyleId>
              </a:tblPr>
              <a:tblGrid>
                <a:gridCol w="2066080">
                  <a:extLst>
                    <a:ext uri="{9D8B030D-6E8A-4147-A177-3AD203B41FA5}">
                      <a16:colId xmlns:a16="http://schemas.microsoft.com/office/drawing/2014/main" val="20000"/>
                    </a:ext>
                  </a:extLst>
                </a:gridCol>
                <a:gridCol w="6859384">
                  <a:extLst>
                    <a:ext uri="{9D8B030D-6E8A-4147-A177-3AD203B41FA5}">
                      <a16:colId xmlns:a16="http://schemas.microsoft.com/office/drawing/2014/main" val="20001"/>
                    </a:ext>
                  </a:extLst>
                </a:gridCol>
              </a:tblGrid>
              <a:tr h="458587">
                <a:tc>
                  <a:txBody>
                    <a:bodyPr/>
                    <a:lstStyle/>
                    <a:p>
                      <a:pPr algn="just">
                        <a:spcAft>
                          <a:spcPts val="0"/>
                        </a:spcAft>
                      </a:pPr>
                      <a:r>
                        <a:rPr lang="en-US" sz="1600" b="1" dirty="0">
                          <a:solidFill>
                            <a:srgbClr val="000000"/>
                          </a:solidFill>
                          <a:latin typeface="Arial"/>
                          <a:ea typeface="Times New Roman"/>
                          <a:cs typeface="Arial"/>
                        </a:rPr>
                        <a:t>Fault 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670568">
                <a:tc>
                  <a:txBody>
                    <a:bodyPr/>
                    <a:lstStyle/>
                    <a:p>
                      <a:pPr algn="just">
                        <a:spcAft>
                          <a:spcPts val="0"/>
                        </a:spcAft>
                      </a:pPr>
                      <a:r>
                        <a:rPr lang="en-US" sz="1600" dirty="0">
                          <a:solidFill>
                            <a:srgbClr val="000000"/>
                          </a:solidFill>
                          <a:latin typeface="Arial"/>
                          <a:ea typeface="Times New Roman"/>
                          <a:cs typeface="Arial"/>
                        </a:rPr>
                        <a:t>Data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t>
                      </a:r>
                      <a:r>
                        <a:rPr lang="en-US" sz="1600" b="1" dirty="0">
                          <a:solidFill>
                            <a:srgbClr val="000000"/>
                          </a:solidFill>
                          <a:latin typeface="Arial"/>
                          <a:ea typeface="Times New Roman"/>
                          <a:cs typeface="Arial"/>
                        </a:rPr>
                        <a:t>all program variables initialized before their values are used?</a:t>
                      </a:r>
                      <a:endParaRPr lang="en-GB" sz="1600" b="1"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constants been named?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Should the upper bound of arrays be equal to the size of the array or Size -1?</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If character strings are used, is a delimiter explicitly assigned?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Is there any </a:t>
                      </a:r>
                      <a:r>
                        <a:rPr lang="en-US" sz="1600" b="1" dirty="0">
                          <a:solidFill>
                            <a:srgbClr val="000000"/>
                          </a:solidFill>
                          <a:latin typeface="Arial"/>
                          <a:ea typeface="Times New Roman"/>
                          <a:cs typeface="Arial"/>
                        </a:rPr>
                        <a:t>possibility of buffer overflow</a:t>
                      </a:r>
                      <a:r>
                        <a:rPr lang="en-US" sz="1600" dirty="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670568">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For each conditional statement, is the </a:t>
                      </a:r>
                      <a:r>
                        <a:rPr lang="en-US" sz="1600" b="1" dirty="0">
                          <a:solidFill>
                            <a:srgbClr val="000000"/>
                          </a:solidFill>
                          <a:latin typeface="Arial"/>
                          <a:ea typeface="Times New Roman"/>
                          <a:cs typeface="Arial"/>
                        </a:rPr>
                        <a:t>condition correct</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Is </a:t>
                      </a:r>
                      <a:r>
                        <a:rPr lang="en-US" sz="1600" b="1" dirty="0">
                          <a:solidFill>
                            <a:srgbClr val="000000"/>
                          </a:solidFill>
                          <a:latin typeface="Arial"/>
                          <a:ea typeface="Times New Roman"/>
                          <a:cs typeface="Arial"/>
                        </a:rPr>
                        <a:t>each loop certain to terminate</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compound </a:t>
                      </a:r>
                      <a:r>
                        <a:rPr lang="en-US" sz="1600" b="1" dirty="0">
                          <a:solidFill>
                            <a:srgbClr val="000000"/>
                          </a:solidFill>
                          <a:latin typeface="Arial"/>
                          <a:ea typeface="Times New Roman"/>
                          <a:cs typeface="Arial"/>
                        </a:rPr>
                        <a:t>statements correctly bracketed</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In case statements, are all possible cases accounted for?</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If a </a:t>
                      </a:r>
                      <a:r>
                        <a:rPr lang="en-US" sz="1600" b="1" dirty="0">
                          <a:solidFill>
                            <a:srgbClr val="000000"/>
                          </a:solidFill>
                          <a:latin typeface="Arial"/>
                          <a:ea typeface="Times New Roman"/>
                          <a:cs typeface="Arial"/>
                        </a:rPr>
                        <a:t>break is </a:t>
                      </a:r>
                      <a:r>
                        <a:rPr lang="en-US" sz="1600" dirty="0">
                          <a:solidFill>
                            <a:srgbClr val="000000"/>
                          </a:solidFill>
                          <a:latin typeface="Arial"/>
                          <a:ea typeface="Times New Roman"/>
                          <a:cs typeface="Arial"/>
                        </a:rPr>
                        <a:t>required after each case in case statements, has it been </a:t>
                      </a:r>
                      <a:r>
                        <a:rPr lang="en-US" sz="1600" b="1" dirty="0">
                          <a:solidFill>
                            <a:srgbClr val="000000"/>
                          </a:solidFill>
                          <a:latin typeface="Arial"/>
                          <a:ea typeface="Times New Roman"/>
                          <a:cs typeface="Arial"/>
                        </a:rPr>
                        <a:t>included</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84419">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t>
                      </a:r>
                      <a:r>
                        <a:rPr lang="en-US" sz="1600" b="1" dirty="0">
                          <a:solidFill>
                            <a:srgbClr val="000000"/>
                          </a:solidFill>
                          <a:latin typeface="Arial"/>
                          <a:ea typeface="Times New Roman"/>
                          <a:cs typeface="Arial"/>
                        </a:rPr>
                        <a:t>all input variables used</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a:t>
                      </a:r>
                      <a:r>
                        <a:rPr lang="en-US" sz="1600" b="1" dirty="0">
                          <a:solidFill>
                            <a:srgbClr val="000000"/>
                          </a:solidFill>
                          <a:latin typeface="Arial"/>
                          <a:ea typeface="Times New Roman"/>
                          <a:cs typeface="Arial"/>
                        </a:rPr>
                        <a:t>unexpected inputs cause corruption?</a:t>
                      </a:r>
                      <a:endParaRPr lang="en-GB" sz="1600" b="1"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23</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EF16D5AD-5811-4D32-A840-35C0C6AB06ED}"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t>
            </a:r>
            <a:r>
              <a:rPr lang="en-GB" dirty="0" err="1"/>
              <a:t>b</a:t>
            </a:r>
            <a:r>
              <a:rPr lang="en-GB"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0205440"/>
              </p:ext>
            </p:extLst>
          </p:nvPr>
        </p:nvGraphicFramePr>
        <p:xfrm>
          <a:off x="1328468" y="1854679"/>
          <a:ext cx="9332343" cy="3786610"/>
        </p:xfrm>
        <a:graphic>
          <a:graphicData uri="http://schemas.openxmlformats.org/drawingml/2006/table">
            <a:tbl>
              <a:tblPr firstRow="1" bandRow="1">
                <a:tableStyleId>{5C22544A-7EE6-4342-B048-85BDC9FD1C3A}</a:tableStyleId>
              </a:tblPr>
              <a:tblGrid>
                <a:gridCol w="2883055">
                  <a:extLst>
                    <a:ext uri="{9D8B030D-6E8A-4147-A177-3AD203B41FA5}">
                      <a16:colId xmlns:a16="http://schemas.microsoft.com/office/drawing/2014/main" val="20000"/>
                    </a:ext>
                  </a:extLst>
                </a:gridCol>
                <a:gridCol w="6449288">
                  <a:extLst>
                    <a:ext uri="{9D8B030D-6E8A-4147-A177-3AD203B41FA5}">
                      <a16:colId xmlns:a16="http://schemas.microsoft.com/office/drawing/2014/main" val="20001"/>
                    </a:ext>
                  </a:extLst>
                </a:gridCol>
              </a:tblGrid>
              <a:tr h="390828">
                <a:tc>
                  <a:txBody>
                    <a:bodyPr/>
                    <a:lstStyle/>
                    <a:p>
                      <a:pPr algn="just">
                        <a:spcAft>
                          <a:spcPts val="0"/>
                        </a:spcAft>
                      </a:pPr>
                      <a:r>
                        <a:rPr lang="en-US" sz="1400" b="1" dirty="0">
                          <a:solidFill>
                            <a:srgbClr val="000000"/>
                          </a:solidFill>
                          <a:latin typeface="Arial"/>
                          <a:ea typeface="Times New Roman"/>
                          <a:cs typeface="Arial"/>
                        </a:rPr>
                        <a:t>Fault 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285911">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Do </a:t>
                      </a:r>
                      <a:r>
                        <a:rPr lang="en-US" sz="1600" b="1" dirty="0">
                          <a:solidFill>
                            <a:srgbClr val="000000"/>
                          </a:solidFill>
                          <a:latin typeface="Arial"/>
                          <a:ea typeface="Times New Roman"/>
                          <a:cs typeface="Arial"/>
                        </a:rPr>
                        <a:t>all function and method calls have the correct number of parameters?</a:t>
                      </a:r>
                      <a:endParaRPr lang="en-GB" sz="1600" b="1"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Do </a:t>
                      </a:r>
                      <a:r>
                        <a:rPr lang="en-US" sz="1600" b="1" dirty="0">
                          <a:solidFill>
                            <a:srgbClr val="000000"/>
                          </a:solidFill>
                          <a:latin typeface="Arial"/>
                          <a:ea typeface="Times New Roman"/>
                          <a:cs typeface="Arial"/>
                        </a:rPr>
                        <a:t>parameter types match? </a:t>
                      </a:r>
                      <a:endParaRPr lang="en-GB" sz="1600" b="1"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the </a:t>
                      </a:r>
                      <a:r>
                        <a:rPr lang="en-US" sz="1600" b="1" dirty="0">
                          <a:solidFill>
                            <a:srgbClr val="000000"/>
                          </a:solidFill>
                          <a:latin typeface="Arial"/>
                          <a:ea typeface="Times New Roman"/>
                          <a:cs typeface="Arial"/>
                        </a:rPr>
                        <a:t>parameters in the right order</a:t>
                      </a:r>
                      <a:r>
                        <a:rPr lang="en-US" sz="1600" dirty="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533249">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If a linked structure is modified, have all links been correctly reassigned?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If </a:t>
                      </a:r>
                      <a:r>
                        <a:rPr lang="en-US" sz="1600" b="1" dirty="0">
                          <a:solidFill>
                            <a:srgbClr val="000000"/>
                          </a:solidFill>
                          <a:latin typeface="Arial"/>
                          <a:ea typeface="Times New Roman"/>
                          <a:cs typeface="Arial"/>
                        </a:rPr>
                        <a:t>dynamic storage is used, has space been allocated correctly</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Is </a:t>
                      </a:r>
                      <a:r>
                        <a:rPr lang="en-US" sz="1600" b="1" dirty="0">
                          <a:solidFill>
                            <a:srgbClr val="000000"/>
                          </a:solidFill>
                          <a:latin typeface="Arial"/>
                          <a:ea typeface="Times New Roman"/>
                          <a:cs typeface="Arial"/>
                        </a:rPr>
                        <a:t>space explicitly deallocated after it is no longer required</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571210">
                <a:tc>
                  <a:txBody>
                    <a:bodyPr/>
                    <a:lstStyle/>
                    <a:p>
                      <a:pPr algn="just">
                        <a:spcAft>
                          <a:spcPts val="0"/>
                        </a:spcAft>
                      </a:pPr>
                      <a:r>
                        <a:rPr lang="en-US" sz="1600" dirty="0">
                          <a:solidFill>
                            <a:srgbClr val="000000"/>
                          </a:solidFill>
                          <a:latin typeface="Arial"/>
                          <a:ea typeface="Times New Roman"/>
                          <a:cs typeface="Arial"/>
                        </a:rPr>
                        <a:t>Exception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t>
                      </a:r>
                      <a:r>
                        <a:rPr lang="en-US" sz="1600" b="1" dirty="0">
                          <a:solidFill>
                            <a:srgbClr val="000000"/>
                          </a:solidFill>
                          <a:latin typeface="Arial"/>
                          <a:ea typeface="Times New Roman"/>
                          <a:cs typeface="Arial"/>
                        </a:rPr>
                        <a:t>all possible error conditions been taken into account</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24</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622AED00-EBA2-4744-964B-272F6F5CCE6E}"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348880"/>
            <a:ext cx="8208912" cy="1143000"/>
          </a:xfrm>
        </p:spPr>
        <p:txBody>
          <a:bodyPr/>
          <a:lstStyle/>
          <a:p>
            <a:pPr algn="ctr"/>
            <a:r>
              <a:rPr lang="en-US" dirty="0"/>
              <a:t>Quality management and agile development</a:t>
            </a:r>
          </a:p>
        </p:txBody>
      </p:sp>
      <p:sp>
        <p:nvSpPr>
          <p:cNvPr id="4" name="Date Placeholder 3"/>
          <p:cNvSpPr>
            <a:spLocks noGrp="1"/>
          </p:cNvSpPr>
          <p:nvPr>
            <p:ph type="dt" sz="half" idx="10"/>
          </p:nvPr>
        </p:nvSpPr>
        <p:spPr/>
        <p:txBody>
          <a:bodyPr/>
          <a:lstStyle/>
          <a:p>
            <a:pPr eaLnBrk="0" hangingPunct="0"/>
            <a:r>
              <a:rPr lang="en-GB">
                <a:solidFill>
                  <a:prstClr val="black">
                    <a:tint val="75000"/>
                  </a:prstClr>
                </a:solidFill>
                <a:latin typeface="Calibri"/>
              </a:rPr>
              <a:t>10/12/2014</a:t>
            </a:r>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25</a:t>
            </a:fld>
            <a:endParaRPr lang="en-US">
              <a:solidFill>
                <a:prstClr val="black">
                  <a:tint val="75000"/>
                </a:prstClr>
              </a:solidFill>
              <a:latin typeface="Calibri"/>
            </a:endParaRPr>
          </a:p>
        </p:txBody>
      </p:sp>
    </p:spTree>
    <p:extLst>
      <p:ext uri="{BB962C8B-B14F-4D97-AF65-F5344CB8AC3E}">
        <p14:creationId xmlns:p14="http://schemas.microsoft.com/office/powerpoint/2010/main" val="146050295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agile development</a:t>
            </a:r>
          </a:p>
        </p:txBody>
      </p:sp>
      <p:sp>
        <p:nvSpPr>
          <p:cNvPr id="3" name="Content Placeholder 2"/>
          <p:cNvSpPr>
            <a:spLocks noGrp="1"/>
          </p:cNvSpPr>
          <p:nvPr>
            <p:ph idx="1"/>
          </p:nvPr>
        </p:nvSpPr>
        <p:spPr/>
        <p:txBody>
          <a:bodyPr/>
          <a:lstStyle/>
          <a:p>
            <a:pPr algn="just"/>
            <a:r>
              <a:rPr lang="en-GB" dirty="0"/>
              <a:t>Quality management in agile development is informal rather than document-based. </a:t>
            </a:r>
          </a:p>
          <a:p>
            <a:pPr algn="just"/>
            <a:r>
              <a:rPr lang="en-GB" dirty="0"/>
              <a:t>The </a:t>
            </a:r>
            <a:r>
              <a:rPr lang="en-GB" b="1" dirty="0"/>
              <a:t>agile community </a:t>
            </a:r>
            <a:r>
              <a:rPr lang="en-GB" dirty="0"/>
              <a:t>is </a:t>
            </a:r>
            <a:r>
              <a:rPr lang="en-GB" b="1" dirty="0"/>
              <a:t>opposed to the standards-based approaches </a:t>
            </a:r>
            <a:r>
              <a:rPr lang="en-GB" dirty="0"/>
              <a:t>and quality processes as embodied in </a:t>
            </a:r>
            <a:r>
              <a:rPr lang="en-GB" b="1" dirty="0"/>
              <a:t>ISO 9001 because of documentation overheads.</a:t>
            </a:r>
          </a:p>
          <a:p>
            <a:pPr algn="just"/>
            <a:r>
              <a:rPr lang="en-GB" dirty="0"/>
              <a:t>The companies using agile relies on establishing a quality culture, where all team members feel responsible for software quality and take actions to ensure that quality is maintained.  </a:t>
            </a:r>
          </a:p>
          <a:p>
            <a:pPr algn="just"/>
            <a:r>
              <a:rPr lang="en-US" b="1" dirty="0"/>
              <a:t>These organizations used some shared good practices rather than standards..</a:t>
            </a:r>
          </a:p>
        </p:txBody>
      </p:sp>
      <p:sp>
        <p:nvSpPr>
          <p:cNvPr id="4" name="Date Placeholder 3"/>
          <p:cNvSpPr>
            <a:spLocks noGrp="1"/>
          </p:cNvSpPr>
          <p:nvPr>
            <p:ph type="dt" sz="half" idx="10"/>
          </p:nvPr>
        </p:nvSpPr>
        <p:spPr/>
        <p:txBody>
          <a:bodyPr/>
          <a:lstStyle/>
          <a:p>
            <a:pPr eaLnBrk="0" hangingPunct="0"/>
            <a:r>
              <a:rPr lang="en-GB">
                <a:solidFill>
                  <a:prstClr val="black">
                    <a:tint val="75000"/>
                  </a:prstClr>
                </a:solidFill>
                <a:latin typeface="Calibri"/>
              </a:rPr>
              <a:t>10/12/2014</a:t>
            </a:r>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26</a:t>
            </a:fld>
            <a:endParaRPr lang="en-US">
              <a:solidFill>
                <a:prstClr val="black">
                  <a:tint val="75000"/>
                </a:prstClr>
              </a:solidFill>
              <a:latin typeface="Calibri"/>
            </a:endParaRPr>
          </a:p>
        </p:txBody>
      </p:sp>
    </p:spTree>
    <p:extLst>
      <p:ext uri="{BB962C8B-B14F-4D97-AF65-F5344CB8AC3E}">
        <p14:creationId xmlns:p14="http://schemas.microsoft.com/office/powerpoint/2010/main" val="2468353527"/>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good practice</a:t>
            </a:r>
          </a:p>
        </p:txBody>
      </p:sp>
      <p:sp>
        <p:nvSpPr>
          <p:cNvPr id="3" name="Content Placeholder 2"/>
          <p:cNvSpPr>
            <a:spLocks noGrp="1"/>
          </p:cNvSpPr>
          <p:nvPr>
            <p:ph idx="1"/>
          </p:nvPr>
        </p:nvSpPr>
        <p:spPr/>
        <p:txBody>
          <a:bodyPr/>
          <a:lstStyle/>
          <a:p>
            <a:r>
              <a:rPr lang="en-US" b="1" i="1" dirty="0"/>
              <a:t>Check before check-in</a:t>
            </a:r>
            <a:r>
              <a:rPr lang="en-US" b="1" dirty="0"/>
              <a:t>  </a:t>
            </a:r>
          </a:p>
          <a:p>
            <a:pPr lvl="1"/>
            <a:r>
              <a:rPr lang="en-US" dirty="0"/>
              <a:t>Programmers are responsible for conducting their own code reviews with other team members before the code is checked in to the build system.</a:t>
            </a:r>
            <a:endParaRPr lang="en-GB" dirty="0"/>
          </a:p>
          <a:p>
            <a:r>
              <a:rPr lang="en-US" b="1" i="1" dirty="0"/>
              <a:t>Never break the build</a:t>
            </a:r>
            <a:r>
              <a:rPr lang="en-US" b="1" dirty="0"/>
              <a:t> </a:t>
            </a:r>
          </a:p>
          <a:p>
            <a:pPr lvl="1"/>
            <a:r>
              <a:rPr lang="en-US" dirty="0"/>
              <a:t>Team members should not check in code that causes the system to fail. Developers have to test their code changes against the whole system and be confident that these work as expected. </a:t>
            </a:r>
          </a:p>
          <a:p>
            <a:r>
              <a:rPr lang="en-GB" dirty="0"/>
              <a:t>	</a:t>
            </a:r>
            <a:r>
              <a:rPr lang="en-GB" b="1" i="1" dirty="0"/>
              <a:t>Fix problems when you see them</a:t>
            </a:r>
            <a:r>
              <a:rPr lang="en-GB" b="1" dirty="0"/>
              <a:t> </a:t>
            </a:r>
          </a:p>
          <a:p>
            <a:pPr lvl="1"/>
            <a:r>
              <a:rPr lang="en-GB" dirty="0"/>
              <a:t>The code belongs to the teams rather than individuals</a:t>
            </a:r>
          </a:p>
          <a:p>
            <a:pPr lvl="1"/>
            <a:r>
              <a:rPr lang="en-GB" dirty="0"/>
              <a:t>If 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pPr eaLnBrk="0" hangingPunct="0"/>
            <a:r>
              <a:rPr lang="en-GB" dirty="0">
                <a:solidFill>
                  <a:prstClr val="black">
                    <a:tint val="75000"/>
                  </a:prstClr>
                </a:solidFill>
                <a:latin typeface="Calibri"/>
              </a:rPr>
              <a:t>10/12/2014</a:t>
            </a:r>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27</a:t>
            </a:fld>
            <a:endParaRPr lang="en-US">
              <a:solidFill>
                <a:prstClr val="black">
                  <a:tint val="75000"/>
                </a:prstClr>
              </a:solidFill>
              <a:latin typeface="Calibri"/>
            </a:endParaRPr>
          </a:p>
        </p:txBody>
      </p:sp>
    </p:spTree>
    <p:extLst>
      <p:ext uri="{BB962C8B-B14F-4D97-AF65-F5344CB8AC3E}">
        <p14:creationId xmlns:p14="http://schemas.microsoft.com/office/powerpoint/2010/main" val="151084080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agile methods</a:t>
            </a:r>
          </a:p>
        </p:txBody>
      </p:sp>
      <p:sp>
        <p:nvSpPr>
          <p:cNvPr id="7" name="Content Placeholder 6"/>
          <p:cNvSpPr>
            <a:spLocks noGrp="1"/>
          </p:cNvSpPr>
          <p:nvPr>
            <p:ph idx="1"/>
          </p:nvPr>
        </p:nvSpPr>
        <p:spPr/>
        <p:txBody>
          <a:bodyPr/>
          <a:lstStyle/>
          <a:p>
            <a:r>
              <a:rPr lang="en-US" dirty="0"/>
              <a:t>The </a:t>
            </a:r>
            <a:r>
              <a:rPr lang="en-US" b="1" dirty="0"/>
              <a:t>review process in agile is usually informal. </a:t>
            </a:r>
          </a:p>
          <a:p>
            <a:r>
              <a:rPr lang="en-US" b="1" dirty="0"/>
              <a:t>In Scrum</a:t>
            </a:r>
            <a:r>
              <a:rPr lang="en-US" dirty="0"/>
              <a:t>, there is a </a:t>
            </a:r>
            <a:r>
              <a:rPr lang="en-US" b="1" dirty="0"/>
              <a:t>review meeting </a:t>
            </a:r>
            <a:r>
              <a:rPr lang="en-US" dirty="0"/>
              <a:t>after each iteration of the software has been completed </a:t>
            </a:r>
            <a:r>
              <a:rPr lang="en-US" b="1" dirty="0"/>
              <a:t>(a sprint review)</a:t>
            </a:r>
            <a:r>
              <a:rPr lang="en-US" dirty="0"/>
              <a:t>, where quality issues and problems may be discussed. </a:t>
            </a:r>
          </a:p>
          <a:p>
            <a:r>
              <a:rPr lang="en-US" b="1" dirty="0"/>
              <a:t>In Extreme Programming, pair programming ensures that code is constantly being examined and reviewed by another team member. </a:t>
            </a:r>
          </a:p>
          <a:p>
            <a:pPr lvl="1"/>
            <a:r>
              <a:rPr lang="en-US" dirty="0"/>
              <a:t>Much better approach than inspection only if the programmers are being unbiased.</a:t>
            </a:r>
          </a:p>
        </p:txBody>
      </p:sp>
      <p:sp>
        <p:nvSpPr>
          <p:cNvPr id="9" name="Footer Placeholder 8"/>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8" name="Slide Number Placeholder 7"/>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r>
              <a:rPr lang="en-GB">
                <a:solidFill>
                  <a:prstClr val="black">
                    <a:tint val="75000"/>
                  </a:prstClr>
                </a:solidFill>
                <a:latin typeface="Calibri"/>
              </a:rPr>
              <a:t>10/12/2014</a:t>
            </a:r>
            <a:endParaRPr lang="en-US">
              <a:solidFill>
                <a:prstClr val="black">
                  <a:tint val="75000"/>
                </a:prstClr>
              </a:solidFill>
              <a:latin typeface="Calibri"/>
            </a:endParaRPr>
          </a:p>
        </p:txBody>
      </p:sp>
    </p:spTree>
    <p:extLst>
      <p:ext uri="{BB962C8B-B14F-4D97-AF65-F5344CB8AC3E}">
        <p14:creationId xmlns:p14="http://schemas.microsoft.com/office/powerpoint/2010/main" val="2492040476"/>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weaknesses</a:t>
            </a:r>
          </a:p>
        </p:txBody>
      </p:sp>
      <p:sp>
        <p:nvSpPr>
          <p:cNvPr id="3" name="Content Placeholder 2"/>
          <p:cNvSpPr>
            <a:spLocks noGrp="1"/>
          </p:cNvSpPr>
          <p:nvPr>
            <p:ph idx="1"/>
          </p:nvPr>
        </p:nvSpPr>
        <p:spPr/>
        <p:txBody>
          <a:bodyPr/>
          <a:lstStyle/>
          <a:p>
            <a:r>
              <a:rPr lang="en-US" i="1" dirty="0"/>
              <a:t>Mutual misunderstandings</a:t>
            </a:r>
            <a:r>
              <a:rPr lang="en-US" dirty="0"/>
              <a:t> </a:t>
            </a:r>
          </a:p>
          <a:p>
            <a:pPr lvl="1"/>
            <a:r>
              <a:rPr lang="en-US" b="1" dirty="0"/>
              <a:t>Both members of a pair may make the same mistake in understanding the system requirements. </a:t>
            </a:r>
            <a:r>
              <a:rPr lang="en-US" dirty="0"/>
              <a:t>Discussions may reinforce these errors.</a:t>
            </a:r>
            <a:endParaRPr lang="en-GB" dirty="0"/>
          </a:p>
          <a:p>
            <a:r>
              <a:rPr lang="en-US" i="1" dirty="0"/>
              <a:t>Pair reputation</a:t>
            </a:r>
            <a:r>
              <a:rPr lang="en-US" dirty="0"/>
              <a:t> </a:t>
            </a:r>
          </a:p>
          <a:p>
            <a:pPr lvl="1"/>
            <a:r>
              <a:rPr lang="en-US" b="1" dirty="0"/>
              <a:t>Pairs may be reluctant to look for errors because they do not want to slow down the progress of the project. </a:t>
            </a:r>
            <a:endParaRPr lang="en-GB" b="1" dirty="0"/>
          </a:p>
          <a:p>
            <a:r>
              <a:rPr lang="en-US" i="1" dirty="0"/>
              <a:t>Working relationships</a:t>
            </a:r>
            <a:r>
              <a:rPr lang="en-US" dirty="0"/>
              <a:t> </a:t>
            </a:r>
          </a:p>
          <a:p>
            <a:pPr lvl="1"/>
            <a:r>
              <a:rPr lang="en-US" dirty="0"/>
              <a:t>Criticizing the co-programmer might be destructive for healthy working environment. So mostly the programmers would be reluctant to identify defects.</a:t>
            </a:r>
            <a:endParaRPr lang="en-GB" dirty="0"/>
          </a:p>
          <a:p>
            <a:endParaRPr lang="en-US" dirty="0"/>
          </a:p>
        </p:txBody>
      </p:sp>
      <p:sp>
        <p:nvSpPr>
          <p:cNvPr id="4" name="Date Placeholder 3"/>
          <p:cNvSpPr>
            <a:spLocks noGrp="1"/>
          </p:cNvSpPr>
          <p:nvPr>
            <p:ph type="dt" sz="half" idx="10"/>
          </p:nvPr>
        </p:nvSpPr>
        <p:spPr/>
        <p:txBody>
          <a:bodyPr/>
          <a:lstStyle/>
          <a:p>
            <a:pPr eaLnBrk="0" hangingPunct="0"/>
            <a:r>
              <a:rPr lang="en-GB">
                <a:solidFill>
                  <a:prstClr val="black">
                    <a:tint val="75000"/>
                  </a:prstClr>
                </a:solidFill>
                <a:latin typeface="Calibri"/>
              </a:rPr>
              <a:t>10/12/2014</a:t>
            </a:r>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29</a:t>
            </a:fld>
            <a:endParaRPr lang="en-US">
              <a:solidFill>
                <a:prstClr val="black">
                  <a:tint val="75000"/>
                </a:prstClr>
              </a:solidFill>
              <a:latin typeface="Calibri"/>
            </a:endParaRPr>
          </a:p>
        </p:txBody>
      </p:sp>
    </p:spTree>
    <p:extLst>
      <p:ext uri="{BB962C8B-B14F-4D97-AF65-F5344CB8AC3E}">
        <p14:creationId xmlns:p14="http://schemas.microsoft.com/office/powerpoint/2010/main" val="406055408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idx="1"/>
          </p:nvPr>
        </p:nvSpPr>
        <p:spPr>
          <a:xfrm>
            <a:off x="609600" y="1766626"/>
            <a:ext cx="10972800" cy="4525963"/>
          </a:xfrm>
        </p:spPr>
        <p:txBody>
          <a:bodyPr/>
          <a:lstStyle/>
          <a:p>
            <a:pPr algn="just"/>
            <a:r>
              <a:rPr lang="en-GB" dirty="0"/>
              <a:t>Standards define how the software process should be put into practice.</a:t>
            </a:r>
          </a:p>
          <a:p>
            <a:pPr algn="just"/>
            <a:r>
              <a:rPr lang="en-GB" dirty="0"/>
              <a:t>They play an important role in quality management.</a:t>
            </a:r>
          </a:p>
          <a:p>
            <a:pPr algn="just"/>
            <a:r>
              <a:rPr lang="en-GB" dirty="0"/>
              <a:t>Standards may be internal or external.</a:t>
            </a:r>
          </a:p>
          <a:p>
            <a:pPr lvl="1" algn="just"/>
            <a:r>
              <a:rPr lang="en-GB" dirty="0"/>
              <a:t>External Standards : international, national</a:t>
            </a:r>
          </a:p>
          <a:p>
            <a:pPr lvl="1" algn="just"/>
            <a:r>
              <a:rPr lang="en-GB" dirty="0"/>
              <a:t>Internal Standards: organizational, project standards (set by stakeholders).</a:t>
            </a:r>
          </a:p>
          <a:p>
            <a:pPr marL="400050" lvl="1" indent="0" algn="just">
              <a:buNone/>
            </a:pPr>
            <a:endParaRPr lang="en-GB" dirty="0"/>
          </a:p>
          <a:p>
            <a:pPr algn="just"/>
            <a:endParaRPr lang="en-GB" dirty="0"/>
          </a:p>
        </p:txBody>
      </p:sp>
      <p:sp>
        <p:nvSpPr>
          <p:cNvPr id="9" name="Footer Placeholder 8"/>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24 Quality management</a:t>
            </a:r>
          </a:p>
        </p:txBody>
      </p:sp>
      <p:sp>
        <p:nvSpPr>
          <p:cNvPr id="8" name="Slide Number Placeholder 7"/>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745CE82A-87C3-2841-AAF3-37DF1E34DC6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A4172E1C-F1D7-43AF-9DAA-18F0F987BCE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5/10/2022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QM and large systems</a:t>
            </a:r>
          </a:p>
        </p:txBody>
      </p:sp>
      <p:sp>
        <p:nvSpPr>
          <p:cNvPr id="3" name="Content Placeholder 2"/>
          <p:cNvSpPr>
            <a:spLocks noGrp="1"/>
          </p:cNvSpPr>
          <p:nvPr>
            <p:ph idx="1"/>
          </p:nvPr>
        </p:nvSpPr>
        <p:spPr/>
        <p:txBody>
          <a:bodyPr/>
          <a:lstStyle/>
          <a:p>
            <a:pPr algn="just"/>
            <a:r>
              <a:rPr lang="en-US" dirty="0"/>
              <a:t>For large system developed for an external customer -</a:t>
            </a:r>
            <a:r>
              <a:rPr lang="en-US" b="1" dirty="0"/>
              <a:t> agile approaches to QM with minimal documentation seems impractical</a:t>
            </a:r>
            <a:r>
              <a:rPr lang="en-GB" b="1" dirty="0"/>
              <a:t>.</a:t>
            </a:r>
          </a:p>
          <a:p>
            <a:pPr lvl="1" algn="just"/>
            <a:endParaRPr lang="en-US" dirty="0"/>
          </a:p>
          <a:p>
            <a:pPr lvl="1" algn="just"/>
            <a:r>
              <a:rPr lang="en-US" dirty="0"/>
              <a:t>The customer may have its own QM processes and may expect the software development company to report on progress in a way that is compatible with them. </a:t>
            </a:r>
          </a:p>
          <a:p>
            <a:pPr marL="457200" lvl="1" indent="0" algn="just">
              <a:buNone/>
            </a:pPr>
            <a:endParaRPr lang="en-GB" dirty="0"/>
          </a:p>
          <a:p>
            <a:pPr lvl="1" algn="just"/>
            <a:r>
              <a:rPr lang="en-GB" dirty="0"/>
              <a:t>Where there are several </a:t>
            </a:r>
            <a:r>
              <a:rPr lang="en-GB" b="1" dirty="0"/>
              <a:t>geographically distributed teams </a:t>
            </a:r>
            <a:r>
              <a:rPr lang="en-GB" dirty="0"/>
              <a:t>involved </a:t>
            </a:r>
            <a:r>
              <a:rPr lang="en-GB" b="1" dirty="0"/>
              <a:t>in development</a:t>
            </a:r>
            <a:r>
              <a:rPr lang="en-GB" dirty="0"/>
              <a:t>, perhaps </a:t>
            </a:r>
            <a:r>
              <a:rPr lang="en-GB" b="1" dirty="0"/>
              <a:t>from different companies</a:t>
            </a:r>
            <a:r>
              <a:rPr lang="en-GB" dirty="0"/>
              <a:t>, then </a:t>
            </a:r>
            <a:r>
              <a:rPr lang="en-GB" b="1" dirty="0"/>
              <a:t>informal communications may be impractical. </a:t>
            </a:r>
          </a:p>
          <a:p>
            <a:pPr lvl="1" algn="just"/>
            <a:endParaRPr lang="en-GB" dirty="0"/>
          </a:p>
          <a:p>
            <a:pPr lvl="1" algn="just"/>
            <a:r>
              <a:rPr lang="en-GB" dirty="0"/>
              <a:t>For </a:t>
            </a:r>
            <a:r>
              <a:rPr lang="en-GB" b="1" dirty="0"/>
              <a:t>long-lifetime systems, </a:t>
            </a:r>
            <a:r>
              <a:rPr lang="en-GB" dirty="0"/>
              <a:t>the </a:t>
            </a:r>
            <a:r>
              <a:rPr lang="en-GB" b="1" dirty="0"/>
              <a:t>team involved in development will change </a:t>
            </a:r>
            <a:r>
              <a:rPr lang="en-GB" dirty="0"/>
              <a:t>Without documentation, </a:t>
            </a:r>
            <a:r>
              <a:rPr lang="en-GB" b="1" dirty="0"/>
              <a:t>new team members may find it impossible to understand development</a:t>
            </a:r>
            <a:r>
              <a:rPr lang="en-GB" dirty="0"/>
              <a:t>. </a:t>
            </a:r>
          </a:p>
          <a:p>
            <a:pPr lvl="1" algn="just"/>
            <a:endParaRPr lang="en-US" dirty="0"/>
          </a:p>
        </p:txBody>
      </p:sp>
      <p:sp>
        <p:nvSpPr>
          <p:cNvPr id="4" name="Date Placeholder 3"/>
          <p:cNvSpPr>
            <a:spLocks noGrp="1"/>
          </p:cNvSpPr>
          <p:nvPr>
            <p:ph type="dt" sz="half" idx="10"/>
          </p:nvPr>
        </p:nvSpPr>
        <p:spPr/>
        <p:txBody>
          <a:bodyPr/>
          <a:lstStyle/>
          <a:p>
            <a:pPr eaLnBrk="0" hangingPunct="0"/>
            <a:r>
              <a:rPr lang="en-GB">
                <a:solidFill>
                  <a:prstClr val="black">
                    <a:tint val="75000"/>
                  </a:prstClr>
                </a:solidFill>
                <a:latin typeface="Calibri"/>
              </a:rPr>
              <a:t>10/12/2014</a:t>
            </a:r>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30</a:t>
            </a:fld>
            <a:endParaRPr lang="en-US">
              <a:solidFill>
                <a:prstClr val="black">
                  <a:tint val="75000"/>
                </a:prstClr>
              </a:solidFill>
              <a:latin typeface="Calibri"/>
            </a:endParaRPr>
          </a:p>
        </p:txBody>
      </p:sp>
    </p:spTree>
    <p:extLst>
      <p:ext uri="{BB962C8B-B14F-4D97-AF65-F5344CB8AC3E}">
        <p14:creationId xmlns:p14="http://schemas.microsoft.com/office/powerpoint/2010/main" val="59364489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a:t>Importance of standards</a:t>
            </a:r>
          </a:p>
        </p:txBody>
      </p:sp>
      <p:sp>
        <p:nvSpPr>
          <p:cNvPr id="40962" name="Rectangle 2"/>
          <p:cNvSpPr>
            <a:spLocks noGrp="1" noChangeArrowheads="1"/>
          </p:cNvSpPr>
          <p:nvPr>
            <p:ph idx="1"/>
          </p:nvPr>
        </p:nvSpPr>
        <p:spPr/>
        <p:txBody>
          <a:bodyPr/>
          <a:lstStyle/>
          <a:p>
            <a:pPr algn="just"/>
            <a:r>
              <a:rPr lang="en-GB" dirty="0"/>
              <a:t>The use of software standards is important for several reasons:</a:t>
            </a:r>
          </a:p>
          <a:p>
            <a:pPr lvl="1" algn="just"/>
            <a:r>
              <a:rPr lang="en-GB" sz="2400" dirty="0"/>
              <a:t>They encapsulate best practices of the organization</a:t>
            </a:r>
          </a:p>
          <a:p>
            <a:pPr lvl="2" algn="just"/>
            <a:r>
              <a:rPr lang="en-GB" sz="2000" b="1" dirty="0"/>
              <a:t>Learning from previous experiences</a:t>
            </a:r>
          </a:p>
          <a:p>
            <a:pPr lvl="1" algn="just"/>
            <a:r>
              <a:rPr lang="en-GB" sz="2400" dirty="0"/>
              <a:t>They provide a framework for defining organizational quality practices.</a:t>
            </a:r>
          </a:p>
          <a:p>
            <a:pPr lvl="2" algn="just"/>
            <a:r>
              <a:rPr lang="en-GB" sz="2000" b="1" dirty="0"/>
              <a:t>Which product is said to be a quality product. </a:t>
            </a:r>
            <a:r>
              <a:rPr lang="en-GB" sz="2000" dirty="0"/>
              <a:t>(depends on users’ expectations of product like dependability, usability etc.)</a:t>
            </a:r>
          </a:p>
          <a:p>
            <a:pPr lvl="1" algn="just"/>
            <a:r>
              <a:rPr lang="en-GB" sz="2400" dirty="0"/>
              <a:t>They</a:t>
            </a:r>
            <a:r>
              <a:rPr lang="en-GB" sz="2400" b="1" dirty="0"/>
              <a:t> </a:t>
            </a:r>
            <a:r>
              <a:rPr lang="en-GB" sz="2400" dirty="0"/>
              <a:t>provide continuity of work </a:t>
            </a:r>
            <a:endParaRPr lang="en-GB" sz="2400" i="1" dirty="0"/>
          </a:p>
          <a:p>
            <a:pPr lvl="2" algn="just"/>
            <a:r>
              <a:rPr lang="en-GB" sz="2200" b="1" dirty="0"/>
              <a:t>new staff can understand the organisation by understanding the standards that are used.</a:t>
            </a:r>
          </a:p>
          <a:p>
            <a:pPr lvl="2" algn="just"/>
            <a:r>
              <a:rPr lang="en-GB" sz="2200" dirty="0"/>
              <a:t>Ensure all workers are adapting the same practices to reduce learning effort required on a new project.</a:t>
            </a:r>
          </a:p>
        </p:txBody>
      </p:sp>
      <p:sp>
        <p:nvSpPr>
          <p:cNvPr id="7" name="Footer Placeholder 6"/>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24 Quality management</a:t>
            </a:r>
          </a:p>
        </p:txBody>
      </p:sp>
      <p:sp>
        <p:nvSpPr>
          <p:cNvPr id="6" name="Slide Number Placeholder 5"/>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745CE82A-87C3-2841-AAF3-37DF1E34DC6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543AFDED-408B-40D0-8285-10D3C70ACBF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5/10/2022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standards used in SQM</a:t>
            </a:r>
          </a:p>
        </p:txBody>
      </p:sp>
      <p:sp>
        <p:nvSpPr>
          <p:cNvPr id="3" name="Content Placeholder 2"/>
          <p:cNvSpPr>
            <a:spLocks noGrp="1"/>
          </p:cNvSpPr>
          <p:nvPr>
            <p:ph idx="1"/>
          </p:nvPr>
        </p:nvSpPr>
        <p:spPr>
          <a:xfrm>
            <a:off x="609600" y="2179042"/>
            <a:ext cx="10972800" cy="2871131"/>
          </a:xfrm>
        </p:spPr>
        <p:txBody>
          <a:bodyPr/>
          <a:lstStyle/>
          <a:p>
            <a:pPr algn="just"/>
            <a:r>
              <a:rPr lang="en-US" dirty="0"/>
              <a:t>Product standards</a:t>
            </a:r>
          </a:p>
          <a:p>
            <a:pPr lvl="1" algn="just"/>
            <a:r>
              <a:rPr lang="en-US" dirty="0"/>
              <a:t>Applied to the product that is being developed</a:t>
            </a:r>
          </a:p>
          <a:p>
            <a:pPr algn="just"/>
            <a:r>
              <a:rPr lang="en-US" dirty="0"/>
              <a:t>Process standards</a:t>
            </a:r>
          </a:p>
          <a:p>
            <a:pPr lvl="1" algn="just"/>
            <a:r>
              <a:rPr lang="en-US" dirty="0"/>
              <a:t>Applied to the process that is followed to make the end product.</a:t>
            </a:r>
          </a:p>
          <a:p>
            <a:pPr lvl="1" algn="just"/>
            <a:endParaRPr lang="en-US" dirty="0"/>
          </a:p>
        </p:txBody>
      </p:sp>
      <p:sp>
        <p:nvSpPr>
          <p:cNvPr id="4" name="Date Placeholder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E7D3FD06-8A34-4E50-AECF-31DCF6EC284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5/10/2022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24 Quality management</a:t>
            </a:r>
          </a:p>
        </p:txBody>
      </p:sp>
      <p:sp>
        <p:nvSpPr>
          <p:cNvPr id="6" name="Slide Number Placeholder 5"/>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745CE82A-87C3-2841-AAF3-37DF1E34DC6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8858943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standards</a:t>
            </a:r>
          </a:p>
        </p:txBody>
      </p:sp>
      <p:sp>
        <p:nvSpPr>
          <p:cNvPr id="3" name="Content Placeholder 2"/>
          <p:cNvSpPr>
            <a:spLocks noGrp="1"/>
          </p:cNvSpPr>
          <p:nvPr>
            <p:ph idx="1"/>
          </p:nvPr>
        </p:nvSpPr>
        <p:spPr/>
        <p:txBody>
          <a:bodyPr/>
          <a:lstStyle/>
          <a:p>
            <a:pPr algn="just"/>
            <a:r>
              <a:rPr lang="en-US" i="1" dirty="0"/>
              <a:t>Product standards</a:t>
            </a:r>
            <a:r>
              <a:rPr lang="en-US" dirty="0"/>
              <a:t> </a:t>
            </a:r>
          </a:p>
          <a:p>
            <a:pPr lvl="1" algn="just"/>
            <a:r>
              <a:rPr lang="en-US" dirty="0"/>
              <a:t>Apply to the software product being developed. </a:t>
            </a:r>
          </a:p>
          <a:p>
            <a:pPr lvl="1" algn="just"/>
            <a:r>
              <a:rPr lang="en-US" dirty="0"/>
              <a:t>They include:</a:t>
            </a:r>
          </a:p>
          <a:p>
            <a:pPr lvl="2" algn="just"/>
            <a:r>
              <a:rPr lang="en-US" b="1" u="sng" dirty="0"/>
              <a:t>document standards</a:t>
            </a:r>
          </a:p>
          <a:p>
            <a:pPr lvl="3" algn="just"/>
            <a:r>
              <a:rPr lang="en-US" dirty="0"/>
              <a:t>such as </a:t>
            </a:r>
            <a:r>
              <a:rPr lang="en-US" b="1" dirty="0"/>
              <a:t>the structure of requirements documents</a:t>
            </a:r>
            <a:r>
              <a:rPr lang="en-US" dirty="0"/>
              <a:t>, </a:t>
            </a:r>
          </a:p>
          <a:p>
            <a:pPr lvl="2" algn="just"/>
            <a:r>
              <a:rPr lang="en-US" b="1" u="sng" dirty="0"/>
              <a:t>documentation standards</a:t>
            </a:r>
          </a:p>
          <a:p>
            <a:pPr lvl="3" algn="just"/>
            <a:r>
              <a:rPr lang="en-US" dirty="0"/>
              <a:t> such as a standard </a:t>
            </a:r>
            <a:r>
              <a:rPr lang="en-US" b="1" dirty="0"/>
              <a:t>comment header for an object class definition</a:t>
            </a:r>
            <a:r>
              <a:rPr lang="en-US" dirty="0"/>
              <a:t>,</a:t>
            </a:r>
          </a:p>
          <a:p>
            <a:pPr lvl="2" algn="just"/>
            <a:r>
              <a:rPr lang="en-US" b="1" u="sng" dirty="0"/>
              <a:t>coding standards</a:t>
            </a:r>
          </a:p>
          <a:p>
            <a:pPr lvl="3" algn="just"/>
            <a:r>
              <a:rPr lang="en-US" dirty="0"/>
              <a:t> which define how a programming language should be used. Like:</a:t>
            </a:r>
          </a:p>
          <a:p>
            <a:pPr lvl="4">
              <a:buFont typeface="Arial" panose="020B0604020202020204" pitchFamily="34" charset="0"/>
              <a:buChar char="•"/>
            </a:pPr>
            <a:r>
              <a:rPr lang="en-US" dirty="0"/>
              <a:t>Use Proper Naming Conventions.</a:t>
            </a:r>
          </a:p>
          <a:p>
            <a:pPr lvl="4">
              <a:buFont typeface="Arial" panose="020B0604020202020204" pitchFamily="34" charset="0"/>
              <a:buChar char="•"/>
            </a:pPr>
            <a:r>
              <a:rPr lang="en-US" dirty="0"/>
              <a:t>Class Members must be accessed privately.</a:t>
            </a:r>
          </a:p>
          <a:p>
            <a:pPr lvl="4">
              <a:buFont typeface="Arial" panose="020B0604020202020204" pitchFamily="34" charset="0"/>
              <a:buChar char="•"/>
            </a:pPr>
            <a:r>
              <a:rPr lang="en-US" dirty="0"/>
              <a:t>Use Underscores in lengthy Numeric Literals.</a:t>
            </a:r>
          </a:p>
          <a:p>
            <a:pPr lvl="4">
              <a:buFont typeface="Arial" panose="020B0604020202020204" pitchFamily="34" charset="0"/>
              <a:buChar char="•"/>
            </a:pPr>
            <a:r>
              <a:rPr lang="en-US" dirty="0"/>
              <a:t>Never leave a Catch Blocks empty.</a:t>
            </a:r>
            <a:endParaRPr lang="en-GB" dirty="0"/>
          </a:p>
          <a:p>
            <a:pPr marL="0" indent="0" algn="just">
              <a:buNone/>
            </a:pPr>
            <a:endParaRPr lang="en-US" dirty="0"/>
          </a:p>
        </p:txBody>
      </p:sp>
      <p:sp>
        <p:nvSpPr>
          <p:cNvPr id="4" name="Date Placeholder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B8362FCD-022C-4E4E-927F-BA2D590AAC7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5/10/2022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24 Quality management</a:t>
            </a:r>
          </a:p>
        </p:txBody>
      </p:sp>
      <p:sp>
        <p:nvSpPr>
          <p:cNvPr id="6" name="Slide Number Placeholder 5"/>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745CE82A-87C3-2841-AAF3-37DF1E34DC6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375671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standards</a:t>
            </a:r>
          </a:p>
        </p:txBody>
      </p:sp>
      <p:sp>
        <p:nvSpPr>
          <p:cNvPr id="3" name="Content Placeholder 2"/>
          <p:cNvSpPr>
            <a:spLocks noGrp="1"/>
          </p:cNvSpPr>
          <p:nvPr>
            <p:ph idx="1"/>
          </p:nvPr>
        </p:nvSpPr>
        <p:spPr>
          <a:xfrm>
            <a:off x="609600" y="1600202"/>
            <a:ext cx="10972800" cy="2376182"/>
          </a:xfrm>
        </p:spPr>
        <p:txBody>
          <a:bodyPr/>
          <a:lstStyle/>
          <a:p>
            <a:pPr algn="just"/>
            <a:r>
              <a:rPr lang="en-US" i="1" dirty="0"/>
              <a:t>Process standards</a:t>
            </a:r>
            <a:r>
              <a:rPr lang="en-US" dirty="0"/>
              <a:t> </a:t>
            </a:r>
          </a:p>
          <a:p>
            <a:pPr lvl="1" algn="just"/>
            <a:r>
              <a:rPr lang="en-US" dirty="0"/>
              <a:t>the processes that should be followed during software development.</a:t>
            </a:r>
          </a:p>
          <a:p>
            <a:pPr lvl="1" algn="just"/>
            <a:r>
              <a:rPr lang="en-US" dirty="0"/>
              <a:t>Process standards may include:</a:t>
            </a:r>
          </a:p>
          <a:p>
            <a:pPr lvl="2" algn="just"/>
            <a:r>
              <a:rPr lang="en-US" b="1" dirty="0"/>
              <a:t>The used process to develop a better end product</a:t>
            </a:r>
          </a:p>
          <a:p>
            <a:pPr lvl="2" algn="just"/>
            <a:r>
              <a:rPr lang="en-US" b="1" dirty="0"/>
              <a:t>Focus on design &amp; validation</a:t>
            </a:r>
            <a:endParaRPr lang="en-US" dirty="0"/>
          </a:p>
          <a:p>
            <a:pPr lvl="2" algn="just"/>
            <a:r>
              <a:rPr lang="en-US" b="1" dirty="0"/>
              <a:t>process support tools</a:t>
            </a:r>
            <a:r>
              <a:rPr lang="en-US" dirty="0"/>
              <a:t> (like creating a fishbone diagram to identify the cause &amp; effects of a problem on a product)</a:t>
            </a:r>
          </a:p>
          <a:p>
            <a:pPr lvl="2" algn="just"/>
            <a:r>
              <a:rPr lang="en-US" b="1" dirty="0"/>
              <a:t>a description of the documents </a:t>
            </a:r>
            <a:r>
              <a:rPr lang="en-US" dirty="0"/>
              <a:t>that should be written during these processes.</a:t>
            </a:r>
            <a:endParaRPr lang="en-GB" dirty="0"/>
          </a:p>
          <a:p>
            <a:pPr marL="0" indent="0" algn="just">
              <a:buNone/>
            </a:pPr>
            <a:endParaRPr lang="en-US" dirty="0"/>
          </a:p>
        </p:txBody>
      </p:sp>
      <p:sp>
        <p:nvSpPr>
          <p:cNvPr id="4" name="Date Placeholder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348B8173-CD2E-490D-96DA-CDC1803E09A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5/10/2022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745CE82A-87C3-2841-AAF3-37DF1E34DC6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pSp>
        <p:nvGrpSpPr>
          <p:cNvPr id="7" name="Group 6">
            <a:extLst>
              <a:ext uri="{FF2B5EF4-FFF2-40B4-BE49-F238E27FC236}">
                <a16:creationId xmlns:a16="http://schemas.microsoft.com/office/drawing/2014/main" id="{E7656BA6-DBD1-6355-5378-730F07655243}"/>
              </a:ext>
            </a:extLst>
          </p:cNvPr>
          <p:cNvGrpSpPr/>
          <p:nvPr/>
        </p:nvGrpSpPr>
        <p:grpSpPr>
          <a:xfrm>
            <a:off x="1287888" y="4500400"/>
            <a:ext cx="9059893" cy="1914374"/>
            <a:chOff x="1287888" y="4500400"/>
            <a:chExt cx="9059893" cy="1914374"/>
          </a:xfrm>
        </p:grpSpPr>
        <p:sp>
          <p:nvSpPr>
            <p:cNvPr id="50" name="TextBox 49">
              <a:extLst>
                <a:ext uri="{FF2B5EF4-FFF2-40B4-BE49-F238E27FC236}">
                  <a16:creationId xmlns:a16="http://schemas.microsoft.com/office/drawing/2014/main" id="{7E2CF0B5-59E5-82CE-E5A1-EFED59752E46}"/>
                </a:ext>
              </a:extLst>
            </p:cNvPr>
            <p:cNvSpPr txBox="1"/>
            <p:nvPr/>
          </p:nvSpPr>
          <p:spPr>
            <a:xfrm>
              <a:off x="2464683" y="4500400"/>
              <a:ext cx="1775205" cy="276999"/>
            </a:xfrm>
            <a:prstGeom prst="rect">
              <a:avLst/>
            </a:prstGeom>
            <a:noFill/>
          </p:spPr>
          <p:txBody>
            <a:bodyPr wrap="square" rtlCol="0">
              <a:spAutoFit/>
            </a:bodyPr>
            <a:lstStyle/>
            <a:p>
              <a:r>
                <a:rPr lang="en-US" sz="1200" dirty="0"/>
                <a:t>Missing requirements</a:t>
              </a:r>
            </a:p>
          </p:txBody>
        </p:sp>
        <p:sp>
          <p:nvSpPr>
            <p:cNvPr id="51" name="TextBox 50">
              <a:extLst>
                <a:ext uri="{FF2B5EF4-FFF2-40B4-BE49-F238E27FC236}">
                  <a16:creationId xmlns:a16="http://schemas.microsoft.com/office/drawing/2014/main" id="{6900FC00-9B6D-7882-D662-0FC9154E0315}"/>
                </a:ext>
              </a:extLst>
            </p:cNvPr>
            <p:cNvSpPr txBox="1"/>
            <p:nvPr/>
          </p:nvSpPr>
          <p:spPr>
            <a:xfrm>
              <a:off x="4404918" y="4534169"/>
              <a:ext cx="1775205" cy="276999"/>
            </a:xfrm>
            <a:prstGeom prst="rect">
              <a:avLst/>
            </a:prstGeom>
            <a:noFill/>
          </p:spPr>
          <p:txBody>
            <a:bodyPr wrap="square" rtlCol="0">
              <a:spAutoFit/>
            </a:bodyPr>
            <a:lstStyle/>
            <a:p>
              <a:r>
                <a:rPr lang="en-US" sz="1200" dirty="0"/>
                <a:t>Ambiguous requirements</a:t>
              </a:r>
            </a:p>
          </p:txBody>
        </p:sp>
        <p:cxnSp>
          <p:nvCxnSpPr>
            <p:cNvPr id="38" name="Straight Arrow Connector 37">
              <a:extLst>
                <a:ext uri="{FF2B5EF4-FFF2-40B4-BE49-F238E27FC236}">
                  <a16:creationId xmlns:a16="http://schemas.microsoft.com/office/drawing/2014/main" id="{BFA92F7B-7929-35DB-9CB1-3582C223C7F0}"/>
                </a:ext>
              </a:extLst>
            </p:cNvPr>
            <p:cNvCxnSpPr/>
            <p:nvPr/>
          </p:nvCxnSpPr>
          <p:spPr>
            <a:xfrm>
              <a:off x="2865268" y="5304714"/>
              <a:ext cx="50483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3DB9475-0D51-C1D0-4447-B4C77C08D0AE}"/>
                </a:ext>
              </a:extLst>
            </p:cNvPr>
            <p:cNvCxnSpPr>
              <a:cxnSpLocks/>
            </p:cNvCxnSpPr>
            <p:nvPr/>
          </p:nvCxnSpPr>
          <p:spPr>
            <a:xfrm>
              <a:off x="3341576" y="4776208"/>
              <a:ext cx="572316" cy="520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3FAF7D3-169D-E480-BDDD-5C417B6C42A8}"/>
                </a:ext>
              </a:extLst>
            </p:cNvPr>
            <p:cNvCxnSpPr/>
            <p:nvPr/>
          </p:nvCxnSpPr>
          <p:spPr>
            <a:xfrm>
              <a:off x="5179697" y="4776208"/>
              <a:ext cx="419450" cy="528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BA16700A-07E6-E753-1047-5EB95F2A0D32}"/>
                </a:ext>
              </a:extLst>
            </p:cNvPr>
            <p:cNvCxnSpPr>
              <a:cxnSpLocks/>
            </p:cNvCxnSpPr>
            <p:nvPr/>
          </p:nvCxnSpPr>
          <p:spPr>
            <a:xfrm flipV="1">
              <a:off x="2930981" y="5321492"/>
              <a:ext cx="1301692" cy="740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36E32C0-AD88-4894-D817-E84450C58A66}"/>
                </a:ext>
              </a:extLst>
            </p:cNvPr>
            <p:cNvCxnSpPr>
              <a:cxnSpLocks/>
            </p:cNvCxnSpPr>
            <p:nvPr/>
          </p:nvCxnSpPr>
          <p:spPr>
            <a:xfrm flipH="1" flipV="1">
              <a:off x="6666878" y="5296325"/>
              <a:ext cx="500544" cy="704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AB17AD3C-8D96-277D-0D5A-40C4659F22B8}"/>
                </a:ext>
              </a:extLst>
            </p:cNvPr>
            <p:cNvSpPr txBox="1"/>
            <p:nvPr/>
          </p:nvSpPr>
          <p:spPr>
            <a:xfrm>
              <a:off x="7982552" y="5111659"/>
              <a:ext cx="2365229" cy="369332"/>
            </a:xfrm>
            <a:prstGeom prst="rect">
              <a:avLst/>
            </a:prstGeom>
            <a:noFill/>
          </p:spPr>
          <p:txBody>
            <a:bodyPr wrap="square" rtlCol="0">
              <a:spAutoFit/>
            </a:bodyPr>
            <a:lstStyle/>
            <a:p>
              <a:r>
                <a:rPr lang="en-US" dirty="0"/>
                <a:t>Specifications defect</a:t>
              </a:r>
            </a:p>
          </p:txBody>
        </p:sp>
        <p:sp>
          <p:nvSpPr>
            <p:cNvPr id="52" name="TextBox 51">
              <a:extLst>
                <a:ext uri="{FF2B5EF4-FFF2-40B4-BE49-F238E27FC236}">
                  <a16:creationId xmlns:a16="http://schemas.microsoft.com/office/drawing/2014/main" id="{C6691464-C54E-6CA6-9F54-F8C9279F023D}"/>
                </a:ext>
              </a:extLst>
            </p:cNvPr>
            <p:cNvSpPr txBox="1"/>
            <p:nvPr/>
          </p:nvSpPr>
          <p:spPr>
            <a:xfrm>
              <a:off x="6917150" y="6001000"/>
              <a:ext cx="1775205" cy="276999"/>
            </a:xfrm>
            <a:prstGeom prst="rect">
              <a:avLst/>
            </a:prstGeom>
            <a:noFill/>
          </p:spPr>
          <p:txBody>
            <a:bodyPr wrap="square" rtlCol="0">
              <a:spAutoFit/>
            </a:bodyPr>
            <a:lstStyle/>
            <a:p>
              <a:r>
                <a:rPr lang="en-US" sz="1200" dirty="0"/>
                <a:t>Change in requirements</a:t>
              </a:r>
            </a:p>
          </p:txBody>
        </p:sp>
        <p:sp>
          <p:nvSpPr>
            <p:cNvPr id="53" name="TextBox 52">
              <a:extLst>
                <a:ext uri="{FF2B5EF4-FFF2-40B4-BE49-F238E27FC236}">
                  <a16:creationId xmlns:a16="http://schemas.microsoft.com/office/drawing/2014/main" id="{18BBC108-CC16-74CE-B345-C9A679326CA5}"/>
                </a:ext>
              </a:extLst>
            </p:cNvPr>
            <p:cNvSpPr txBox="1"/>
            <p:nvPr/>
          </p:nvSpPr>
          <p:spPr>
            <a:xfrm>
              <a:off x="2336761" y="6010997"/>
              <a:ext cx="1775205" cy="276999"/>
            </a:xfrm>
            <a:prstGeom prst="rect">
              <a:avLst/>
            </a:prstGeom>
            <a:noFill/>
          </p:spPr>
          <p:txBody>
            <a:bodyPr wrap="square" rtlCol="0">
              <a:spAutoFit/>
            </a:bodyPr>
            <a:lstStyle/>
            <a:p>
              <a:r>
                <a:rPr lang="en-US" sz="1200" dirty="0"/>
                <a:t>incorrect requirements</a:t>
              </a:r>
            </a:p>
          </p:txBody>
        </p:sp>
        <p:cxnSp>
          <p:nvCxnSpPr>
            <p:cNvPr id="55" name="Straight Arrow Connector 54">
              <a:extLst>
                <a:ext uri="{FF2B5EF4-FFF2-40B4-BE49-F238E27FC236}">
                  <a16:creationId xmlns:a16="http://schemas.microsoft.com/office/drawing/2014/main" id="{60AFD97A-125E-F2B9-0941-E77DDF9A8935}"/>
                </a:ext>
              </a:extLst>
            </p:cNvPr>
            <p:cNvCxnSpPr>
              <a:cxnSpLocks/>
            </p:cNvCxnSpPr>
            <p:nvPr/>
          </p:nvCxnSpPr>
          <p:spPr>
            <a:xfrm flipH="1">
              <a:off x="3627734" y="5643663"/>
              <a:ext cx="1671741" cy="4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B7622A98-177F-E532-59AE-712C1D6F74A4}"/>
                </a:ext>
              </a:extLst>
            </p:cNvPr>
            <p:cNvSpPr txBox="1"/>
            <p:nvPr/>
          </p:nvSpPr>
          <p:spPr>
            <a:xfrm>
              <a:off x="4111966" y="5390050"/>
              <a:ext cx="2232371" cy="276999"/>
            </a:xfrm>
            <a:prstGeom prst="rect">
              <a:avLst/>
            </a:prstGeom>
            <a:noFill/>
          </p:spPr>
          <p:txBody>
            <a:bodyPr wrap="square" rtlCol="0">
              <a:spAutoFit/>
            </a:bodyPr>
            <a:lstStyle/>
            <a:p>
              <a:r>
                <a:rPr lang="en-US" sz="1200" dirty="0"/>
                <a:t>Customer give wrong info.</a:t>
              </a:r>
            </a:p>
          </p:txBody>
        </p:sp>
        <p:sp>
          <p:nvSpPr>
            <p:cNvPr id="61" name="TextBox 60">
              <a:extLst>
                <a:ext uri="{FF2B5EF4-FFF2-40B4-BE49-F238E27FC236}">
                  <a16:creationId xmlns:a16="http://schemas.microsoft.com/office/drawing/2014/main" id="{179AA9C9-DF61-3B74-B72D-77DF98D8BC1F}"/>
                </a:ext>
              </a:extLst>
            </p:cNvPr>
            <p:cNvSpPr txBox="1"/>
            <p:nvPr/>
          </p:nvSpPr>
          <p:spPr>
            <a:xfrm>
              <a:off x="4355981" y="6137775"/>
              <a:ext cx="2232371" cy="276999"/>
            </a:xfrm>
            <a:prstGeom prst="rect">
              <a:avLst/>
            </a:prstGeom>
            <a:noFill/>
          </p:spPr>
          <p:txBody>
            <a:bodyPr wrap="square" rtlCol="0">
              <a:spAutoFit/>
            </a:bodyPr>
            <a:lstStyle/>
            <a:p>
              <a:r>
                <a:rPr lang="en-US" sz="1200" dirty="0"/>
                <a:t>Wrong customer enquired</a:t>
              </a:r>
            </a:p>
          </p:txBody>
        </p:sp>
        <p:sp>
          <p:nvSpPr>
            <p:cNvPr id="62" name="TextBox 61">
              <a:extLst>
                <a:ext uri="{FF2B5EF4-FFF2-40B4-BE49-F238E27FC236}">
                  <a16:creationId xmlns:a16="http://schemas.microsoft.com/office/drawing/2014/main" id="{5F95DE51-2203-A579-654F-C97B3ED88E73}"/>
                </a:ext>
              </a:extLst>
            </p:cNvPr>
            <p:cNvSpPr txBox="1"/>
            <p:nvPr/>
          </p:nvSpPr>
          <p:spPr>
            <a:xfrm>
              <a:off x="1287888" y="5488948"/>
              <a:ext cx="1775205" cy="276999"/>
            </a:xfrm>
            <a:prstGeom prst="rect">
              <a:avLst/>
            </a:prstGeom>
            <a:noFill/>
          </p:spPr>
          <p:txBody>
            <a:bodyPr wrap="square" rtlCol="0">
              <a:spAutoFit/>
            </a:bodyPr>
            <a:lstStyle/>
            <a:p>
              <a:r>
                <a:rPr lang="en-US" sz="1200" dirty="0"/>
                <a:t>Using outdated info.</a:t>
              </a:r>
            </a:p>
          </p:txBody>
        </p:sp>
        <p:cxnSp>
          <p:nvCxnSpPr>
            <p:cNvPr id="64" name="Straight Arrow Connector 63">
              <a:extLst>
                <a:ext uri="{FF2B5EF4-FFF2-40B4-BE49-F238E27FC236}">
                  <a16:creationId xmlns:a16="http://schemas.microsoft.com/office/drawing/2014/main" id="{13FF0351-3E72-B7F4-B91D-71D565280132}"/>
                </a:ext>
              </a:extLst>
            </p:cNvPr>
            <p:cNvCxnSpPr/>
            <p:nvPr/>
          </p:nvCxnSpPr>
          <p:spPr>
            <a:xfrm flipV="1">
              <a:off x="2680710" y="5480991"/>
              <a:ext cx="1233182" cy="138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B4C0150-B504-F343-26FE-ABFEB3A00A6D}"/>
                </a:ext>
              </a:extLst>
            </p:cNvPr>
            <p:cNvCxnSpPr>
              <a:stCxn id="61" idx="0"/>
              <a:endCxn id="60" idx="2"/>
            </p:cNvCxnSpPr>
            <p:nvPr/>
          </p:nvCxnSpPr>
          <p:spPr>
            <a:xfrm flipH="1" flipV="1">
              <a:off x="5228152" y="5667049"/>
              <a:ext cx="244015" cy="470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70" name="Footer Placeholder 69">
            <a:extLst>
              <a:ext uri="{FF2B5EF4-FFF2-40B4-BE49-F238E27FC236}">
                <a16:creationId xmlns:a16="http://schemas.microsoft.com/office/drawing/2014/main" id="{9E033818-C954-804C-C8A1-29E2F4D32DD1}"/>
              </a:ext>
            </a:extLst>
          </p:cNvPr>
          <p:cNvSpPr>
            <a:spLocks noGrp="1"/>
          </p:cNvSpPr>
          <p:nvPr>
            <p:ph type="ftr" sz="quarter" idx="11"/>
          </p:nvPr>
        </p:nvSpPr>
        <p:spPr/>
        <p:txBody>
          <a:bodyPr/>
          <a:lstStyle/>
          <a:p>
            <a:r>
              <a:rPr lang="en-US"/>
              <a:t>Chapter 24 Quality management</a:t>
            </a:r>
          </a:p>
        </p:txBody>
      </p:sp>
    </p:spTree>
    <p:extLst>
      <p:ext uri="{BB962C8B-B14F-4D97-AF65-F5344CB8AC3E}">
        <p14:creationId xmlns:p14="http://schemas.microsoft.com/office/powerpoint/2010/main" val="396590472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idx="1"/>
          </p:nvPr>
        </p:nvSpPr>
        <p:spPr>
          <a:xfrm>
            <a:off x="609600" y="1927372"/>
            <a:ext cx="10972800" cy="4525963"/>
          </a:xfrm>
        </p:spPr>
        <p:txBody>
          <a:bodyPr/>
          <a:lstStyle/>
          <a:p>
            <a:pPr algn="just"/>
            <a:r>
              <a:rPr lang="en-GB" dirty="0"/>
              <a:t>They might be outdated with fast evolving technologies.</a:t>
            </a:r>
          </a:p>
          <a:p>
            <a:pPr lvl="1" algn="just"/>
            <a:r>
              <a:rPr lang="en-GB" dirty="0"/>
              <a:t>Standards should be revised on regular basis to improve product quality</a:t>
            </a:r>
          </a:p>
          <a:p>
            <a:pPr algn="just"/>
            <a:endParaRPr lang="en-GB" dirty="0"/>
          </a:p>
          <a:p>
            <a:pPr algn="just"/>
            <a:r>
              <a:rPr lang="en-GB" dirty="0"/>
              <a:t>They often involve too much form filling.</a:t>
            </a:r>
          </a:p>
          <a:p>
            <a:pPr marL="0" indent="0" algn="just">
              <a:buNone/>
            </a:pPr>
            <a:endParaRPr lang="en-GB" dirty="0"/>
          </a:p>
          <a:p>
            <a:pPr algn="just"/>
            <a:r>
              <a:rPr lang="en-GB" dirty="0"/>
              <a:t>Standards must be adaptable</a:t>
            </a:r>
          </a:p>
          <a:p>
            <a:pPr lvl="1" algn="just"/>
            <a:r>
              <a:rPr lang="en-GB" dirty="0"/>
              <a:t>As different type of software need different development processes.</a:t>
            </a:r>
          </a:p>
          <a:p>
            <a:pPr lvl="1" algn="just"/>
            <a:endParaRPr lang="en-GB" dirty="0"/>
          </a:p>
        </p:txBody>
      </p:sp>
      <p:sp>
        <p:nvSpPr>
          <p:cNvPr id="7" name="Footer Placeholder 6"/>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24 Quality management</a:t>
            </a:r>
          </a:p>
        </p:txBody>
      </p:sp>
      <p:sp>
        <p:nvSpPr>
          <p:cNvPr id="6" name="Slide Number Placeholder 5"/>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745CE82A-87C3-2841-AAF3-37DF1E34DC6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62A50BCF-7602-41F2-AFAC-62F4A6E8429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5/10/2022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dirty="0"/>
              <a:t>Standards development Process</a:t>
            </a:r>
          </a:p>
        </p:txBody>
      </p:sp>
      <p:sp>
        <p:nvSpPr>
          <p:cNvPr id="46082" name="Rectangle 2"/>
          <p:cNvSpPr>
            <a:spLocks noGrp="1" noChangeArrowheads="1"/>
          </p:cNvSpPr>
          <p:nvPr>
            <p:ph idx="1"/>
          </p:nvPr>
        </p:nvSpPr>
        <p:spPr/>
        <p:txBody>
          <a:bodyPr/>
          <a:lstStyle/>
          <a:p>
            <a:r>
              <a:rPr lang="en-GB" dirty="0"/>
              <a:t>Involve practitioners in development</a:t>
            </a:r>
          </a:p>
          <a:p>
            <a:pPr lvl="1"/>
            <a:r>
              <a:rPr lang="en-GB" dirty="0"/>
              <a:t>So </a:t>
            </a:r>
            <a:r>
              <a:rPr lang="en-GB" b="1" dirty="0"/>
              <a:t>that quality mangers can convince engineers for the need of a particular standard.</a:t>
            </a:r>
          </a:p>
          <a:p>
            <a:r>
              <a:rPr lang="en-GB" dirty="0"/>
              <a:t>Review standards and their usage regularly. </a:t>
            </a:r>
          </a:p>
          <a:p>
            <a:pPr lvl="1"/>
            <a:r>
              <a:rPr lang="en-GB" b="1" dirty="0"/>
              <a:t>Language updates might make an Standards outdated and this reduces their credibility amongst practitioners.</a:t>
            </a:r>
          </a:p>
          <a:p>
            <a:r>
              <a:rPr lang="en-GB" dirty="0"/>
              <a:t>Detailed standards should have specialized tool support.</a:t>
            </a:r>
          </a:p>
          <a:p>
            <a:pPr lvl="1"/>
            <a:r>
              <a:rPr lang="en-GB" dirty="0"/>
              <a:t>Excessive clerical work is the most significant complaint against standards. </a:t>
            </a:r>
          </a:p>
          <a:p>
            <a:pPr lvl="1"/>
            <a:r>
              <a:rPr lang="en-GB" dirty="0"/>
              <a:t>Web-based forms are not good enough.</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53148E6F-62AF-403C-843A-2BA3934002E2}" type="datetime1">
              <a:rPr lang="en-US" smtClean="0">
                <a:solidFill>
                  <a:prstClr val="black">
                    <a:tint val="75000"/>
                  </a:prstClr>
                </a:solidFill>
                <a:latin typeface="Calibri"/>
              </a:rPr>
              <a:t>5/10/2022</a:t>
            </a:fld>
            <a:endParaRPr lang="en-US">
              <a:solidFill>
                <a:prstClr val="black">
                  <a:tint val="75000"/>
                </a:prstClr>
              </a:solidFill>
              <a:latin typeface="Calibri"/>
            </a:endParaRPr>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2026</Words>
  <Application>Microsoft Office PowerPoint</Application>
  <PresentationFormat>Widescreen</PresentationFormat>
  <Paragraphs>294</Paragraphs>
  <Slides>30</Slides>
  <Notes>5</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30</vt:i4>
      </vt:variant>
    </vt:vector>
  </HeadingPairs>
  <TitlesOfParts>
    <vt:vector size="37" baseType="lpstr">
      <vt:lpstr>Arial</vt:lpstr>
      <vt:lpstr>Calibri</vt:lpstr>
      <vt:lpstr>Symbol</vt:lpstr>
      <vt:lpstr>Wingdings</vt:lpstr>
      <vt:lpstr>SE10 slides</vt:lpstr>
      <vt:lpstr>1_SE10 slides</vt:lpstr>
      <vt:lpstr>2_SE10 slides</vt:lpstr>
      <vt:lpstr>Chapter 24 - Quality Management contd..</vt:lpstr>
      <vt:lpstr>Software standards</vt:lpstr>
      <vt:lpstr>Software standards</vt:lpstr>
      <vt:lpstr>Importance of standards</vt:lpstr>
      <vt:lpstr>Types of Software standards used in SQM</vt:lpstr>
      <vt:lpstr>Product standards</vt:lpstr>
      <vt:lpstr>Process standards</vt:lpstr>
      <vt:lpstr>Problems with standards</vt:lpstr>
      <vt:lpstr>Standards development Process</vt:lpstr>
      <vt:lpstr>ISO 9001 standards framework</vt:lpstr>
      <vt:lpstr>ISO 9001 core processes </vt:lpstr>
      <vt:lpstr>ISO 9001 and quality management </vt:lpstr>
      <vt:lpstr>ISO 9001 certification</vt:lpstr>
      <vt:lpstr>Reviews and inspections</vt:lpstr>
      <vt:lpstr>Reviews and inspections</vt:lpstr>
      <vt:lpstr>Reviews and inspections</vt:lpstr>
      <vt:lpstr>Purpose of Reviews and inspections</vt:lpstr>
      <vt:lpstr>Phases in the review process</vt:lpstr>
      <vt:lpstr>The software review process </vt:lpstr>
      <vt:lpstr>Distributed reviews</vt:lpstr>
      <vt:lpstr>Program inspections</vt:lpstr>
      <vt:lpstr>Inspection checklists</vt:lpstr>
      <vt:lpstr>An inspection checklist (a)</vt:lpstr>
      <vt:lpstr>An inspection checklist (b)</vt:lpstr>
      <vt:lpstr>Quality management and agile development</vt:lpstr>
      <vt:lpstr>Quality management and agile development</vt:lpstr>
      <vt:lpstr>Shared good practice</vt:lpstr>
      <vt:lpstr>Reviews and agile methods</vt:lpstr>
      <vt:lpstr>Pair programming weaknesses</vt:lpstr>
      <vt:lpstr>Agile QM and large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24 - Quality Management contd..</dc:title>
  <dc:creator>Hajra Ahmed</dc:creator>
  <cp:lastModifiedBy>Hajra Ahmed</cp:lastModifiedBy>
  <cp:revision>22</cp:revision>
  <dcterms:created xsi:type="dcterms:W3CDTF">2022-05-09T03:40:34Z</dcterms:created>
  <dcterms:modified xsi:type="dcterms:W3CDTF">2022-05-10T04:20:26Z</dcterms:modified>
</cp:coreProperties>
</file>