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67" r:id="rId2"/>
    <p:sldId id="315" r:id="rId3"/>
    <p:sldId id="289" r:id="rId4"/>
    <p:sldId id="384" r:id="rId5"/>
    <p:sldId id="391" r:id="rId6"/>
    <p:sldId id="330" r:id="rId7"/>
    <p:sldId id="356" r:id="rId8"/>
    <p:sldId id="392" r:id="rId9"/>
    <p:sldId id="393" r:id="rId10"/>
    <p:sldId id="291" r:id="rId11"/>
    <p:sldId id="331" r:id="rId12"/>
    <p:sldId id="357" r:id="rId13"/>
    <p:sldId id="394" r:id="rId14"/>
    <p:sldId id="297" r:id="rId15"/>
    <p:sldId id="319" r:id="rId16"/>
    <p:sldId id="332" r:id="rId17"/>
    <p:sldId id="358" r:id="rId18"/>
    <p:sldId id="333" r:id="rId19"/>
    <p:sldId id="359" r:id="rId20"/>
    <p:sldId id="361" r:id="rId21"/>
    <p:sldId id="334" r:id="rId22"/>
    <p:sldId id="386" r:id="rId23"/>
    <p:sldId id="320" r:id="rId24"/>
    <p:sldId id="387" r:id="rId25"/>
    <p:sldId id="368" r:id="rId26"/>
    <p:sldId id="388" r:id="rId27"/>
    <p:sldId id="389" r:id="rId28"/>
    <p:sldId id="3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2:24.643"/>
    </inkml:context>
    <inkml:brush xml:id="br0">
      <inkml:brushProperty name="width" value="0.05" units="cm"/>
      <inkml:brushProperty name="height" value="0.05" units="cm"/>
      <inkml:brushProperty name="color" value="#00A0D7"/>
    </inkml:brush>
  </inkml:definitions>
  <inkml:trace contextRef="#ctx0" brushRef="#br0">554 0 24575,'-2'17'0,"0"1"0,-2-1 0,0 0 0,-1 0 0,0-1 0,-12 24 0,0 5 0,-115 354 0,38-117 0,76-226 0,-43 91 0,7-20 0,0 21 0,49-140 0,2-9 0,-1-19 0,4-33 0,0 52 0,2-50 0,0 24 0,-1 0 0,-1-1 0,-1 1 0,-2 0 0,-10-45 0,1 22 0,8 33 0,0 0 0,-1 1 0,0 0 0,-8-16 0,13 32 0,0 0 0,0 0 0,0-1 0,0 1 0,0 0 0,0 0 0,-1 0 0,1-1 0,0 1 0,0 0 0,0 0 0,0 0 0,0 0 0,0 0 0,0-1 0,0 1 0,0 0 0,0 0 0,-1 0 0,1 0 0,0 0 0,0-1 0,0 1 0,0 0 0,0 0 0,-1 0 0,1 0 0,0 0 0,0 0 0,0 0 0,0 0 0,-1 0 0,1 0 0,0 0 0,0 0 0,0 0 0,0 0 0,-1 0 0,1 0 0,0 0 0,0 0 0,0 0 0,0 0 0,-1 0 0,1 0 0,0 0 0,0 0 0,0 0 0,0 0 0,-1 0 0,1 0 0,0 0 0,0 1 0,0-1 0,0 0 0,0 0 0,0 0 0,-1 0 0,1 0 0,0 0 0,0 1 0,0-1 0,0 0 0,0 0 0,0 0 0,-5 20 0,2 24 0,2 31 0,4 182 0,-3-250 0,1-1 0,0 1 0,0-1 0,0 1 0,1-1 0,0 0 0,0 1 0,1-1 0,0 0 0,5 9 0,-6-13 0,-1 0 0,1 0 0,0-1 0,0 1 0,0 0 0,0-1 0,0 1 0,0-1 0,0 0 0,1 0 0,-1 0 0,1 0 0,-1 0 0,0 0 0,1 0 0,-1-1 0,1 1 0,0-1 0,-1 0 0,1 0 0,-1 0 0,1 0 0,-1 0 0,1-1 0,-1 1 0,1-1 0,-1 1 0,1-1 0,4-2 0,17-8 0,-1-1 0,0-1 0,-1-1 0,-1-1 0,39-35 0,-28 24 0,43-29 0,121-81-1365,-175 124-5461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2:28.337"/>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3:33.151"/>
    </inkml:context>
    <inkml:brush xml:id="br0">
      <inkml:brushProperty name="width" value="0.05" units="cm"/>
      <inkml:brushProperty name="height" value="0.05" units="cm"/>
      <inkml:brushProperty name="color" value="#00A0D7"/>
    </inkml:brush>
  </inkml:definitions>
  <inkml:trace contextRef="#ctx0" brushRef="#br0">0 0 24575,'4'1'0,"0"-1"0,-1 1 0,1 0 0,-1 0 0,1 0 0,-1 1 0,1-1 0,-1 1 0,0 0 0,1-1 0,-1 2 0,0-1 0,0 0 0,-1 1 0,1-1 0,0 1 0,-1 0 0,0 0 0,4 5 0,5 9 0,-1 0 0,12 29 0,-10-23 0,251 543 0,-156-329 0,104 251 0,-199-465 0,1-1 0,28 38 0,-25-40 0,-1 2 0,17 34 0,-26-48 51,-3-19-1467,-1-12-5410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3:34.699"/>
    </inkml:context>
    <inkml:brush xml:id="br0">
      <inkml:brushProperty name="width" value="0.05" units="cm"/>
      <inkml:brushProperty name="height" value="0.05" units="cm"/>
      <inkml:brushProperty name="color" value="#00A0D7"/>
    </inkml:brush>
  </inkml:definitions>
  <inkml:trace contextRef="#ctx0" brushRef="#br0">123 103 24575,'-1'30'0,"-10"53"0,5-51 0,-1 44 0,-7 132 0,4-97 0,9-87 0,-1 0 0,-2 0 0,0 0 0,-10 31 0,14-55 0,0 1 0,0-1 0,0 1 0,-1-1 0,1 0 0,0 1 0,0-1 0,0 1 0,0-1 0,0 0 0,0 1 0,-1-1 0,1 0 0,0 1 0,0-1 0,-1 0 0,1 1 0,0-1 0,0 0 0,-1 0 0,1 1 0,0-1 0,-1 0 0,1 0 0,0 1 0,-1-1 0,1 0 0,-1 0 0,1 0 0,0 0 0,-1 0 0,1 1 0,-1-1 0,1 0 0,0 0 0,-1 0 0,1 0 0,-1 0 0,1 0 0,-1-1 0,-10-15 0,-1-31 0,5-4 0,3-1 0,1 0 0,4 0 0,1-1 0,3 2 0,1-1 0,4 1 0,18-63 0,16-52 0,-43 163 0,1 0 0,-1 1 0,0-1 0,1 0 0,-1 1 0,1 0 0,0-1 0,0 1 0,0 0 0,0 0 0,0 0 0,1 0 0,-1 0 0,0 0 0,1 1 0,0-1 0,-1 1 0,1 0 0,0 0 0,-1 0 0,1 0 0,0 0 0,0 1 0,0-1 0,0 1 0,0 0 0,0 0 0,0 0 0,0 0 0,0 0 0,5 2 0,4-1 0,0 1 0,0 1 0,0 0 0,-1 1 0,1 0 0,16 10 0,-9-2 0,0 1 0,-1 0 0,-1 1 0,-1 1 0,20 23 0,9 8 0,-36-39-14,0 0-1,1 0 0,-1-1 1,1 0-1,1-1 0,-1 0 1,20 6-1,3 2-1233,-20-7-5578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5:32.382"/>
    </inkml:context>
    <inkml:brush xml:id="br0">
      <inkml:brushProperty name="width" value="0.05" units="cm"/>
      <inkml:brushProperty name="height" value="0.05" units="cm"/>
      <inkml:brushProperty name="color" value="#00A0D7"/>
    </inkml:brush>
  </inkml:definitions>
  <inkml:trace contextRef="#ctx0" brushRef="#br0">1 1 24575,'463'195'0,"-177"-81"0,87 78 0,-205-99 0,-79-37-1365,-70-44-5461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5:33.225"/>
    </inkml:context>
    <inkml:brush xml:id="br0">
      <inkml:brushProperty name="width" value="0.05" units="cm"/>
      <inkml:brushProperty name="height" value="0.05" units="cm"/>
      <inkml:brushProperty name="color" value="#00A0D7"/>
    </inkml:brush>
  </inkml:definitions>
  <inkml:trace contextRef="#ctx0" brushRef="#br0">0 0 24575,'4'0'0,"6"0"0,0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5:34.791"/>
    </inkml:context>
    <inkml:brush xml:id="br0">
      <inkml:brushProperty name="width" value="0.05" units="cm"/>
      <inkml:brushProperty name="height" value="0.05" units="cm"/>
      <inkml:brushProperty name="color" value="#00A0D7"/>
    </inkml:brush>
  </inkml:definitions>
  <inkml:trace contextRef="#ctx0" brushRef="#br0">0 498 24575,'14'17'0,"-1"1"0,-1 0 0,-1 1 0,0 0 0,-1 1 0,8 25 0,4 5 0,-13-29 0,-2 1 0,0 0 0,-1 0 0,4 38 0,1 0 0,-11-59 0,0 0 0,1 0 0,-1-1 0,0 1 0,1 0 0,-1 0 0,0 0 0,0 0 0,0 0 0,0 0 0,0 0 0,0 0 0,0 0 0,0-1 0,0 1 0,0 0 0,-1 0 0,1 0 0,0 0 0,-1 0 0,0 1 0,-11-13 0,-13-33 0,12 1 0,1-1 0,3-1 0,1 1 0,2-2 0,2 1 0,3-48 0,-6 26 0,4 53 0,1-1 0,0 0 0,1-20 0,1 31 0,1 0 0,-1 0 0,1 0 0,0 0 0,0 0 0,0 0 0,1 0 0,-1 0 0,1 1 0,0-1 0,0 1 0,0-1 0,1 1 0,-1 0 0,1 0 0,5-5 0,4-1 0,0 0 0,1 1 0,0 1 0,0 0 0,28-10 0,80-20 0,-71 23 0,58-15 0,74-24 0,-151 42 0,0-2 0,-1-1 0,49-30 0,-36 20-1365,-24 16-5461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5E8D1-6297-418E-A0A0-C126431CB06C}"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4F938-3ECE-45DD-9A27-182FDDCDB525}" type="slidenum">
              <a:rPr lang="en-US" smtClean="0"/>
              <a:t>‹#›</a:t>
            </a:fld>
            <a:endParaRPr lang="en-US"/>
          </a:p>
        </p:txBody>
      </p:sp>
    </p:spTree>
    <p:extLst>
      <p:ext uri="{BB962C8B-B14F-4D97-AF65-F5344CB8AC3E}">
        <p14:creationId xmlns:p14="http://schemas.microsoft.com/office/powerpoint/2010/main" val="73110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6701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652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2767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7A84137-42B6-404F-B663-D00381A94DF6}" type="datetime1">
              <a:rPr lang="en-US" smtClean="0"/>
              <a:t>5/11/2022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404839657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76F04BC4-A08B-4FD1-A4C7-EB1B08CD83A0}" type="datetime1">
              <a:rPr lang="en-US" smtClean="0"/>
              <a:t>5/11/2022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88284687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E7419C5-4ABF-4708-9EB4-2C3484C1AEC2}" type="datetime1">
              <a:rPr lang="en-US" smtClean="0"/>
              <a:t>5/11/2022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62614965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C3FF4220-5490-40D3-A7D5-63B42D50AAE6}" type="datetime1">
              <a:rPr lang="en-US" smtClean="0"/>
              <a:t>5/11/2022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37300875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48578567-5C81-45F7-9B9A-6C7E5760932E}" type="datetime1">
              <a:rPr lang="en-US" smtClean="0"/>
              <a:t>5/11/2022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65044620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31EF4568-D847-41F8-8593-447E12B736B9}" type="datetime1">
              <a:rPr lang="en-US" smtClean="0"/>
              <a:t>5/11/2022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404745602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1C056D3D-8C09-4300-ACCA-192A279BBE46}" type="datetime1">
              <a:rPr lang="en-US" smtClean="0"/>
              <a:t>5/11/2022</a:t>
            </a:fld>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56564892"/>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6E90387-113F-42B0-87F2-A5D620F27EA3}" type="datetime1">
              <a:rPr lang="en-US" smtClean="0"/>
              <a:t>5/11/2022</a:t>
            </a:fld>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383059623"/>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057852F-78B9-4CBB-9319-744906D2F101}" type="datetime1">
              <a:rPr lang="en-US" smtClean="0"/>
              <a:t>5/11/2022</a:t>
            </a:fld>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603899331"/>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815315B8-B126-4ADA-B9AC-5FC406135347}" type="datetime1">
              <a:rPr lang="en-US" smtClean="0"/>
              <a:t>5/11/2022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104235138"/>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86886A9F-53F2-47F0-B363-860B6DED139F}" type="datetime1">
              <a:rPr lang="en-US" smtClean="0"/>
              <a:t>5/11/2022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957521327"/>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E7C8BEA6-379F-41B2-9DCD-0612709470AC}" type="datetime1">
              <a:rPr lang="en-US" smtClean="0"/>
              <a:t>5/11/2022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1029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image" Target="../media/image6.emf"/><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348880"/>
            <a:ext cx="8208912" cy="1143000"/>
          </a:xfrm>
        </p:spPr>
        <p:txBody>
          <a:bodyPr/>
          <a:lstStyle/>
          <a:p>
            <a:pPr algn="ctr"/>
            <a:r>
              <a:rPr lang="en-US" dirty="0"/>
              <a:t>Software measurement</a:t>
            </a:r>
          </a:p>
        </p:txBody>
      </p:sp>
      <p:sp>
        <p:nvSpPr>
          <p:cNvPr id="4" name="Date Placeholder 3"/>
          <p:cNvSpPr>
            <a:spLocks noGrp="1"/>
          </p:cNvSpPr>
          <p:nvPr>
            <p:ph type="dt" sz="half" idx="10"/>
          </p:nvPr>
        </p:nvSpPr>
        <p:spPr/>
        <p:txBody>
          <a:bodyPr/>
          <a:lstStyle/>
          <a:p>
            <a:pPr eaLnBrk="0" hangingPunct="0"/>
            <a:fld id="{779DCCC1-0D6D-47D5-B948-976EF3E6C779}"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a:t>
            </a:fld>
            <a:endParaRPr lang="en-US">
              <a:solidFill>
                <a:prstClr val="black">
                  <a:tint val="75000"/>
                </a:prstClr>
              </a:solidFill>
              <a:latin typeface="Calibri"/>
            </a:endParaRPr>
          </a:p>
        </p:txBody>
      </p:sp>
    </p:spTree>
    <p:extLst>
      <p:ext uri="{BB962C8B-B14F-4D97-AF65-F5344CB8AC3E}">
        <p14:creationId xmlns:p14="http://schemas.microsoft.com/office/powerpoint/2010/main" val="1490443136"/>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idx="1"/>
          </p:nvPr>
        </p:nvSpPr>
        <p:spPr/>
        <p:txBody>
          <a:bodyPr/>
          <a:lstStyle/>
          <a:p>
            <a:r>
              <a:rPr lang="en-GB" dirty="0"/>
              <a:t>Difficult to measure some attributes like maintainability, understandability and usability </a:t>
            </a:r>
          </a:p>
          <a:p>
            <a:r>
              <a:rPr lang="en-GB" dirty="0"/>
              <a:t>As they </a:t>
            </a:r>
            <a:r>
              <a:rPr lang="en-GB" b="1" dirty="0"/>
              <a:t>depend on user experience </a:t>
            </a:r>
            <a:r>
              <a:rPr lang="en-GB" dirty="0"/>
              <a:t>or how developer use it.</a:t>
            </a:r>
          </a:p>
          <a:p>
            <a:r>
              <a:rPr lang="en-GB" dirty="0"/>
              <a:t>So you have </a:t>
            </a:r>
            <a:r>
              <a:rPr lang="en-GB" b="1" dirty="0"/>
              <a:t>to measure the size/complexity to estimate these attributes</a:t>
            </a:r>
          </a:p>
          <a:p>
            <a:r>
              <a:rPr lang="en-GB" b="1" dirty="0"/>
              <a:t>We can only measure internal attributes but are often more interested in external software attributes</a:t>
            </a:r>
            <a:r>
              <a:rPr lang="en-GB" dirty="0"/>
              <a:t>. So a relationship is shown in next figure.</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33B44F45-BA96-4D3A-A2C1-CA058EC3AFA8}"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internal and external attributes</a:t>
            </a:r>
          </a:p>
        </p:txBody>
      </p:sp>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CB307EC5-F790-4D1E-8594-15D6A8629443}"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317" y="1582738"/>
            <a:ext cx="6912768" cy="4395368"/>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conditions for quantifying relationship between attributes</a:t>
            </a:r>
          </a:p>
        </p:txBody>
      </p:sp>
      <p:sp>
        <p:nvSpPr>
          <p:cNvPr id="3" name="Content Placeholder 2"/>
          <p:cNvSpPr>
            <a:spLocks noGrp="1"/>
          </p:cNvSpPr>
          <p:nvPr>
            <p:ph idx="1"/>
          </p:nvPr>
        </p:nvSpPr>
        <p:spPr/>
        <p:txBody>
          <a:bodyPr/>
          <a:lstStyle/>
          <a:p>
            <a:r>
              <a:rPr lang="en-US" sz="2200" dirty="0"/>
              <a:t>Internal attributes measured correctly</a:t>
            </a:r>
          </a:p>
          <a:p>
            <a:r>
              <a:rPr lang="en-US" sz="2200" dirty="0"/>
              <a:t>Relationship must hold between internal attribute &amp; external quality attribute.</a:t>
            </a:r>
          </a:p>
          <a:p>
            <a:r>
              <a:rPr lang="en-US" sz="2200" dirty="0"/>
              <a:t>That relationship should be explained in terms of a numerical value or model for better understanding.</a:t>
            </a: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eaLnBrk="0" hangingPunct="0"/>
            <a:fld id="{6847E877-637B-4D3D-B69F-DC23B54AC342}"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Software measurement in industry</a:t>
            </a:r>
          </a:p>
        </p:txBody>
      </p:sp>
      <p:sp>
        <p:nvSpPr>
          <p:cNvPr id="3" name="Content Placeholder 2"/>
          <p:cNvSpPr>
            <a:spLocks noGrp="1"/>
          </p:cNvSpPr>
          <p:nvPr>
            <p:ph idx="1"/>
          </p:nvPr>
        </p:nvSpPr>
        <p:spPr/>
        <p:txBody>
          <a:bodyPr/>
          <a:lstStyle/>
          <a:p>
            <a:r>
              <a:rPr lang="en-US" sz="2200" dirty="0"/>
              <a:t>Software measurement is still immature in industry. Not fully practiced.</a:t>
            </a:r>
          </a:p>
          <a:p>
            <a:pPr lvl="1"/>
            <a:r>
              <a:rPr lang="en-US" dirty="0"/>
              <a:t>Impossible to predict the return on investment of introducing an organizational metrics program. </a:t>
            </a:r>
          </a:p>
          <a:p>
            <a:pPr lvl="1"/>
            <a:r>
              <a:rPr lang="en-US" b="1" dirty="0"/>
              <a:t>no standards defined for software metrics </a:t>
            </a:r>
            <a:r>
              <a:rPr lang="en-US" dirty="0"/>
              <a:t>or for measurement and analysis. </a:t>
            </a:r>
          </a:p>
          <a:p>
            <a:pPr lvl="1"/>
            <a:r>
              <a:rPr lang="en-US" b="1" dirty="0"/>
              <a:t>software processes are not standardized</a:t>
            </a:r>
            <a:r>
              <a:rPr lang="en-US" dirty="0"/>
              <a:t> and are poorly defined and controlled. </a:t>
            </a:r>
          </a:p>
          <a:p>
            <a:pPr lvl="1"/>
            <a:r>
              <a:rPr lang="en-US" dirty="0"/>
              <a:t>Previous on software </a:t>
            </a:r>
            <a:r>
              <a:rPr lang="en-US" b="1" dirty="0"/>
              <a:t>measurement is on code-based metrics or plan-driven development </a:t>
            </a:r>
            <a:r>
              <a:rPr lang="en-US" dirty="0"/>
              <a:t>processes. But </a:t>
            </a:r>
            <a:r>
              <a:rPr lang="en-US" b="1" dirty="0"/>
              <a:t>nowadays, mostly reusing existing applications or agile methods are is used </a:t>
            </a:r>
            <a:endParaRPr lang="en-GB" b="1" dirty="0"/>
          </a:p>
          <a:p>
            <a:pPr lvl="1"/>
            <a:r>
              <a:rPr lang="en-US" dirty="0"/>
              <a:t>Introducing </a:t>
            </a:r>
            <a:r>
              <a:rPr lang="en-US" b="1" dirty="0"/>
              <a:t>measurement adds additional overhead to processes</a:t>
            </a:r>
            <a:r>
              <a:rPr lang="en-US" dirty="0"/>
              <a:t>. Contradiction with agile methods </a:t>
            </a: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eaLnBrk="0" hangingPunct="0"/>
            <a:fld id="{6847E877-637B-4D3D-B69F-DC23B54AC342}" type="datetime1">
              <a:rPr lang="en-US" smtClean="0">
                <a:solidFill>
                  <a:prstClr val="black">
                    <a:tint val="75000"/>
                  </a:prstClr>
                </a:solidFill>
                <a:latin typeface="Calibri"/>
              </a:rPr>
              <a:t>5/11/2022</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27315128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a:t>Product metrics</a:t>
            </a:r>
          </a:p>
        </p:txBody>
      </p:sp>
      <p:sp>
        <p:nvSpPr>
          <p:cNvPr id="64514" name="Rectangle 2"/>
          <p:cNvSpPr>
            <a:spLocks noGrp="1" noChangeArrowheads="1"/>
          </p:cNvSpPr>
          <p:nvPr>
            <p:ph idx="1"/>
          </p:nvPr>
        </p:nvSpPr>
        <p:spPr/>
        <p:txBody>
          <a:bodyPr/>
          <a:lstStyle/>
          <a:p>
            <a:r>
              <a:rPr lang="en-GB" dirty="0"/>
              <a:t>A quality metric to predict the product quality.</a:t>
            </a:r>
          </a:p>
          <a:p>
            <a:r>
              <a:rPr lang="en-GB" dirty="0"/>
              <a:t>Classes of product metric</a:t>
            </a:r>
          </a:p>
          <a:p>
            <a:pPr lvl="1"/>
            <a:r>
              <a:rPr lang="en-GB" dirty="0"/>
              <a:t>Dynamic metric</a:t>
            </a:r>
          </a:p>
          <a:p>
            <a:pPr lvl="2"/>
            <a:r>
              <a:rPr lang="en-GB" dirty="0"/>
              <a:t>Collected during or after system testing.</a:t>
            </a:r>
          </a:p>
          <a:p>
            <a:pPr lvl="2"/>
            <a:r>
              <a:rPr lang="en-GB" dirty="0"/>
              <a:t>E.g., no. of bugs reported, time to complete a task.</a:t>
            </a:r>
          </a:p>
          <a:p>
            <a:pPr lvl="2"/>
            <a:r>
              <a:rPr lang="en-GB" dirty="0"/>
              <a:t>Assess efficiency &amp; reliability</a:t>
            </a:r>
          </a:p>
          <a:p>
            <a:pPr lvl="1"/>
            <a:r>
              <a:rPr lang="en-GB" dirty="0"/>
              <a:t>Static metric</a:t>
            </a:r>
          </a:p>
          <a:p>
            <a:pPr lvl="2"/>
            <a:r>
              <a:rPr lang="en-GB" dirty="0"/>
              <a:t>collected by measuring the system representations like design, program or documentation.</a:t>
            </a:r>
          </a:p>
          <a:p>
            <a:pPr lvl="2"/>
            <a:r>
              <a:rPr lang="en-GB" dirty="0"/>
              <a:t>Examples shown in upcoming slides.</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D01C2BBA-471E-4874-8D54-1E5F58D4CB5E}"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Dynamic and static metrics</a:t>
            </a:r>
          </a:p>
        </p:txBody>
      </p:sp>
      <p:sp>
        <p:nvSpPr>
          <p:cNvPr id="93187" name="Rectangle 3"/>
          <p:cNvSpPr>
            <a:spLocks noGrp="1" noChangeArrowheads="1"/>
          </p:cNvSpPr>
          <p:nvPr>
            <p:ph idx="1"/>
          </p:nvPr>
        </p:nvSpPr>
        <p:spPr/>
        <p:txBody>
          <a:bodyPr/>
          <a:lstStyle/>
          <a:p>
            <a:r>
              <a:rPr lang="en-GB" dirty="0"/>
              <a:t>Dynamic metrics are closely related to software quality attributes</a:t>
            </a:r>
          </a:p>
          <a:p>
            <a:pPr lvl="1"/>
            <a:r>
              <a:rPr lang="en-GB" dirty="0"/>
              <a:t>It is relatively easy to measure the response time of a system (performance attribute) or the number of failures (reliability attribute).</a:t>
            </a:r>
          </a:p>
          <a:p>
            <a:r>
              <a:rPr lang="en-GB" dirty="0"/>
              <a:t>Static metrics have an indirect relationship with quality attributes</a:t>
            </a:r>
          </a:p>
          <a:p>
            <a:pPr lvl="1"/>
            <a:r>
              <a:rPr lang="en-GB" dirty="0"/>
              <a:t>You need to try and derive a relationship between these metrics and properties such as complexity, understandability and maintainability.</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319FE7FB-6CEE-4240-8392-D754C75F1133}"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544902"/>
            <a:ext cx="7239000" cy="9906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1873859"/>
              </p:ext>
            </p:extLst>
          </p:nvPr>
        </p:nvGraphicFramePr>
        <p:xfrm>
          <a:off x="609600" y="1609116"/>
          <a:ext cx="11038936" cy="3126370"/>
        </p:xfrm>
        <a:graphic>
          <a:graphicData uri="http://schemas.openxmlformats.org/drawingml/2006/table">
            <a:tbl>
              <a:tblPr firstRow="1" bandRow="1">
                <a:tableStyleId>{5C22544A-7EE6-4342-B048-85BDC9FD1C3A}</a:tableStyleId>
              </a:tblPr>
              <a:tblGrid>
                <a:gridCol w="1823049">
                  <a:extLst>
                    <a:ext uri="{9D8B030D-6E8A-4147-A177-3AD203B41FA5}">
                      <a16:colId xmlns:a16="http://schemas.microsoft.com/office/drawing/2014/main" xmlns="" val="20000"/>
                    </a:ext>
                  </a:extLst>
                </a:gridCol>
                <a:gridCol w="9215887">
                  <a:extLst>
                    <a:ext uri="{9D8B030D-6E8A-4147-A177-3AD203B41FA5}">
                      <a16:colId xmlns:a16="http://schemas.microsoft.com/office/drawing/2014/main" xmlns="" val="20001"/>
                    </a:ext>
                  </a:extLst>
                </a:gridCol>
              </a:tblGrid>
              <a:tr h="362931">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xmlns="" val="10000"/>
                  </a:ext>
                </a:extLst>
              </a:tr>
              <a:tr h="1101101">
                <a:tc>
                  <a:txBody>
                    <a:bodyPr/>
                    <a:lstStyle/>
                    <a:p>
                      <a:pPr algn="l">
                        <a:spcAft>
                          <a:spcPts val="0"/>
                        </a:spcAft>
                      </a:pPr>
                      <a:r>
                        <a:rPr lang="en-US" sz="1600" dirty="0">
                          <a:solidFill>
                            <a:srgbClr val="000000"/>
                          </a:solidFill>
                          <a:latin typeface="Arial"/>
                          <a:ea typeface="Times New Roman"/>
                          <a:cs typeface="Arial"/>
                        </a:rPr>
                        <a:t>Fan-in/Fan-out</a:t>
                      </a:r>
                      <a:endParaRPr lang="en-GB" sz="160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tc>
                  <a:txBody>
                    <a:bodyPr/>
                    <a:lstStyle/>
                    <a:p>
                      <a:pPr algn="just">
                        <a:spcAft>
                          <a:spcPts val="0"/>
                        </a:spcAft>
                      </a:pPr>
                      <a:r>
                        <a:rPr lang="en-US" sz="1600" dirty="0">
                          <a:solidFill>
                            <a:srgbClr val="000000"/>
                          </a:solidFill>
                          <a:latin typeface="Arial"/>
                          <a:ea typeface="Times New Roman"/>
                          <a:cs typeface="Arial"/>
                        </a:rPr>
                        <a:t>Fan-in = number of functions that call the particular function (say X). </a:t>
                      </a:r>
                    </a:p>
                    <a:p>
                      <a:pPr algn="just">
                        <a:spcAft>
                          <a:spcPts val="0"/>
                        </a:spcAft>
                      </a:pPr>
                      <a:r>
                        <a:rPr lang="en-US" sz="1600" dirty="0">
                          <a:solidFill>
                            <a:srgbClr val="000000"/>
                          </a:solidFill>
                          <a:latin typeface="Arial"/>
                          <a:ea typeface="Times New Roman"/>
                          <a:cs typeface="Arial"/>
                        </a:rPr>
                        <a:t>Fan-out = number of functions that are called by function X.</a:t>
                      </a:r>
                    </a:p>
                    <a:p>
                      <a:pPr algn="just">
                        <a:spcAft>
                          <a:spcPts val="0"/>
                        </a:spcAft>
                      </a:pPr>
                      <a:r>
                        <a:rPr lang="en-US" sz="1600" dirty="0">
                          <a:solidFill>
                            <a:srgbClr val="000000"/>
                          </a:solidFill>
                          <a:latin typeface="Arial"/>
                          <a:ea typeface="Times New Roman"/>
                          <a:cs typeface="Arial"/>
                        </a:rPr>
                        <a:t>A </a:t>
                      </a:r>
                      <a:r>
                        <a:rPr lang="en-US" sz="1600" b="1" dirty="0">
                          <a:solidFill>
                            <a:srgbClr val="000000"/>
                          </a:solidFill>
                          <a:latin typeface="Arial"/>
                          <a:ea typeface="Times New Roman"/>
                          <a:cs typeface="Arial"/>
                        </a:rPr>
                        <a:t>high value for fan-in </a:t>
                      </a:r>
                      <a:r>
                        <a:rPr lang="en-US" sz="1600" dirty="0">
                          <a:solidFill>
                            <a:srgbClr val="000000"/>
                          </a:solidFill>
                          <a:latin typeface="Arial"/>
                          <a:ea typeface="Times New Roman"/>
                          <a:cs typeface="Arial"/>
                        </a:rPr>
                        <a:t>means that </a:t>
                      </a:r>
                      <a:r>
                        <a:rPr lang="en-US" sz="1600" b="1" dirty="0">
                          <a:solidFill>
                            <a:srgbClr val="000000"/>
                          </a:solidFill>
                          <a:latin typeface="Arial"/>
                          <a:ea typeface="Times New Roman"/>
                          <a:cs typeface="Arial"/>
                        </a:rPr>
                        <a:t>X is tightly coupled to the rest of the design </a:t>
                      </a:r>
                      <a:r>
                        <a:rPr lang="en-US" sz="1600" dirty="0">
                          <a:solidFill>
                            <a:srgbClr val="000000"/>
                          </a:solidFill>
                          <a:latin typeface="Arial"/>
                          <a:ea typeface="Times New Roman"/>
                          <a:cs typeface="Arial"/>
                        </a:rPr>
                        <a:t>and changes to X will have extensive knock-on effects. </a:t>
                      </a:r>
                    </a:p>
                    <a:p>
                      <a:pPr algn="just">
                        <a:spcAft>
                          <a:spcPts val="0"/>
                        </a:spcAft>
                      </a:pPr>
                      <a:r>
                        <a:rPr lang="en-US" sz="1600" dirty="0">
                          <a:solidFill>
                            <a:srgbClr val="000000"/>
                          </a:solidFill>
                          <a:latin typeface="Arial"/>
                          <a:ea typeface="Times New Roman"/>
                          <a:cs typeface="Arial"/>
                        </a:rPr>
                        <a:t>A </a:t>
                      </a:r>
                      <a:r>
                        <a:rPr lang="en-US" sz="1600" b="1" dirty="0">
                          <a:solidFill>
                            <a:srgbClr val="000000"/>
                          </a:solidFill>
                          <a:latin typeface="Arial"/>
                          <a:ea typeface="Times New Roman"/>
                          <a:cs typeface="Arial"/>
                        </a:rPr>
                        <a:t>high value for fan-out </a:t>
                      </a:r>
                      <a:r>
                        <a:rPr lang="en-US" sz="1600" dirty="0">
                          <a:solidFill>
                            <a:srgbClr val="000000"/>
                          </a:solidFill>
                          <a:latin typeface="Arial"/>
                          <a:ea typeface="Times New Roman"/>
                          <a:cs typeface="Arial"/>
                        </a:rPr>
                        <a:t>suggests that the </a:t>
                      </a:r>
                      <a:r>
                        <a:rPr lang="en-US" sz="1600" b="1" dirty="0">
                          <a:solidFill>
                            <a:srgbClr val="000000"/>
                          </a:solidFill>
                          <a:latin typeface="Arial"/>
                          <a:ea typeface="Times New Roman"/>
                          <a:cs typeface="Arial"/>
                        </a:rPr>
                        <a:t>overall complexity of X may be high </a:t>
                      </a:r>
                      <a:r>
                        <a:rPr lang="en-US" sz="1600" dirty="0">
                          <a:solidFill>
                            <a:srgbClr val="000000"/>
                          </a:solidFill>
                          <a:latin typeface="Arial"/>
                          <a:ea typeface="Times New Roman"/>
                          <a:cs typeface="Arial"/>
                        </a:rPr>
                        <a:t>because of the complexity of the control logic needed to coordinate the called components.</a:t>
                      </a:r>
                      <a:endParaRPr lang="en-GB" sz="160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extLst>
                  <a:ext uri="{0D108BD9-81ED-4DB2-BD59-A6C34878D82A}">
                    <a16:rowId xmlns:a16="http://schemas.microsoft.com/office/drawing/2014/main" xmlns="" val="10001"/>
                  </a:ext>
                </a:extLst>
              </a:tr>
              <a:tr h="1145170">
                <a:tc>
                  <a:txBody>
                    <a:bodyPr/>
                    <a:lstStyle/>
                    <a:p>
                      <a:pPr algn="l">
                        <a:spcAft>
                          <a:spcPts val="0"/>
                        </a:spcAft>
                      </a:pPr>
                      <a:r>
                        <a:rPr lang="en-US" sz="1600" dirty="0">
                          <a:solidFill>
                            <a:srgbClr val="000000"/>
                          </a:solidFill>
                          <a:latin typeface="Arial"/>
                          <a:ea typeface="Times New Roman"/>
                          <a:cs typeface="Arial"/>
                        </a:rPr>
                        <a:t>Length of code</a:t>
                      </a:r>
                      <a:endParaRPr lang="en-GB" sz="160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16</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6D7454D7-6AB9-45AF-9F56-D2AE1CB9535A}"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graphicFrame>
        <p:nvGraphicFramePr>
          <p:cNvPr id="7" name="Table 6">
            <a:extLst>
              <a:ext uri="{FF2B5EF4-FFF2-40B4-BE49-F238E27FC236}">
                <a16:creationId xmlns:a16="http://schemas.microsoft.com/office/drawing/2014/main" xmlns="" id="{1B7BA010-5AF1-66CF-CABE-0A41555DE215}"/>
              </a:ext>
            </a:extLst>
          </p:cNvPr>
          <p:cNvGraphicFramePr>
            <a:graphicFrameLocks noGrp="1"/>
          </p:cNvGraphicFramePr>
          <p:nvPr>
            <p:extLst>
              <p:ext uri="{D42A27DB-BD31-4B8C-83A1-F6EECF244321}">
                <p14:modId xmlns:p14="http://schemas.microsoft.com/office/powerpoint/2010/main" val="3619034441"/>
              </p:ext>
            </p:extLst>
          </p:nvPr>
        </p:nvGraphicFramePr>
        <p:xfrm>
          <a:off x="609600" y="4491646"/>
          <a:ext cx="11038936" cy="1402080"/>
        </p:xfrm>
        <a:graphic>
          <a:graphicData uri="http://schemas.openxmlformats.org/drawingml/2006/table">
            <a:tbl>
              <a:tblPr firstRow="1" bandRow="1">
                <a:tableStyleId>{5C22544A-7EE6-4342-B048-85BDC9FD1C3A}</a:tableStyleId>
              </a:tblPr>
              <a:tblGrid>
                <a:gridCol w="1814423">
                  <a:extLst>
                    <a:ext uri="{9D8B030D-6E8A-4147-A177-3AD203B41FA5}">
                      <a16:colId xmlns:a16="http://schemas.microsoft.com/office/drawing/2014/main" xmlns="" val="37858957"/>
                    </a:ext>
                  </a:extLst>
                </a:gridCol>
                <a:gridCol w="9224513">
                  <a:extLst>
                    <a:ext uri="{9D8B030D-6E8A-4147-A177-3AD203B41FA5}">
                      <a16:colId xmlns:a16="http://schemas.microsoft.com/office/drawing/2014/main" xmlns="" val="2522845632"/>
                    </a:ext>
                  </a:extLst>
                </a:gridCol>
              </a:tblGrid>
              <a:tr h="370840">
                <a:tc>
                  <a:txBody>
                    <a:bodyPr/>
                    <a:lstStyle/>
                    <a:p>
                      <a:pPr algn="l">
                        <a:spcAft>
                          <a:spcPts val="0"/>
                        </a:spcAft>
                      </a:pPr>
                      <a:r>
                        <a:rPr lang="en-US" sz="1600" b="0" dirty="0">
                          <a:solidFill>
                            <a:srgbClr val="000000"/>
                          </a:solidFill>
                          <a:latin typeface="Arial"/>
                          <a:ea typeface="Times New Roman"/>
                          <a:cs typeface="Arial"/>
                        </a:rPr>
                        <a:t>Cyclomatic complexity</a:t>
                      </a:r>
                      <a:endParaRPr lang="en-GB" sz="1600" b="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tc>
                  <a:txBody>
                    <a:bodyPr/>
                    <a:lstStyle/>
                    <a:p>
                      <a:pPr algn="just">
                        <a:spcAft>
                          <a:spcPts val="0"/>
                        </a:spcAft>
                      </a:pPr>
                      <a:r>
                        <a:rPr lang="en-US" sz="1600" b="0" dirty="0">
                          <a:solidFill>
                            <a:srgbClr val="000000"/>
                          </a:solidFill>
                          <a:latin typeface="Arial"/>
                          <a:ea typeface="Times New Roman"/>
                          <a:cs typeface="Arial"/>
                        </a:rPr>
                        <a:t>This is a measure of the control complexity of a program. This control complexity may be related to program understandability. </a:t>
                      </a:r>
                      <a:endParaRPr lang="en-GB" sz="1600" b="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extLst>
                  <a:ext uri="{0D108BD9-81ED-4DB2-BD59-A6C34878D82A}">
                    <a16:rowId xmlns:a16="http://schemas.microsoft.com/office/drawing/2014/main" xmlns="" val="845049997"/>
                  </a:ext>
                </a:extLst>
              </a:tr>
              <a:tr h="370840">
                <a:tc>
                  <a:txBody>
                    <a:bodyPr/>
                    <a:lstStyle/>
                    <a:p>
                      <a:pPr algn="l">
                        <a:spcAft>
                          <a:spcPts val="0"/>
                        </a:spcAft>
                      </a:pPr>
                      <a:r>
                        <a:rPr lang="en-US" sz="1600" dirty="0">
                          <a:solidFill>
                            <a:srgbClr val="000000"/>
                          </a:solidFill>
                          <a:latin typeface="Arial"/>
                          <a:ea typeface="Times New Roman"/>
                          <a:cs typeface="Arial"/>
                        </a:rPr>
                        <a:t>Length of identifiers</a:t>
                      </a:r>
                      <a:endParaRPr lang="en-GB" sz="160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tc>
                  <a:txBody>
                    <a:bodyPr/>
                    <a:lstStyle/>
                    <a:p>
                      <a:pPr algn="just">
                        <a:spcAft>
                          <a:spcPts val="0"/>
                        </a:spcAft>
                      </a:pPr>
                      <a:r>
                        <a:rPr lang="en-US" sz="1600" dirty="0">
                          <a:solidFill>
                            <a:srgbClr val="000000"/>
                          </a:solidFill>
                          <a:latin typeface="Arial"/>
                          <a:ea typeface="Times New Roman"/>
                          <a:cs typeface="Arial"/>
                        </a:rPr>
                        <a:t>This is a measure of the </a:t>
                      </a:r>
                      <a:r>
                        <a:rPr lang="en-US" sz="1600" b="1" dirty="0">
                          <a:solidFill>
                            <a:srgbClr val="000000"/>
                          </a:solidFill>
                          <a:latin typeface="Arial"/>
                          <a:ea typeface="Times New Roman"/>
                          <a:cs typeface="Arial"/>
                        </a:rPr>
                        <a:t>average length of </a:t>
                      </a:r>
                      <a:r>
                        <a:rPr lang="en-US" sz="1600" dirty="0">
                          <a:solidFill>
                            <a:srgbClr val="000000"/>
                          </a:solidFill>
                          <a:latin typeface="Arial"/>
                          <a:ea typeface="Times New Roman"/>
                          <a:cs typeface="Arial"/>
                        </a:rPr>
                        <a:t>identifiers (</a:t>
                      </a:r>
                      <a:r>
                        <a:rPr lang="en-US" sz="1600" b="1" dirty="0">
                          <a:solidFill>
                            <a:srgbClr val="000000"/>
                          </a:solidFill>
                          <a:latin typeface="Arial"/>
                          <a:ea typeface="Times New Roman"/>
                          <a:cs typeface="Arial"/>
                        </a:rPr>
                        <a:t>names for variables, classes, methods, etc.) in a program</a:t>
                      </a:r>
                      <a:r>
                        <a:rPr lang="en-US" sz="1600" dirty="0">
                          <a:solidFill>
                            <a:srgbClr val="000000"/>
                          </a:solidFill>
                          <a:latin typeface="Arial"/>
                          <a:ea typeface="Times New Roman"/>
                          <a:cs typeface="Arial"/>
                        </a:rPr>
                        <a:t>. The </a:t>
                      </a:r>
                      <a:r>
                        <a:rPr lang="en-US" sz="1600" b="1" dirty="0">
                          <a:solidFill>
                            <a:srgbClr val="000000"/>
                          </a:solidFill>
                          <a:latin typeface="Arial"/>
                          <a:ea typeface="Times New Roman"/>
                          <a:cs typeface="Arial"/>
                        </a:rPr>
                        <a:t>longer the identifiers</a:t>
                      </a:r>
                      <a:r>
                        <a:rPr lang="en-US" sz="1600" dirty="0">
                          <a:solidFill>
                            <a:srgbClr val="000000"/>
                          </a:solidFill>
                          <a:latin typeface="Arial"/>
                          <a:ea typeface="Times New Roman"/>
                          <a:cs typeface="Arial"/>
                        </a:rPr>
                        <a:t>, the more likely they are to be meaningful and hence the </a:t>
                      </a:r>
                      <a:r>
                        <a:rPr lang="en-US" sz="1600" b="1" dirty="0">
                          <a:solidFill>
                            <a:srgbClr val="000000"/>
                          </a:solidFill>
                          <a:latin typeface="Arial"/>
                          <a:ea typeface="Times New Roman"/>
                          <a:cs typeface="Arial"/>
                        </a:rPr>
                        <a:t>more understandable the program</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solidFill>
                      <a:schemeClr val="accent1">
                        <a:lumMod val="20000"/>
                        <a:lumOff val="80000"/>
                      </a:schemeClr>
                    </a:solidFill>
                  </a:tcPr>
                </a:tc>
                <a:extLst>
                  <a:ext uri="{0D108BD9-81ED-4DB2-BD59-A6C34878D82A}">
                    <a16:rowId xmlns:a16="http://schemas.microsoft.com/office/drawing/2014/main" xmlns="" val="893693525"/>
                  </a:ext>
                </a:extLst>
              </a:tr>
            </a:tbl>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381000"/>
            <a:ext cx="7239000" cy="10668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6828023"/>
              </p:ext>
            </p:extLst>
          </p:nvPr>
        </p:nvGraphicFramePr>
        <p:xfrm>
          <a:off x="646981" y="1676400"/>
          <a:ext cx="10935419" cy="1828800"/>
        </p:xfrm>
        <a:graphic>
          <a:graphicData uri="http://schemas.openxmlformats.org/drawingml/2006/table">
            <a:tbl>
              <a:tblPr firstRow="1" bandRow="1">
                <a:tableStyleId>{5C22544A-7EE6-4342-B048-85BDC9FD1C3A}</a:tableStyleId>
              </a:tblPr>
              <a:tblGrid>
                <a:gridCol w="3136278">
                  <a:extLst>
                    <a:ext uri="{9D8B030D-6E8A-4147-A177-3AD203B41FA5}">
                      <a16:colId xmlns:a16="http://schemas.microsoft.com/office/drawing/2014/main" xmlns="" val="20000"/>
                    </a:ext>
                  </a:extLst>
                </a:gridCol>
                <a:gridCol w="7799141">
                  <a:extLst>
                    <a:ext uri="{9D8B030D-6E8A-4147-A177-3AD203B41FA5}">
                      <a16:colId xmlns:a16="http://schemas.microsoft.com/office/drawing/2014/main" xmlns=""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xmlns="" val="10000"/>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depth of nesting of if-statements in a program. </a:t>
                      </a:r>
                      <a:r>
                        <a:rPr lang="en-US" sz="1600" b="1" dirty="0">
                          <a:solidFill>
                            <a:srgbClr val="000000"/>
                          </a:solidFill>
                          <a:latin typeface="Arial"/>
                          <a:ea typeface="Times New Roman"/>
                          <a:cs typeface="Arial"/>
                        </a:rPr>
                        <a:t>Deeply nested if-statements are hard to understand and potentially error-prone.</a:t>
                      </a:r>
                      <a:endParaRPr lang="en-GB" sz="1600" b="1"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xmlns=""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t>
                      </a:r>
                      <a:r>
                        <a:rPr lang="en-US" sz="1600" b="1" dirty="0">
                          <a:solidFill>
                            <a:srgbClr val="000000"/>
                          </a:solidFill>
                          <a:latin typeface="Arial"/>
                          <a:ea typeface="Times New Roman"/>
                          <a:cs typeface="Arial"/>
                        </a:rPr>
                        <a:t>average length of words and sentences in documents</a:t>
                      </a:r>
                      <a:r>
                        <a:rPr lang="en-US" sz="1600" dirty="0">
                          <a:solidFill>
                            <a:srgbClr val="000000"/>
                          </a:solidFill>
                          <a:latin typeface="Arial"/>
                          <a:ea typeface="Times New Roman"/>
                          <a:cs typeface="Arial"/>
                        </a:rPr>
                        <a:t>. The </a:t>
                      </a:r>
                      <a:r>
                        <a:rPr lang="en-US" sz="1600" b="1" dirty="0">
                          <a:solidFill>
                            <a:srgbClr val="000000"/>
                          </a:solidFill>
                          <a:latin typeface="Arial"/>
                          <a:ea typeface="Times New Roman"/>
                          <a:cs typeface="Arial"/>
                        </a:rPr>
                        <a:t>higher the value of a document’s Fog index</a:t>
                      </a:r>
                      <a:r>
                        <a:rPr lang="en-US" sz="1600" dirty="0">
                          <a:solidFill>
                            <a:srgbClr val="000000"/>
                          </a:solidFill>
                          <a:latin typeface="Arial"/>
                          <a:ea typeface="Times New Roman"/>
                          <a:cs typeface="Arial"/>
                        </a:rPr>
                        <a:t>, the more </a:t>
                      </a:r>
                      <a:r>
                        <a:rPr lang="en-US" sz="1600" b="1" dirty="0">
                          <a:solidFill>
                            <a:srgbClr val="000000"/>
                          </a:solidFill>
                          <a:latin typeface="Arial"/>
                          <a:ea typeface="Times New Roman"/>
                          <a:cs typeface="Arial"/>
                        </a:rPr>
                        <a:t>difficult the document is to understand.</a:t>
                      </a:r>
                      <a:endParaRPr lang="en-GB" sz="1600" b="1"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xmlns="" val="10004"/>
                  </a:ext>
                </a:extLst>
              </a:tr>
            </a:tbl>
          </a:graphicData>
        </a:graphic>
      </p:graphicFrame>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C030C794-B153-4C1B-8D6F-E91023CF34C4}"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5474094"/>
              </p:ext>
            </p:extLst>
          </p:nvPr>
        </p:nvGraphicFramePr>
        <p:xfrm>
          <a:off x="609600" y="1828801"/>
          <a:ext cx="10972800" cy="4159118"/>
        </p:xfrm>
        <a:graphic>
          <a:graphicData uri="http://schemas.openxmlformats.org/drawingml/2006/table">
            <a:tbl>
              <a:tblPr firstRow="1" bandRow="1">
                <a:tableStyleId>{5C22544A-7EE6-4342-B048-85BDC9FD1C3A}</a:tableStyleId>
              </a:tblPr>
              <a:tblGrid>
                <a:gridCol w="2308913">
                  <a:extLst>
                    <a:ext uri="{9D8B030D-6E8A-4147-A177-3AD203B41FA5}">
                      <a16:colId xmlns:a16="http://schemas.microsoft.com/office/drawing/2014/main" xmlns="" val="20000"/>
                    </a:ext>
                  </a:extLst>
                </a:gridCol>
                <a:gridCol w="8663887">
                  <a:extLst>
                    <a:ext uri="{9D8B030D-6E8A-4147-A177-3AD203B41FA5}">
                      <a16:colId xmlns:a16="http://schemas.microsoft.com/office/drawing/2014/main" xmlns="" val="20001"/>
                    </a:ext>
                  </a:extLst>
                </a:gridCol>
              </a:tblGrid>
              <a:tr h="58668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xmlns="" val="10000"/>
                  </a:ext>
                </a:extLst>
              </a:tr>
              <a:tr h="1308902">
                <a:tc>
                  <a:txBody>
                    <a:bodyPr/>
                    <a:lstStyle/>
                    <a:p>
                      <a:pPr algn="l">
                        <a:spcAft>
                          <a:spcPts val="0"/>
                        </a:spcAft>
                      </a:pPr>
                      <a:r>
                        <a:rPr lang="en-US" sz="1400" dirty="0">
                          <a:solidFill>
                            <a:srgbClr val="000000"/>
                          </a:solidFill>
                          <a:latin typeface="Arial"/>
                          <a:ea typeface="Times New Roman"/>
                          <a:cs typeface="Arial"/>
                        </a:rPr>
                        <a:t>Weighted 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Multiple methods in a class. Calculate complexity for every method ranging from 1 to a higher value depending on complexity.</a:t>
                      </a:r>
                    </a:p>
                    <a:p>
                      <a:pPr algn="just">
                        <a:spcAft>
                          <a:spcPts val="0"/>
                        </a:spcAft>
                      </a:pPr>
                      <a:r>
                        <a:rPr lang="en-US" sz="1800" b="1" i="0" kern="1200" dirty="0">
                          <a:solidFill>
                            <a:schemeClr val="dk1"/>
                          </a:solidFill>
                          <a:effectLst/>
                          <a:latin typeface="+mn-lt"/>
                          <a:ea typeface="+mn-ea"/>
                          <a:cs typeface="+mn-cs"/>
                        </a:rPr>
                        <a:t>↑ </a:t>
                      </a:r>
                      <a:r>
                        <a:rPr lang="en-US" sz="1400" dirty="0">
                          <a:solidFill>
                            <a:srgbClr val="000000"/>
                          </a:solidFill>
                          <a:latin typeface="Arial"/>
                          <a:ea typeface="Times New Roman"/>
                          <a:cs typeface="Arial"/>
                        </a:rPr>
                        <a:t>value for WMC = </a:t>
                      </a:r>
                      <a:r>
                        <a:rPr lang="en-US" sz="1800" b="1" i="0" kern="1200" dirty="0">
                          <a:solidFill>
                            <a:schemeClr val="dk1"/>
                          </a:solidFill>
                          <a:effectLst/>
                          <a:latin typeface="+mn-lt"/>
                          <a:ea typeface="+mn-ea"/>
                          <a:cs typeface="+mn-cs"/>
                        </a:rPr>
                        <a:t>↑</a:t>
                      </a:r>
                      <a:r>
                        <a:rPr lang="en-US" sz="1400" dirty="0">
                          <a:solidFill>
                            <a:srgbClr val="000000"/>
                          </a:solidFill>
                          <a:latin typeface="Arial"/>
                          <a:ea typeface="Times New Roman"/>
                          <a:cs typeface="Arial"/>
                        </a:rPr>
                        <a:t>complex the object class. </a:t>
                      </a:r>
                    </a:p>
                    <a:p>
                      <a:pPr algn="just">
                        <a:spcAft>
                          <a:spcPts val="0"/>
                        </a:spcAft>
                      </a:pPr>
                      <a:r>
                        <a:rPr lang="en-US" sz="1400" dirty="0">
                          <a:solidFill>
                            <a:srgbClr val="000000"/>
                          </a:solidFill>
                          <a:latin typeface="Arial"/>
                          <a:ea typeface="Times New Roman"/>
                          <a:cs typeface="Arial"/>
                        </a:rPr>
                        <a:t>Complex objects are difficult to understand. </a:t>
                      </a:r>
                    </a:p>
                    <a:p>
                      <a:pPr algn="just">
                        <a:spcAft>
                          <a:spcPts val="0"/>
                        </a:spcAft>
                      </a:pPr>
                      <a:r>
                        <a:rPr lang="en-US" sz="1400" dirty="0">
                          <a:solidFill>
                            <a:srgbClr val="000000"/>
                          </a:solidFill>
                          <a:latin typeface="Arial"/>
                          <a:ea typeface="Times New Roman"/>
                          <a:cs typeface="Arial"/>
                        </a:rPr>
                        <a:t>Not reused as super classes in an inheritance tree.</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1"/>
                  </a:ext>
                </a:extLst>
              </a:tr>
              <a:tr h="1105296">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represents the number of discrete levels in the inheritance tree where subclasses inherit attributes and operations (methods) from super classes. </a:t>
                      </a:r>
                    </a:p>
                    <a:p>
                      <a:pPr algn="just">
                        <a:spcAft>
                          <a:spcPts val="0"/>
                        </a:spcAft>
                      </a:pPr>
                      <a:r>
                        <a:rPr lang="en-US" sz="1400" dirty="0">
                          <a:solidFill>
                            <a:srgbClr val="000000"/>
                          </a:solidFill>
                          <a:latin typeface="Arial"/>
                          <a:ea typeface="Times New Roman"/>
                          <a:cs typeface="Arial"/>
                        </a:rPr>
                        <a:t>The </a:t>
                      </a:r>
                      <a:r>
                        <a:rPr lang="en-US" sz="1400" b="1" dirty="0">
                          <a:solidFill>
                            <a:srgbClr val="000000"/>
                          </a:solidFill>
                          <a:latin typeface="Arial"/>
                          <a:ea typeface="Times New Roman"/>
                          <a:cs typeface="Arial"/>
                        </a:rPr>
                        <a:t>deeper the inheritance tree</a:t>
                      </a:r>
                      <a:r>
                        <a:rPr lang="en-US" sz="1400" dirty="0">
                          <a:solidFill>
                            <a:srgbClr val="000000"/>
                          </a:solidFill>
                          <a:latin typeface="Arial"/>
                          <a:ea typeface="Times New Roman"/>
                          <a:cs typeface="Arial"/>
                        </a:rPr>
                        <a:t>, the more </a:t>
                      </a:r>
                      <a:r>
                        <a:rPr lang="en-US" sz="1400" b="1" dirty="0">
                          <a:solidFill>
                            <a:srgbClr val="000000"/>
                          </a:solidFill>
                          <a:latin typeface="Arial"/>
                          <a:ea typeface="Times New Roman"/>
                          <a:cs typeface="Arial"/>
                        </a:rPr>
                        <a:t>complex the design. </a:t>
                      </a:r>
                    </a:p>
                    <a:p>
                      <a:pPr algn="just">
                        <a:spcAft>
                          <a:spcPts val="0"/>
                        </a:spcAft>
                      </a:pPr>
                      <a:r>
                        <a:rPr lang="en-US" sz="1400" b="1" dirty="0">
                          <a:solidFill>
                            <a:srgbClr val="000000"/>
                          </a:solidFill>
                          <a:latin typeface="Arial"/>
                          <a:ea typeface="Times New Roman"/>
                          <a:cs typeface="Arial"/>
                        </a:rPr>
                        <a:t>Many object classes may have to be understood </a:t>
                      </a:r>
                      <a:r>
                        <a:rPr lang="en-US" sz="1400" dirty="0">
                          <a:solidFill>
                            <a:srgbClr val="000000"/>
                          </a:solidFill>
                          <a:latin typeface="Arial"/>
                          <a:ea typeface="Times New Roman"/>
                          <a:cs typeface="Arial"/>
                        </a:rPr>
                        <a:t>to understand the object classes at the leaves of the tree. </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2"/>
                  </a:ext>
                </a:extLst>
              </a:tr>
              <a:tr h="1105296">
                <a:tc>
                  <a:txBody>
                    <a:bodyPr/>
                    <a:lstStyle/>
                    <a:p>
                      <a:pPr algn="l">
                        <a:spcAft>
                          <a:spcPts val="0"/>
                        </a:spcAft>
                      </a:pPr>
                      <a:r>
                        <a:rPr lang="en-US" sz="1400" dirty="0">
                          <a:solidFill>
                            <a:srgbClr val="000000"/>
                          </a:solidFill>
                          <a:latin typeface="Arial"/>
                          <a:ea typeface="Times New Roman"/>
                          <a:cs typeface="Arial"/>
                        </a:rPr>
                        <a:t>Number of children (NOC)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b="1" dirty="0">
                          <a:solidFill>
                            <a:srgbClr val="000000"/>
                          </a:solidFill>
                          <a:latin typeface="Arial"/>
                          <a:ea typeface="Times New Roman"/>
                          <a:cs typeface="Arial"/>
                        </a:rPr>
                        <a:t>This is a measure of the number of immediate subclasses in a class</a:t>
                      </a:r>
                      <a:r>
                        <a:rPr lang="en-US" sz="1400" dirty="0" smtClean="0">
                          <a:solidFill>
                            <a:srgbClr val="000000"/>
                          </a:solidFill>
                          <a:latin typeface="Arial"/>
                          <a:ea typeface="Times New Roman"/>
                          <a:cs typeface="Arial"/>
                        </a:rPr>
                        <a:t>.</a:t>
                      </a:r>
                    </a:p>
                    <a:p>
                      <a:pPr algn="just">
                        <a:spcAft>
                          <a:spcPts val="0"/>
                        </a:spcAft>
                      </a:pPr>
                      <a:r>
                        <a:rPr lang="en-US" sz="1400" b="1" dirty="0" smtClean="0">
                          <a:solidFill>
                            <a:srgbClr val="000000"/>
                          </a:solidFill>
                          <a:latin typeface="Arial"/>
                          <a:ea typeface="Times New Roman"/>
                          <a:cs typeface="Arial"/>
                        </a:rPr>
                        <a:t>measures </a:t>
                      </a:r>
                      <a:r>
                        <a:rPr lang="en-US" sz="1400" b="1" dirty="0">
                          <a:solidFill>
                            <a:srgbClr val="000000"/>
                          </a:solidFill>
                          <a:latin typeface="Arial"/>
                          <a:ea typeface="Times New Roman"/>
                          <a:cs typeface="Arial"/>
                        </a:rPr>
                        <a:t>the breadth of a class hierarchy, </a:t>
                      </a:r>
                      <a:r>
                        <a:rPr lang="en-US" sz="1400" dirty="0">
                          <a:solidFill>
                            <a:srgbClr val="000000"/>
                          </a:solidFill>
                          <a:latin typeface="Arial"/>
                          <a:ea typeface="Times New Roman"/>
                          <a:cs typeface="Arial"/>
                        </a:rPr>
                        <a:t>whereas </a:t>
                      </a:r>
                      <a:r>
                        <a:rPr lang="en-US" sz="1400" b="1" dirty="0">
                          <a:solidFill>
                            <a:srgbClr val="000000"/>
                          </a:solidFill>
                          <a:latin typeface="Arial"/>
                          <a:ea typeface="Times New Roman"/>
                          <a:cs typeface="Arial"/>
                        </a:rPr>
                        <a:t>DIT measures its depth</a:t>
                      </a:r>
                      <a:r>
                        <a:rPr lang="en-US" sz="1400" dirty="0">
                          <a:solidFill>
                            <a:srgbClr val="000000"/>
                          </a:solidFill>
                          <a:latin typeface="Arial"/>
                          <a:ea typeface="Times New Roman"/>
                          <a:cs typeface="Arial"/>
                        </a:rPr>
                        <a:t>. </a:t>
                      </a:r>
                      <a:endParaRPr lang="en-US" sz="1400" dirty="0" smtClean="0">
                        <a:solidFill>
                          <a:srgbClr val="000000"/>
                        </a:solidFill>
                        <a:latin typeface="Arial"/>
                        <a:ea typeface="Times New Roman"/>
                        <a:cs typeface="Arial"/>
                      </a:endParaRPr>
                    </a:p>
                    <a:p>
                      <a:pPr algn="just">
                        <a:spcAft>
                          <a:spcPts val="0"/>
                        </a:spcAft>
                      </a:pPr>
                      <a:r>
                        <a:rPr lang="en-US" sz="1400" b="1" i="0" kern="1200" dirty="0" smtClean="0">
                          <a:solidFill>
                            <a:schemeClr val="dk1"/>
                          </a:solidFill>
                          <a:effectLst/>
                          <a:latin typeface="+mn-lt"/>
                          <a:ea typeface="+mn-ea"/>
                          <a:cs typeface="+mn-cs"/>
                        </a:rPr>
                        <a:t>↑ </a:t>
                      </a:r>
                      <a:r>
                        <a:rPr lang="en-US" sz="1400" dirty="0" smtClean="0">
                          <a:solidFill>
                            <a:srgbClr val="000000"/>
                          </a:solidFill>
                          <a:latin typeface="Arial"/>
                          <a:ea typeface="Times New Roman"/>
                          <a:cs typeface="Arial"/>
                        </a:rPr>
                        <a:t>NOC =</a:t>
                      </a:r>
                      <a:r>
                        <a:rPr lang="en-US" sz="1400" baseline="0" dirty="0" smtClean="0">
                          <a:solidFill>
                            <a:srgbClr val="000000"/>
                          </a:solidFill>
                          <a:latin typeface="Arial"/>
                          <a:ea typeface="Times New Roman"/>
                          <a:cs typeface="Arial"/>
                        </a:rPr>
                        <a:t> </a:t>
                      </a:r>
                      <a:r>
                        <a:rPr lang="en-US" sz="1400" b="1" i="0" kern="1200" dirty="0" smtClean="0">
                          <a:solidFill>
                            <a:schemeClr val="dk1"/>
                          </a:solidFill>
                          <a:effectLst/>
                          <a:latin typeface="+mn-lt"/>
                          <a:ea typeface="+mn-ea"/>
                          <a:cs typeface="+mn-cs"/>
                        </a:rPr>
                        <a:t>↑ </a:t>
                      </a:r>
                      <a:r>
                        <a:rPr lang="en-US" sz="1400" dirty="0" smtClean="0">
                          <a:solidFill>
                            <a:srgbClr val="000000"/>
                          </a:solidFill>
                          <a:latin typeface="Arial"/>
                          <a:ea typeface="Times New Roman"/>
                          <a:cs typeface="Arial"/>
                        </a:rPr>
                        <a:t> </a:t>
                      </a:r>
                      <a:r>
                        <a:rPr lang="en-US" sz="1400" dirty="0">
                          <a:solidFill>
                            <a:srgbClr val="000000"/>
                          </a:solidFill>
                          <a:latin typeface="Arial"/>
                          <a:ea typeface="Times New Roman"/>
                          <a:cs typeface="Arial"/>
                        </a:rPr>
                        <a:t>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3"/>
                  </a:ext>
                </a:extLst>
              </a:tr>
            </a:tbl>
          </a:graphicData>
        </a:graphic>
      </p:graphicFrame>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431B371D-9CC1-4DE5-88EB-335434E2267B}"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6622706"/>
              </p:ext>
            </p:extLst>
          </p:nvPr>
        </p:nvGraphicFramePr>
        <p:xfrm>
          <a:off x="609600" y="1863306"/>
          <a:ext cx="10972800" cy="3882798"/>
        </p:xfrm>
        <a:graphic>
          <a:graphicData uri="http://schemas.openxmlformats.org/drawingml/2006/table">
            <a:tbl>
              <a:tblPr firstRow="1" bandRow="1">
                <a:tableStyleId>{5C22544A-7EE6-4342-B048-85BDC9FD1C3A}</a:tableStyleId>
              </a:tblPr>
              <a:tblGrid>
                <a:gridCol w="2314755">
                  <a:extLst>
                    <a:ext uri="{9D8B030D-6E8A-4147-A177-3AD203B41FA5}">
                      <a16:colId xmlns:a16="http://schemas.microsoft.com/office/drawing/2014/main" xmlns="" val="20000"/>
                    </a:ext>
                  </a:extLst>
                </a:gridCol>
                <a:gridCol w="8658045">
                  <a:extLst>
                    <a:ext uri="{9D8B030D-6E8A-4147-A177-3AD203B41FA5}">
                      <a16:colId xmlns:a16="http://schemas.microsoft.com/office/drawing/2014/main" xmlns="" val="20001"/>
                    </a:ext>
                  </a:extLst>
                </a:gridCol>
              </a:tblGrid>
              <a:tr h="616217">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xmlns="" val="10000"/>
                  </a:ext>
                </a:extLst>
              </a:tr>
              <a:tr h="1140633">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Classes are coupled when methods in one class use methods or instance variables defined in a different class. CBO is a measure of how much coupling exists. </a:t>
                      </a:r>
                    </a:p>
                    <a:p>
                      <a:pPr algn="just">
                        <a:spcAft>
                          <a:spcPts val="0"/>
                        </a:spcAft>
                      </a:pPr>
                      <a:r>
                        <a:rPr lang="en-US" sz="1400" b="1" dirty="0">
                          <a:solidFill>
                            <a:srgbClr val="000000"/>
                          </a:solidFill>
                          <a:latin typeface="Arial"/>
                          <a:ea typeface="Times New Roman"/>
                          <a:cs typeface="Arial"/>
                        </a:rPr>
                        <a:t>A high value for CBO means that classes are highly dependent</a:t>
                      </a:r>
                      <a:r>
                        <a:rPr lang="en-US" sz="1400" dirty="0">
                          <a:solidFill>
                            <a:srgbClr val="000000"/>
                          </a:solidFill>
                          <a:latin typeface="Arial"/>
                          <a:ea typeface="Times New Roman"/>
                          <a:cs typeface="Arial"/>
                        </a:rPr>
                        <a:t>, and therefore it is more likely that </a:t>
                      </a:r>
                      <a:r>
                        <a:rPr lang="en-US" sz="1400" b="1" dirty="0">
                          <a:solidFill>
                            <a:srgbClr val="000000"/>
                          </a:solidFill>
                          <a:latin typeface="Arial"/>
                          <a:ea typeface="Times New Roman"/>
                          <a:cs typeface="Arial"/>
                        </a:rPr>
                        <a:t>changing one class will affect other classes in the program</a:t>
                      </a:r>
                      <a:r>
                        <a:rPr lang="en-US" sz="1400" dirty="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1"/>
                  </a:ext>
                </a:extLst>
              </a:tr>
              <a:tr h="955136">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RFC is a measure of the </a:t>
                      </a:r>
                      <a:r>
                        <a:rPr lang="en-US" sz="1400" b="1" dirty="0">
                          <a:solidFill>
                            <a:srgbClr val="000000"/>
                          </a:solidFill>
                          <a:latin typeface="Arial"/>
                          <a:ea typeface="Times New Roman"/>
                          <a:cs typeface="Arial"/>
                        </a:rPr>
                        <a:t>number of methods </a:t>
                      </a:r>
                      <a:r>
                        <a:rPr lang="en-US" sz="1400" dirty="0">
                          <a:solidFill>
                            <a:srgbClr val="000000"/>
                          </a:solidFill>
                          <a:latin typeface="Arial"/>
                          <a:ea typeface="Times New Roman"/>
                          <a:cs typeface="Arial"/>
                        </a:rPr>
                        <a:t>that could potentially be </a:t>
                      </a:r>
                      <a:r>
                        <a:rPr lang="en-US" sz="1400" b="1" dirty="0">
                          <a:solidFill>
                            <a:srgbClr val="000000"/>
                          </a:solidFill>
                          <a:latin typeface="Arial"/>
                          <a:ea typeface="Times New Roman"/>
                          <a:cs typeface="Arial"/>
                        </a:rPr>
                        <a:t>executed in response to a message received by an object of that class</a:t>
                      </a:r>
                      <a:r>
                        <a:rPr lang="en-US" sz="1400" dirty="0">
                          <a:solidFill>
                            <a:srgbClr val="000000"/>
                          </a:solidFill>
                          <a:latin typeface="Arial"/>
                          <a:ea typeface="Times New Roman"/>
                          <a:cs typeface="Arial"/>
                        </a:rPr>
                        <a:t>. Again</a:t>
                      </a:r>
                      <a:r>
                        <a:rPr lang="en-US" sz="1400" b="1" dirty="0">
                          <a:solidFill>
                            <a:srgbClr val="000000"/>
                          </a:solidFill>
                          <a:latin typeface="Arial"/>
                          <a:ea typeface="Times New Roman"/>
                          <a:cs typeface="Arial"/>
                        </a:rPr>
                        <a:t>, RFC is related to complexity</a:t>
                      </a:r>
                      <a:r>
                        <a:rPr lang="en-US" sz="1400" dirty="0">
                          <a:solidFill>
                            <a:srgbClr val="000000"/>
                          </a:solidFill>
                          <a:latin typeface="Arial"/>
                          <a:ea typeface="Times New Roman"/>
                          <a:cs typeface="Arial"/>
                        </a:rPr>
                        <a:t>. The higher the value for RFC, the more complex a </a:t>
                      </a:r>
                      <a:r>
                        <a:rPr lang="en-US" sz="1400" dirty="0" smtClean="0">
                          <a:solidFill>
                            <a:srgbClr val="000000"/>
                          </a:solidFill>
                          <a:latin typeface="Arial"/>
                          <a:ea typeface="Times New Roman"/>
                          <a:cs typeface="Arial"/>
                        </a:rPr>
                        <a:t>class.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2"/>
                  </a:ext>
                </a:extLst>
              </a:tr>
              <a:tr h="1170812">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a:t>
                      </a:r>
                      <a:endParaRPr lang="en-US" sz="1400" dirty="0" smtClean="0">
                        <a:solidFill>
                          <a:srgbClr val="000000"/>
                        </a:solidFill>
                        <a:latin typeface="Arial"/>
                        <a:ea typeface="Times New Roman"/>
                        <a:cs typeface="Arial"/>
                      </a:endParaRPr>
                    </a:p>
                    <a:p>
                      <a:pPr algn="just">
                        <a:spcAft>
                          <a:spcPts val="0"/>
                        </a:spcAft>
                      </a:pPr>
                      <a:r>
                        <a:rPr lang="en-US" sz="1400" dirty="0" smtClean="0">
                          <a:solidFill>
                            <a:srgbClr val="000000"/>
                          </a:solidFill>
                          <a:latin typeface="Arial"/>
                          <a:ea typeface="Times New Roman"/>
                          <a:cs typeface="Arial"/>
                        </a:rPr>
                        <a:t>LCOM </a:t>
                      </a:r>
                      <a:r>
                        <a:rPr lang="en-US" sz="1400" dirty="0">
                          <a:solidFill>
                            <a:srgbClr val="000000"/>
                          </a:solidFill>
                          <a:latin typeface="Arial"/>
                          <a:ea typeface="Times New Roman"/>
                          <a:cs typeface="Arial"/>
                        </a:rPr>
                        <a:t>is the </a:t>
                      </a:r>
                      <a:r>
                        <a:rPr lang="en-US" sz="1400" b="1" dirty="0">
                          <a:solidFill>
                            <a:srgbClr val="000000"/>
                          </a:solidFill>
                          <a:latin typeface="Arial"/>
                          <a:ea typeface="Times New Roman"/>
                          <a:cs typeface="Arial"/>
                        </a:rPr>
                        <a:t>difference between the number of method pairs without shared attributes and the number of method pairs with shared attributes</a:t>
                      </a:r>
                      <a:r>
                        <a:rPr lang="en-US" sz="1400" dirty="0">
                          <a:solidFill>
                            <a:srgbClr val="000000"/>
                          </a:solidFill>
                          <a:latin typeface="Arial"/>
                          <a:ea typeface="Times New Roman"/>
                          <a:cs typeface="Arial"/>
                        </a:rPr>
                        <a:t>. </a:t>
                      </a:r>
                      <a:r>
                        <a:rPr lang="en-US" sz="1400" dirty="0" smtClean="0">
                          <a:solidFill>
                            <a:srgbClr val="000000"/>
                          </a:solidFill>
                          <a:latin typeface="Arial"/>
                          <a:ea typeface="Times New Roman"/>
                          <a:cs typeface="Arial"/>
                        </a:rPr>
                        <a:t>It </a:t>
                      </a:r>
                      <a:r>
                        <a:rPr lang="en-US" sz="1400" dirty="0">
                          <a:solidFill>
                            <a:srgbClr val="000000"/>
                          </a:solidFill>
                          <a:latin typeface="Arial"/>
                          <a:ea typeface="Times New Roman"/>
                          <a:cs typeface="Arial"/>
                        </a:rPr>
                        <a:t>is not clear if it really adds any additional, useful information over and above that provided by other metrics.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3"/>
                  </a:ext>
                </a:extLst>
              </a:tr>
            </a:tbl>
          </a:graphicData>
        </a:graphic>
      </p:graphicFrame>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19</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57F06F83-CB3F-4284-81D9-DF1127DB0C95}"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Software measurement</a:t>
            </a:r>
          </a:p>
        </p:txBody>
      </p:sp>
      <p:sp>
        <p:nvSpPr>
          <p:cNvPr id="89091" name="Rectangle 3"/>
          <p:cNvSpPr>
            <a:spLocks noGrp="1" noChangeArrowheads="1"/>
          </p:cNvSpPr>
          <p:nvPr>
            <p:ph idx="1"/>
          </p:nvPr>
        </p:nvSpPr>
        <p:spPr>
          <a:xfrm>
            <a:off x="431321" y="1624013"/>
            <a:ext cx="11329358" cy="4525963"/>
          </a:xfrm>
        </p:spPr>
        <p:txBody>
          <a:bodyPr/>
          <a:lstStyle/>
          <a:p>
            <a:r>
              <a:rPr lang="en-GB" dirty="0"/>
              <a:t>Software measurement is concerned with deriving a numeric value for an attribute of a software system.</a:t>
            </a:r>
          </a:p>
          <a:p>
            <a:pPr lvl="1"/>
            <a:r>
              <a:rPr lang="en-GB" dirty="0"/>
              <a:t>For example, complexity, reliability etc.</a:t>
            </a:r>
          </a:p>
          <a:p>
            <a:r>
              <a:rPr lang="en-GB" dirty="0"/>
              <a:t>Quality product: </a:t>
            </a:r>
            <a:r>
              <a:rPr lang="en-GB" b="1" dirty="0">
                <a:solidFill>
                  <a:srgbClr val="202124"/>
                </a:solidFill>
                <a:latin typeface="arial" panose="020B0604020202020204" pitchFamily="34" charset="0"/>
              </a:rPr>
              <a:t>measured value of an attribute </a:t>
            </a:r>
            <a:r>
              <a:rPr lang="en-US" b="1" i="0" dirty="0">
                <a:solidFill>
                  <a:srgbClr val="202124"/>
                </a:solidFill>
                <a:effectLst/>
                <a:latin typeface="arial" panose="020B0604020202020204" pitchFamily="34" charset="0"/>
              </a:rPr>
              <a:t>≈</a:t>
            </a:r>
            <a:r>
              <a:rPr lang="en-GB" b="1" i="0" dirty="0">
                <a:solidFill>
                  <a:srgbClr val="202124"/>
                </a:solidFill>
                <a:effectLst/>
                <a:latin typeface="arial" panose="020B0604020202020204" pitchFamily="34" charset="0"/>
              </a:rPr>
              <a:t> organizational standards</a:t>
            </a:r>
          </a:p>
          <a:p>
            <a:pPr lvl="1"/>
            <a:r>
              <a:rPr lang="en-GB" dirty="0">
                <a:solidFill>
                  <a:srgbClr val="202124"/>
                </a:solidFill>
                <a:latin typeface="arial" panose="020B0604020202020204" pitchFamily="34" charset="0"/>
              </a:rPr>
              <a:t>If the above criteria holds, then there is no need to conduct reviews and product is said to be effective.</a:t>
            </a:r>
            <a:endParaRPr lang="en-GB" dirty="0"/>
          </a:p>
          <a:p>
            <a:r>
              <a:rPr lang="en-GB" dirty="0"/>
              <a:t>There are few established standards in this area.</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2C4A4B5F-0B81-4A01-AF35-073330E92EC7}"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idx="1"/>
          </p:nvPr>
        </p:nvSpPr>
        <p:spPr/>
        <p:txBody>
          <a:bodyPr/>
          <a:lstStyle/>
          <a:p>
            <a:pPr algn="just"/>
            <a:r>
              <a:rPr lang="en-US" b="1" dirty="0"/>
              <a:t>System component can be analyzed separately using a range of metrics</a:t>
            </a:r>
            <a:r>
              <a:rPr lang="en-US" dirty="0"/>
              <a:t>. </a:t>
            </a:r>
            <a:endParaRPr lang="en-US" b="1" dirty="0"/>
          </a:p>
          <a:p>
            <a:pPr algn="just"/>
            <a:r>
              <a:rPr lang="en-US" b="1" dirty="0"/>
              <a:t>The assessed values then compared with historical measurement data collected on previous projects.</a:t>
            </a:r>
          </a:p>
          <a:p>
            <a:pPr algn="just"/>
            <a:r>
              <a:rPr lang="en-US" b="1" dirty="0"/>
              <a:t>Anomalous measurements i.e., deviating values shows the issue in the component</a:t>
            </a:r>
            <a:endParaRPr lang="en-US" dirty="0"/>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eaLnBrk="0" hangingPunct="0"/>
            <a:fld id="{93F2EA58-036F-4F57-9098-EAE41EE0C59A}"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product measurement</a:t>
            </a:r>
            <a:r>
              <a:rPr lang="en-GB" dirty="0"/>
              <a:t> </a:t>
            </a:r>
            <a:endParaRPr lang="en-US" dirty="0"/>
          </a:p>
        </p:txBody>
      </p:sp>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BBB4781A-4692-47FD-A0CB-13BFCC2627F6}"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9" y="2348880"/>
            <a:ext cx="7207229" cy="273630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xmlns="" id="{52198124-E85E-1218-8E52-43253D29DAE9}"/>
                  </a:ext>
                </a:extLst>
              </p14:cNvPr>
              <p14:cNvContentPartPr/>
              <p14:nvPr/>
            </p14:nvContentPartPr>
            <p14:xfrm>
              <a:off x="4941625" y="2777617"/>
              <a:ext cx="215640" cy="492840"/>
            </p14:xfrm>
          </p:contentPart>
        </mc:Choice>
        <mc:Fallback xmlns="">
          <p:pic>
            <p:nvPicPr>
              <p:cNvPr id="4" name="Ink 3">
                <a:extLst>
                  <a:ext uri="{FF2B5EF4-FFF2-40B4-BE49-F238E27FC236}">
                    <a16:creationId xmlns:a16="http://schemas.microsoft.com/office/drawing/2014/main" id="{52198124-E85E-1218-8E52-43253D29DAE9}"/>
                  </a:ext>
                </a:extLst>
              </p:cNvPr>
              <p:cNvPicPr/>
              <p:nvPr/>
            </p:nvPicPr>
            <p:blipFill>
              <a:blip r:embed="rId4"/>
              <a:stretch>
                <a:fillRect/>
              </a:stretch>
            </p:blipFill>
            <p:spPr>
              <a:xfrm>
                <a:off x="4932985" y="2768617"/>
                <a:ext cx="23328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FB1079BF-F3A0-A60C-0002-8FF3DE3DBA95}"/>
                  </a:ext>
                </a:extLst>
              </p14:cNvPr>
              <p14:cNvContentPartPr/>
              <p14:nvPr/>
            </p14:nvContentPartPr>
            <p14:xfrm>
              <a:off x="-397175" y="241057"/>
              <a:ext cx="360" cy="360"/>
            </p14:xfrm>
          </p:contentPart>
        </mc:Choice>
        <mc:Fallback xmlns="">
          <p:pic>
            <p:nvPicPr>
              <p:cNvPr id="7" name="Ink 6">
                <a:extLst>
                  <a:ext uri="{FF2B5EF4-FFF2-40B4-BE49-F238E27FC236}">
                    <a16:creationId xmlns:a16="http://schemas.microsoft.com/office/drawing/2014/main" id="{FB1079BF-F3A0-A60C-0002-8FF3DE3DBA95}"/>
                  </a:ext>
                </a:extLst>
              </p:cNvPr>
              <p:cNvPicPr/>
              <p:nvPr/>
            </p:nvPicPr>
            <p:blipFill>
              <a:blip r:embed="rId6"/>
              <a:stretch>
                <a:fillRect/>
              </a:stretch>
            </p:blipFill>
            <p:spPr>
              <a:xfrm>
                <a:off x="-406175" y="232417"/>
                <a:ext cx="18000" cy="18000"/>
              </a:xfrm>
              <a:prstGeom prst="rect">
                <a:avLst/>
              </a:prstGeom>
            </p:spPr>
          </p:pic>
        </mc:Fallback>
      </mc:AlternateContent>
      <p:sp>
        <p:nvSpPr>
          <p:cNvPr id="9" name="TextBox 8">
            <a:extLst>
              <a:ext uri="{FF2B5EF4-FFF2-40B4-BE49-F238E27FC236}">
                <a16:creationId xmlns:a16="http://schemas.microsoft.com/office/drawing/2014/main" xmlns="" id="{AFB24513-CACC-3DF4-140A-06FCF0090647}"/>
              </a:ext>
            </a:extLst>
          </p:cNvPr>
          <p:cNvSpPr txBox="1"/>
          <p:nvPr/>
        </p:nvSpPr>
        <p:spPr>
          <a:xfrm>
            <a:off x="4804913" y="2501660"/>
            <a:ext cx="2078966" cy="261610"/>
          </a:xfrm>
          <a:prstGeom prst="rect">
            <a:avLst/>
          </a:prstGeom>
          <a:noFill/>
        </p:spPr>
        <p:txBody>
          <a:bodyPr wrap="square" rtlCol="0">
            <a:spAutoFit/>
          </a:bodyPr>
          <a:lstStyle/>
          <a:p>
            <a:r>
              <a:rPr lang="en-US" sz="1100" dirty="0"/>
              <a:t>Assess core components only</a:t>
            </a:r>
          </a:p>
        </p:txBody>
      </p:sp>
      <p:grpSp>
        <p:nvGrpSpPr>
          <p:cNvPr id="12" name="Group 11">
            <a:extLst>
              <a:ext uri="{FF2B5EF4-FFF2-40B4-BE49-F238E27FC236}">
                <a16:creationId xmlns:a16="http://schemas.microsoft.com/office/drawing/2014/main" xmlns="" id="{1E47F015-A0D8-1C83-2885-4780B51AB88A}"/>
              </a:ext>
            </a:extLst>
          </p:cNvPr>
          <p:cNvGrpSpPr/>
          <p:nvPr/>
        </p:nvGrpSpPr>
        <p:grpSpPr>
          <a:xfrm>
            <a:off x="7909105" y="4224457"/>
            <a:ext cx="330120" cy="638640"/>
            <a:chOff x="7909105" y="4224457"/>
            <a:chExt cx="330120" cy="638640"/>
          </a:xfrm>
        </p:grpSpPr>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xmlns="" id="{FA3DCBB9-1659-A9EA-1C33-4DE369597593}"/>
                    </a:ext>
                  </a:extLst>
                </p14:cNvPr>
                <p14:cNvContentPartPr/>
                <p14:nvPr/>
              </p14:nvContentPartPr>
              <p14:xfrm>
                <a:off x="7936105" y="4269817"/>
                <a:ext cx="303120" cy="593280"/>
              </p14:xfrm>
            </p:contentPart>
          </mc:Choice>
          <mc:Fallback xmlns="">
            <p:pic>
              <p:nvPicPr>
                <p:cNvPr id="10" name="Ink 9">
                  <a:extLst>
                    <a:ext uri="{FF2B5EF4-FFF2-40B4-BE49-F238E27FC236}">
                      <a16:creationId xmlns:a16="http://schemas.microsoft.com/office/drawing/2014/main" id="{FA3DCBB9-1659-A9EA-1C33-4DE369597593}"/>
                    </a:ext>
                  </a:extLst>
                </p:cNvPr>
                <p:cNvPicPr/>
                <p:nvPr/>
              </p:nvPicPr>
              <p:blipFill>
                <a:blip r:embed="rId8"/>
                <a:stretch>
                  <a:fillRect/>
                </a:stretch>
              </p:blipFill>
              <p:spPr>
                <a:xfrm>
                  <a:off x="7927105" y="4260817"/>
                  <a:ext cx="320760" cy="610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xmlns="" id="{DFE67DE0-647E-8FEF-5B62-8F3A04E7DA78}"/>
                    </a:ext>
                  </a:extLst>
                </p14:cNvPr>
                <p14:cNvContentPartPr/>
                <p14:nvPr/>
              </p14:nvContentPartPr>
              <p14:xfrm>
                <a:off x="7909105" y="4224457"/>
                <a:ext cx="212400" cy="289440"/>
              </p14:xfrm>
            </p:contentPart>
          </mc:Choice>
          <mc:Fallback xmlns="">
            <p:pic>
              <p:nvPicPr>
                <p:cNvPr id="11" name="Ink 10">
                  <a:extLst>
                    <a:ext uri="{FF2B5EF4-FFF2-40B4-BE49-F238E27FC236}">
                      <a16:creationId xmlns:a16="http://schemas.microsoft.com/office/drawing/2014/main" id="{DFE67DE0-647E-8FEF-5B62-8F3A04E7DA78}"/>
                    </a:ext>
                  </a:extLst>
                </p:cNvPr>
                <p:cNvPicPr/>
                <p:nvPr/>
              </p:nvPicPr>
              <p:blipFill>
                <a:blip r:embed="rId10"/>
                <a:stretch>
                  <a:fillRect/>
                </a:stretch>
              </p:blipFill>
              <p:spPr>
                <a:xfrm>
                  <a:off x="7900105" y="4215817"/>
                  <a:ext cx="230040" cy="307080"/>
                </a:xfrm>
                <a:prstGeom prst="rect">
                  <a:avLst/>
                </a:prstGeom>
              </p:spPr>
            </p:pic>
          </mc:Fallback>
        </mc:AlternateContent>
      </p:grpSp>
      <p:sp>
        <p:nvSpPr>
          <p:cNvPr id="13" name="TextBox 12">
            <a:extLst>
              <a:ext uri="{FF2B5EF4-FFF2-40B4-BE49-F238E27FC236}">
                <a16:creationId xmlns:a16="http://schemas.microsoft.com/office/drawing/2014/main" xmlns="" id="{CB63F226-B98D-89F9-A387-0038FC1551D7}"/>
              </a:ext>
            </a:extLst>
          </p:cNvPr>
          <p:cNvSpPr txBox="1"/>
          <p:nvPr/>
        </p:nvSpPr>
        <p:spPr>
          <a:xfrm>
            <a:off x="7909105" y="4780729"/>
            <a:ext cx="2844799" cy="276999"/>
          </a:xfrm>
          <a:prstGeom prst="rect">
            <a:avLst/>
          </a:prstGeom>
          <a:noFill/>
        </p:spPr>
        <p:txBody>
          <a:bodyPr wrap="square" rtlCol="0">
            <a:spAutoFit/>
          </a:bodyPr>
          <a:lstStyle/>
          <a:p>
            <a:pPr algn="just"/>
            <a:r>
              <a:rPr lang="en-US" sz="1200" dirty="0"/>
              <a:t>Check for unusual high/low values</a:t>
            </a:r>
          </a:p>
        </p:txBody>
      </p:sp>
      <p:grpSp>
        <p:nvGrpSpPr>
          <p:cNvPr id="17" name="Group 16">
            <a:extLst>
              <a:ext uri="{FF2B5EF4-FFF2-40B4-BE49-F238E27FC236}">
                <a16:creationId xmlns:a16="http://schemas.microsoft.com/office/drawing/2014/main" xmlns="" id="{08540BEC-926D-F5EB-56A5-88C0F57CA5CE}"/>
              </a:ext>
            </a:extLst>
          </p:cNvPr>
          <p:cNvGrpSpPr/>
          <p:nvPr/>
        </p:nvGrpSpPr>
        <p:grpSpPr>
          <a:xfrm>
            <a:off x="9747625" y="2891377"/>
            <a:ext cx="563760" cy="409320"/>
            <a:chOff x="9747625" y="2891377"/>
            <a:chExt cx="563760" cy="40932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xmlns="" id="{5D908679-B558-E14D-0C82-E53F9A5B3D95}"/>
                    </a:ext>
                  </a:extLst>
                </p14:cNvPr>
                <p14:cNvContentPartPr/>
                <p14:nvPr/>
              </p14:nvContentPartPr>
              <p14:xfrm>
                <a:off x="9807745" y="3062017"/>
                <a:ext cx="503640" cy="238680"/>
              </p14:xfrm>
            </p:contentPart>
          </mc:Choice>
          <mc:Fallback xmlns="">
            <p:pic>
              <p:nvPicPr>
                <p:cNvPr id="14" name="Ink 13">
                  <a:extLst>
                    <a:ext uri="{FF2B5EF4-FFF2-40B4-BE49-F238E27FC236}">
                      <a16:creationId xmlns:a16="http://schemas.microsoft.com/office/drawing/2014/main" id="{5D908679-B558-E14D-0C82-E53F9A5B3D95}"/>
                    </a:ext>
                  </a:extLst>
                </p:cNvPr>
                <p:cNvPicPr/>
                <p:nvPr/>
              </p:nvPicPr>
              <p:blipFill>
                <a:blip r:embed="rId12"/>
                <a:stretch>
                  <a:fillRect/>
                </a:stretch>
              </p:blipFill>
              <p:spPr>
                <a:xfrm>
                  <a:off x="9799105" y="3053377"/>
                  <a:ext cx="521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xmlns="" id="{2F257BE7-E215-25A1-7D15-3003D8EF4C60}"/>
                    </a:ext>
                  </a:extLst>
                </p14:cNvPr>
                <p14:cNvContentPartPr/>
                <p14:nvPr/>
              </p14:nvContentPartPr>
              <p14:xfrm>
                <a:off x="9747625" y="3070657"/>
                <a:ext cx="9000" cy="360"/>
              </p14:xfrm>
            </p:contentPart>
          </mc:Choice>
          <mc:Fallback xmlns="">
            <p:pic>
              <p:nvPicPr>
                <p:cNvPr id="15" name="Ink 14">
                  <a:extLst>
                    <a:ext uri="{FF2B5EF4-FFF2-40B4-BE49-F238E27FC236}">
                      <a16:creationId xmlns:a16="http://schemas.microsoft.com/office/drawing/2014/main" id="{2F257BE7-E215-25A1-7D15-3003D8EF4C60}"/>
                    </a:ext>
                  </a:extLst>
                </p:cNvPr>
                <p:cNvPicPr/>
                <p:nvPr/>
              </p:nvPicPr>
              <p:blipFill>
                <a:blip r:embed="rId14"/>
                <a:stretch>
                  <a:fillRect/>
                </a:stretch>
              </p:blipFill>
              <p:spPr>
                <a:xfrm>
                  <a:off x="9738625" y="3061657"/>
                  <a:ext cx="26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xmlns="" id="{E81D0546-5CD8-7BCB-2721-5208A2B1A96E}"/>
                    </a:ext>
                  </a:extLst>
                </p14:cNvPr>
                <p14:cNvContentPartPr/>
                <p14:nvPr/>
              </p14:nvContentPartPr>
              <p14:xfrm>
                <a:off x="9764905" y="2891377"/>
                <a:ext cx="318960" cy="335520"/>
              </p14:xfrm>
            </p:contentPart>
          </mc:Choice>
          <mc:Fallback xmlns="">
            <p:pic>
              <p:nvPicPr>
                <p:cNvPr id="16" name="Ink 15">
                  <a:extLst>
                    <a:ext uri="{FF2B5EF4-FFF2-40B4-BE49-F238E27FC236}">
                      <a16:creationId xmlns:a16="http://schemas.microsoft.com/office/drawing/2014/main" id="{E81D0546-5CD8-7BCB-2721-5208A2B1A96E}"/>
                    </a:ext>
                  </a:extLst>
                </p:cNvPr>
                <p:cNvPicPr/>
                <p:nvPr/>
              </p:nvPicPr>
              <p:blipFill>
                <a:blip r:embed="rId16"/>
                <a:stretch>
                  <a:fillRect/>
                </a:stretch>
              </p:blipFill>
              <p:spPr>
                <a:xfrm>
                  <a:off x="9755905" y="2882377"/>
                  <a:ext cx="336600" cy="353160"/>
                </a:xfrm>
                <a:prstGeom prst="rect">
                  <a:avLst/>
                </a:prstGeom>
              </p:spPr>
            </p:pic>
          </mc:Fallback>
        </mc:AlternateContent>
      </p:grpSp>
      <p:sp>
        <p:nvSpPr>
          <p:cNvPr id="18" name="TextBox 17">
            <a:extLst>
              <a:ext uri="{FF2B5EF4-FFF2-40B4-BE49-F238E27FC236}">
                <a16:creationId xmlns:a16="http://schemas.microsoft.com/office/drawing/2014/main" xmlns="" id="{510554FB-D3D6-C2BD-F617-76B8116A9395}"/>
              </a:ext>
            </a:extLst>
          </p:cNvPr>
          <p:cNvSpPr txBox="1"/>
          <p:nvPr/>
        </p:nvSpPr>
        <p:spPr>
          <a:xfrm>
            <a:off x="10311385" y="3429000"/>
            <a:ext cx="1420540" cy="577081"/>
          </a:xfrm>
          <a:prstGeom prst="rect">
            <a:avLst/>
          </a:prstGeom>
          <a:noFill/>
        </p:spPr>
        <p:txBody>
          <a:bodyPr wrap="square" rtlCol="0">
            <a:spAutoFit/>
          </a:bodyPr>
          <a:lstStyle/>
          <a:p>
            <a:r>
              <a:rPr lang="en-US" sz="1050" dirty="0"/>
              <a:t>Is it because of a quality compromise or some other issues?</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ambiguity</a:t>
            </a:r>
          </a:p>
        </p:txBody>
      </p:sp>
      <p:sp>
        <p:nvSpPr>
          <p:cNvPr id="3" name="Content Placeholder 2"/>
          <p:cNvSpPr>
            <a:spLocks noGrp="1"/>
          </p:cNvSpPr>
          <p:nvPr>
            <p:ph idx="1"/>
          </p:nvPr>
        </p:nvSpPr>
        <p:spPr/>
        <p:txBody>
          <a:bodyPr/>
          <a:lstStyle/>
          <a:p>
            <a:r>
              <a:rPr lang="en-US" dirty="0"/>
              <a:t>When you collect quantitative data about software and software processes, you have to analyze that data to understand its meaning. </a:t>
            </a:r>
          </a:p>
          <a:p>
            <a:r>
              <a:rPr lang="en-US" dirty="0"/>
              <a:t>It is easy to misinterpret data and to make inferences that are incorrect. </a:t>
            </a:r>
          </a:p>
          <a:p>
            <a:r>
              <a:rPr lang="en-US" dirty="0"/>
              <a:t>You 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0"/>
          </p:nvPr>
        </p:nvSpPr>
        <p:spPr/>
        <p:txBody>
          <a:bodyPr/>
          <a:lstStyle/>
          <a:p>
            <a:pPr eaLnBrk="0" hangingPunct="0"/>
            <a:fld id="{EAF043AF-4CFD-48F1-A864-E0A1296B9823}"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22</a:t>
            </a:fld>
            <a:endParaRPr lang="en-US">
              <a:solidFill>
                <a:prstClr val="black">
                  <a:tint val="75000"/>
                </a:prstClr>
              </a:solidFill>
              <a:latin typeface="Calibri"/>
            </a:endParaRPr>
          </a:p>
        </p:txBody>
      </p:sp>
    </p:spTree>
    <p:extLst>
      <p:ext uri="{BB962C8B-B14F-4D97-AF65-F5344CB8AC3E}">
        <p14:creationId xmlns:p14="http://schemas.microsoft.com/office/powerpoint/2010/main" val="362445779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a:t>Measurement surprises</a:t>
            </a:r>
          </a:p>
        </p:txBody>
      </p:sp>
      <p:sp>
        <p:nvSpPr>
          <p:cNvPr id="95235" name="Rectangle 3"/>
          <p:cNvSpPr>
            <a:spLocks noGrp="1" noChangeArrowheads="1"/>
          </p:cNvSpPr>
          <p:nvPr>
            <p:ph idx="1"/>
          </p:nvPr>
        </p:nvSpPr>
        <p:spPr/>
        <p:txBody>
          <a:bodyPr/>
          <a:lstStyle/>
          <a:p>
            <a:r>
              <a:rPr lang="en-GB"/>
              <a:t>Reducing the number of faults in a program leads to an increased number of help desk calls</a:t>
            </a:r>
          </a:p>
          <a:p>
            <a:pPr lvl="1"/>
            <a:r>
              <a:rPr lang="en-GB"/>
              <a:t>The program is now thought of as more reliable and so has a wider more diverse market. The percentage of users who call the help desk may have decreased but the total may increase;</a:t>
            </a:r>
          </a:p>
          <a:p>
            <a:pPr lvl="1"/>
            <a:r>
              <a:rPr lang="en-GB"/>
              <a:t>A more reliable system is used in a different way from a system where users work around the faults. This leads to more help desk calls.</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9D657B38-59E3-46B6-984C-DD5678563651}"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context</a:t>
            </a:r>
          </a:p>
        </p:txBody>
      </p:sp>
      <p:sp>
        <p:nvSpPr>
          <p:cNvPr id="3" name="Content Placeholder 2"/>
          <p:cNvSpPr>
            <a:spLocks noGrp="1"/>
          </p:cNvSpPr>
          <p:nvPr>
            <p:ph idx="1"/>
          </p:nvPr>
        </p:nvSpPr>
        <p:spPr/>
        <p:txBody>
          <a:bodyPr/>
          <a:lstStyle/>
          <a:p>
            <a:r>
              <a:rPr lang="en-US" dirty="0"/>
              <a:t>Processes and products that are being measured are not insulated from their environment. </a:t>
            </a:r>
          </a:p>
          <a:p>
            <a:r>
              <a:rPr lang="en-US" dirty="0"/>
              <a:t>The business environment is constantly changing and it is impossible to avoid changes to work practice just because they may make comparisons of data invalid. </a:t>
            </a:r>
          </a:p>
          <a:p>
            <a:r>
              <a:rPr lang="en-US" dirty="0"/>
              <a:t>Data 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0"/>
          </p:nvPr>
        </p:nvSpPr>
        <p:spPr/>
        <p:txBody>
          <a:bodyPr/>
          <a:lstStyle/>
          <a:p>
            <a:pPr eaLnBrk="0" hangingPunct="0"/>
            <a:fld id="{9DB599BF-991E-472A-B982-44CCB914DEC0}"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24</a:t>
            </a:fld>
            <a:endParaRPr lang="en-US">
              <a:solidFill>
                <a:prstClr val="black">
                  <a:tint val="75000"/>
                </a:prstClr>
              </a:solidFill>
              <a:latin typeface="Calibri"/>
            </a:endParaRPr>
          </a:p>
        </p:txBody>
      </p:sp>
    </p:spTree>
    <p:extLst>
      <p:ext uri="{BB962C8B-B14F-4D97-AF65-F5344CB8AC3E}">
        <p14:creationId xmlns:p14="http://schemas.microsoft.com/office/powerpoint/2010/main" val="227858595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analytics</a:t>
            </a:r>
          </a:p>
        </p:txBody>
      </p:sp>
      <p:sp>
        <p:nvSpPr>
          <p:cNvPr id="3" name="Content Placeholder 2"/>
          <p:cNvSpPr>
            <a:spLocks noGrp="1"/>
          </p:cNvSpPr>
          <p:nvPr>
            <p:ph idx="1"/>
          </p:nvPr>
        </p:nvSpPr>
        <p:spPr/>
        <p:txBody>
          <a:bodyPr/>
          <a:lstStyle/>
          <a:p>
            <a:r>
              <a:rPr lang="en-US" i="1" dirty="0"/>
              <a:t>Software analytics is analytics on software data for managers and software engineers with the aim of empowering software development individuals and teams to gain and share insight from their data to make better decisions.</a:t>
            </a:r>
            <a:endParaRPr lang="en-GB" dirty="0"/>
          </a:p>
          <a:p>
            <a:endParaRPr lang="en-US" dirty="0"/>
          </a:p>
        </p:txBody>
      </p:sp>
      <p:sp>
        <p:nvSpPr>
          <p:cNvPr id="4" name="Date Placeholder 3"/>
          <p:cNvSpPr>
            <a:spLocks noGrp="1"/>
          </p:cNvSpPr>
          <p:nvPr>
            <p:ph type="dt" sz="half" idx="10"/>
          </p:nvPr>
        </p:nvSpPr>
        <p:spPr/>
        <p:txBody>
          <a:bodyPr/>
          <a:lstStyle/>
          <a:p>
            <a:pPr eaLnBrk="0" hangingPunct="0"/>
            <a:fld id="{429AFEA9-0554-41F9-9373-C3D57691F4A8}"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25</a:t>
            </a:fld>
            <a:endParaRPr lang="en-US">
              <a:solidFill>
                <a:prstClr val="black">
                  <a:tint val="75000"/>
                </a:prstClr>
              </a:solidFill>
              <a:latin typeface="Calibri"/>
            </a:endParaRPr>
          </a:p>
        </p:txBody>
      </p:sp>
    </p:spTree>
    <p:extLst>
      <p:ext uri="{BB962C8B-B14F-4D97-AF65-F5344CB8AC3E}">
        <p14:creationId xmlns:p14="http://schemas.microsoft.com/office/powerpoint/2010/main" val="107009319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analytics enablers</a:t>
            </a:r>
          </a:p>
        </p:txBody>
      </p:sp>
      <p:sp>
        <p:nvSpPr>
          <p:cNvPr id="3" name="Content Placeholder 2"/>
          <p:cNvSpPr>
            <a:spLocks noGrp="1"/>
          </p:cNvSpPr>
          <p:nvPr>
            <p:ph idx="1"/>
          </p:nvPr>
        </p:nvSpPr>
        <p:spPr/>
        <p:txBody>
          <a:bodyPr/>
          <a:lstStyle/>
          <a:p>
            <a:r>
              <a:rPr lang="en-GB" dirty="0"/>
              <a:t>The automated collection of user data by software product companies when their product is used. </a:t>
            </a:r>
          </a:p>
          <a:p>
            <a:pPr lvl="1"/>
            <a:r>
              <a:rPr lang="en-GB" dirty="0"/>
              <a:t>If the software fails, information about the failure and the state of the system can be sent over the Internet from the user’s computer to servers run by the product developer. </a:t>
            </a:r>
          </a:p>
          <a:p>
            <a:r>
              <a:rPr lang="en-GB" dirty="0"/>
              <a:t>The use of open source software available on platforms such as Sourceforge and GitHub and open source repositories of software engineering data.  </a:t>
            </a:r>
          </a:p>
          <a:p>
            <a:pPr lvl="1"/>
            <a:r>
              <a:rPr lang="en-GB" dirty="0"/>
              <a:t>The 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0"/>
          </p:nvPr>
        </p:nvSpPr>
        <p:spPr/>
        <p:txBody>
          <a:bodyPr/>
          <a:lstStyle/>
          <a:p>
            <a:pPr eaLnBrk="0" hangingPunct="0"/>
            <a:fld id="{E36849D0-5378-41C6-B7C0-9CAF2C81DA81}"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26</a:t>
            </a:fld>
            <a:endParaRPr lang="en-US">
              <a:solidFill>
                <a:prstClr val="black">
                  <a:tint val="75000"/>
                </a:prstClr>
              </a:solidFill>
              <a:latin typeface="Calibri"/>
            </a:endParaRPr>
          </a:p>
        </p:txBody>
      </p:sp>
    </p:spTree>
    <p:extLst>
      <p:ext uri="{BB962C8B-B14F-4D97-AF65-F5344CB8AC3E}">
        <p14:creationId xmlns:p14="http://schemas.microsoft.com/office/powerpoint/2010/main" val="13898241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tool use</a:t>
            </a:r>
          </a:p>
        </p:txBody>
      </p:sp>
      <p:sp>
        <p:nvSpPr>
          <p:cNvPr id="3" name="Content Placeholder 2"/>
          <p:cNvSpPr>
            <a:spLocks noGrp="1"/>
          </p:cNvSpPr>
          <p:nvPr>
            <p:ph idx="1"/>
          </p:nvPr>
        </p:nvSpPr>
        <p:spPr/>
        <p:txBody>
          <a:bodyPr/>
          <a:lstStyle/>
          <a:p>
            <a:r>
              <a:rPr lang="en-GB" dirty="0"/>
              <a:t>Tools should be easy to use as managers are unlikely to have experience with analysis.</a:t>
            </a:r>
          </a:p>
          <a:p>
            <a:r>
              <a:rPr lang="en-GB" dirty="0"/>
              <a:t>•Tools should run quickly and produce concise outputs rather than large volumes of information.</a:t>
            </a:r>
          </a:p>
          <a:p>
            <a:r>
              <a:rPr lang="en-GB" dirty="0"/>
              <a:t>•Tools should make many measurements using as many parameters as possible. It is impossible to predict in advance what insights might emerge.</a:t>
            </a:r>
          </a:p>
          <a:p>
            <a:r>
              <a:rPr lang="en-GB" dirty="0"/>
              <a:t>•	Tools should be interactive and allow managers and developers to explore the analyses. </a:t>
            </a:r>
            <a:endParaRPr lang="en-US" dirty="0"/>
          </a:p>
        </p:txBody>
      </p:sp>
      <p:sp>
        <p:nvSpPr>
          <p:cNvPr id="4" name="Date Placeholder 3"/>
          <p:cNvSpPr>
            <a:spLocks noGrp="1"/>
          </p:cNvSpPr>
          <p:nvPr>
            <p:ph type="dt" sz="half" idx="10"/>
          </p:nvPr>
        </p:nvSpPr>
        <p:spPr/>
        <p:txBody>
          <a:bodyPr/>
          <a:lstStyle/>
          <a:p>
            <a:pPr eaLnBrk="0" hangingPunct="0"/>
            <a:fld id="{1CAB9F5B-C2CE-4D05-80EE-A89FBB872990}"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27</a:t>
            </a:fld>
            <a:endParaRPr lang="en-US">
              <a:solidFill>
                <a:prstClr val="black">
                  <a:tint val="75000"/>
                </a:prstClr>
              </a:solidFill>
              <a:latin typeface="Calibri"/>
            </a:endParaRPr>
          </a:p>
        </p:txBody>
      </p:sp>
    </p:spTree>
    <p:extLst>
      <p:ext uri="{BB962C8B-B14F-4D97-AF65-F5344CB8AC3E}">
        <p14:creationId xmlns:p14="http://schemas.microsoft.com/office/powerpoint/2010/main" val="131853760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of software analytics</a:t>
            </a:r>
          </a:p>
        </p:txBody>
      </p:sp>
      <p:sp>
        <p:nvSpPr>
          <p:cNvPr id="3" name="Content Placeholder 2"/>
          <p:cNvSpPr>
            <a:spLocks noGrp="1"/>
          </p:cNvSpPr>
          <p:nvPr>
            <p:ph idx="1"/>
          </p:nvPr>
        </p:nvSpPr>
        <p:spPr/>
        <p:txBody>
          <a:bodyPr/>
          <a:lstStyle/>
          <a:p>
            <a:r>
              <a:rPr lang="en-US" dirty="0"/>
              <a:t>Software analytics is still immature and it is too early to say what effect it will have. </a:t>
            </a:r>
          </a:p>
          <a:p>
            <a:r>
              <a:rPr lang="en-US" dirty="0"/>
              <a:t>Not only are there general problems of ‘big data’ processing, our knowledge depends on collected data from large companies. </a:t>
            </a:r>
          </a:p>
          <a:p>
            <a:pPr lvl="1"/>
            <a:r>
              <a:rPr lang="en-US" dirty="0"/>
              <a:t>This is primarily from software products and it is unclear if the tools and techniques that are appropriate for products can also be used with custom software. </a:t>
            </a:r>
          </a:p>
          <a:p>
            <a:r>
              <a:rPr lang="en-US" dirty="0"/>
              <a:t>Small companies are unlikely to invest in the data collection systems that are required for automated analysis so may not be able to use software analytics.</a:t>
            </a:r>
            <a:endParaRPr lang="en-GB" dirty="0"/>
          </a:p>
          <a:p>
            <a:endParaRPr lang="en-US" dirty="0"/>
          </a:p>
        </p:txBody>
      </p:sp>
      <p:sp>
        <p:nvSpPr>
          <p:cNvPr id="4" name="Date Placeholder 3"/>
          <p:cNvSpPr>
            <a:spLocks noGrp="1"/>
          </p:cNvSpPr>
          <p:nvPr>
            <p:ph type="dt" sz="half" idx="10"/>
          </p:nvPr>
        </p:nvSpPr>
        <p:spPr/>
        <p:txBody>
          <a:bodyPr/>
          <a:lstStyle/>
          <a:p>
            <a:pPr eaLnBrk="0" hangingPunct="0"/>
            <a:fld id="{266AF24A-07A8-4029-9426-784EE429912D}"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28</a:t>
            </a:fld>
            <a:endParaRPr lang="en-US">
              <a:solidFill>
                <a:prstClr val="black">
                  <a:tint val="75000"/>
                </a:prstClr>
              </a:solidFill>
              <a:latin typeface="Calibri"/>
            </a:endParaRPr>
          </a:p>
        </p:txBody>
      </p:sp>
    </p:spTree>
    <p:extLst>
      <p:ext uri="{BB962C8B-B14F-4D97-AF65-F5344CB8AC3E}">
        <p14:creationId xmlns:p14="http://schemas.microsoft.com/office/powerpoint/2010/main" val="95453973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dirty="0"/>
              <a:t>Software metric</a:t>
            </a:r>
          </a:p>
        </p:txBody>
      </p:sp>
      <p:sp>
        <p:nvSpPr>
          <p:cNvPr id="52226" name="Rectangle 2"/>
          <p:cNvSpPr>
            <a:spLocks noGrp="1" noChangeArrowheads="1"/>
          </p:cNvSpPr>
          <p:nvPr>
            <p:ph idx="1"/>
          </p:nvPr>
        </p:nvSpPr>
        <p:spPr>
          <a:xfrm>
            <a:off x="209909" y="1417638"/>
            <a:ext cx="11591027" cy="4938713"/>
          </a:xfrm>
        </p:spPr>
        <p:txBody>
          <a:bodyPr/>
          <a:lstStyle/>
          <a:p>
            <a:r>
              <a:rPr lang="en-GB" dirty="0"/>
              <a:t>Any type of measurement which relates to a software system, process or related documentation. E.g.,</a:t>
            </a:r>
          </a:p>
          <a:p>
            <a:pPr lvl="1"/>
            <a:r>
              <a:rPr lang="en-GB" dirty="0"/>
              <a:t>Lines of code in a program, </a:t>
            </a:r>
          </a:p>
          <a:p>
            <a:pPr lvl="1"/>
            <a:r>
              <a:rPr lang="en-GB" dirty="0"/>
              <a:t>the Fog index - test for code readability </a:t>
            </a:r>
          </a:p>
          <a:p>
            <a:pPr lvl="1"/>
            <a:r>
              <a:rPr lang="en-GB" dirty="0"/>
              <a:t>No. of reported faults in projects</a:t>
            </a:r>
          </a:p>
          <a:p>
            <a:pPr lvl="1"/>
            <a:r>
              <a:rPr lang="en-GB" dirty="0"/>
              <a:t>number of person - days required to develop a component.</a:t>
            </a:r>
          </a:p>
          <a:p>
            <a:pPr lvl="1"/>
            <a:r>
              <a:rPr lang="en-GB" dirty="0"/>
              <a:t>Code complexity</a:t>
            </a:r>
          </a:p>
          <a:p>
            <a:pPr lvl="1"/>
            <a:r>
              <a:rPr lang="en-GB" dirty="0"/>
              <a:t>Code reliability</a:t>
            </a:r>
          </a:p>
          <a:p>
            <a:r>
              <a:rPr lang="en-GB" dirty="0"/>
              <a:t>Software metric could be :</a:t>
            </a:r>
          </a:p>
          <a:p>
            <a:pPr lvl="1"/>
            <a:r>
              <a:rPr lang="en-GB" dirty="0"/>
              <a:t>Control / process metric: imply process management (e.g., avg. effort / time required for reporting faults)</a:t>
            </a:r>
          </a:p>
          <a:p>
            <a:pPr lvl="1"/>
            <a:r>
              <a:rPr lang="en-GB" dirty="0"/>
              <a:t>Predictor /product metric : predicts software characteristics</a:t>
            </a:r>
          </a:p>
          <a:p>
            <a:pPr marL="914400" lvl="2" indent="0">
              <a:buNone/>
            </a:pPr>
            <a:endParaRPr lang="en-GB" dirty="0"/>
          </a:p>
        </p:txBody>
      </p:sp>
      <p:sp>
        <p:nvSpPr>
          <p:cNvPr id="9" name="Footer Placeholder 8"/>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8" name="Slide Number Placeholder 7"/>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96FEA468-2EEA-4139-B040-A09D21B64170}" type="datetime1">
              <a:rPr lang="en-US" smtClean="0">
                <a:solidFill>
                  <a:prstClr val="black">
                    <a:tint val="75000"/>
                  </a:prstClr>
                </a:solidFill>
                <a:latin typeface="Calibri"/>
              </a:rPr>
              <a:t>5/11/2022</a:t>
            </a:fld>
            <a:endParaRPr lang="en-US" dirty="0">
              <a:solidFill>
                <a:prstClr val="black">
                  <a:tint val="75000"/>
                </a:prstClr>
              </a:solidFill>
              <a:latin typeface="Calibri"/>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process metric</a:t>
            </a:r>
          </a:p>
        </p:txBody>
      </p:sp>
      <p:sp>
        <p:nvSpPr>
          <p:cNvPr id="3" name="Content Placeholder 2"/>
          <p:cNvSpPr>
            <a:spLocks noGrp="1"/>
          </p:cNvSpPr>
          <p:nvPr>
            <p:ph idx="1"/>
          </p:nvPr>
        </p:nvSpPr>
        <p:spPr/>
        <p:txBody>
          <a:bodyPr/>
          <a:lstStyle/>
          <a:p>
            <a:r>
              <a:rPr lang="en-US" i="1" dirty="0"/>
              <a:t>The time taken for a particular process to be completed</a:t>
            </a:r>
            <a:endParaRPr lang="en-US" dirty="0"/>
          </a:p>
          <a:p>
            <a:pPr lvl="1"/>
            <a:r>
              <a:rPr lang="en-US" dirty="0"/>
              <a:t>This can be the total time devoted to the process, calendar time, the time spent on the process by particular engineers, and so on.</a:t>
            </a:r>
            <a:endParaRPr lang="en-GB" dirty="0"/>
          </a:p>
          <a:p>
            <a:r>
              <a:rPr lang="en-US" i="1" dirty="0"/>
              <a:t>The resources required for a particular process</a:t>
            </a:r>
            <a:endParaRPr lang="en-US" dirty="0"/>
          </a:p>
          <a:p>
            <a:pPr lvl="1"/>
            <a:r>
              <a:rPr lang="en-US" dirty="0"/>
              <a:t>Resources include </a:t>
            </a:r>
            <a:r>
              <a:rPr lang="en-US" b="1" dirty="0"/>
              <a:t>total effort in person-days</a:t>
            </a:r>
            <a:r>
              <a:rPr lang="en-US" dirty="0"/>
              <a:t>, </a:t>
            </a:r>
            <a:r>
              <a:rPr lang="en-US" b="1" dirty="0"/>
              <a:t>computer resources </a:t>
            </a:r>
            <a:r>
              <a:rPr lang="en-US" dirty="0"/>
              <a:t>etc</a:t>
            </a:r>
            <a:r>
              <a:rPr lang="en-US" b="1" dirty="0"/>
              <a:t>.</a:t>
            </a:r>
            <a:endParaRPr lang="en-GB" b="1" dirty="0"/>
          </a:p>
          <a:p>
            <a:r>
              <a:rPr lang="en-US" i="1" dirty="0"/>
              <a:t>The number of occurrences of a particular event</a:t>
            </a:r>
            <a:endParaRPr lang="en-US" dirty="0"/>
          </a:p>
          <a:p>
            <a:pPr lvl="1"/>
            <a:r>
              <a:rPr lang="en-US" dirty="0"/>
              <a:t>the number of defects discovered during code inspection,</a:t>
            </a:r>
          </a:p>
          <a:p>
            <a:pPr lvl="1"/>
            <a:r>
              <a:rPr lang="en-US" dirty="0"/>
              <a:t>the number of requirements changes requested, </a:t>
            </a:r>
          </a:p>
          <a:p>
            <a:pPr lvl="1"/>
            <a:r>
              <a:rPr lang="en-US" dirty="0"/>
              <a:t>the number of bug reports in a delivered system </a:t>
            </a:r>
          </a:p>
          <a:p>
            <a:pPr lvl="1"/>
            <a:r>
              <a:rPr lang="en-US" dirty="0"/>
              <a:t>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pPr eaLnBrk="0" hangingPunct="0"/>
            <a:fld id="{CDB53D20-2DCF-4001-BC02-B9459C64DE95}"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4</a:t>
            </a:fld>
            <a:endParaRPr lang="en-US">
              <a:solidFill>
                <a:prstClr val="black">
                  <a:tint val="75000"/>
                </a:prstClr>
              </a:solidFill>
              <a:latin typeface="Calibri"/>
            </a:endParaRPr>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metric</a:t>
            </a:r>
          </a:p>
        </p:txBody>
      </p:sp>
      <p:sp>
        <p:nvSpPr>
          <p:cNvPr id="3" name="Content Placeholder 2"/>
          <p:cNvSpPr>
            <a:spLocks noGrp="1"/>
          </p:cNvSpPr>
          <p:nvPr>
            <p:ph idx="1"/>
          </p:nvPr>
        </p:nvSpPr>
        <p:spPr/>
        <p:txBody>
          <a:bodyPr/>
          <a:lstStyle/>
          <a:p>
            <a:r>
              <a:rPr lang="en-US" dirty="0"/>
              <a:t>Cyclomatic complexity of the module</a:t>
            </a:r>
          </a:p>
          <a:p>
            <a:r>
              <a:rPr lang="en-US" dirty="0"/>
              <a:t>Average length of identifiers in the program</a:t>
            </a:r>
          </a:p>
          <a:p>
            <a:r>
              <a:rPr lang="en-US" dirty="0"/>
              <a:t>No. of attributes &amp; operations associated with object classes in design.</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eaLnBrk="0" hangingPunct="0"/>
            <a:fld id="{CDB53D20-2DCF-4001-BC02-B9459C64DE95}"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5</a:t>
            </a:fld>
            <a:endParaRPr lang="en-US">
              <a:solidFill>
                <a:prstClr val="black">
                  <a:tint val="75000"/>
                </a:prstClr>
              </a:solidFill>
              <a:latin typeface="Calibri"/>
            </a:endParaRPr>
          </a:p>
        </p:txBody>
      </p:sp>
    </p:spTree>
    <p:extLst>
      <p:ext uri="{BB962C8B-B14F-4D97-AF65-F5344CB8AC3E}">
        <p14:creationId xmlns:p14="http://schemas.microsoft.com/office/powerpoint/2010/main" val="59405067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and control measurements</a:t>
            </a:r>
            <a:r>
              <a:rPr lang="en-GB" dirty="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5067596" y="1888684"/>
            <a:ext cx="6514804" cy="3582891"/>
          </a:xfrm>
        </p:spPr>
      </p:pic>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6</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2FBBEF69-CAA9-4853-877E-B4E1EFE80C15}"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
        <p:nvSpPr>
          <p:cNvPr id="7" name="TextBox 6">
            <a:extLst>
              <a:ext uri="{FF2B5EF4-FFF2-40B4-BE49-F238E27FC236}">
                <a16:creationId xmlns:a16="http://schemas.microsoft.com/office/drawing/2014/main" xmlns="" id="{F84DD1C3-EB67-6ABE-ACC9-DC4B47E0B294}"/>
              </a:ext>
            </a:extLst>
          </p:cNvPr>
          <p:cNvSpPr txBox="1"/>
          <p:nvPr/>
        </p:nvSpPr>
        <p:spPr>
          <a:xfrm>
            <a:off x="609600" y="2302414"/>
            <a:ext cx="437359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Control metrics and predictor metrics affect the management decisions .</a:t>
            </a:r>
          </a:p>
          <a:p>
            <a:pPr marL="285750" indent="-285750">
              <a:buFont typeface="Arial" panose="020B0604020202020204" pitchFamily="34" charset="0"/>
              <a:buChar char="•"/>
            </a:pPr>
            <a:r>
              <a:rPr lang="en-US" dirty="0"/>
              <a:t>Management decides if the product is ready for release or might need other updating.</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idx="1"/>
          </p:nvPr>
        </p:nvSpPr>
        <p:spPr/>
        <p:txBody>
          <a:bodyPr/>
          <a:lstStyle/>
          <a:p>
            <a:pPr algn="just"/>
            <a:r>
              <a:rPr lang="en-US" b="1" dirty="0"/>
              <a:t>To assign a value to system quality attributes </a:t>
            </a:r>
          </a:p>
          <a:p>
            <a:pPr lvl="1" algn="just"/>
            <a:r>
              <a:rPr lang="en-US" dirty="0" smtClean="0"/>
              <a:t>Assess </a:t>
            </a:r>
            <a:r>
              <a:rPr lang="en-US" dirty="0"/>
              <a:t>system quality attributes </a:t>
            </a:r>
            <a:r>
              <a:rPr lang="en-US" dirty="0" smtClean="0"/>
              <a:t>by </a:t>
            </a:r>
            <a:r>
              <a:rPr lang="en-US" dirty="0"/>
              <a:t>measuring them</a:t>
            </a:r>
          </a:p>
          <a:p>
            <a:pPr lvl="1" algn="just"/>
            <a:r>
              <a:rPr lang="en-US" dirty="0"/>
              <a:t>Example, assess maintainability by calculating cyclomatic complexity.</a:t>
            </a:r>
            <a:endParaRPr lang="en-GB" dirty="0"/>
          </a:p>
          <a:p>
            <a:pPr algn="just"/>
            <a:r>
              <a:rPr lang="en-US" b="1" dirty="0"/>
              <a:t>To identify the system components whose quality is </a:t>
            </a:r>
            <a:r>
              <a:rPr lang="en-US" b="1" dirty="0" smtClean="0"/>
              <a:t>below standard </a:t>
            </a:r>
            <a:endParaRPr lang="en-US" b="1" dirty="0"/>
          </a:p>
          <a:p>
            <a:pPr lvl="1" algn="just"/>
            <a:r>
              <a:rPr lang="en-US" dirty="0"/>
              <a:t>Measurements can identify individual components with characteristics that deviate from the norm. </a:t>
            </a:r>
          </a:p>
          <a:p>
            <a:pPr lvl="1" algn="just"/>
            <a:r>
              <a:rPr lang="en-US" dirty="0"/>
              <a:t>For example, you can </a:t>
            </a:r>
            <a:r>
              <a:rPr lang="en-US" b="1" dirty="0"/>
              <a:t>measure components to discover those with the highest complexity.</a:t>
            </a:r>
            <a:r>
              <a:rPr lang="en-US" dirty="0"/>
              <a:t> These are </a:t>
            </a:r>
            <a:r>
              <a:rPr lang="en-US" b="1" dirty="0"/>
              <a:t>most likely to contain bugs because the complexity makes them harder to understand.  </a:t>
            </a:r>
            <a:endParaRPr lang="en-GB" b="1" dirty="0"/>
          </a:p>
          <a:p>
            <a:pPr algn="just"/>
            <a:endParaRPr lang="en-US" dirty="0"/>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eaLnBrk="0" hangingPunct="0"/>
            <a:fld id="{4EF6383C-7C20-4115-A099-FB822E0DB1B9}" type="datetime1">
              <a:rPr lang="en-US" smtClean="0">
                <a:solidFill>
                  <a:prstClr val="black">
                    <a:tint val="75000"/>
                  </a:prstClr>
                </a:solidFill>
                <a:latin typeface="Calibri"/>
              </a:rPr>
              <a:t>5/11/2022</a:t>
            </a:fld>
            <a:endParaRPr lang="en-US">
              <a:solidFill>
                <a:prstClr val="black">
                  <a:tint val="75000"/>
                </a:prstClr>
              </a:solidFill>
              <a:latin typeface="Calibri"/>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6EF63-18D5-97F9-C0ED-7715B4369E3D}"/>
              </a:ext>
            </a:extLst>
          </p:cNvPr>
          <p:cNvSpPr>
            <a:spLocks noGrp="1"/>
          </p:cNvSpPr>
          <p:nvPr>
            <p:ph type="title"/>
          </p:nvPr>
        </p:nvSpPr>
        <p:spPr/>
        <p:txBody>
          <a:bodyPr/>
          <a:lstStyle/>
          <a:p>
            <a:r>
              <a:rPr lang="en-US" dirty="0"/>
              <a:t>Cyclomatic complexity</a:t>
            </a:r>
          </a:p>
        </p:txBody>
      </p:sp>
      <p:sp>
        <p:nvSpPr>
          <p:cNvPr id="3" name="Content Placeholder 2">
            <a:extLst>
              <a:ext uri="{FF2B5EF4-FFF2-40B4-BE49-F238E27FC236}">
                <a16:creationId xmlns:a16="http://schemas.microsoft.com/office/drawing/2014/main" xmlns="" id="{218A7457-F89D-19ED-05C3-359B7BD25719}"/>
              </a:ext>
            </a:extLst>
          </p:cNvPr>
          <p:cNvSpPr>
            <a:spLocks noGrp="1"/>
          </p:cNvSpPr>
          <p:nvPr>
            <p:ph idx="1"/>
          </p:nvPr>
        </p:nvSpPr>
        <p:spPr>
          <a:xfrm>
            <a:off x="609600" y="1600201"/>
            <a:ext cx="10972800" cy="1229263"/>
          </a:xfrm>
        </p:spPr>
        <p:txBody>
          <a:bodyPr/>
          <a:lstStyle/>
          <a:p>
            <a:r>
              <a:rPr lang="en-US" dirty="0"/>
              <a:t>Number of independent parts in a program - system maintainability improves</a:t>
            </a:r>
          </a:p>
          <a:p>
            <a:r>
              <a:rPr lang="en-US" dirty="0"/>
              <a:t>Lesser the cyclomatic complexity, better is the code.</a:t>
            </a:r>
          </a:p>
          <a:p>
            <a:endParaRPr lang="en-US" dirty="0"/>
          </a:p>
        </p:txBody>
      </p:sp>
      <p:sp>
        <p:nvSpPr>
          <p:cNvPr id="4" name="Date Placeholder 3">
            <a:extLst>
              <a:ext uri="{FF2B5EF4-FFF2-40B4-BE49-F238E27FC236}">
                <a16:creationId xmlns:a16="http://schemas.microsoft.com/office/drawing/2014/main" xmlns="" id="{BA03F398-ABF9-B4DA-144E-DAF1E614E0A3}"/>
              </a:ext>
            </a:extLst>
          </p:cNvPr>
          <p:cNvSpPr>
            <a:spLocks noGrp="1"/>
          </p:cNvSpPr>
          <p:nvPr>
            <p:ph type="dt" sz="half" idx="10"/>
          </p:nvPr>
        </p:nvSpPr>
        <p:spPr/>
        <p:txBody>
          <a:bodyPr/>
          <a:lstStyle/>
          <a:p>
            <a:fld id="{C3FF4220-5490-40D3-A7D5-63B42D50AAE6}" type="datetime1">
              <a:rPr lang="en-US" smtClean="0"/>
              <a:t>5/11/2022</a:t>
            </a:fld>
            <a:endParaRPr lang="en-US"/>
          </a:p>
        </p:txBody>
      </p:sp>
      <p:sp>
        <p:nvSpPr>
          <p:cNvPr id="5" name="Footer Placeholder 4">
            <a:extLst>
              <a:ext uri="{FF2B5EF4-FFF2-40B4-BE49-F238E27FC236}">
                <a16:creationId xmlns:a16="http://schemas.microsoft.com/office/drawing/2014/main" xmlns="" id="{6B72BADD-E22C-2374-B056-8ADFA0B73555}"/>
              </a:ext>
            </a:extLst>
          </p:cNvPr>
          <p:cNvSpPr>
            <a:spLocks noGrp="1"/>
          </p:cNvSpPr>
          <p:nvPr>
            <p:ph type="ftr" sz="quarter" idx="11"/>
          </p:nvPr>
        </p:nvSpPr>
        <p:spPr/>
        <p:txBody>
          <a:bodyPr/>
          <a:lstStyle/>
          <a:p>
            <a:r>
              <a:rPr lang="en-US"/>
              <a:t>Chapter 24 Quality management</a:t>
            </a:r>
          </a:p>
        </p:txBody>
      </p:sp>
      <p:sp>
        <p:nvSpPr>
          <p:cNvPr id="6" name="Slide Number Placeholder 5">
            <a:extLst>
              <a:ext uri="{FF2B5EF4-FFF2-40B4-BE49-F238E27FC236}">
                <a16:creationId xmlns:a16="http://schemas.microsoft.com/office/drawing/2014/main" xmlns="" id="{6179A254-2175-97BF-08CF-90EDF23A2467}"/>
              </a:ext>
            </a:extLst>
          </p:cNvPr>
          <p:cNvSpPr>
            <a:spLocks noGrp="1"/>
          </p:cNvSpPr>
          <p:nvPr>
            <p:ph type="sldNum" sz="quarter" idx="12"/>
          </p:nvPr>
        </p:nvSpPr>
        <p:spPr/>
        <p:txBody>
          <a:bodyPr/>
          <a:lstStyle/>
          <a:p>
            <a:fld id="{745CE82A-87C3-2841-AAF3-37DF1E34DC62}" type="slidenum">
              <a:rPr lang="en-US" smtClean="0"/>
              <a:pPr/>
              <a:t>8</a:t>
            </a:fld>
            <a:endParaRPr lang="en-US"/>
          </a:p>
        </p:txBody>
      </p:sp>
      <p:pic>
        <p:nvPicPr>
          <p:cNvPr id="15" name="Picture 14">
            <a:extLst>
              <a:ext uri="{FF2B5EF4-FFF2-40B4-BE49-F238E27FC236}">
                <a16:creationId xmlns:a16="http://schemas.microsoft.com/office/drawing/2014/main" xmlns="" id="{D300B99C-89FF-5658-EE7D-7759C62A8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842" y="2829464"/>
            <a:ext cx="7969214" cy="2714363"/>
          </a:xfrm>
          <a:prstGeom prst="rect">
            <a:avLst/>
          </a:prstGeom>
        </p:spPr>
      </p:pic>
    </p:spTree>
    <p:extLst>
      <p:ext uri="{BB962C8B-B14F-4D97-AF65-F5344CB8AC3E}">
        <p14:creationId xmlns:p14="http://schemas.microsoft.com/office/powerpoint/2010/main" val="345977511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6EF63-18D5-97F9-C0ED-7715B4369E3D}"/>
              </a:ext>
            </a:extLst>
          </p:cNvPr>
          <p:cNvSpPr>
            <a:spLocks noGrp="1"/>
          </p:cNvSpPr>
          <p:nvPr>
            <p:ph type="title"/>
          </p:nvPr>
        </p:nvSpPr>
        <p:spPr/>
        <p:txBody>
          <a:bodyPr/>
          <a:lstStyle/>
          <a:p>
            <a:r>
              <a:rPr lang="en-US" dirty="0"/>
              <a:t>Cyclomatic complexity</a:t>
            </a:r>
          </a:p>
        </p:txBody>
      </p:sp>
      <p:sp>
        <p:nvSpPr>
          <p:cNvPr id="3" name="Content Placeholder 2">
            <a:extLst>
              <a:ext uri="{FF2B5EF4-FFF2-40B4-BE49-F238E27FC236}">
                <a16:creationId xmlns:a16="http://schemas.microsoft.com/office/drawing/2014/main" xmlns="" id="{218A7457-F89D-19ED-05C3-359B7BD25719}"/>
              </a:ext>
            </a:extLst>
          </p:cNvPr>
          <p:cNvSpPr>
            <a:spLocks noGrp="1"/>
          </p:cNvSpPr>
          <p:nvPr>
            <p:ph idx="1"/>
          </p:nvPr>
        </p:nvSpPr>
        <p:spPr>
          <a:xfrm>
            <a:off x="764876" y="1622531"/>
            <a:ext cx="10972800" cy="1229263"/>
          </a:xfrm>
        </p:spPr>
        <p:txBody>
          <a:bodyPr/>
          <a:lstStyle/>
          <a:p>
            <a:r>
              <a:rPr lang="en-US" dirty="0"/>
              <a:t>Check for Number of independent parts in a program </a:t>
            </a:r>
          </a:p>
          <a:p>
            <a:r>
              <a:rPr lang="en-US" dirty="0"/>
              <a:t>Lesser the cyclomatic complexity, better is the code.</a:t>
            </a:r>
          </a:p>
          <a:p>
            <a:pPr lvl="1"/>
            <a:r>
              <a:rPr lang="en-US" dirty="0"/>
              <a:t>CC = E – N + 2P  </a:t>
            </a:r>
          </a:p>
          <a:p>
            <a:pPr lvl="1"/>
            <a:r>
              <a:rPr lang="en-US" dirty="0"/>
              <a:t>Where,</a:t>
            </a:r>
          </a:p>
          <a:p>
            <a:pPr lvl="2"/>
            <a:r>
              <a:rPr lang="en-US" dirty="0"/>
              <a:t>E = edges</a:t>
            </a:r>
          </a:p>
          <a:p>
            <a:pPr lvl="2"/>
            <a:r>
              <a:rPr lang="en-US" dirty="0"/>
              <a:t>N = nodes</a:t>
            </a:r>
          </a:p>
          <a:p>
            <a:pPr lvl="2"/>
            <a:r>
              <a:rPr lang="en-US" dirty="0"/>
              <a:t>P = no. of connected components </a:t>
            </a:r>
          </a:p>
          <a:p>
            <a:endParaRPr lang="en-US" dirty="0"/>
          </a:p>
        </p:txBody>
      </p:sp>
      <p:sp>
        <p:nvSpPr>
          <p:cNvPr id="4" name="Date Placeholder 3">
            <a:extLst>
              <a:ext uri="{FF2B5EF4-FFF2-40B4-BE49-F238E27FC236}">
                <a16:creationId xmlns:a16="http://schemas.microsoft.com/office/drawing/2014/main" xmlns="" id="{BA03F398-ABF9-B4DA-144E-DAF1E614E0A3}"/>
              </a:ext>
            </a:extLst>
          </p:cNvPr>
          <p:cNvSpPr>
            <a:spLocks noGrp="1"/>
          </p:cNvSpPr>
          <p:nvPr>
            <p:ph type="dt" sz="half" idx="10"/>
          </p:nvPr>
        </p:nvSpPr>
        <p:spPr/>
        <p:txBody>
          <a:bodyPr/>
          <a:lstStyle/>
          <a:p>
            <a:fld id="{C3FF4220-5490-40D3-A7D5-63B42D50AAE6}" type="datetime1">
              <a:rPr lang="en-US" smtClean="0"/>
              <a:t>5/11/2022</a:t>
            </a:fld>
            <a:endParaRPr lang="en-US"/>
          </a:p>
        </p:txBody>
      </p:sp>
      <p:sp>
        <p:nvSpPr>
          <p:cNvPr id="5" name="Footer Placeholder 4">
            <a:extLst>
              <a:ext uri="{FF2B5EF4-FFF2-40B4-BE49-F238E27FC236}">
                <a16:creationId xmlns:a16="http://schemas.microsoft.com/office/drawing/2014/main" xmlns="" id="{6B72BADD-E22C-2374-B056-8ADFA0B73555}"/>
              </a:ext>
            </a:extLst>
          </p:cNvPr>
          <p:cNvSpPr>
            <a:spLocks noGrp="1"/>
          </p:cNvSpPr>
          <p:nvPr>
            <p:ph type="ftr" sz="quarter" idx="11"/>
          </p:nvPr>
        </p:nvSpPr>
        <p:spPr/>
        <p:txBody>
          <a:bodyPr/>
          <a:lstStyle/>
          <a:p>
            <a:r>
              <a:rPr lang="en-US"/>
              <a:t>Chapter 24 Quality management</a:t>
            </a:r>
          </a:p>
        </p:txBody>
      </p:sp>
      <p:sp>
        <p:nvSpPr>
          <p:cNvPr id="6" name="Slide Number Placeholder 5">
            <a:extLst>
              <a:ext uri="{FF2B5EF4-FFF2-40B4-BE49-F238E27FC236}">
                <a16:creationId xmlns:a16="http://schemas.microsoft.com/office/drawing/2014/main" xmlns="" id="{6179A254-2175-97BF-08CF-90EDF23A2467}"/>
              </a:ext>
            </a:extLst>
          </p:cNvPr>
          <p:cNvSpPr>
            <a:spLocks noGrp="1"/>
          </p:cNvSpPr>
          <p:nvPr>
            <p:ph type="sldNum" sz="quarter" idx="12"/>
          </p:nvPr>
        </p:nvSpPr>
        <p:spPr/>
        <p:txBody>
          <a:bodyPr/>
          <a:lstStyle/>
          <a:p>
            <a:fld id="{745CE82A-87C3-2841-AAF3-37DF1E34DC62}" type="slidenum">
              <a:rPr lang="en-US" smtClean="0"/>
              <a:pPr/>
              <a:t>9</a:t>
            </a:fld>
            <a:endParaRPr lang="en-US"/>
          </a:p>
        </p:txBody>
      </p:sp>
      <p:pic>
        <p:nvPicPr>
          <p:cNvPr id="8" name="Picture 7">
            <a:extLst>
              <a:ext uri="{FF2B5EF4-FFF2-40B4-BE49-F238E27FC236}">
                <a16:creationId xmlns:a16="http://schemas.microsoft.com/office/drawing/2014/main" xmlns="" id="{3E111E67-0C1D-7F54-285E-C26F521B238C}"/>
              </a:ext>
            </a:extLst>
          </p:cNvPr>
          <p:cNvPicPr>
            <a:picLocks noChangeAspect="1"/>
          </p:cNvPicPr>
          <p:nvPr/>
        </p:nvPicPr>
        <p:blipFill rotWithShape="1">
          <a:blip r:embed="rId2">
            <a:extLst>
              <a:ext uri="{28A0092B-C50C-407E-A947-70E740481C1C}">
                <a14:useLocalDpi xmlns:a14="http://schemas.microsoft.com/office/drawing/2010/main" val="0"/>
              </a:ext>
            </a:extLst>
          </a:blip>
          <a:srcRect t="34210"/>
          <a:stretch/>
        </p:blipFill>
        <p:spPr>
          <a:xfrm>
            <a:off x="5759570" y="2694379"/>
            <a:ext cx="5541034" cy="3266474"/>
          </a:xfrm>
          <a:prstGeom prst="rect">
            <a:avLst/>
          </a:prstGeom>
        </p:spPr>
      </p:pic>
    </p:spTree>
    <p:extLst>
      <p:ext uri="{BB962C8B-B14F-4D97-AF65-F5344CB8AC3E}">
        <p14:creationId xmlns:p14="http://schemas.microsoft.com/office/powerpoint/2010/main" val="2235840042"/>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2249</Words>
  <Application>Microsoft Office PowerPoint</Application>
  <PresentationFormat>Widescreen</PresentationFormat>
  <Paragraphs>254</Paragraphs>
  <Slides>28</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Arial</vt:lpstr>
      <vt:lpstr>Calibri</vt:lpstr>
      <vt:lpstr>Times New Roman</vt:lpstr>
      <vt:lpstr>Wingdings</vt:lpstr>
      <vt:lpstr>SE10 slides</vt:lpstr>
      <vt:lpstr>Software measurement</vt:lpstr>
      <vt:lpstr>Software measurement</vt:lpstr>
      <vt:lpstr>Software metric</vt:lpstr>
      <vt:lpstr>Types of process metric</vt:lpstr>
      <vt:lpstr>Examples of product metric</vt:lpstr>
      <vt:lpstr>Predictor and control measurements </vt:lpstr>
      <vt:lpstr>Use of measurements</vt:lpstr>
      <vt:lpstr>Cyclomatic complexity</vt:lpstr>
      <vt:lpstr>Cyclomatic complexity</vt:lpstr>
      <vt:lpstr>Metrics assumptions</vt:lpstr>
      <vt:lpstr>Relationships between internal and external attributes</vt:lpstr>
      <vt:lpstr>3 conditions for quantifying relationship between attributes</vt:lpstr>
      <vt:lpstr>Problems with Software measurement in industry</vt:lpstr>
      <vt:lpstr>Product metrics</vt:lpstr>
      <vt:lpstr>Dynamic and static metrics</vt:lpstr>
      <vt:lpstr>Static software product metrics</vt:lpstr>
      <vt:lpstr>Static software product metrics</vt:lpstr>
      <vt:lpstr>The CK object-oriented metrics suite</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dc:title>
  <dc:creator>Hajra Ahmed</dc:creator>
  <cp:lastModifiedBy>ismail ahmed</cp:lastModifiedBy>
  <cp:revision>14</cp:revision>
  <dcterms:created xsi:type="dcterms:W3CDTF">2022-05-10T07:19:48Z</dcterms:created>
  <dcterms:modified xsi:type="dcterms:W3CDTF">2022-05-11T20:53:46Z</dcterms:modified>
</cp:coreProperties>
</file>