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496" r:id="rId5"/>
    <p:sldId id="497" r:id="rId6"/>
    <p:sldId id="507" r:id="rId7"/>
    <p:sldId id="498" r:id="rId8"/>
    <p:sldId id="508" r:id="rId9"/>
    <p:sldId id="499" r:id="rId10"/>
    <p:sldId id="509" r:id="rId11"/>
    <p:sldId id="527" r:id="rId12"/>
    <p:sldId id="530" r:id="rId13"/>
    <p:sldId id="528" r:id="rId14"/>
    <p:sldId id="529" r:id="rId15"/>
    <p:sldId id="531" r:id="rId16"/>
    <p:sldId id="532" r:id="rId17"/>
    <p:sldId id="533" r:id="rId18"/>
    <p:sldId id="534" r:id="rId19"/>
    <p:sldId id="5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jra Ahmed" initials="HA" lastIdx="1" clrIdx="0">
    <p:extLst>
      <p:ext uri="{19B8F6BF-5375-455C-9EA6-DF929625EA0E}">
        <p15:presenceInfo xmlns:p15="http://schemas.microsoft.com/office/powerpoint/2012/main" userId="Hajra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88" y="114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C39-85B8-4C4F-BCCF-AD42444A9FC0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95A4-BC34-4F0E-B52B-C2FE9C0E40FD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07AB7E-85B8-4AFD-815F-426C2F4D12FD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B27-86D3-4F13-923F-5EF49212D7B8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30C7-30CD-416C-8DEB-B8468ADA2A69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6FDC-49B2-4394-8A60-23E51ACFFC94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3C7AEB-BDCC-4F55-A4C0-1FCB8B396F26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B32-4D91-4927-B43C-6B847AF9F8FF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0C9CDF-CCBE-4EDC-9C7A-BD111534815B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73BE-DC96-4B42-90AA-F1A6910056E6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F9B42-B828-48C6-8AA4-E6A7B797F50C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2063-82F6-43BB-980B-2F6793A72504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CA95E40-7DE4-4DD1-B997-E05D4859D3EF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.tmp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2.xml"/><Relationship Id="rId5" Type="http://schemas.openxmlformats.org/officeDocument/2006/relationships/image" Target="../media/image5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image" Target="../media/image5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8.xml"/><Relationship Id="rId5" Type="http://schemas.openxmlformats.org/officeDocument/2006/relationships/image" Target="../media/image5.png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image" Target="../media/image5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Scheduling of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870" y="136525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activity network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391" y="2362813"/>
            <a:ext cx="8010771" cy="42706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necessary steps are: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Create a network project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Identify critical path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Do critical path analysis using forward and backward passes (ES, EF, LS, LF)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Calculate float/slack values</a:t>
            </a:r>
          </a:p>
          <a:p>
            <a:pPr marL="914400" lvl="2" indent="-457200">
              <a:buFont typeface="Wingdings" panose="05000000000000000000" pitchFamily="2" charset="2"/>
              <a:buChar char="v"/>
            </a:pPr>
            <a:r>
              <a:rPr lang="en-US" sz="2000" dirty="0"/>
              <a:t>Total Float-&gt; the amount of time that an activity can be delayed from its ES date without delaying the project finish date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lvl="2" indent="-457200">
              <a:buFont typeface="Wingdings" panose="05000000000000000000" pitchFamily="2" charset="2"/>
              <a:buChar char="v"/>
            </a:pPr>
            <a:r>
              <a:rPr lang="en-US" sz="2000" dirty="0"/>
              <a:t>Free float-&gt;the amount of time an activity can be freely delayed without affecting the early start of the following activity.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Placeholder 6" descr="A picture containing text, scoreboard, sign&#10;&#10;Description automatically generated">
            <a:extLst>
              <a:ext uri="{FF2B5EF4-FFF2-40B4-BE49-F238E27FC236}">
                <a16:creationId xmlns:a16="http://schemas.microsoft.com/office/drawing/2014/main" id="{798AC75A-7FCC-1382-7769-F091D6A42B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4059" b="14059"/>
          <a:stretch>
            <a:fillRect/>
          </a:stretch>
        </p:blipFill>
        <p:spPr/>
      </p:pic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0"/>
            <a:ext cx="4331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99182" y="5505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86218" y="58712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21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137" y="352327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activity network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8B9113C-7EBC-170B-59E6-49FEF71FC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60" y="2266338"/>
            <a:ext cx="6386012" cy="42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137" y="352327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Draw Activity network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B4934D1-0EB8-74A8-946F-F0D86D62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7643" t="19337" r="40149" b="22874"/>
          <a:stretch/>
        </p:blipFill>
        <p:spPr>
          <a:xfrm>
            <a:off x="1537075" y="2063781"/>
            <a:ext cx="9117849" cy="4441892"/>
          </a:xfrm>
        </p:spPr>
      </p:pic>
    </p:spTree>
    <p:extLst>
      <p:ext uri="{BB962C8B-B14F-4D97-AF65-F5344CB8AC3E}">
        <p14:creationId xmlns:p14="http://schemas.microsoft.com/office/powerpoint/2010/main" val="377243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589" y="0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Mention ES, EF, LS, LF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D9840D7A-55CE-901E-2C13-D873B5BEA7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3" t="21087" r="40149" b="22875"/>
          <a:stretch/>
        </p:blipFill>
        <p:spPr>
          <a:xfrm>
            <a:off x="807720" y="1823820"/>
            <a:ext cx="10698572" cy="44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08" y="-349149"/>
            <a:ext cx="9067995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paths and label critical path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D9840D7A-55CE-901E-2C13-D873B5BEA7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3" t="21087" r="40149" b="22875"/>
          <a:stretch/>
        </p:blipFill>
        <p:spPr>
          <a:xfrm>
            <a:off x="675249" y="1823821"/>
            <a:ext cx="10831043" cy="3690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0FF5A-519F-629D-2C2C-56C9B12E3B44}"/>
              </a:ext>
            </a:extLst>
          </p:cNvPr>
          <p:cNvSpPr txBox="1"/>
          <p:nvPr/>
        </p:nvSpPr>
        <p:spPr>
          <a:xfrm>
            <a:off x="239510" y="4365590"/>
            <a:ext cx="3347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A,B,D,G,H  = 19</a:t>
            </a:r>
          </a:p>
          <a:p>
            <a:r>
              <a:rPr lang="en-US" sz="3200" dirty="0"/>
              <a:t>A,C,E,G,H = 13</a:t>
            </a:r>
          </a:p>
          <a:p>
            <a:r>
              <a:rPr lang="en-US" sz="3200" dirty="0"/>
              <a:t>A,C,F,H  =10</a:t>
            </a:r>
          </a:p>
        </p:txBody>
      </p:sp>
    </p:spTree>
    <p:extLst>
      <p:ext uri="{BB962C8B-B14F-4D97-AF65-F5344CB8AC3E}">
        <p14:creationId xmlns:p14="http://schemas.microsoft.com/office/powerpoint/2010/main" val="33992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60" y="158411"/>
            <a:ext cx="10488832" cy="1240689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TOTAL SLACK/FLOAT, FREE SLACK/FLOAT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83604DD-5688-A743-8EBA-9DF9E90D1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6659" t="19336" r="36209" b="24357"/>
          <a:stretch/>
        </p:blipFill>
        <p:spPr>
          <a:xfrm>
            <a:off x="1017460" y="1343492"/>
            <a:ext cx="10339034" cy="5010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83EA6-078E-D868-E058-5A5243463B14}"/>
              </a:ext>
            </a:extLst>
          </p:cNvPr>
          <p:cNvSpPr txBox="1"/>
          <p:nvPr/>
        </p:nvSpPr>
        <p:spPr>
          <a:xfrm>
            <a:off x="6096000" y="1512029"/>
            <a:ext cx="5990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TF = LF-EF OR LS-ES</a:t>
            </a:r>
          </a:p>
          <a:p>
            <a:r>
              <a:rPr lang="en-US" sz="3200" dirty="0"/>
              <a:t>FF = MIN (ES</a:t>
            </a:r>
            <a:r>
              <a:rPr lang="en-US" sz="3200" baseline="-25000" dirty="0"/>
              <a:t>SUCCESSOR</a:t>
            </a:r>
            <a:r>
              <a:rPr lang="en-US" sz="3200" dirty="0"/>
              <a:t>) – ES</a:t>
            </a:r>
            <a:r>
              <a:rPr lang="en-US" sz="3200" baseline="-25000" dirty="0"/>
              <a:t> ACTIVITY</a:t>
            </a:r>
            <a:r>
              <a:rPr lang="en-US" sz="3200" dirty="0"/>
              <a:t> – DURATION</a:t>
            </a:r>
            <a:r>
              <a:rPr lang="en-US" sz="3200" baseline="-25000" dirty="0"/>
              <a:t>ACTIVITY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9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881" y="865907"/>
            <a:ext cx="4398602" cy="1240689"/>
          </a:xfrm>
        </p:spPr>
        <p:txBody>
          <a:bodyPr>
            <a:normAutofit/>
          </a:bodyPr>
          <a:lstStyle/>
          <a:p>
            <a:r>
              <a:rPr lang="en-US" dirty="0"/>
              <a:t>Example #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6">
            <a:extLst>
              <a:ext uri="{FF2B5EF4-FFF2-40B4-BE49-F238E27FC236}">
                <a16:creationId xmlns:a16="http://schemas.microsoft.com/office/drawing/2014/main" id="{00A14EE2-EBF2-0AD0-A767-6E767393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1" y="2496078"/>
            <a:ext cx="5258612" cy="386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8470B-6954-F249-3990-AB5F8EEEF07F}"/>
              </a:ext>
            </a:extLst>
          </p:cNvPr>
          <p:cNvSpPr txBox="1"/>
          <p:nvPr/>
        </p:nvSpPr>
        <p:spPr>
          <a:xfrm>
            <a:off x="6288258" y="2715065"/>
            <a:ext cx="5387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Draw activity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Identify early start or finish and late start or finish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Identify all paths and mention critical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Calculate slack values</a:t>
            </a:r>
          </a:p>
        </p:txBody>
      </p:sp>
    </p:spTree>
    <p:extLst>
      <p:ext uri="{BB962C8B-B14F-4D97-AF65-F5344CB8AC3E}">
        <p14:creationId xmlns:p14="http://schemas.microsoft.com/office/powerpoint/2010/main" val="27540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04" y="379828"/>
            <a:ext cx="4992624" cy="5568696"/>
          </a:xfrm>
        </p:spPr>
        <p:txBody>
          <a:bodyPr>
            <a:noAutofit/>
          </a:bodyPr>
          <a:lstStyle/>
          <a:p>
            <a:pPr lvl="0"/>
            <a:r>
              <a:rPr lang="en-US" sz="3600" dirty="0"/>
              <a:t>Project planning involves: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Project scope definition (WBS)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estimation (cost/effort  required)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scheduling (time required)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2000" dirty="0"/>
              <a:t>Bar charts/activity networks 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2000" dirty="0"/>
              <a:t>Gantt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6A2-6D95-4FFE-ADB6-66295396B591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project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323" y="1420134"/>
            <a:ext cx="6096000" cy="4797786"/>
          </a:xfrm>
        </p:spPr>
        <p:txBody>
          <a:bodyPr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Split project into tasks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estimate time and resources required to complete each task.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Organize tasks concurrently to make optimal use of workforce.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Minimize task dependencies to avoid delays between tasks.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Dependent on project managers intuition and experience.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3377-F64B-4105-B00E-0D0C016B3AA7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04" y="136525"/>
            <a:ext cx="10296727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scheduling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D1C90C-A226-6338-6F20-1A2C1B62F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31"/>
          <a:stretch/>
        </p:blipFill>
        <p:spPr>
          <a:xfrm>
            <a:off x="841568" y="2234053"/>
            <a:ext cx="10508863" cy="22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Scheduling 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745" y="389743"/>
            <a:ext cx="6358597" cy="6330462"/>
          </a:xfrm>
        </p:spPr>
        <p:txBody>
          <a:bodyPr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/>
              <a:t>Estimating the difficulty level of problems and predicting the cost of developing a solution is challenging.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/>
              <a:t>Productivity is not proportional to the number of people working on a task.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/>
              <a:t>Adding people to a late project makes it later because of communication overheads.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/>
              <a:t>The unexpected always happens. Always allow contingency in planning.</a:t>
            </a:r>
          </a:p>
          <a:p>
            <a:pPr lvl="0"/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42A-C722-464D-8059-BA31B1610391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Project scheduling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"/>
            <a:ext cx="11206285" cy="1783080"/>
          </a:xfrm>
        </p:spPr>
        <p:txBody>
          <a:bodyPr>
            <a:normAutofit/>
          </a:bodyPr>
          <a:lstStyle/>
          <a:p>
            <a:r>
              <a:rPr lang="en-US" dirty="0"/>
              <a:t>Bar charts &amp; activity networks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040" y="2872486"/>
            <a:ext cx="6894576" cy="348386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Graphical notations used to illustrate the project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project breakdown into tasks.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Activity charts show project activities &amp; task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Bar charts show schedule against calendar time.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1828800"/>
            <a:ext cx="433187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8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870" y="370072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Activity network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870" y="2450833"/>
            <a:ext cx="8010771" cy="42706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the project’s activities and their relationships as a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best known techniques: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CPM (Critical Path Method) or CPA (Critical Path Analysis)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PERT (</a:t>
            </a:r>
            <a:r>
              <a:rPr lang="en-US" dirty="0" err="1"/>
              <a:t>Programme</a:t>
            </a:r>
            <a:r>
              <a:rPr lang="en-US" dirty="0"/>
              <a:t> Evaluation Review Technique)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approaches use Activity-on-Arrow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Activities are drawn as arrows joining circles, or nodes, which depicts the possible start and/or completion of an activity or set of activities.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0"/>
            <a:ext cx="4331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8" y="0"/>
            <a:ext cx="11529842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Activity network Diagram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870" y="2450833"/>
            <a:ext cx="8010771" cy="42706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flow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Activity cannot begin until all its predecessors are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Arrows can overlap each other as they shows the project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activity must have an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Looping is not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activity must have id &gt; preceding activity.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1842868"/>
            <a:ext cx="4331873" cy="50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547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A8DA88-2D67-4B30-8205-C52078711284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453</TotalTime>
  <Words>510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The Hand Black</vt:lpstr>
      <vt:lpstr>The Serif Hand Black</vt:lpstr>
      <vt:lpstr>Wingdings</vt:lpstr>
      <vt:lpstr>SketchyVTI</vt:lpstr>
      <vt:lpstr>Scheduling of Software </vt:lpstr>
      <vt:lpstr>Software project management</vt:lpstr>
      <vt:lpstr>project Scheduling</vt:lpstr>
      <vt:lpstr>Project scheduling process</vt:lpstr>
      <vt:lpstr>Scheduling problems </vt:lpstr>
      <vt:lpstr>Project scheduling techniques</vt:lpstr>
      <vt:lpstr>Bar charts &amp; activity networks Diagrams</vt:lpstr>
      <vt:lpstr>Activity network Diagrams</vt:lpstr>
      <vt:lpstr>Rules for Activity network Diagram creation</vt:lpstr>
      <vt:lpstr>activity network example</vt:lpstr>
      <vt:lpstr>activity network example</vt:lpstr>
      <vt:lpstr>Draw Activity network</vt:lpstr>
      <vt:lpstr>Mention ES, EF, LS, LF</vt:lpstr>
      <vt:lpstr>Identify paths and label critical path</vt:lpstr>
      <vt:lpstr>IDENTIFY TOTAL SLACK/FLOAT, FREE SLACK/FLOAT</vt:lpstr>
      <vt:lpstr>Example #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Software</dc:title>
  <dc:creator>Hajra Ahmed</dc:creator>
  <cp:lastModifiedBy>Hajra Ahmed</cp:lastModifiedBy>
  <cp:revision>14</cp:revision>
  <dcterms:created xsi:type="dcterms:W3CDTF">2022-05-16T05:00:56Z</dcterms:created>
  <dcterms:modified xsi:type="dcterms:W3CDTF">2022-05-19T07:39:13Z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