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1" r:id="rId3"/>
    <p:sldId id="318" r:id="rId4"/>
    <p:sldId id="319" r:id="rId5"/>
    <p:sldId id="333" r:id="rId6"/>
    <p:sldId id="282" r:id="rId7"/>
    <p:sldId id="334" r:id="rId8"/>
    <p:sldId id="284" r:id="rId9"/>
    <p:sldId id="285" r:id="rId10"/>
    <p:sldId id="258" r:id="rId11"/>
    <p:sldId id="288" r:id="rId12"/>
    <p:sldId id="320" r:id="rId13"/>
    <p:sldId id="289" r:id="rId14"/>
    <p:sldId id="322" r:id="rId15"/>
    <p:sldId id="259" r:id="rId16"/>
    <p:sldId id="346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9A5D3-6106-491E-B59A-E4334842983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4A09A-8BD5-4AC6-ADD4-E345CB80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5583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385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861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00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099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925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350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543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874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62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169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399B40A3-8C98-7643-999B-D2E4C4DFCA8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cost of accommodating changing customer requirements is reduced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pPr algn="just"/>
            <a:r>
              <a:rPr lang="en-GB" dirty="0"/>
              <a:t>It is </a:t>
            </a:r>
            <a:r>
              <a:rPr lang="en-GB" b="1" dirty="0"/>
              <a:t>easier to get customer feedback on the development work</a:t>
            </a:r>
            <a:r>
              <a:rPr lang="en-GB" dirty="0"/>
              <a:t>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pPr algn="just"/>
            <a:r>
              <a:rPr lang="en-GB" dirty="0"/>
              <a:t>More </a:t>
            </a:r>
            <a:r>
              <a:rPr lang="en-GB" b="1" dirty="0"/>
              <a:t>rapid delivery and deployment of useful software</a:t>
            </a:r>
            <a:r>
              <a:rPr lang="en-GB" dirty="0"/>
              <a:t>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process is not visible</a:t>
            </a:r>
            <a:r>
              <a:rPr lang="en-GB" dirty="0"/>
              <a:t>. </a:t>
            </a:r>
          </a:p>
          <a:p>
            <a:pPr lvl="1"/>
            <a:r>
              <a:rPr lang="en-GB" b="1" dirty="0"/>
              <a:t>Managers need regular deliverables to measure progress</a:t>
            </a:r>
            <a:r>
              <a:rPr lang="en-GB" dirty="0"/>
              <a:t>. If systems are developed quickly, it is not cost-effective to produce documents that reflect every version of the system. </a:t>
            </a:r>
          </a:p>
          <a:p>
            <a:pPr algn="just"/>
            <a:r>
              <a:rPr lang="en-GB" b="1" dirty="0"/>
              <a:t>System structure tends to degrade as new increments are added</a:t>
            </a:r>
            <a:r>
              <a:rPr lang="en-GB" b="1" i="1" dirty="0"/>
              <a:t>. </a:t>
            </a:r>
            <a:r>
              <a:rPr lang="en-GB" b="1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Based on software reuse where systems are integrated from existing components or application systems (sometimes called COTS -Commercial-off-the-shelf) systems).</a:t>
            </a:r>
          </a:p>
          <a:p>
            <a:pPr algn="just"/>
            <a:r>
              <a:rPr lang="en-GB" dirty="0"/>
              <a:t>Reused elements may be configured to adapt their </a:t>
            </a:r>
            <a:r>
              <a:rPr lang="en-GB" dirty="0" err="1"/>
              <a:t>behavior</a:t>
            </a:r>
            <a:r>
              <a:rPr lang="en-GB" dirty="0"/>
              <a:t> and functionality to a user’s requirements</a:t>
            </a:r>
          </a:p>
          <a:p>
            <a:pPr algn="just"/>
            <a:r>
              <a:rPr lang="en-GB" dirty="0"/>
              <a:t>Reuse is now the standard approach for building many types of business system</a:t>
            </a:r>
          </a:p>
          <a:p>
            <a:pPr lvl="1" algn="just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1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Requirements’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/>
              <a:t>Requirements’ </a:t>
            </a:r>
            <a:r>
              <a:rPr lang="en-US" dirty="0"/>
              <a:t>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Reduced costs and risks </a:t>
            </a:r>
            <a:r>
              <a:rPr lang="en-US" dirty="0"/>
              <a:t>as less software is developed from scratch</a:t>
            </a:r>
          </a:p>
          <a:p>
            <a:pPr algn="just"/>
            <a:r>
              <a:rPr lang="en-US" b="1" dirty="0"/>
              <a:t>Faster delivery and deployment of the system</a:t>
            </a:r>
          </a:p>
          <a:p>
            <a:pPr algn="just"/>
            <a:r>
              <a:rPr lang="en-US" dirty="0"/>
              <a:t>But requirements compromises are inevitable so it might be possible that the system may not meet the real needs of client.</a:t>
            </a:r>
          </a:p>
          <a:p>
            <a:pPr algn="just"/>
            <a:r>
              <a:rPr lang="en-US" dirty="0"/>
              <a:t>Loss of control over the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r>
              <a:rPr lang="en-GB" b="1" dirty="0"/>
              <a:t>Software process</a:t>
            </a:r>
            <a:r>
              <a:rPr lang="en-GB" dirty="0"/>
              <a:t>: A structured set of activities required to develop a software system. </a:t>
            </a:r>
          </a:p>
          <a:p>
            <a:r>
              <a:rPr lang="en-GB" dirty="0"/>
              <a:t>Many </a:t>
            </a:r>
            <a:r>
              <a:rPr lang="en-GB" b="1" dirty="0"/>
              <a:t>different software processes but all involve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Specification </a:t>
            </a:r>
            <a:r>
              <a:rPr lang="en-GB" dirty="0"/>
              <a:t>– defining what the system should do;</a:t>
            </a:r>
          </a:p>
          <a:p>
            <a:pPr lvl="1"/>
            <a:r>
              <a:rPr lang="en-GB" b="1" dirty="0"/>
              <a:t>Design and implementation </a:t>
            </a:r>
            <a:r>
              <a:rPr lang="en-GB" dirty="0"/>
              <a:t>– defining the organization of the system and implementing the system;</a:t>
            </a:r>
          </a:p>
          <a:p>
            <a:pPr lvl="1"/>
            <a:r>
              <a:rPr lang="en-GB" b="1" dirty="0"/>
              <a:t>Validation</a:t>
            </a:r>
            <a:r>
              <a:rPr lang="en-GB" dirty="0"/>
              <a:t> – checking that it does what the customer wants;</a:t>
            </a:r>
          </a:p>
          <a:p>
            <a:pPr lvl="1"/>
            <a:r>
              <a:rPr lang="en-GB" b="1" dirty="0"/>
              <a:t>Evolution</a:t>
            </a:r>
            <a:r>
              <a:rPr lang="en-GB" dirty="0"/>
              <a:t> – changing the system in response to changing customer needs.</a:t>
            </a:r>
          </a:p>
          <a:p>
            <a:r>
              <a:rPr lang="en-GB" dirty="0"/>
              <a:t>A software process model is an abstract representation of a process. It </a:t>
            </a:r>
            <a:r>
              <a:rPr lang="en-GB" b="1" dirty="0"/>
              <a:t>presents a description of a process from some particular perspective</a:t>
            </a:r>
            <a:r>
              <a:rPr lang="en-GB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</a:t>
            </a:r>
            <a:r>
              <a:rPr lang="en-GB" b="1" dirty="0"/>
              <a:t>activities</a:t>
            </a:r>
            <a:r>
              <a:rPr lang="en-GB" dirty="0"/>
              <a:t> involve:</a:t>
            </a:r>
          </a:p>
          <a:p>
            <a:pPr lvl="1"/>
            <a:r>
              <a:rPr lang="en-GB" b="1" dirty="0"/>
              <a:t>specifying a data model</a:t>
            </a:r>
          </a:p>
          <a:p>
            <a:pPr lvl="1"/>
            <a:r>
              <a:rPr lang="en-GB" b="1" dirty="0"/>
              <a:t>designing a user interface</a:t>
            </a:r>
          </a:p>
          <a:p>
            <a:pPr lvl="1"/>
            <a:r>
              <a:rPr lang="en-GB" b="1" dirty="0"/>
              <a:t>ordering of these activities</a:t>
            </a:r>
            <a:r>
              <a:rPr lang="en-GB" dirty="0"/>
              <a:t>.</a:t>
            </a:r>
          </a:p>
          <a:p>
            <a:r>
              <a:rPr lang="en-GB" dirty="0"/>
              <a:t>Process descriptions include:</a:t>
            </a:r>
          </a:p>
          <a:p>
            <a:pPr lvl="1"/>
            <a:r>
              <a:rPr lang="en-GB" b="1" dirty="0"/>
              <a:t>Products</a:t>
            </a:r>
            <a:r>
              <a:rPr lang="en-GB" dirty="0"/>
              <a:t>, which are the outcomes of a process activity; </a:t>
            </a:r>
          </a:p>
          <a:p>
            <a:pPr lvl="1"/>
            <a:r>
              <a:rPr lang="en-GB" b="1" dirty="0"/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/>
            <a:r>
              <a:rPr lang="en-GB" b="1" dirty="0"/>
              <a:t>Pre- and post-conditions</a:t>
            </a:r>
            <a:r>
              <a:rPr lang="en-GB" dirty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Plan-driven processes:</a:t>
            </a:r>
          </a:p>
          <a:p>
            <a:pPr lvl="1"/>
            <a:r>
              <a:rPr lang="en-GB" dirty="0"/>
              <a:t>all the process activities are planned</a:t>
            </a:r>
          </a:p>
          <a:p>
            <a:pPr lvl="1"/>
            <a:r>
              <a:rPr lang="en-GB" dirty="0"/>
              <a:t>progress is measured against this plan. </a:t>
            </a:r>
          </a:p>
          <a:p>
            <a:r>
              <a:rPr lang="en-GB" b="1" dirty="0"/>
              <a:t>In agile processes</a:t>
            </a:r>
          </a:p>
          <a:p>
            <a:pPr lvl="1"/>
            <a:r>
              <a:rPr lang="en-GB" dirty="0"/>
              <a:t> planning is incremental </a:t>
            </a:r>
          </a:p>
          <a:p>
            <a:pPr lvl="1"/>
            <a:r>
              <a:rPr lang="en-GB" dirty="0"/>
              <a:t>easier to change the process to reflect changing customer requirements. </a:t>
            </a:r>
          </a:p>
          <a:p>
            <a:pPr algn="just"/>
            <a:r>
              <a:rPr lang="en-GB" dirty="0"/>
              <a:t>In practice, </a:t>
            </a:r>
            <a:r>
              <a:rPr lang="en-GB" b="1" dirty="0"/>
              <a:t>most practical processes include elements of both plan-driven and agile approaches</a:t>
            </a:r>
            <a:r>
              <a:rPr lang="en-GB" dirty="0"/>
              <a:t>. </a:t>
            </a:r>
          </a:p>
          <a:p>
            <a:r>
              <a:rPr lang="en-GB" dirty="0"/>
              <a:t>There are </a:t>
            </a:r>
            <a:r>
              <a:rPr lang="en-GB" b="1" dirty="0"/>
              <a:t>no right or wrong software processes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53" y="1931943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28882"/>
            <a:ext cx="8229600" cy="4927469"/>
          </a:xfrm>
        </p:spPr>
        <p:txBody>
          <a:bodyPr/>
          <a:lstStyle/>
          <a:p>
            <a:pPr algn="just"/>
            <a:r>
              <a:rPr lang="en-GB" dirty="0"/>
              <a:t>There are </a:t>
            </a:r>
            <a:r>
              <a:rPr lang="en-GB" b="1" dirty="0"/>
              <a:t>separate identified phases </a:t>
            </a:r>
            <a:r>
              <a:rPr lang="en-GB" dirty="0"/>
              <a:t>in the waterfall model:</a:t>
            </a:r>
          </a:p>
          <a:p>
            <a:pPr lvl="1" algn="just"/>
            <a:r>
              <a:rPr lang="en-GB" dirty="0"/>
              <a:t>Requirements analysis and definition</a:t>
            </a:r>
          </a:p>
          <a:p>
            <a:pPr lvl="1" algn="just"/>
            <a:r>
              <a:rPr lang="en-GB" dirty="0"/>
              <a:t>System and software design</a:t>
            </a:r>
          </a:p>
          <a:p>
            <a:pPr lvl="1" algn="just"/>
            <a:r>
              <a:rPr lang="en-GB" dirty="0"/>
              <a:t>Implementation and unit testing</a:t>
            </a:r>
          </a:p>
          <a:p>
            <a:pPr lvl="1" algn="just"/>
            <a:r>
              <a:rPr lang="en-GB" dirty="0"/>
              <a:t>Integration and system testing</a:t>
            </a:r>
          </a:p>
          <a:p>
            <a:pPr lvl="1" algn="just"/>
            <a:r>
              <a:rPr lang="en-GB" dirty="0"/>
              <a:t>Operation and maintenance</a:t>
            </a:r>
          </a:p>
          <a:p>
            <a:pPr algn="just"/>
            <a:r>
              <a:rPr lang="en-GB" dirty="0"/>
              <a:t>The main </a:t>
            </a:r>
            <a:r>
              <a:rPr lang="en-GB" b="1" dirty="0"/>
              <a:t>drawback</a:t>
            </a:r>
            <a:r>
              <a:rPr lang="en-GB" dirty="0"/>
              <a:t> of the waterfall model is the </a:t>
            </a:r>
            <a:r>
              <a:rPr lang="en-GB" b="1" dirty="0"/>
              <a:t>intolerance to change in requirements </a:t>
            </a:r>
            <a:r>
              <a:rPr lang="en-GB" dirty="0"/>
              <a:t>after the process is underway.</a:t>
            </a:r>
          </a:p>
          <a:p>
            <a:pPr algn="just"/>
            <a:r>
              <a:rPr lang="en-GB" dirty="0"/>
              <a:t>In principle, a </a:t>
            </a:r>
            <a:r>
              <a:rPr lang="en-GB" b="1" dirty="0"/>
              <a:t>phase has to be complete before moving onto the next phase</a:t>
            </a:r>
            <a:r>
              <a:rPr lang="en-GB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 algn="just"/>
            <a:r>
              <a:rPr lang="en-GB" dirty="0"/>
              <a:t>Therefore, </a:t>
            </a:r>
            <a:r>
              <a:rPr lang="en-GB" b="1" dirty="0"/>
              <a:t>this model is only appropriate when the requirements are well-understood and changes will be fairly limited during the design process. </a:t>
            </a:r>
          </a:p>
          <a:p>
            <a:pPr lvl="1" algn="just"/>
            <a:r>
              <a:rPr lang="en-GB" b="1" dirty="0"/>
              <a:t>stable requirements is very rare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waterfall model is </a:t>
            </a:r>
            <a:r>
              <a:rPr lang="en-GB" b="1" dirty="0"/>
              <a:t>mostly used for large systems engineering projects where a system is developed at several sites.</a:t>
            </a:r>
          </a:p>
          <a:p>
            <a:pPr lvl="1" algn="just"/>
            <a:r>
              <a:rPr lang="en-GB" dirty="0"/>
              <a:t>In those circumstances, the </a:t>
            </a:r>
            <a:r>
              <a:rPr lang="en-GB" b="1" dirty="0"/>
              <a:t>plan-driven nature </a:t>
            </a:r>
            <a:r>
              <a:rPr lang="en-GB" dirty="0"/>
              <a:t>of the waterfall model </a:t>
            </a:r>
            <a:r>
              <a:rPr lang="en-GB" b="1" dirty="0"/>
              <a:t>helps coordinate the work</a:t>
            </a:r>
            <a:r>
              <a:rPr lang="en-GB" dirty="0"/>
              <a:t>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Widescreen</PresentationFormat>
  <Paragraphs>137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SE10 slides</vt:lpstr>
      <vt:lpstr>Chapter 2 – Software Processes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Hajra  Ahmed</dc:creator>
  <cp:lastModifiedBy>Hajra  Ahmed</cp:lastModifiedBy>
  <cp:revision>2</cp:revision>
  <dcterms:created xsi:type="dcterms:W3CDTF">2022-02-07T18:33:22Z</dcterms:created>
  <dcterms:modified xsi:type="dcterms:W3CDTF">2022-02-07T18:35:34Z</dcterms:modified>
</cp:coreProperties>
</file>