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4" r:id="rId2"/>
    <p:sldId id="272" r:id="rId3"/>
    <p:sldId id="260" r:id="rId4"/>
    <p:sldId id="291" r:id="rId5"/>
    <p:sldId id="293" r:id="rId6"/>
    <p:sldId id="261" r:id="rId7"/>
    <p:sldId id="352" r:id="rId8"/>
    <p:sldId id="323" r:id="rId9"/>
    <p:sldId id="351" r:id="rId10"/>
    <p:sldId id="348" r:id="rId11"/>
    <p:sldId id="299" r:id="rId12"/>
    <p:sldId id="262" r:id="rId13"/>
    <p:sldId id="301" r:id="rId14"/>
    <p:sldId id="353" r:id="rId15"/>
    <p:sldId id="263" r:id="rId16"/>
    <p:sldId id="303" r:id="rId17"/>
    <p:sldId id="264" r:id="rId18"/>
    <p:sldId id="337" r:id="rId19"/>
    <p:sldId id="273" r:id="rId20"/>
    <p:sldId id="325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376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538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781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190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606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133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990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792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638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681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569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software is </a:t>
            </a:r>
            <a:r>
              <a:rPr lang="en-US" b="1" dirty="0"/>
              <a:t>implemented either by developing a program or programs or by configuring an application system </a:t>
            </a:r>
            <a:r>
              <a:rPr lang="en-US" dirty="0"/>
              <a:t>depending upon the scale of software application.</a:t>
            </a:r>
          </a:p>
          <a:p>
            <a:pPr algn="just"/>
            <a:r>
              <a:rPr lang="en-US" b="1" dirty="0"/>
              <a:t>Design and implementation are interleaved activities </a:t>
            </a:r>
            <a:r>
              <a:rPr lang="en-US" dirty="0"/>
              <a:t>for most types of software system.</a:t>
            </a:r>
          </a:p>
          <a:p>
            <a:pPr algn="just"/>
            <a:r>
              <a:rPr lang="en-US" b="1" dirty="0"/>
              <a:t>Programming</a:t>
            </a:r>
            <a:r>
              <a:rPr lang="en-US" dirty="0"/>
              <a:t> is an individual </a:t>
            </a:r>
            <a:r>
              <a:rPr lang="en-US" b="1" dirty="0"/>
              <a:t>activity with no standard process. (e.g., variable definition) ~ depends on programmer feasibility.</a:t>
            </a:r>
          </a:p>
          <a:p>
            <a:pPr algn="just"/>
            <a:r>
              <a:rPr lang="en-US" b="1" dirty="0"/>
              <a:t>Debugging</a:t>
            </a:r>
            <a:r>
              <a:rPr lang="en-US" dirty="0"/>
              <a:t>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Verification and validation (V &amp; V) is intended to show that a </a:t>
            </a:r>
            <a:r>
              <a:rPr lang="en-GB" b="1" dirty="0"/>
              <a:t>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pPr algn="just"/>
            <a:r>
              <a:rPr lang="en-GB" b="1" dirty="0"/>
              <a:t>System testing </a:t>
            </a:r>
            <a:r>
              <a:rPr lang="en-GB" dirty="0"/>
              <a:t>involves </a:t>
            </a:r>
            <a:r>
              <a:rPr lang="en-GB" b="1" dirty="0"/>
              <a:t>executing the system with test cases that are derived from the specification of the real data to be processed by the system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Alpha testing: testing &amp; reviewing by the development staff </a:t>
            </a:r>
          </a:p>
          <a:p>
            <a:pPr algn="just"/>
            <a:r>
              <a:rPr lang="en-GB" dirty="0"/>
              <a:t>Beta testing: testing &amp; reviewing by the real time user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432" y="6356351"/>
            <a:ext cx="936368" cy="365125"/>
          </a:xfrm>
        </p:spPr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10" y="2829345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Component testing</a:t>
            </a:r>
          </a:p>
          <a:p>
            <a:pPr lvl="1" algn="just"/>
            <a:r>
              <a:rPr lang="en-GB" sz="1800" dirty="0"/>
              <a:t>Component tested by developers working on the system.</a:t>
            </a:r>
          </a:p>
          <a:p>
            <a:pPr lvl="1" algn="just"/>
            <a:r>
              <a:rPr lang="en-GB" sz="1800" dirty="0"/>
              <a:t>Individual components are tested independently; </a:t>
            </a:r>
          </a:p>
          <a:p>
            <a:pPr lvl="1" algn="just"/>
            <a:r>
              <a:rPr lang="en-GB" sz="1800" dirty="0"/>
              <a:t>Components may be functions or objects or coherent groupings of these entities.</a:t>
            </a:r>
          </a:p>
          <a:p>
            <a:pPr lvl="1" algn="just"/>
            <a:r>
              <a:rPr lang="en-GB" sz="1800" dirty="0"/>
              <a:t>Test automation tools like Junit for java, </a:t>
            </a:r>
            <a:r>
              <a:rPr lang="en-US" sz="1800" dirty="0" err="1"/>
              <a:t>Ponicode</a:t>
            </a:r>
            <a:r>
              <a:rPr lang="en-US" sz="1800" dirty="0"/>
              <a:t> (VS Code plugin) for JS or python </a:t>
            </a:r>
            <a:r>
              <a:rPr lang="en-GB" sz="1800" dirty="0"/>
              <a:t>could be used for unit/component testing.</a:t>
            </a:r>
          </a:p>
          <a:p>
            <a:pPr algn="just"/>
            <a:r>
              <a:rPr lang="en-GB" dirty="0"/>
              <a:t>System testing</a:t>
            </a:r>
          </a:p>
          <a:p>
            <a:pPr lvl="1" algn="just"/>
            <a:r>
              <a:rPr lang="en-GB" dirty="0"/>
              <a:t>Testing of the system as a whole.</a:t>
            </a:r>
          </a:p>
          <a:p>
            <a:pPr lvl="1" algn="just"/>
            <a:r>
              <a:rPr lang="en-GB" dirty="0"/>
              <a:t>Testing of errors after different module interaction.</a:t>
            </a:r>
          </a:p>
          <a:p>
            <a:pPr lvl="1" algn="just"/>
            <a:r>
              <a:rPr lang="en-GB" dirty="0"/>
              <a:t>In large systems multiple subsystems are integrated first and then on whole integrated as a final system.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56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Customer testing</a:t>
            </a:r>
          </a:p>
          <a:p>
            <a:pPr lvl="1"/>
            <a:r>
              <a:rPr lang="en-GB" dirty="0"/>
              <a:t>Beta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  <a:p>
            <a:pPr lvl="1"/>
            <a:r>
              <a:rPr lang="en-GB" dirty="0"/>
              <a:t>It might reveal error in software requirements omission if any.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54696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58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Hardware changes are very expensive, as compare to that software is inherently flexible and can be modified to larger &amp; complex systems. </a:t>
            </a:r>
          </a:p>
          <a:p>
            <a:r>
              <a:rPr lang="en-GB" dirty="0"/>
              <a:t>As requirements change through changing business circumstances, the software that supports the business must also evolve and change.</a:t>
            </a:r>
          </a:p>
          <a:p>
            <a:r>
              <a:rPr lang="en-GB" dirty="0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491491" cy="4525963"/>
          </a:xfrm>
        </p:spPr>
        <p:txBody>
          <a:bodyPr/>
          <a:lstStyle/>
          <a:p>
            <a:r>
              <a:rPr lang="en-US" b="1" dirty="0"/>
              <a:t>Change is inevitable </a:t>
            </a:r>
            <a:r>
              <a:rPr lang="en-US" dirty="0"/>
              <a:t>in all large software projects.</a:t>
            </a:r>
          </a:p>
          <a:p>
            <a:pPr lvl="1"/>
            <a:r>
              <a:rPr lang="en-US" b="1" dirty="0"/>
              <a:t>Business changes </a:t>
            </a:r>
            <a:r>
              <a:rPr lang="en-US" dirty="0"/>
              <a:t>lead to new and changed system requirements</a:t>
            </a:r>
          </a:p>
          <a:p>
            <a:pPr lvl="1"/>
            <a:r>
              <a:rPr lang="en-US" b="1" dirty="0"/>
              <a:t>New technologies</a:t>
            </a:r>
            <a:r>
              <a:rPr lang="en-US" dirty="0"/>
              <a:t> open up new possibilities for improving implementations</a:t>
            </a:r>
          </a:p>
          <a:p>
            <a:pPr lvl="1"/>
            <a:r>
              <a:rPr lang="en-US" b="1" dirty="0"/>
              <a:t>Changing platforms </a:t>
            </a:r>
            <a:r>
              <a:rPr lang="en-US" dirty="0"/>
              <a:t>require application changes</a:t>
            </a:r>
          </a:p>
          <a:p>
            <a:pPr algn="just"/>
            <a:r>
              <a:rPr lang="en-US" b="1" dirty="0"/>
              <a:t>Change leads to rework </a:t>
            </a:r>
            <a:r>
              <a:rPr lang="en-US" dirty="0"/>
              <a:t>so :</a:t>
            </a:r>
          </a:p>
          <a:p>
            <a:pPr algn="just"/>
            <a:r>
              <a:rPr lang="en-US" dirty="0"/>
              <a:t>costs of change = cost of rework  (analyzing previous req.)         + cost of implementing new module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757821" cy="4525963"/>
          </a:xfrm>
        </p:spPr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</a:t>
            </a:r>
            <a:r>
              <a:rPr lang="en-GB" b="1" dirty="0"/>
              <a:t>four basic process activities of specification</a:t>
            </a:r>
            <a:r>
              <a:rPr lang="en-GB" dirty="0"/>
              <a:t>, </a:t>
            </a:r>
            <a:r>
              <a:rPr lang="en-GB" b="1" dirty="0"/>
              <a:t>development, validation </a:t>
            </a:r>
            <a:r>
              <a:rPr lang="en-GB" dirty="0"/>
              <a:t>and </a:t>
            </a:r>
            <a:r>
              <a:rPr lang="en-GB" b="1" dirty="0"/>
              <a:t>evolution</a:t>
            </a:r>
            <a:r>
              <a:rPr lang="en-GB" dirty="0"/>
              <a:t> are organized differently in different development processes. </a:t>
            </a:r>
          </a:p>
          <a:p>
            <a:r>
              <a:rPr lang="en-GB" dirty="0"/>
              <a:t>For example,</a:t>
            </a:r>
          </a:p>
          <a:p>
            <a:pPr lvl="1"/>
            <a:r>
              <a:rPr lang="en-GB" b="1" dirty="0"/>
              <a:t>waterfall model -&gt;</a:t>
            </a:r>
            <a:r>
              <a:rPr lang="en-GB" dirty="0"/>
              <a:t> process activities are </a:t>
            </a:r>
            <a:r>
              <a:rPr lang="en-GB" b="1" dirty="0"/>
              <a:t>organized in sequence</a:t>
            </a:r>
            <a:endParaRPr lang="en-GB" dirty="0"/>
          </a:p>
          <a:p>
            <a:pPr lvl="1"/>
            <a:r>
              <a:rPr lang="en-GB" b="1" dirty="0"/>
              <a:t>incremental development model </a:t>
            </a:r>
            <a:r>
              <a:rPr lang="en-GB" dirty="0"/>
              <a:t>-&gt;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02715" cy="4525963"/>
          </a:xfrm>
        </p:spPr>
        <p:txBody>
          <a:bodyPr/>
          <a:lstStyle/>
          <a:p>
            <a:pPr algn="just"/>
            <a:r>
              <a:rPr lang="en-GB" b="1" dirty="0"/>
              <a:t>Change anticipation: </a:t>
            </a:r>
            <a:r>
              <a:rPr lang="en-GB" dirty="0"/>
              <a:t>where the software process includes </a:t>
            </a:r>
            <a:r>
              <a:rPr lang="en-GB" b="1" dirty="0"/>
              <a:t>activities</a:t>
            </a:r>
            <a:r>
              <a:rPr lang="en-GB" dirty="0"/>
              <a:t> </a:t>
            </a:r>
            <a:r>
              <a:rPr lang="en-GB" b="1" dirty="0"/>
              <a:t>that can anticipate possible changes before significant rework is required. </a:t>
            </a:r>
          </a:p>
          <a:p>
            <a:pPr lvl="1" algn="just"/>
            <a:r>
              <a:rPr lang="en-GB" dirty="0"/>
              <a:t>For example, a prototype system may be developed to show some key features of the system to customers. So that after experiencing it they may modify their requirements if needed.</a:t>
            </a:r>
          </a:p>
          <a:p>
            <a:pPr algn="just"/>
            <a:r>
              <a:rPr lang="en-GB" b="1" dirty="0"/>
              <a:t>Change tolerance</a:t>
            </a:r>
            <a:r>
              <a:rPr lang="en-GB" dirty="0"/>
              <a:t>, where the process is designed so that changes can be accommodated at relatively low cost.</a:t>
            </a:r>
          </a:p>
          <a:p>
            <a:pPr lvl="1" algn="just"/>
            <a:r>
              <a:rPr lang="en-GB" dirty="0"/>
              <a:t>Can be practiced using incremental development. Proposed changes may be implemented in increments that have not yet been developed.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make the road to these changes more smooth, there are two ideas given below:</a:t>
            </a:r>
          </a:p>
          <a:p>
            <a:pPr algn="just"/>
            <a:r>
              <a:rPr lang="en-GB" b="1" dirty="0"/>
              <a:t>System prototyping</a:t>
            </a:r>
            <a:r>
              <a:rPr lang="en-GB" dirty="0"/>
              <a:t>, where a </a:t>
            </a:r>
            <a:r>
              <a:rPr lang="en-GB" b="1" dirty="0"/>
              <a:t>version of the system or part of the system is developed quickly to check the customer’s requirements and the feasibility of design decisions</a:t>
            </a:r>
            <a:r>
              <a:rPr lang="en-GB" dirty="0"/>
              <a:t>. This approach supports change anticipation. </a:t>
            </a:r>
          </a:p>
          <a:p>
            <a:pPr algn="just"/>
            <a:r>
              <a:rPr lang="en-GB" b="1" dirty="0"/>
              <a:t>Incremental delivery</a:t>
            </a:r>
            <a:r>
              <a:rPr lang="en-GB" dirty="0"/>
              <a:t>, where </a:t>
            </a:r>
            <a:r>
              <a:rPr lang="en-GB" b="1" dirty="0"/>
              <a:t>system increments are delivered to the customer for comment and experimentation.</a:t>
            </a:r>
            <a:r>
              <a:rPr lang="en-GB" dirty="0"/>
              <a:t>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2" y="1720553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940664" y="1600201"/>
            <a:ext cx="8567538" cy="4525963"/>
          </a:xfrm>
        </p:spPr>
        <p:txBody>
          <a:bodyPr/>
          <a:lstStyle/>
          <a:p>
            <a:r>
              <a:rPr lang="en-GB" dirty="0"/>
              <a:t>Its a process of establishing:</a:t>
            </a:r>
          </a:p>
          <a:p>
            <a:pPr lvl="1"/>
            <a:r>
              <a:rPr lang="en-GB" b="1" dirty="0"/>
              <a:t>what services are required </a:t>
            </a:r>
            <a:r>
              <a:rPr lang="en-GB" dirty="0"/>
              <a:t>and </a:t>
            </a:r>
          </a:p>
          <a:p>
            <a:pPr lvl="1" algn="just"/>
            <a:r>
              <a:rPr lang="en-GB" b="1" dirty="0"/>
              <a:t>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</a:t>
            </a:r>
            <a:r>
              <a:rPr lang="en-GB" b="1" dirty="0"/>
              <a:t>expect from the system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b="1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b="1" dirty="0"/>
              <a:t>Whether the requirement is valid or realistic?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658557"/>
          </a:xfrm>
        </p:spPr>
        <p:txBody>
          <a:bodyPr/>
          <a:lstStyle/>
          <a:p>
            <a:r>
              <a:rPr lang="en-GB" dirty="0"/>
              <a:t>It’s a process </a:t>
            </a:r>
            <a:r>
              <a:rPr lang="en-GB" b="1" dirty="0"/>
              <a:t>of converting the system specification into an executable system</a:t>
            </a:r>
            <a:r>
              <a:rPr lang="en-GB" dirty="0"/>
              <a:t>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b="1" dirty="0"/>
              <a:t>Design a software structure that realises the specification</a:t>
            </a:r>
            <a:r>
              <a:rPr lang="en-GB" dirty="0"/>
              <a:t>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b="1" dirty="0"/>
              <a:t>Translate this structure into an executable program</a:t>
            </a:r>
            <a:r>
              <a:rPr lang="en-GB" dirty="0"/>
              <a:t>;</a:t>
            </a:r>
          </a:p>
          <a:p>
            <a:r>
              <a:rPr lang="en-GB" dirty="0"/>
              <a:t>design and implementation activities are closely related and may be inter-leaved.</a:t>
            </a:r>
          </a:p>
          <a:p>
            <a:r>
              <a:rPr lang="en-GB" dirty="0"/>
              <a:t>Design may vary from system to system. As in real time systems, database is not needed instead a timing module is required to minimize delay, 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44" y="1638391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Inputs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658557"/>
          </a:xfrm>
        </p:spPr>
        <p:txBody>
          <a:bodyPr/>
          <a:lstStyle/>
          <a:p>
            <a:pPr algn="just"/>
            <a:r>
              <a:rPr lang="en-GB" dirty="0"/>
              <a:t>Inputs given to system.</a:t>
            </a:r>
          </a:p>
          <a:p>
            <a:pPr algn="just"/>
            <a:r>
              <a:rPr lang="en-GB" dirty="0"/>
              <a:t>That could be any </a:t>
            </a:r>
            <a:r>
              <a:rPr lang="en-GB" b="1" dirty="0"/>
              <a:t>platform </a:t>
            </a:r>
            <a:r>
              <a:rPr lang="en-GB" dirty="0"/>
              <a:t>related information like OS , middleware. And any other application systems if needed.</a:t>
            </a:r>
          </a:p>
          <a:p>
            <a:pPr algn="just"/>
            <a:r>
              <a:rPr lang="en-GB" b="1" dirty="0"/>
              <a:t>Data descriptions </a:t>
            </a:r>
            <a:r>
              <a:rPr lang="en-GB" dirty="0"/>
              <a:t>include the data that is to be entered to the system. What could be the appropriate form and so on.</a:t>
            </a:r>
          </a:p>
          <a:p>
            <a:pPr algn="just"/>
            <a:r>
              <a:rPr lang="en-GB" dirty="0"/>
              <a:t>All the specifications mentioned in requirements elicitation phase are the requirements here i.e. the ultimate functional requirements of software.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2124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6910"/>
            <a:ext cx="8229600" cy="5016453"/>
          </a:xfrm>
        </p:spPr>
        <p:txBody>
          <a:bodyPr/>
          <a:lstStyle/>
          <a:p>
            <a:r>
              <a:rPr lang="en-GB" b="1" i="1" dirty="0"/>
              <a:t>Architectural design</a:t>
            </a:r>
          </a:p>
          <a:p>
            <a:pPr lvl="1" algn="just"/>
            <a:r>
              <a:rPr lang="en-GB" dirty="0"/>
              <a:t>identify the overall structure of the system, </a:t>
            </a:r>
          </a:p>
          <a:p>
            <a:pPr lvl="1" algn="just"/>
            <a:r>
              <a:rPr lang="en-GB" dirty="0"/>
              <a:t>the principal components (subsystems or modules), their relationships and how they are distributed.</a:t>
            </a:r>
          </a:p>
          <a:p>
            <a:pPr algn="just"/>
            <a:r>
              <a:rPr lang="en-GB" b="1" i="1" dirty="0"/>
              <a:t>Database design</a:t>
            </a:r>
            <a:endParaRPr lang="en-GB" i="1" dirty="0"/>
          </a:p>
          <a:p>
            <a:pPr lvl="1"/>
            <a:r>
              <a:rPr lang="en-GB" dirty="0"/>
              <a:t>design the system data structures</a:t>
            </a:r>
          </a:p>
          <a:p>
            <a:pPr lvl="1"/>
            <a:r>
              <a:rPr lang="en-GB" dirty="0"/>
              <a:t>how these are to be represented in a database.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84096"/>
            <a:ext cx="8229600" cy="5016453"/>
          </a:xfrm>
        </p:spPr>
        <p:txBody>
          <a:bodyPr/>
          <a:lstStyle/>
          <a:p>
            <a:r>
              <a:rPr lang="en-GB" b="1" i="1" dirty="0"/>
              <a:t>Interface design</a:t>
            </a:r>
          </a:p>
          <a:p>
            <a:pPr lvl="1"/>
            <a:r>
              <a:rPr lang="en-GB" dirty="0"/>
              <a:t>define the interfaces between system components. </a:t>
            </a:r>
          </a:p>
          <a:p>
            <a:pPr lvl="1"/>
            <a:r>
              <a:rPr lang="en-GB" dirty="0"/>
              <a:t>Must encapsulate all the complexities</a:t>
            </a:r>
          </a:p>
          <a:p>
            <a:pPr lvl="1"/>
            <a:r>
              <a:rPr lang="en-GB" dirty="0"/>
              <a:t>Should be user friendly</a:t>
            </a:r>
            <a:endParaRPr lang="en-US" dirty="0"/>
          </a:p>
          <a:p>
            <a:pPr marL="0" indent="0">
              <a:buNone/>
            </a:pPr>
            <a:endParaRPr lang="en-GB" b="1" i="1" dirty="0"/>
          </a:p>
          <a:p>
            <a:r>
              <a:rPr lang="en-GB" b="1" i="1" dirty="0"/>
              <a:t>Component selection and design</a:t>
            </a:r>
            <a:r>
              <a:rPr lang="en-GB" i="1" dirty="0"/>
              <a:t>, </a:t>
            </a:r>
          </a:p>
          <a:p>
            <a:pPr lvl="1"/>
            <a:r>
              <a:rPr lang="en-GB" dirty="0"/>
              <a:t>you search for reusable components.</a:t>
            </a:r>
          </a:p>
          <a:p>
            <a:pPr lvl="1"/>
            <a:r>
              <a:rPr lang="en-GB" dirty="0"/>
              <a:t> If unavailable, then you design the component from scratch.</a:t>
            </a:r>
          </a:p>
          <a:p>
            <a:pPr lvl="1"/>
            <a:r>
              <a:rPr lang="en-GB" dirty="0"/>
              <a:t>Includes the list of changes to be done in the off the shelf component</a:t>
            </a:r>
          </a:p>
          <a:p>
            <a:pPr lvl="1"/>
            <a:r>
              <a:rPr lang="en-GB" dirty="0"/>
              <a:t>or the proper technical UML diagram (if you are deigning from scratch)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19384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SE10 slides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Inputs</vt:lpstr>
      <vt:lpstr>Design activities</vt:lpstr>
      <vt:lpstr>Design activities</vt:lpstr>
      <vt:lpstr>System implementation</vt:lpstr>
      <vt:lpstr>Software validation</vt:lpstr>
      <vt:lpstr>Stages of testing </vt:lpstr>
      <vt:lpstr>Testing stages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activities</dc:title>
  <dc:creator>Fast</dc:creator>
  <cp:lastModifiedBy>Fast</cp:lastModifiedBy>
  <cp:revision>1</cp:revision>
  <dcterms:created xsi:type="dcterms:W3CDTF">2022-02-10T08:13:16Z</dcterms:created>
  <dcterms:modified xsi:type="dcterms:W3CDTF">2022-02-10T08:13:50Z</dcterms:modified>
</cp:coreProperties>
</file>