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49" r:id="rId4"/>
    <p:sldId id="353" r:id="rId5"/>
    <p:sldId id="312" r:id="rId6"/>
    <p:sldId id="313" r:id="rId7"/>
    <p:sldId id="265" r:id="rId8"/>
    <p:sldId id="328" r:id="rId9"/>
    <p:sldId id="316" r:id="rId10"/>
    <p:sldId id="351" r:id="rId11"/>
    <p:sldId id="305" r:id="rId12"/>
    <p:sldId id="329" r:id="rId13"/>
    <p:sldId id="266" r:id="rId14"/>
    <p:sldId id="307" r:id="rId15"/>
    <p:sldId id="326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B184-9637-493C-B41D-92378DBF15A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E243-C541-4AD3-A2FF-10F60D18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7A67-9549-40C6-AFEB-FB809DD7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7F906-289E-4786-8545-F06AFD953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3FD5-D2FA-48B8-BE12-21C9E72F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3984-C08F-4AE2-B16A-1D7AF896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5BD2-DA5A-44FD-9B27-BC70DCD4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0379-7FDA-4503-87FC-7360F7E5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974F-85CA-4C65-A69C-DDFEDC56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5B8B-C653-489F-99DA-8F620A96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E5C1-E9EB-4307-9C3D-44D9D35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41E3-13A9-4049-8FBE-E4DC572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FE72F-EF13-4C8D-A4E7-A6C0CA7D7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611C0-478B-4480-9106-AB1FECFD9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E3ED-21F4-486F-827C-F38B8D7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836-66A5-4C25-8587-9FEC3C8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E409-05D2-45D5-B93E-2B63DEC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517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0101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354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7982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5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9883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07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188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B741-B811-409C-810A-E67F7F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0BF4-04A0-4D27-A6A4-22E2A093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89CA-9B8E-48E3-89B2-4B5ADC88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DBCA-FE25-437C-BA83-A82914B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B5B1-C026-4466-9974-E5730E42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1357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048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639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B496-918D-466B-8D93-D9ED5C7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A96B-EB3C-46F3-826C-872804AF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AA89-8785-4BA4-9E6B-688456B8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76C4-D27E-4F82-9551-BC54B42C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06E1-9C78-4EA1-8FF9-6DDC701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8B1A-7C67-4402-AE5D-6A0950AF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57-3A2D-422A-A9DD-C5FBF1F6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5B68-1CD2-4AC6-912B-236AB138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3F02-7344-4B65-833B-4264393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C8E2-E9B3-4056-968D-61A17BEF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A23C-9929-4A41-964D-FA145193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4321-8A70-421A-849A-F6AB8C99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9239-FEC4-4246-9EFC-C56E83E6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E15D-EC55-4979-BD91-0285DC9E8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C051A-5EC7-4A89-9923-3438FA0B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5BF66-4D43-41CC-AEAC-A3B1327F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67D9E-E602-47A8-B392-620A49CC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B517D-A212-4A8F-A61E-E34A5992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2064B-77F6-4B34-AB72-D2ED451C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D462-1B76-415C-A5B9-07C74F89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964C1-C17B-4520-91BD-29FD4785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E29EE-2BF5-4CC0-B97B-76D63148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CC90-E48C-461D-AE8A-95C95A55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D4444-DFC2-40BF-B295-020AF9F1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672B6-D6A9-4692-8E49-D9B567B1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ADF1D-D2EB-4EF0-859E-44C56135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925F-691D-4B30-ACA2-20A802D4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B10-B20F-44E0-A2A4-8D566DA4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58A7-ED1B-4642-8A8C-20DEC31A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5B34-5AF1-4609-B513-7D13E61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A1F28-C975-45E0-8ADA-7AE6A02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D96C-CA92-44DB-B64C-33044479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DC4-DAE3-4893-ABDD-7CE6EE8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663D5-065C-4949-A2C0-E7DD9C6DC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F5D2-11CE-448D-9C01-9B076EFA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9B65-2070-48D6-A846-2B4B1C1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490CF-3649-4F83-B5E5-3D33E13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A772-9B16-4F8A-B5D4-D50A582C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A902-A646-4CB1-88C6-B7A82C5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0003-70A6-45A6-934D-A3E581D9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E29B-2E45-4D4C-9338-7CA73C2B2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AE67-3D14-4B76-B140-8C008EC303E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EF0-8002-4190-B686-FFB225805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4B78-722D-46C9-AFB9-6762CCA3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E533-2725-438E-9C78-7133C3C7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B063-6EAD-4FB1-958E-A5ADE81C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cont.…</a:t>
            </a:r>
          </a:p>
        </p:txBody>
      </p:sp>
    </p:spTree>
    <p:extLst>
      <p:ext uri="{BB962C8B-B14F-4D97-AF65-F5344CB8AC3E}">
        <p14:creationId xmlns:p14="http://schemas.microsoft.com/office/powerpoint/2010/main" val="71041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deliver the system as a single delivery, the </a:t>
            </a:r>
            <a:r>
              <a:rPr lang="en-GB" b="1" dirty="0"/>
              <a:t>software development and delivery is broken down into increments, with each increment delivering part of the required functionality.</a:t>
            </a:r>
          </a:p>
          <a:p>
            <a:r>
              <a:rPr lang="en-GB" b="1" dirty="0"/>
              <a:t>User requirements are prioritized by user himself</a:t>
            </a:r>
          </a:p>
          <a:p>
            <a:r>
              <a:rPr lang="en-GB" dirty="0"/>
              <a:t>and </a:t>
            </a:r>
            <a:r>
              <a:rPr lang="en-GB" b="1" dirty="0"/>
              <a:t>the highest priority requirements </a:t>
            </a:r>
            <a:r>
              <a:rPr lang="en-GB" dirty="0"/>
              <a:t>are included </a:t>
            </a:r>
            <a:r>
              <a:rPr lang="en-GB" b="1" dirty="0"/>
              <a:t>in early increments.</a:t>
            </a:r>
          </a:p>
          <a:p>
            <a:r>
              <a:rPr lang="en-GB" dirty="0"/>
              <a:t>When an </a:t>
            </a:r>
            <a:r>
              <a:rPr lang="en-GB" b="1" dirty="0"/>
              <a:t>increment is under development then its requirements are frozen.</a:t>
            </a:r>
          </a:p>
          <a:p>
            <a:r>
              <a:rPr lang="en-GB" dirty="0"/>
              <a:t>though requirements for later increments can continue to evolve.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b="1" dirty="0"/>
              <a:t>Develop the system in increments </a:t>
            </a:r>
          </a:p>
          <a:p>
            <a:pPr lvl="1"/>
            <a:r>
              <a:rPr lang="en-US" b="1" dirty="0"/>
              <a:t>and evaluate each increment before proceeding to the development of the next increment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Normal approach </a:t>
            </a:r>
            <a:r>
              <a:rPr lang="en-US" b="1" dirty="0"/>
              <a:t>used in agile methods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Evaluation is done by user/customer.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b="1" dirty="0"/>
              <a:t>Deploy an increment for use by end-users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realistic evaluation about practical use of software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Customer value can be delivered with each increment so system functionality is available earlier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Early increments act as a prototype to help elicit requirements for later increments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Lower risk of </a:t>
            </a:r>
            <a:r>
              <a:rPr lang="en-GB" dirty="0"/>
              <a:t>overall </a:t>
            </a:r>
            <a:r>
              <a:rPr lang="en-GB" b="1" dirty="0"/>
              <a:t>project failure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The highest priority system services tend to receive the most testing</a:t>
            </a:r>
            <a:r>
              <a:rPr lang="en-GB" dirty="0"/>
              <a:t>. As the first increment is a highly prioritized system that will be tested with every later increment.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00" y="1600201"/>
            <a:ext cx="8229600" cy="4525963"/>
          </a:xfrm>
        </p:spPr>
        <p:txBody>
          <a:bodyPr/>
          <a:lstStyle/>
          <a:p>
            <a:pPr algn="just"/>
            <a:r>
              <a:rPr lang="en-GB" dirty="0"/>
              <a:t>Most systems require a set of basic facilities that are used by different parts of the system. ~ </a:t>
            </a:r>
            <a:r>
              <a:rPr lang="en-GB" b="1" dirty="0"/>
              <a:t>dependence between increments</a:t>
            </a:r>
          </a:p>
          <a:p>
            <a:pPr lvl="1" algn="just"/>
            <a:r>
              <a:rPr lang="en-GB" dirty="0"/>
              <a:t>As requirements are not defined in detail until an increment is to be implemented, it can be </a:t>
            </a:r>
            <a:r>
              <a:rPr lang="en-GB" b="1" dirty="0"/>
              <a:t>hard to identify common facilities that are needed by all increments. </a:t>
            </a:r>
          </a:p>
          <a:p>
            <a:pPr algn="just"/>
            <a:r>
              <a:rPr lang="en-GB" dirty="0"/>
              <a:t>The essence of iterative processes is that the specification is developed in conjunction with the software. </a:t>
            </a:r>
          </a:p>
          <a:p>
            <a:pPr lvl="1" algn="just"/>
            <a:r>
              <a:rPr lang="en-GB" dirty="0"/>
              <a:t>However, this </a:t>
            </a:r>
            <a:r>
              <a:rPr lang="en-GB" b="1" dirty="0"/>
              <a:t>conflicts with the procurement model of many organizations, where the complete system specification is part of the system development contract.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00" y="1600201"/>
            <a:ext cx="8491407" cy="4525963"/>
          </a:xfrm>
        </p:spPr>
        <p:txBody>
          <a:bodyPr/>
          <a:lstStyle/>
          <a:p>
            <a:pPr algn="just"/>
            <a:r>
              <a:rPr lang="en-US" dirty="0"/>
              <a:t> let’s say, we have a very large system involving multiple teams working on different modules and may be in different areas. Will the incremental model be beneficial?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72233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What to do when the user is not exactly sure of the requirements?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94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56413"/>
            <a:ext cx="9144000" cy="4756150"/>
          </a:xfrm>
        </p:spPr>
        <p:txBody>
          <a:bodyPr/>
          <a:lstStyle/>
          <a:p>
            <a:r>
              <a:rPr lang="en-US" dirty="0"/>
              <a:t>A prototype is:</a:t>
            </a:r>
          </a:p>
          <a:p>
            <a:pPr lvl="1"/>
            <a:r>
              <a:rPr lang="en-US" b="1" dirty="0"/>
              <a:t>an initial version of a system 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demonstrate concepts </a:t>
            </a:r>
            <a:r>
              <a:rPr lang="en-US" dirty="0"/>
              <a:t>and</a:t>
            </a:r>
          </a:p>
          <a:p>
            <a:pPr lvl="1"/>
            <a:r>
              <a:rPr lang="en-US" b="1" dirty="0"/>
              <a:t>Show design options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out about any possible </a:t>
            </a:r>
            <a:r>
              <a:rPr lang="en-US" b="1" dirty="0"/>
              <a:t>requirements’ problems</a:t>
            </a:r>
          </a:p>
          <a:p>
            <a:pPr lvl="1"/>
            <a:r>
              <a:rPr lang="en-US" b="1" dirty="0"/>
              <a:t>Predict their solutions</a:t>
            </a:r>
          </a:p>
          <a:p>
            <a:r>
              <a:rPr lang="en-US" dirty="0"/>
              <a:t>A prototype can be used in anticipating changes in the process:</a:t>
            </a:r>
          </a:p>
          <a:p>
            <a:pPr lvl="1" algn="just"/>
            <a:r>
              <a:rPr lang="en-US" dirty="0"/>
              <a:t>Used to refine the </a:t>
            </a:r>
            <a:r>
              <a:rPr lang="en-US" b="1" dirty="0"/>
              <a:t>requirements elicitation and validation phase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In design processes </a:t>
            </a:r>
            <a:r>
              <a:rPr lang="en-US" dirty="0"/>
              <a:t>to explore options and develop a UI design;</a:t>
            </a:r>
          </a:p>
          <a:p>
            <a:pPr lvl="1"/>
            <a:r>
              <a:rPr lang="en-US" b="1" dirty="0"/>
              <a:t>In the testing process </a:t>
            </a:r>
            <a:r>
              <a:rPr lang="en-US" dirty="0"/>
              <a:t>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system usability. ~ predicts how well the system supports a no. of users.</a:t>
            </a:r>
          </a:p>
          <a:p>
            <a:r>
              <a:rPr lang="en-US" dirty="0"/>
              <a:t>A closer match to users’ real needs. ~ observe software strengths &amp; weaknesses and then tune its requirements. </a:t>
            </a:r>
          </a:p>
          <a:p>
            <a:r>
              <a:rPr lang="en-US" dirty="0"/>
              <a:t>Improved design quality. ~ </a:t>
            </a:r>
          </a:p>
          <a:p>
            <a:r>
              <a:rPr lang="en-US" dirty="0"/>
              <a:t>Improved maintainability. ~ lesser maintenance needed because of minimal chances in requirements’ falsification.</a:t>
            </a:r>
          </a:p>
          <a:p>
            <a:r>
              <a:rPr lang="en-US" dirty="0"/>
              <a:t>Reduced development effort. ~ as lesser maintenance required.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75" y="2608353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reduce prototyping cost &amp; accelerate the deployment schedule it’s important to select what to involve in the prototype. </a:t>
            </a:r>
          </a:p>
          <a:p>
            <a:pPr algn="just"/>
            <a:r>
              <a:rPr lang="en-US" dirty="0"/>
              <a:t>May involve leaving out functionality</a:t>
            </a:r>
          </a:p>
          <a:p>
            <a:pPr lvl="1" algn="just"/>
            <a:r>
              <a:rPr lang="en-US" dirty="0"/>
              <a:t>Prototype should </a:t>
            </a:r>
            <a:r>
              <a:rPr lang="en-US" b="1" dirty="0"/>
              <a:t>focus on areas of the product that are not well-understood </a:t>
            </a:r>
          </a:p>
          <a:p>
            <a:pPr lvl="1" algn="just"/>
            <a:r>
              <a:rPr lang="en-US" b="1" dirty="0"/>
              <a:t>Error checking and recovery may not be included </a:t>
            </a:r>
            <a:r>
              <a:rPr lang="en-US" dirty="0"/>
              <a:t>in the prototype;</a:t>
            </a:r>
          </a:p>
          <a:p>
            <a:pPr lvl="1" algn="just"/>
            <a:r>
              <a:rPr lang="en-US" b="1" dirty="0"/>
              <a:t>Focus on functional </a:t>
            </a:r>
            <a:r>
              <a:rPr lang="en-US" dirty="0"/>
              <a:t>r</a:t>
            </a:r>
            <a:r>
              <a:rPr lang="en-US" b="1" dirty="0"/>
              <a:t>equirements like core module implementation.</a:t>
            </a:r>
            <a:endParaRPr lang="en-US" dirty="0"/>
          </a:p>
          <a:p>
            <a:pPr lvl="1" algn="just"/>
            <a:r>
              <a:rPr lang="en-US" dirty="0"/>
              <a:t>Nonfunctional requirements like response time and memory utilization are ignored.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Is it good to proceed further with a prototype?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Prototypes should be discarded after development as they are not a good basis for a production system</a:t>
            </a:r>
            <a:endParaRPr lang="en-US" dirty="0"/>
          </a:p>
          <a:p>
            <a:pPr lvl="1"/>
            <a:r>
              <a:rPr lang="en-US" dirty="0"/>
              <a:t>It may be impossible to tune the system to meet non-functional requirements;</a:t>
            </a:r>
          </a:p>
          <a:p>
            <a:pPr lvl="1"/>
            <a:r>
              <a:rPr lang="en-US" b="1" dirty="0"/>
              <a:t>Prototypes are normally undocumented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The prototype structure is usually degraded through rapid change; so, it is not good to proceed further with the prototype.</a:t>
            </a:r>
          </a:p>
          <a:p>
            <a:pPr lvl="1"/>
            <a:r>
              <a:rPr lang="en-US" dirty="0"/>
              <a:t>The prototype probably will not meet normal organizational quality standards.(as it may have lesser response time, no error handling and all)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44011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841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SE10 slides</vt:lpstr>
      <vt:lpstr>Chapter 2 cont.…</vt:lpstr>
      <vt:lpstr>Coping with changing requirements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cont.…</dc:title>
  <dc:creator>Hajra  Ahmed</dc:creator>
  <cp:lastModifiedBy>Fast</cp:lastModifiedBy>
  <cp:revision>3</cp:revision>
  <dcterms:created xsi:type="dcterms:W3CDTF">2022-02-10T19:20:47Z</dcterms:created>
  <dcterms:modified xsi:type="dcterms:W3CDTF">2022-02-15T06:43:58Z</dcterms:modified>
</cp:coreProperties>
</file>