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338" r:id="rId3"/>
    <p:sldId id="339" r:id="rId4"/>
    <p:sldId id="355" r:id="rId5"/>
    <p:sldId id="340" r:id="rId6"/>
    <p:sldId id="356" r:id="rId7"/>
    <p:sldId id="341" r:id="rId8"/>
    <p:sldId id="350" r:id="rId9"/>
    <p:sldId id="342" r:id="rId10"/>
    <p:sldId id="343" r:id="rId11"/>
    <p:sldId id="344" r:id="rId12"/>
    <p:sldId id="357" r:id="rId13"/>
    <p:sldId id="345" r:id="rId14"/>
    <p:sldId id="354" r:id="rId15"/>
    <p:sldId id="256" r:id="rId16"/>
    <p:sldId id="296" r:id="rId17"/>
    <p:sldId id="359" r:id="rId18"/>
    <p:sldId id="323" r:id="rId19"/>
    <p:sldId id="258" r:id="rId20"/>
    <p:sldId id="360" r:id="rId21"/>
    <p:sldId id="322" r:id="rId22"/>
    <p:sldId id="268" r:id="rId23"/>
    <p:sldId id="25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B184-9637-493C-B41D-92378DBF15A0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E243-C541-4AD3-A2FF-10F60D185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937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9304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4517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048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16396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333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3976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479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0893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774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6778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04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67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010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7063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929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363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354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5798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725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9883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1707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0188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dirty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135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5471754" y="1423775"/>
            <a:ext cx="6048935" cy="4534571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8607F-5E9F-4CB6-A886-BDAEDDFB03FA}"/>
              </a:ext>
            </a:extLst>
          </p:cNvPr>
          <p:cNvSpPr txBox="1"/>
          <p:nvPr/>
        </p:nvSpPr>
        <p:spPr>
          <a:xfrm>
            <a:off x="337488" y="1701893"/>
            <a:ext cx="8767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Rates the maturity of an organization over 5 point scale</a:t>
            </a:r>
          </a:p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Not a software process model.</a:t>
            </a:r>
          </a:p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Provides a mean of measuring how well an organization manages to accomplish the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initial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  <a:p>
            <a:pPr lvl="1"/>
            <a:r>
              <a:rPr lang="en-GB" dirty="0"/>
              <a:t>Generally the starting point of any software organization</a:t>
            </a:r>
          </a:p>
          <a:p>
            <a:pPr lvl="1"/>
            <a:r>
              <a:rPr lang="en-GB" dirty="0"/>
              <a:t>Unmanaged work</a:t>
            </a:r>
          </a:p>
          <a:p>
            <a:pPr lvl="1"/>
            <a:r>
              <a:rPr lang="en-GB" dirty="0"/>
              <a:t>No proper software documentation</a:t>
            </a:r>
          </a:p>
          <a:p>
            <a:pPr lvl="1"/>
            <a:r>
              <a:rPr lang="en-GB" dirty="0"/>
              <a:t>No effective project management plans (generally, opt build and fix models)</a:t>
            </a:r>
          </a:p>
          <a:p>
            <a:pPr lvl="1"/>
            <a:r>
              <a:rPr lang="en-GB" dirty="0"/>
              <a:t>No cost estimation</a:t>
            </a:r>
          </a:p>
          <a:p>
            <a:pPr lvl="1"/>
            <a:r>
              <a:rPr lang="en-GB" dirty="0"/>
              <a:t>Vast majority of the organizations are at this level</a:t>
            </a:r>
          </a:p>
          <a:p>
            <a:pPr lvl="1"/>
            <a:r>
              <a:rPr lang="en-GB" dirty="0"/>
              <a:t>Challenges:</a:t>
            </a:r>
          </a:p>
          <a:p>
            <a:pPr lvl="2"/>
            <a:r>
              <a:rPr lang="en-GB" dirty="0"/>
              <a:t>Project management, planning and SQA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6177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Managed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Managed</a:t>
            </a:r>
          </a:p>
          <a:p>
            <a:pPr lvl="1"/>
            <a:r>
              <a:rPr lang="en-GB" dirty="0"/>
              <a:t>Goals associated with project are satisfied</a:t>
            </a:r>
          </a:p>
          <a:p>
            <a:pPr lvl="1"/>
            <a:r>
              <a:rPr lang="en-GB" dirty="0"/>
              <a:t>Defined organizational policies (when which process to be used?)</a:t>
            </a:r>
          </a:p>
          <a:p>
            <a:pPr lvl="1"/>
            <a:r>
              <a:rPr lang="en-GB" dirty="0"/>
              <a:t>Documented project plan with goals</a:t>
            </a:r>
          </a:p>
          <a:p>
            <a:pPr lvl="1"/>
            <a:r>
              <a:rPr lang="en-GB" dirty="0"/>
              <a:t>Resource management is properly done. (technology relevant task force) </a:t>
            </a:r>
          </a:p>
          <a:p>
            <a:pPr lvl="1"/>
            <a:r>
              <a:rPr lang="en-GB" dirty="0"/>
              <a:t>Generally working on same types of software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dirty="0"/>
              <a:t>Defined</a:t>
            </a:r>
          </a:p>
          <a:p>
            <a:pPr lvl="1"/>
            <a:r>
              <a:rPr lang="en-GB" dirty="0"/>
              <a:t>Process management procedures and strategies defined and used</a:t>
            </a:r>
          </a:p>
          <a:p>
            <a:pPr lvl="1"/>
            <a:r>
              <a:rPr lang="en-GB" dirty="0"/>
              <a:t>Proper teamwork</a:t>
            </a:r>
          </a:p>
          <a:p>
            <a:pPr lvl="1"/>
            <a:r>
              <a:rPr lang="en-GB" dirty="0"/>
              <a:t>Collaborative learning environment</a:t>
            </a:r>
          </a:p>
          <a:p>
            <a:r>
              <a:rPr lang="en-GB" dirty="0"/>
              <a:t>Managed</a:t>
            </a:r>
          </a:p>
          <a:p>
            <a:pPr lvl="1"/>
            <a:r>
              <a:rPr lang="en-GB" dirty="0"/>
              <a:t>Assess organizational performance.</a:t>
            </a:r>
          </a:p>
          <a:p>
            <a:pPr lvl="1"/>
            <a:r>
              <a:rPr lang="en-GB" dirty="0"/>
              <a:t>Better project management structures. </a:t>
            </a:r>
          </a:p>
          <a:p>
            <a:pPr lvl="1"/>
            <a:r>
              <a:rPr lang="en-GB" dirty="0"/>
              <a:t>Risk analysis and proactive approaches (what if a project fails?)</a:t>
            </a:r>
          </a:p>
          <a:p>
            <a:r>
              <a:rPr lang="en-GB" dirty="0"/>
              <a:t>Optimising</a:t>
            </a:r>
          </a:p>
          <a:p>
            <a:pPr lvl="1"/>
            <a:r>
              <a:rPr lang="en-GB" dirty="0"/>
              <a:t>Process improvement strategies defined and used.</a:t>
            </a:r>
          </a:p>
          <a:p>
            <a:pPr lvl="1"/>
            <a:r>
              <a:rPr lang="en-GB" dirty="0"/>
              <a:t>More and more adaption to newer trends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186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544793" y="2596252"/>
            <a:ext cx="6280030" cy="1470025"/>
          </a:xfrm>
        </p:spPr>
        <p:txBody>
          <a:bodyPr/>
          <a:lstStyle/>
          <a:p>
            <a:r>
              <a:rPr lang="en-US" dirty="0"/>
              <a:t>Chapter 3 – Agile Software Development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973D278-956A-2946-9CE2-9D37738555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07400" cy="4525963"/>
          </a:xfrm>
        </p:spPr>
        <p:txBody>
          <a:bodyPr/>
          <a:lstStyle/>
          <a:p>
            <a:r>
              <a:rPr lang="en-US" dirty="0"/>
              <a:t>Business needs may change rapidly </a:t>
            </a:r>
          </a:p>
          <a:p>
            <a:pPr marL="0" indent="0">
              <a:buNone/>
            </a:pPr>
            <a:r>
              <a:rPr lang="en-US" dirty="0"/>
              <a:t>-&gt; no stable requirements -&gt; software has to change quickly to adapt these changes -&gt; rapid development and delivery is the most important requirement for software systems</a:t>
            </a:r>
          </a:p>
          <a:p>
            <a:r>
              <a:rPr lang="en-US" dirty="0"/>
              <a:t>Requirements may change after software delivery as the UX will help in improving design. Sometimes, external factors ,may lead to system change. </a:t>
            </a:r>
          </a:p>
          <a:p>
            <a:r>
              <a:rPr lang="en-US" dirty="0"/>
              <a:t>For example, a live streaming application with low bandwidth issue.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1333871"/>
            <a:ext cx="8407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Plan-driven development:</a:t>
            </a:r>
          </a:p>
          <a:p>
            <a:pPr lvl="1" indent="-342900"/>
            <a:r>
              <a:rPr lang="en-US" dirty="0"/>
              <a:t>Could be helpful for some types of system but it </a:t>
            </a:r>
            <a:r>
              <a:rPr lang="en-US" b="1" dirty="0"/>
              <a:t>can not meet the rapidly changing business needs.</a:t>
            </a:r>
          </a:p>
          <a:p>
            <a:pPr lvl="1" indent="-342900"/>
            <a:r>
              <a:rPr lang="en-US" b="1" dirty="0"/>
              <a:t>Can be helpful for some safety critical systems</a:t>
            </a:r>
          </a:p>
          <a:p>
            <a:pPr lvl="1" indent="-342900" algn="just"/>
            <a:r>
              <a:rPr lang="en-US" dirty="0"/>
              <a:t>Using plan driven approach for software that have rapid changing business requirements might led to a delayed software product that would become obsolete after deployment.</a:t>
            </a:r>
          </a:p>
          <a:p>
            <a:r>
              <a:rPr lang="en-US" dirty="0"/>
              <a:t>Agile development:</a:t>
            </a:r>
          </a:p>
          <a:p>
            <a:pPr lvl="1"/>
            <a:r>
              <a:rPr lang="en-US" dirty="0"/>
              <a:t>methods emerged in the late 1990s, whose aim was to radically </a:t>
            </a:r>
            <a:r>
              <a:rPr lang="en-US" b="1" dirty="0"/>
              <a:t>reduce the delivery time for working software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1493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819965" cy="5058052"/>
          </a:xfrm>
        </p:spPr>
        <p:txBody>
          <a:bodyPr/>
          <a:lstStyle/>
          <a:p>
            <a:r>
              <a:rPr lang="en-US" b="1" dirty="0"/>
              <a:t>Program specification, design and implementation are inter-leaved</a:t>
            </a:r>
          </a:p>
          <a:p>
            <a:r>
              <a:rPr lang="en-US" dirty="0"/>
              <a:t>The system is </a:t>
            </a:r>
            <a:r>
              <a:rPr lang="en-US" b="1" dirty="0"/>
              <a:t>developed as a series of versions or increments with stakeholders involved in version specification and evaluation</a:t>
            </a:r>
          </a:p>
          <a:p>
            <a:r>
              <a:rPr lang="en-US" b="1" dirty="0"/>
              <a:t>Frequent delivery of new versions for evaluation every 2-3 weeks</a:t>
            </a:r>
          </a:p>
          <a:p>
            <a:r>
              <a:rPr lang="en-US" dirty="0"/>
              <a:t>Extensive tool support to speedup the development process (e.g. automated testing tools, configuration/integration tools) e.g. selenium </a:t>
            </a:r>
          </a:p>
          <a:p>
            <a:r>
              <a:rPr lang="en-US" b="1" dirty="0"/>
              <a:t>Minimize documentation overhead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643685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development comparison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51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819965" cy="5058052"/>
          </a:xfrm>
        </p:spPr>
        <p:txBody>
          <a:bodyPr/>
          <a:lstStyle/>
          <a:p>
            <a:r>
              <a:rPr lang="en-US" dirty="0"/>
              <a:t>Agile consider design &amp; implementation as main activity.</a:t>
            </a:r>
          </a:p>
          <a:p>
            <a:r>
              <a:rPr lang="en-US" dirty="0"/>
              <a:t>Requirement elicitation &amp; testing are merged into the design &amp; implementation phase.</a:t>
            </a:r>
          </a:p>
          <a:p>
            <a:r>
              <a:rPr lang="en-US" dirty="0"/>
              <a:t>Issue?</a:t>
            </a:r>
          </a:p>
          <a:p>
            <a:pPr lvl="1"/>
            <a:r>
              <a:rPr lang="en-US" dirty="0"/>
              <a:t>We can’t keep track of the change in requirements as no official documents have been made</a:t>
            </a:r>
          </a:p>
          <a:p>
            <a:r>
              <a:rPr lang="en-US" dirty="0"/>
              <a:t>So plan-driven / Agile ? </a:t>
            </a:r>
          </a:p>
          <a:p>
            <a:pPr lvl="1"/>
            <a:r>
              <a:rPr lang="en-US" dirty="0"/>
              <a:t>So a better approach is that the plan driven model may work in increments &amp; agile methodology may focus a bit to documentation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42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956446"/>
          </a:xfrm>
        </p:spPr>
        <p:txBody>
          <a:bodyPr/>
          <a:lstStyle/>
          <a:p>
            <a:r>
              <a:rPr lang="en-US" dirty="0"/>
              <a:t>For a newly developed Software house, With so many software rivalries in industry…. How to compete and make your place</a:t>
            </a:r>
          </a:p>
          <a:p>
            <a:r>
              <a:rPr lang="en-US" dirty="0"/>
              <a:t>3 main challenges for software houses:</a:t>
            </a:r>
          </a:p>
          <a:p>
            <a:pPr lvl="1"/>
            <a:r>
              <a:rPr lang="en-US" dirty="0"/>
              <a:t>cheaper software, </a:t>
            </a:r>
          </a:p>
          <a:p>
            <a:pPr lvl="1"/>
            <a:r>
              <a:rPr lang="en-US" dirty="0"/>
              <a:t>better software, </a:t>
            </a:r>
          </a:p>
          <a:p>
            <a:pPr lvl="1"/>
            <a:r>
              <a:rPr lang="en-US" dirty="0"/>
              <a:t>delivered with much tighter deadlines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Deliver</a:t>
            </a:r>
            <a:r>
              <a:rPr lang="en-US" b="1" dirty="0"/>
              <a:t> quality product,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reduced costs</a:t>
            </a:r>
          </a:p>
          <a:p>
            <a:pPr lvl="1"/>
            <a:r>
              <a:rPr lang="en-US" dirty="0"/>
              <a:t>And to </a:t>
            </a:r>
            <a:r>
              <a:rPr lang="en-US" b="1" dirty="0"/>
              <a:t>accelerate their development processes to meet deadlines</a:t>
            </a:r>
            <a:r>
              <a:rPr lang="en-US" dirty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558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1737064" y="1417639"/>
            <a:ext cx="8473736" cy="4743465"/>
          </a:xfrm>
        </p:spPr>
        <p:txBody>
          <a:bodyPr/>
          <a:lstStyle/>
          <a:p>
            <a:r>
              <a:rPr lang="en-US" dirty="0"/>
              <a:t>Background:</a:t>
            </a:r>
          </a:p>
          <a:p>
            <a:pPr lvl="1" algn="just"/>
            <a:r>
              <a:rPr lang="en-US" dirty="0"/>
              <a:t>Dissatisfaction with the overheads in software design methods of the 80s and 90s led to the creation of agile methods.</a:t>
            </a:r>
          </a:p>
          <a:p>
            <a:pPr algn="just"/>
            <a:r>
              <a:rPr lang="en-US" dirty="0"/>
              <a:t>Characteristics:</a:t>
            </a:r>
          </a:p>
          <a:p>
            <a:pPr lvl="1" algn="just"/>
            <a:r>
              <a:rPr lang="en-US" dirty="0"/>
              <a:t>Focus on the code rather than the design</a:t>
            </a:r>
          </a:p>
          <a:p>
            <a:pPr lvl="1" algn="just"/>
            <a:r>
              <a:rPr lang="en-US" dirty="0"/>
              <a:t>Are based on an iterative approach to software development</a:t>
            </a:r>
          </a:p>
          <a:p>
            <a:pPr lvl="1" algn="just"/>
            <a:r>
              <a:rPr lang="en-US" dirty="0"/>
              <a:t>Are intended to deliver working software quickly and evolve this quickly to meet changing requirements.</a:t>
            </a:r>
          </a:p>
          <a:p>
            <a:pPr algn="just"/>
            <a:r>
              <a:rPr lang="en-US" dirty="0"/>
              <a:t>Aim:</a:t>
            </a:r>
          </a:p>
          <a:p>
            <a:pPr lvl="1" algn="just"/>
            <a:r>
              <a:rPr lang="en-US" dirty="0"/>
              <a:t>reduce overheads in the software process (e.g. by limiting documentation)</a:t>
            </a:r>
          </a:p>
          <a:p>
            <a:pPr lvl="1" algn="just"/>
            <a:r>
              <a:rPr lang="en-US" dirty="0"/>
              <a:t>able to respond quickly to changing requirements without excessive rework.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1" y="1661728"/>
          <a:ext cx="8271317" cy="4684509"/>
        </p:xfrm>
        <a:graphic>
          <a:graphicData uri="http://schemas.openxmlformats.org/drawingml/2006/table">
            <a:tbl>
              <a:tblPr/>
              <a:tblGrid>
                <a:gridCol w="230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involvement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is provide and prioritize new system requirements and to evaluate the iterations of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increments with the customer specifying the requirements to be included in each increment.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Team members should be left to develop their own ways of working without prescriptive processes.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and so design the system to accommodate these changes.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in both the software being developed and in the development process. Wherever possible, actively work to eliminate complexity from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of a small or medium-sized product for sale. </a:t>
            </a:r>
          </a:p>
          <a:p>
            <a:pPr lvl="1"/>
            <a:r>
              <a:rPr lang="en-GB" dirty="0"/>
              <a:t>Virtually all software products and apps are now developed using an agile approach</a:t>
            </a:r>
          </a:p>
          <a:p>
            <a:pPr algn="just"/>
            <a:r>
              <a:rPr lang="en-GB" dirty="0"/>
              <a:t>Custom system development within an organization, where there is a </a:t>
            </a:r>
            <a:r>
              <a:rPr lang="en-GB" b="1" dirty="0"/>
              <a:t>clear commitment from the customer to become involved in the development process </a:t>
            </a:r>
            <a:r>
              <a:rPr lang="en-GB" dirty="0"/>
              <a:t>and where there are </a:t>
            </a:r>
            <a:r>
              <a:rPr lang="en-GB" b="1" dirty="0"/>
              <a:t>few external rules and regulations that affect the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Software Process improvement </a:t>
            </a:r>
            <a:r>
              <a:rPr lang="en-US" dirty="0"/>
              <a:t>means:</a:t>
            </a:r>
          </a:p>
          <a:p>
            <a:pPr lvl="1"/>
            <a:r>
              <a:rPr lang="en-US" b="1" dirty="0"/>
              <a:t>understanding existing processes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changing these processes to increase product quality</a:t>
            </a:r>
          </a:p>
          <a:p>
            <a:pPr lvl="1"/>
            <a:r>
              <a:rPr lang="en-US" dirty="0"/>
              <a:t>and/or </a:t>
            </a:r>
            <a:r>
              <a:rPr lang="en-US" b="1" dirty="0"/>
              <a:t>reduce costs and development time</a:t>
            </a:r>
            <a:r>
              <a:rPr lang="en-US" dirty="0"/>
              <a:t>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19980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process maturity approach:</a:t>
            </a:r>
          </a:p>
          <a:p>
            <a:pPr lvl="1"/>
            <a:r>
              <a:rPr lang="en-US" dirty="0"/>
              <a:t>Focus on </a:t>
            </a:r>
            <a:r>
              <a:rPr lang="en-US" b="1" dirty="0"/>
              <a:t>improving process and project management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introduces good software engineering practice </a:t>
            </a:r>
            <a:r>
              <a:rPr lang="en-US" dirty="0"/>
              <a:t>into organizations. </a:t>
            </a:r>
          </a:p>
          <a:p>
            <a:pPr lvl="1"/>
            <a:r>
              <a:rPr lang="en-US" b="1" dirty="0"/>
              <a:t>Defined process maturity levels </a:t>
            </a:r>
            <a:r>
              <a:rPr lang="en-US" dirty="0"/>
              <a:t>to measure the reputation of an organization.</a:t>
            </a:r>
          </a:p>
          <a:p>
            <a:pPr lvl="1"/>
            <a:r>
              <a:rPr lang="en-US" dirty="0"/>
              <a:t>Higher the level of process maturity</a:t>
            </a:r>
            <a:r>
              <a:rPr lang="en-US" b="1" dirty="0"/>
              <a:t> = </a:t>
            </a:r>
            <a:r>
              <a:rPr lang="en-US" dirty="0"/>
              <a:t>good technical and management practice adopted for software development processes. </a:t>
            </a:r>
          </a:p>
          <a:p>
            <a:pPr lvl="1"/>
            <a:r>
              <a:rPr lang="en-US" dirty="0"/>
              <a:t>Goals:</a:t>
            </a:r>
          </a:p>
          <a:p>
            <a:pPr lvl="2"/>
            <a:r>
              <a:rPr lang="en-US" dirty="0"/>
              <a:t>Improve product quality &amp; process predictability</a:t>
            </a:r>
          </a:p>
          <a:p>
            <a:r>
              <a:rPr lang="en-US" dirty="0"/>
              <a:t>Generally, for plan driven approaches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approach:</a:t>
            </a:r>
          </a:p>
          <a:p>
            <a:pPr lvl="1"/>
            <a:r>
              <a:rPr lang="en-US" dirty="0"/>
              <a:t>focuses on:</a:t>
            </a:r>
          </a:p>
          <a:p>
            <a:pPr lvl="2"/>
            <a:r>
              <a:rPr lang="en-US" b="1" dirty="0"/>
              <a:t>iterative development </a:t>
            </a:r>
          </a:p>
          <a:p>
            <a:pPr lvl="2"/>
            <a:r>
              <a:rPr lang="en-US" dirty="0"/>
              <a:t>and the </a:t>
            </a:r>
            <a:r>
              <a:rPr lang="en-US" b="1" dirty="0"/>
              <a:t>reduction of overheads in the software process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Characteristics:</a:t>
            </a:r>
          </a:p>
          <a:p>
            <a:pPr lvl="2"/>
            <a:r>
              <a:rPr lang="en-US" dirty="0"/>
              <a:t>rapid delivery of functionality </a:t>
            </a:r>
          </a:p>
          <a:p>
            <a:pPr lvl="2"/>
            <a:r>
              <a:rPr lang="en-US" dirty="0"/>
              <a:t>responsiveness to changing customer requirements.</a:t>
            </a:r>
          </a:p>
          <a:p>
            <a:r>
              <a:rPr lang="en-US" dirty="0"/>
              <a:t>Agile follows code development with minimal documentations overhead</a:t>
            </a:r>
          </a:p>
          <a:p>
            <a:pPr marL="914400" lvl="2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6789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96555-86BC-4C33-9A4B-731355F8F3DF}"/>
              </a:ext>
            </a:extLst>
          </p:cNvPr>
          <p:cNvSpPr txBox="1"/>
          <p:nvPr/>
        </p:nvSpPr>
        <p:spPr>
          <a:xfrm>
            <a:off x="411061" y="5809178"/>
            <a:ext cx="1159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Measure process -&gt; check if improvement would be feasible -&gt; do the change -&gt; measure the impact of changes on process  </a:t>
            </a:r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53" y="1417638"/>
            <a:ext cx="11509694" cy="4983162"/>
          </a:xfrm>
        </p:spPr>
        <p:txBody>
          <a:bodyPr/>
          <a:lstStyle/>
          <a:p>
            <a:r>
              <a:rPr lang="en-US" i="1" dirty="0"/>
              <a:t>Process measurement (identify what to change)</a:t>
            </a:r>
          </a:p>
          <a:p>
            <a:pPr lvl="1" algn="just"/>
            <a:r>
              <a:rPr lang="en-US" dirty="0"/>
              <a:t>measure one/more attributes of the software process or product-&gt; </a:t>
            </a:r>
          </a:p>
          <a:p>
            <a:pPr lvl="1" algn="just"/>
            <a:r>
              <a:rPr lang="en-US" dirty="0"/>
              <a:t>Check if process improvement have been effective </a:t>
            </a:r>
            <a:r>
              <a:rPr lang="en-GB" dirty="0"/>
              <a:t>-&gt; do improvement -&gt; remeasure the impact after improvement</a:t>
            </a:r>
          </a:p>
          <a:p>
            <a:r>
              <a:rPr lang="en-US" i="1" dirty="0"/>
              <a:t>Process analysis</a:t>
            </a:r>
            <a:r>
              <a:rPr lang="en-US" dirty="0"/>
              <a:t> (assess weakness &amp; strengths)</a:t>
            </a:r>
          </a:p>
          <a:p>
            <a:pPr lvl="1"/>
            <a:r>
              <a:rPr lang="en-US" dirty="0"/>
              <a:t>The current </a:t>
            </a:r>
            <a:r>
              <a:rPr lang="en-US" b="1" dirty="0"/>
              <a:t>process is assessed</a:t>
            </a:r>
            <a:r>
              <a:rPr lang="en-US" dirty="0"/>
              <a:t>, and </a:t>
            </a:r>
            <a:r>
              <a:rPr lang="en-US" b="1" dirty="0"/>
              <a:t>process weaknesses and bottlenecks are identified.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change(change the process)</a:t>
            </a:r>
          </a:p>
          <a:p>
            <a:pPr lvl="1"/>
            <a:r>
              <a:rPr lang="en-US" dirty="0"/>
              <a:t>Process changes are proposed to address some of the identified process weaknesses.</a:t>
            </a:r>
          </a:p>
          <a:p>
            <a:pPr lvl="1"/>
            <a:r>
              <a:rPr lang="en-US" dirty="0"/>
              <a:t>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/>
            <a:r>
              <a:rPr lang="en-GB" dirty="0"/>
              <a:t>Wherever possible, quantitative process data should be collected</a:t>
            </a:r>
          </a:p>
          <a:p>
            <a:pPr lvl="1" algn="just"/>
            <a:r>
              <a:rPr lang="en-GB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pPr algn="just"/>
            <a:r>
              <a:rPr lang="en-GB" dirty="0"/>
              <a:t>Process measurements should be used to assess process improvements</a:t>
            </a:r>
          </a:p>
          <a:p>
            <a:pPr lvl="1" algn="just"/>
            <a:r>
              <a:rPr lang="en-GB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68FEBCE9-A86B-9C48-9EF4-AA1E30B0DC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1408</Words>
  <Application>Microsoft Office PowerPoint</Application>
  <PresentationFormat>Widescreen</PresentationFormat>
  <Paragraphs>224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SE10 slides</vt:lpstr>
      <vt:lpstr>1_SE10 slides</vt:lpstr>
      <vt:lpstr>Software Process improvement</vt:lpstr>
      <vt:lpstr>Process improvement</vt:lpstr>
      <vt:lpstr>Process improvement</vt:lpstr>
      <vt:lpstr>Approaches to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The SEI Capability maturity levels</vt:lpstr>
      <vt:lpstr>CMM initial stage</vt:lpstr>
      <vt:lpstr>CMM Managed stage</vt:lpstr>
      <vt:lpstr>The SEI capability maturity model</vt:lpstr>
      <vt:lpstr>Chapter 3 – Agile Software Development</vt:lpstr>
      <vt:lpstr>Rapid software development</vt:lpstr>
      <vt:lpstr>Rapid software development</vt:lpstr>
      <vt:lpstr>Agile development</vt:lpstr>
      <vt:lpstr>Plan-driven and agile development comparison</vt:lpstr>
      <vt:lpstr>Agile development</vt:lpstr>
      <vt:lpstr>Agile methods</vt:lpstr>
      <vt:lpstr>Agile methods</vt:lpstr>
      <vt:lpstr>The principles of agile methods </vt:lpstr>
      <vt:lpstr>Agile method applicability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cont.…</dc:title>
  <dc:creator>Hajra  Ahmed</dc:creator>
  <cp:lastModifiedBy>Fast</cp:lastModifiedBy>
  <cp:revision>11</cp:revision>
  <dcterms:created xsi:type="dcterms:W3CDTF">2022-02-10T19:20:47Z</dcterms:created>
  <dcterms:modified xsi:type="dcterms:W3CDTF">2022-02-14T10:24:17Z</dcterms:modified>
</cp:coreProperties>
</file>