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F347A1-0C05-4DFB-9A9F-6D93CDD8537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4AE39C-4F81-4B4C-BBBC-D62388279A14}">
      <dgm:prSet phldrT="[Text]"/>
      <dgm:spPr/>
      <dgm:t>
        <a:bodyPr/>
        <a:lstStyle/>
        <a:p>
          <a:r>
            <a:rPr lang="en-US" b="1" dirty="0">
              <a:solidFill>
                <a:schemeClr val="accent2">
                  <a:lumMod val="50000"/>
                </a:schemeClr>
              </a:solidFill>
            </a:rPr>
            <a:t>Project Proposal &amp; Group Members’ name submission</a:t>
          </a:r>
        </a:p>
        <a:p>
          <a:r>
            <a:rPr lang="en-US" b="1" dirty="0">
              <a:solidFill>
                <a:schemeClr val="accent2">
                  <a:lumMod val="50000"/>
                </a:schemeClr>
              </a:solidFill>
            </a:rPr>
            <a:t>(3</a:t>
          </a:r>
          <a:r>
            <a:rPr lang="en-US" b="1" baseline="30000" dirty="0">
              <a:solidFill>
                <a:schemeClr val="accent2">
                  <a:lumMod val="50000"/>
                </a:schemeClr>
              </a:solidFill>
            </a:rPr>
            <a:t>rd</a:t>
          </a:r>
          <a:r>
            <a:rPr lang="en-US" b="1" dirty="0">
              <a:solidFill>
                <a:schemeClr val="accent2">
                  <a:lumMod val="50000"/>
                </a:schemeClr>
              </a:solidFill>
            </a:rPr>
            <a:t> week)</a:t>
          </a:r>
        </a:p>
      </dgm:t>
    </dgm:pt>
    <dgm:pt modelId="{2FD31278-BBED-4B1B-9048-3F7AD0B43A78}" type="parTrans" cxnId="{4E26CE74-A184-4504-8F11-ECC7C79D6EE4}">
      <dgm:prSet/>
      <dgm:spPr/>
      <dgm:t>
        <a:bodyPr/>
        <a:lstStyle/>
        <a:p>
          <a:endParaRPr lang="en-US"/>
        </a:p>
      </dgm:t>
    </dgm:pt>
    <dgm:pt modelId="{82392400-06A9-48B8-B1CC-480BF3BD7434}" type="sibTrans" cxnId="{4E26CE74-A184-4504-8F11-ECC7C79D6EE4}">
      <dgm:prSet/>
      <dgm:spPr/>
      <dgm:t>
        <a:bodyPr/>
        <a:lstStyle/>
        <a:p>
          <a:endParaRPr lang="en-US"/>
        </a:p>
      </dgm:t>
    </dgm:pt>
    <dgm:pt modelId="{0C36B11C-AB2F-49CD-A858-6502CA7C44D6}">
      <dgm:prSet phldrT="[Text]"/>
      <dgm:spPr/>
      <dgm:t>
        <a:bodyPr/>
        <a:lstStyle/>
        <a:p>
          <a:r>
            <a:rPr lang="en-US" b="1" dirty="0">
              <a:solidFill>
                <a:schemeClr val="accent2">
                  <a:lumMod val="50000"/>
                </a:schemeClr>
              </a:solidFill>
            </a:rPr>
            <a:t>Idea approval (3</a:t>
          </a:r>
          <a:r>
            <a:rPr lang="en-US" b="1" baseline="30000" dirty="0">
              <a:solidFill>
                <a:schemeClr val="accent2">
                  <a:lumMod val="50000"/>
                </a:schemeClr>
              </a:solidFill>
            </a:rPr>
            <a:t>rd</a:t>
          </a:r>
          <a:r>
            <a:rPr lang="en-US" b="1" dirty="0">
              <a:solidFill>
                <a:schemeClr val="accent2">
                  <a:lumMod val="50000"/>
                </a:schemeClr>
              </a:solidFill>
            </a:rPr>
            <a:t> Week)</a:t>
          </a:r>
        </a:p>
      </dgm:t>
    </dgm:pt>
    <dgm:pt modelId="{B82B8978-FB08-49BC-BF1E-CBE6E4F1D639}" type="parTrans" cxnId="{0C1E0532-D05A-4A21-ACED-EF49AD50F323}">
      <dgm:prSet/>
      <dgm:spPr/>
      <dgm:t>
        <a:bodyPr/>
        <a:lstStyle/>
        <a:p>
          <a:endParaRPr lang="en-US"/>
        </a:p>
      </dgm:t>
    </dgm:pt>
    <dgm:pt modelId="{6F209229-04AF-4995-BC0B-6F40F12BB58F}" type="sibTrans" cxnId="{0C1E0532-D05A-4A21-ACED-EF49AD50F323}">
      <dgm:prSet/>
      <dgm:spPr/>
      <dgm:t>
        <a:bodyPr/>
        <a:lstStyle/>
        <a:p>
          <a:endParaRPr lang="en-US"/>
        </a:p>
      </dgm:t>
    </dgm:pt>
    <dgm:pt modelId="{429A4101-0986-4913-8EB0-B002EE6DF45C}">
      <dgm:prSet phldrT="[Text]"/>
      <dgm:spPr/>
      <dgm:t>
        <a:bodyPr/>
        <a:lstStyle/>
        <a:p>
          <a:r>
            <a:rPr lang="en-US" b="1" dirty="0">
              <a:solidFill>
                <a:schemeClr val="accent2">
                  <a:lumMod val="50000"/>
                </a:schemeClr>
              </a:solidFill>
            </a:rPr>
            <a:t>Project, Viva and report submission </a:t>
          </a:r>
        </a:p>
        <a:p>
          <a:r>
            <a:rPr lang="en-US" b="1" dirty="0">
              <a:solidFill>
                <a:schemeClr val="accent2">
                  <a:lumMod val="50000"/>
                </a:schemeClr>
              </a:solidFill>
            </a:rPr>
            <a:t>(Last week)</a:t>
          </a:r>
        </a:p>
      </dgm:t>
    </dgm:pt>
    <dgm:pt modelId="{B2967769-CA70-4FE2-9612-DF381BA3C2FF}" type="parTrans" cxnId="{A4E7057C-7A8F-4231-A80B-5150B2256D33}">
      <dgm:prSet/>
      <dgm:spPr/>
      <dgm:t>
        <a:bodyPr/>
        <a:lstStyle/>
        <a:p>
          <a:endParaRPr lang="en-US"/>
        </a:p>
      </dgm:t>
    </dgm:pt>
    <dgm:pt modelId="{D748D5B4-6D31-4DD5-91A4-E45A4FC9FF38}" type="sibTrans" cxnId="{A4E7057C-7A8F-4231-A80B-5150B2256D33}">
      <dgm:prSet/>
      <dgm:spPr/>
      <dgm:t>
        <a:bodyPr/>
        <a:lstStyle/>
        <a:p>
          <a:endParaRPr lang="en-US"/>
        </a:p>
      </dgm:t>
    </dgm:pt>
    <dgm:pt modelId="{C9B9B4D6-720C-461B-B85A-159E6CEBBB8E}" type="pres">
      <dgm:prSet presAssocID="{8FF347A1-0C05-4DFB-9A9F-6D93CDD8537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F00DCE89-9C56-446B-A6DC-0D11B771819E}" type="pres">
      <dgm:prSet presAssocID="{429A4101-0986-4913-8EB0-B002EE6DF45C}" presName="Accent3" presStyleCnt="0"/>
      <dgm:spPr/>
    </dgm:pt>
    <dgm:pt modelId="{B81299D9-9C8E-4F12-8B4A-2298270DAD2D}" type="pres">
      <dgm:prSet presAssocID="{429A4101-0986-4913-8EB0-B002EE6DF45C}" presName="Accent" presStyleLbl="node1" presStyleIdx="0" presStyleCnt="3"/>
      <dgm:spPr/>
    </dgm:pt>
    <dgm:pt modelId="{ED95118A-FAE0-4E05-BA7C-4D59C973ED78}" type="pres">
      <dgm:prSet presAssocID="{429A4101-0986-4913-8EB0-B002EE6DF45C}" presName="ParentBackground3" presStyleCnt="0"/>
      <dgm:spPr/>
    </dgm:pt>
    <dgm:pt modelId="{595742F5-A319-4509-A8C7-284353A433E1}" type="pres">
      <dgm:prSet presAssocID="{429A4101-0986-4913-8EB0-B002EE6DF45C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CA60C91D-2DB1-49D3-B384-425A5AA8A7C0}" type="pres">
      <dgm:prSet presAssocID="{429A4101-0986-4913-8EB0-B002EE6DF45C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67ED01-5E17-487C-8E82-6A054789F553}" type="pres">
      <dgm:prSet presAssocID="{0C36B11C-AB2F-49CD-A858-6502CA7C44D6}" presName="Accent2" presStyleCnt="0"/>
      <dgm:spPr/>
    </dgm:pt>
    <dgm:pt modelId="{40C85B6A-F14B-4981-AD64-D45DA12EA448}" type="pres">
      <dgm:prSet presAssocID="{0C36B11C-AB2F-49CD-A858-6502CA7C44D6}" presName="Accent" presStyleLbl="node1" presStyleIdx="1" presStyleCnt="3"/>
      <dgm:spPr/>
    </dgm:pt>
    <dgm:pt modelId="{09BC71A6-2B44-4B1C-9BA7-C9778BD7AF8F}" type="pres">
      <dgm:prSet presAssocID="{0C36B11C-AB2F-49CD-A858-6502CA7C44D6}" presName="ParentBackground2" presStyleCnt="0"/>
      <dgm:spPr/>
    </dgm:pt>
    <dgm:pt modelId="{32CAC4A6-3EC5-4381-AB23-9D8ECB9E055F}" type="pres">
      <dgm:prSet presAssocID="{0C36B11C-AB2F-49CD-A858-6502CA7C44D6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A7349E1C-EA90-45EF-9FE5-E19AE8CCC11C}" type="pres">
      <dgm:prSet presAssocID="{0C36B11C-AB2F-49CD-A858-6502CA7C44D6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2E50D-5968-4500-BBCB-932269845CA9}" type="pres">
      <dgm:prSet presAssocID="{BC4AE39C-4F81-4B4C-BBBC-D62388279A14}" presName="Accent1" presStyleCnt="0"/>
      <dgm:spPr/>
    </dgm:pt>
    <dgm:pt modelId="{BA545BAF-F61A-44FB-8318-7B6AD62CA00A}" type="pres">
      <dgm:prSet presAssocID="{BC4AE39C-4F81-4B4C-BBBC-D62388279A14}" presName="Accent" presStyleLbl="node1" presStyleIdx="2" presStyleCnt="3"/>
      <dgm:spPr/>
    </dgm:pt>
    <dgm:pt modelId="{F3A5078F-3BC2-4CEC-8022-83DFF794C442}" type="pres">
      <dgm:prSet presAssocID="{BC4AE39C-4F81-4B4C-BBBC-D62388279A14}" presName="ParentBackground1" presStyleCnt="0"/>
      <dgm:spPr/>
    </dgm:pt>
    <dgm:pt modelId="{42352222-7E82-4CCC-AD93-BF62E0FDB526}" type="pres">
      <dgm:prSet presAssocID="{BC4AE39C-4F81-4B4C-BBBC-D62388279A14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14A17BF6-70E7-4209-899C-1C7A84E13C37}" type="pres">
      <dgm:prSet presAssocID="{BC4AE39C-4F81-4B4C-BBBC-D62388279A14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26CE74-A184-4504-8F11-ECC7C79D6EE4}" srcId="{8FF347A1-0C05-4DFB-9A9F-6D93CDD8537D}" destId="{BC4AE39C-4F81-4B4C-BBBC-D62388279A14}" srcOrd="0" destOrd="0" parTransId="{2FD31278-BBED-4B1B-9048-3F7AD0B43A78}" sibTransId="{82392400-06A9-48B8-B1CC-480BF3BD7434}"/>
    <dgm:cxn modelId="{E09EBAD7-B6D3-4D42-A397-049EAB13C76E}" type="presOf" srcId="{BC4AE39C-4F81-4B4C-BBBC-D62388279A14}" destId="{14A17BF6-70E7-4209-899C-1C7A84E13C37}" srcOrd="1" destOrd="0" presId="urn:microsoft.com/office/officeart/2011/layout/CircleProcess"/>
    <dgm:cxn modelId="{0C1E0532-D05A-4A21-ACED-EF49AD50F323}" srcId="{8FF347A1-0C05-4DFB-9A9F-6D93CDD8537D}" destId="{0C36B11C-AB2F-49CD-A858-6502CA7C44D6}" srcOrd="1" destOrd="0" parTransId="{B82B8978-FB08-49BC-BF1E-CBE6E4F1D639}" sibTransId="{6F209229-04AF-4995-BC0B-6F40F12BB58F}"/>
    <dgm:cxn modelId="{A4E7057C-7A8F-4231-A80B-5150B2256D33}" srcId="{8FF347A1-0C05-4DFB-9A9F-6D93CDD8537D}" destId="{429A4101-0986-4913-8EB0-B002EE6DF45C}" srcOrd="2" destOrd="0" parTransId="{B2967769-CA70-4FE2-9612-DF381BA3C2FF}" sibTransId="{D748D5B4-6D31-4DD5-91A4-E45A4FC9FF38}"/>
    <dgm:cxn modelId="{94A1C1B3-6C1F-4B2C-96D3-CF373C464317}" type="presOf" srcId="{429A4101-0986-4913-8EB0-B002EE6DF45C}" destId="{CA60C91D-2DB1-49D3-B384-425A5AA8A7C0}" srcOrd="1" destOrd="0" presId="urn:microsoft.com/office/officeart/2011/layout/CircleProcess"/>
    <dgm:cxn modelId="{49D526E1-D0EB-4B0D-9783-CB5531E9B1FF}" type="presOf" srcId="{8FF347A1-0C05-4DFB-9A9F-6D93CDD8537D}" destId="{C9B9B4D6-720C-461B-B85A-159E6CEBBB8E}" srcOrd="0" destOrd="0" presId="urn:microsoft.com/office/officeart/2011/layout/CircleProcess"/>
    <dgm:cxn modelId="{5A8E94B7-7651-4F9D-A671-FC13265E892B}" type="presOf" srcId="{429A4101-0986-4913-8EB0-B002EE6DF45C}" destId="{595742F5-A319-4509-A8C7-284353A433E1}" srcOrd="0" destOrd="0" presId="urn:microsoft.com/office/officeart/2011/layout/CircleProcess"/>
    <dgm:cxn modelId="{D2C8D80F-2393-459C-9421-A90CB52EAE21}" type="presOf" srcId="{0C36B11C-AB2F-49CD-A858-6502CA7C44D6}" destId="{A7349E1C-EA90-45EF-9FE5-E19AE8CCC11C}" srcOrd="1" destOrd="0" presId="urn:microsoft.com/office/officeart/2011/layout/CircleProcess"/>
    <dgm:cxn modelId="{E10F0297-4792-40FA-A892-3F51D6087133}" type="presOf" srcId="{0C36B11C-AB2F-49CD-A858-6502CA7C44D6}" destId="{32CAC4A6-3EC5-4381-AB23-9D8ECB9E055F}" srcOrd="0" destOrd="0" presId="urn:microsoft.com/office/officeart/2011/layout/CircleProcess"/>
    <dgm:cxn modelId="{4389AB1C-74D5-4A08-A517-80633DF7E4D4}" type="presOf" srcId="{BC4AE39C-4F81-4B4C-BBBC-D62388279A14}" destId="{42352222-7E82-4CCC-AD93-BF62E0FDB526}" srcOrd="0" destOrd="0" presId="urn:microsoft.com/office/officeart/2011/layout/CircleProcess"/>
    <dgm:cxn modelId="{A663C78F-7AE2-4BAC-A911-DC48AA9EDCCE}" type="presParOf" srcId="{C9B9B4D6-720C-461B-B85A-159E6CEBBB8E}" destId="{F00DCE89-9C56-446B-A6DC-0D11B771819E}" srcOrd="0" destOrd="0" presId="urn:microsoft.com/office/officeart/2011/layout/CircleProcess"/>
    <dgm:cxn modelId="{0C783A3D-F201-4FC6-A4D8-41E83F9F2E90}" type="presParOf" srcId="{F00DCE89-9C56-446B-A6DC-0D11B771819E}" destId="{B81299D9-9C8E-4F12-8B4A-2298270DAD2D}" srcOrd="0" destOrd="0" presId="urn:microsoft.com/office/officeart/2011/layout/CircleProcess"/>
    <dgm:cxn modelId="{A7133E71-8E28-44DE-A2A8-A1DFB15FA7CE}" type="presParOf" srcId="{C9B9B4D6-720C-461B-B85A-159E6CEBBB8E}" destId="{ED95118A-FAE0-4E05-BA7C-4D59C973ED78}" srcOrd="1" destOrd="0" presId="urn:microsoft.com/office/officeart/2011/layout/CircleProcess"/>
    <dgm:cxn modelId="{EF2EA96C-767F-4B45-8B2E-F65CFA853307}" type="presParOf" srcId="{ED95118A-FAE0-4E05-BA7C-4D59C973ED78}" destId="{595742F5-A319-4509-A8C7-284353A433E1}" srcOrd="0" destOrd="0" presId="urn:microsoft.com/office/officeart/2011/layout/CircleProcess"/>
    <dgm:cxn modelId="{4F94822B-E98E-4809-AD56-B33B16AF80AF}" type="presParOf" srcId="{C9B9B4D6-720C-461B-B85A-159E6CEBBB8E}" destId="{CA60C91D-2DB1-49D3-B384-425A5AA8A7C0}" srcOrd="2" destOrd="0" presId="urn:microsoft.com/office/officeart/2011/layout/CircleProcess"/>
    <dgm:cxn modelId="{A81538F7-7BDF-4F54-98B2-B2E43A8B7F50}" type="presParOf" srcId="{C9B9B4D6-720C-461B-B85A-159E6CEBBB8E}" destId="{FF67ED01-5E17-487C-8E82-6A054789F553}" srcOrd="3" destOrd="0" presId="urn:microsoft.com/office/officeart/2011/layout/CircleProcess"/>
    <dgm:cxn modelId="{8C9115F7-BD7F-42CD-8761-2A659A27562F}" type="presParOf" srcId="{FF67ED01-5E17-487C-8E82-6A054789F553}" destId="{40C85B6A-F14B-4981-AD64-D45DA12EA448}" srcOrd="0" destOrd="0" presId="urn:microsoft.com/office/officeart/2011/layout/CircleProcess"/>
    <dgm:cxn modelId="{3E0042F0-E6A3-415E-9EB0-1744EB321D08}" type="presParOf" srcId="{C9B9B4D6-720C-461B-B85A-159E6CEBBB8E}" destId="{09BC71A6-2B44-4B1C-9BA7-C9778BD7AF8F}" srcOrd="4" destOrd="0" presId="urn:microsoft.com/office/officeart/2011/layout/CircleProcess"/>
    <dgm:cxn modelId="{178628F6-9D1B-4242-85F5-81E727A0FD26}" type="presParOf" srcId="{09BC71A6-2B44-4B1C-9BA7-C9778BD7AF8F}" destId="{32CAC4A6-3EC5-4381-AB23-9D8ECB9E055F}" srcOrd="0" destOrd="0" presId="urn:microsoft.com/office/officeart/2011/layout/CircleProcess"/>
    <dgm:cxn modelId="{731784C7-96C4-4DF1-AE02-95AD4467C830}" type="presParOf" srcId="{C9B9B4D6-720C-461B-B85A-159E6CEBBB8E}" destId="{A7349E1C-EA90-45EF-9FE5-E19AE8CCC11C}" srcOrd="5" destOrd="0" presId="urn:microsoft.com/office/officeart/2011/layout/CircleProcess"/>
    <dgm:cxn modelId="{E7F1F7F5-3B33-4051-BFE3-A80C4B531A3A}" type="presParOf" srcId="{C9B9B4D6-720C-461B-B85A-159E6CEBBB8E}" destId="{E7F2E50D-5968-4500-BBCB-932269845CA9}" srcOrd="6" destOrd="0" presId="urn:microsoft.com/office/officeart/2011/layout/CircleProcess"/>
    <dgm:cxn modelId="{DA563975-3F42-43C0-AC24-0AF3EE2147C7}" type="presParOf" srcId="{E7F2E50D-5968-4500-BBCB-932269845CA9}" destId="{BA545BAF-F61A-44FB-8318-7B6AD62CA00A}" srcOrd="0" destOrd="0" presId="urn:microsoft.com/office/officeart/2011/layout/CircleProcess"/>
    <dgm:cxn modelId="{15920D84-7F83-4FA8-AF80-E2579AA57DBD}" type="presParOf" srcId="{C9B9B4D6-720C-461B-B85A-159E6CEBBB8E}" destId="{F3A5078F-3BC2-4CEC-8022-83DFF794C442}" srcOrd="7" destOrd="0" presId="urn:microsoft.com/office/officeart/2011/layout/CircleProcess"/>
    <dgm:cxn modelId="{C9C3C408-AE46-4ECC-A21C-948D82A7E94B}" type="presParOf" srcId="{F3A5078F-3BC2-4CEC-8022-83DFF794C442}" destId="{42352222-7E82-4CCC-AD93-BF62E0FDB526}" srcOrd="0" destOrd="0" presId="urn:microsoft.com/office/officeart/2011/layout/CircleProcess"/>
    <dgm:cxn modelId="{A96FA0C8-544D-4A17-89A3-F3BB35823B1A}" type="presParOf" srcId="{C9B9B4D6-720C-461B-B85A-159E6CEBBB8E}" destId="{14A17BF6-70E7-4209-899C-1C7A84E13C37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1299D9-9C8E-4F12-8B4A-2298270DAD2D}">
      <dsp:nvSpPr>
        <dsp:cNvPr id="0" name=""/>
        <dsp:cNvSpPr/>
      </dsp:nvSpPr>
      <dsp:spPr>
        <a:xfrm>
          <a:off x="5625185" y="1078772"/>
          <a:ext cx="2453805" cy="24542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742F5-A319-4509-A8C7-284353A433E1}">
      <dsp:nvSpPr>
        <dsp:cNvPr id="0" name=""/>
        <dsp:cNvSpPr/>
      </dsp:nvSpPr>
      <dsp:spPr>
        <a:xfrm>
          <a:off x="5706659" y="1160595"/>
          <a:ext cx="2290857" cy="229061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accent2">
                  <a:lumMod val="50000"/>
                </a:schemeClr>
              </a:solidFill>
            </a:rPr>
            <a:t>Project, Viva and report submission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accent2">
                  <a:lumMod val="50000"/>
                </a:schemeClr>
              </a:solidFill>
            </a:rPr>
            <a:t>(Last week)</a:t>
          </a:r>
        </a:p>
      </dsp:txBody>
      <dsp:txXfrm>
        <a:off x="6034153" y="1487887"/>
        <a:ext cx="1635870" cy="1636029"/>
      </dsp:txXfrm>
    </dsp:sp>
    <dsp:sp modelId="{40C85B6A-F14B-4981-AD64-D45DA12EA448}">
      <dsp:nvSpPr>
        <dsp:cNvPr id="0" name=""/>
        <dsp:cNvSpPr/>
      </dsp:nvSpPr>
      <dsp:spPr>
        <a:xfrm rot="2700000">
          <a:off x="3092062" y="1081739"/>
          <a:ext cx="2447894" cy="244789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AC4A6-3EC5-4381-AB23-9D8ECB9E055F}">
      <dsp:nvSpPr>
        <dsp:cNvPr id="0" name=""/>
        <dsp:cNvSpPr/>
      </dsp:nvSpPr>
      <dsp:spPr>
        <a:xfrm>
          <a:off x="3170581" y="1160595"/>
          <a:ext cx="2290857" cy="229061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accent2">
                  <a:lumMod val="50000"/>
                </a:schemeClr>
              </a:solidFill>
            </a:rPr>
            <a:t>Idea approval (3</a:t>
          </a:r>
          <a:r>
            <a:rPr lang="en-US" sz="1800" b="1" kern="1200" baseline="30000" dirty="0">
              <a:solidFill>
                <a:schemeClr val="accent2">
                  <a:lumMod val="50000"/>
                </a:schemeClr>
              </a:solidFill>
            </a:rPr>
            <a:t>rd</a:t>
          </a:r>
          <a:r>
            <a:rPr lang="en-US" sz="1800" b="1" kern="1200" dirty="0">
              <a:solidFill>
                <a:schemeClr val="accent2">
                  <a:lumMod val="50000"/>
                </a:schemeClr>
              </a:solidFill>
            </a:rPr>
            <a:t> Week)</a:t>
          </a:r>
        </a:p>
      </dsp:txBody>
      <dsp:txXfrm>
        <a:off x="3498075" y="1487887"/>
        <a:ext cx="1635870" cy="1636029"/>
      </dsp:txXfrm>
    </dsp:sp>
    <dsp:sp modelId="{BA545BAF-F61A-44FB-8318-7B6AD62CA00A}">
      <dsp:nvSpPr>
        <dsp:cNvPr id="0" name=""/>
        <dsp:cNvSpPr/>
      </dsp:nvSpPr>
      <dsp:spPr>
        <a:xfrm rot="2700000">
          <a:off x="555984" y="1081739"/>
          <a:ext cx="2447894" cy="244789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52222-7E82-4CCC-AD93-BF62E0FDB526}">
      <dsp:nvSpPr>
        <dsp:cNvPr id="0" name=""/>
        <dsp:cNvSpPr/>
      </dsp:nvSpPr>
      <dsp:spPr>
        <a:xfrm>
          <a:off x="634503" y="1160595"/>
          <a:ext cx="2290857" cy="229061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accent2">
                  <a:lumMod val="50000"/>
                </a:schemeClr>
              </a:solidFill>
            </a:rPr>
            <a:t>Project Proposal &amp; Group Members’ name submission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accent2">
                  <a:lumMod val="50000"/>
                </a:schemeClr>
              </a:solidFill>
            </a:rPr>
            <a:t>(3</a:t>
          </a:r>
          <a:r>
            <a:rPr lang="en-US" sz="1800" b="1" kern="1200" baseline="30000" dirty="0">
              <a:solidFill>
                <a:schemeClr val="accent2">
                  <a:lumMod val="50000"/>
                </a:schemeClr>
              </a:solidFill>
            </a:rPr>
            <a:t>rd</a:t>
          </a:r>
          <a:r>
            <a:rPr lang="en-US" sz="1800" b="1" kern="1200" dirty="0">
              <a:solidFill>
                <a:schemeClr val="accent2">
                  <a:lumMod val="50000"/>
                </a:schemeClr>
              </a:solidFill>
            </a:rPr>
            <a:t> week)</a:t>
          </a:r>
        </a:p>
      </dsp:txBody>
      <dsp:txXfrm>
        <a:off x="961997" y="1487887"/>
        <a:ext cx="1635870" cy="1636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3550-DC21-4C13-8810-A70E5CA55CA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9E43-E8A8-490A-A42E-C7F4016C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0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3550-DC21-4C13-8810-A70E5CA55CA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9E43-E8A8-490A-A42E-C7F4016C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0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3550-DC21-4C13-8810-A70E5CA55CA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9E43-E8A8-490A-A42E-C7F4016C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9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3550-DC21-4C13-8810-A70E5CA55CA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9E43-E8A8-490A-A42E-C7F4016C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4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3550-DC21-4C13-8810-A70E5CA55CA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9E43-E8A8-490A-A42E-C7F4016C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0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3550-DC21-4C13-8810-A70E5CA55CA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9E43-E8A8-490A-A42E-C7F4016C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6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3550-DC21-4C13-8810-A70E5CA55CA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9E43-E8A8-490A-A42E-C7F4016C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3550-DC21-4C13-8810-A70E5CA55CA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9E43-E8A8-490A-A42E-C7F4016C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3550-DC21-4C13-8810-A70E5CA55CA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9E43-E8A8-490A-A42E-C7F4016C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2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3550-DC21-4C13-8810-A70E5CA55CA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9E43-E8A8-490A-A42E-C7F4016C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2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3550-DC21-4C13-8810-A70E5CA55CA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9E43-E8A8-490A-A42E-C7F4016C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4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63550-DC21-4C13-8810-A70E5CA55CA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69E43-E8A8-490A-A42E-C7F4016C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43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AA88-BE61-49C2-B783-1B2F09721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8879"/>
            <a:ext cx="9144000" cy="1041083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chemeClr val="accent2">
                    <a:lumMod val="50000"/>
                  </a:schemeClr>
                </a:solidFill>
              </a:rPr>
              <a:t>Software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652D5-4294-4484-A263-55BED5AAF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2734" y="3754654"/>
            <a:ext cx="3591098" cy="39339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Dr. Syed Muazzam Ali Shah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44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68B71D-D0D8-494E-ACBD-5980BC788272}"/>
              </a:ext>
            </a:extLst>
          </p:cNvPr>
          <p:cNvSpPr txBox="1"/>
          <p:nvPr/>
        </p:nvSpPr>
        <p:spPr>
          <a:xfrm>
            <a:off x="1596041" y="150785"/>
            <a:ext cx="96443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/>
              <a:t>Problems in software 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D07E8-2AD1-4EC0-8B7E-F5F947613247}"/>
              </a:ext>
            </a:extLst>
          </p:cNvPr>
          <p:cNvSpPr txBox="1"/>
          <p:nvPr/>
        </p:nvSpPr>
        <p:spPr>
          <a:xfrm>
            <a:off x="479503" y="1337046"/>
            <a:ext cx="1147156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 smtClean="0"/>
              <a:t>Some common issues.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smtClean="0"/>
              <a:t>The final software does not fulfill 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needs of the customer</a:t>
            </a:r>
            <a:r>
              <a:rPr lang="en-US" sz="2800" b="1" dirty="0" smtClean="0"/>
              <a:t>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Hard to extend and improve</a:t>
            </a:r>
            <a:r>
              <a:rPr lang="en-US" sz="2800" b="1" dirty="0" smtClean="0"/>
              <a:t>: if you want to add a functionality later its mission impossible.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Bad Documentation</a:t>
            </a:r>
            <a:r>
              <a:rPr lang="en-US" sz="2800" b="1" dirty="0" smtClean="0"/>
              <a:t>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Bad Quality</a:t>
            </a:r>
            <a:r>
              <a:rPr lang="en-US" sz="2800" b="1" dirty="0" smtClean="0"/>
              <a:t>: frequent errors, hard to use…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More time and costs </a:t>
            </a:r>
            <a:r>
              <a:rPr lang="en-US" sz="2800" b="1" dirty="0" smtClean="0"/>
              <a:t>than expected. </a:t>
            </a:r>
          </a:p>
        </p:txBody>
      </p:sp>
    </p:spTree>
    <p:extLst>
      <p:ext uri="{BB962C8B-B14F-4D97-AF65-F5344CB8AC3E}">
        <p14:creationId xmlns:p14="http://schemas.microsoft.com/office/powerpoint/2010/main" val="117722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“Project Cartoon” Root Cause. Variations of this cartoon have… | by  Joseph Reiter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549" y="296376"/>
            <a:ext cx="9085811" cy="626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7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is NOT enough!</a:t>
            </a:r>
          </a:p>
          <a:p>
            <a:r>
              <a:rPr lang="en-US" dirty="0" smtClean="0"/>
              <a:t>It is not enough to do your best: you must know what to do, and THEN do your best.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35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4280"/>
          </a:xfrm>
        </p:spPr>
        <p:txBody>
          <a:bodyPr/>
          <a:lstStyle/>
          <a:p>
            <a:r>
              <a:rPr lang="en-US" dirty="0" smtClean="0"/>
              <a:t>A clever person solves a problem.</a:t>
            </a:r>
          </a:p>
          <a:p>
            <a:r>
              <a:rPr lang="en-US" dirty="0" smtClean="0"/>
              <a:t>A wise person avoids it.</a:t>
            </a:r>
          </a:p>
          <a:p>
            <a:pPr marL="0" indent="0">
              <a:buNone/>
            </a:pPr>
            <a:r>
              <a:rPr lang="en-US" dirty="0" smtClean="0"/>
              <a:t>					 - Albert Einstein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51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559"/>
            <a:ext cx="10515600" cy="906722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+mn-lt"/>
                <a:ea typeface="+mn-ea"/>
                <a:cs typeface="+mn-cs"/>
              </a:rPr>
              <a:t>What is Software?</a:t>
            </a:r>
            <a:endParaRPr lang="en-US" sz="48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105"/>
            <a:ext cx="10515600" cy="460585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When we write a program for computer we named it as </a:t>
            </a:r>
            <a:r>
              <a:rPr lang="en-US" dirty="0" smtClean="0"/>
              <a:t>software.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But </a:t>
            </a:r>
            <a:r>
              <a:rPr lang="en-US" dirty="0"/>
              <a:t>software is not </a:t>
            </a:r>
            <a:r>
              <a:rPr lang="en-US" dirty="0" smtClean="0"/>
              <a:t>just a </a:t>
            </a:r>
            <a:r>
              <a:rPr lang="en-US" dirty="0"/>
              <a:t>program; many things other than the program are also included in software.</a:t>
            </a:r>
            <a:br>
              <a:rPr lang="en-US" dirty="0"/>
            </a:br>
            <a:r>
              <a:rPr lang="en-US" dirty="0"/>
              <a:t>Some of the constituted items of software are described </a:t>
            </a:r>
            <a:r>
              <a:rPr lang="en-US" dirty="0" smtClean="0"/>
              <a:t>below.</a:t>
            </a:r>
            <a:endParaRPr lang="en-US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i="1" dirty="0" smtClean="0">
                <a:solidFill>
                  <a:srgbClr val="FFC000"/>
                </a:solidFill>
              </a:rPr>
              <a:t>Program</a:t>
            </a:r>
            <a:r>
              <a:rPr lang="en-US" b="1" dirty="0"/>
              <a:t>: </a:t>
            </a:r>
            <a:r>
              <a:rPr lang="en-US" dirty="0"/>
              <a:t>The program or code itself is definitely included in the </a:t>
            </a:r>
            <a:r>
              <a:rPr lang="en-US" dirty="0" smtClean="0"/>
              <a:t>software.</a:t>
            </a:r>
            <a:endParaRPr lang="en-US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FFC000"/>
                </a:solidFill>
              </a:rPr>
              <a:t>Data</a:t>
            </a:r>
            <a:r>
              <a:rPr lang="en-US" b="1" dirty="0"/>
              <a:t>: </a:t>
            </a:r>
            <a:r>
              <a:rPr lang="en-US" dirty="0"/>
              <a:t>The data on which the program operates is also considered as part of </a:t>
            </a:r>
            <a:r>
              <a:rPr lang="en-US" dirty="0" smtClean="0"/>
              <a:t>the software.</a:t>
            </a:r>
            <a:endParaRPr lang="en-US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FFC000"/>
                </a:solidFill>
              </a:rPr>
              <a:t>Documentation</a:t>
            </a:r>
            <a:r>
              <a:rPr lang="en-US" b="1" dirty="0"/>
              <a:t>: </a:t>
            </a:r>
            <a:r>
              <a:rPr lang="en-US" dirty="0"/>
              <a:t>Another very important thing that most of us forget is</a:t>
            </a:r>
            <a:br>
              <a:rPr lang="en-US" dirty="0"/>
            </a:br>
            <a:r>
              <a:rPr lang="en-US" dirty="0"/>
              <a:t>documentation. All the documents related to the software are also considered as </a:t>
            </a:r>
            <a:r>
              <a:rPr lang="en-US" dirty="0" smtClean="0"/>
              <a:t>part of </a:t>
            </a:r>
            <a:r>
              <a:rPr lang="en-US" dirty="0"/>
              <a:t>the software.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93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+mn-lt"/>
                <a:ea typeface="+mn-ea"/>
                <a:cs typeface="+mn-cs"/>
              </a:rPr>
              <a:t>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551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The application of a </a:t>
            </a:r>
            <a:r>
              <a:rPr lang="en-US" dirty="0" smtClean="0">
                <a:solidFill>
                  <a:srgbClr val="FFC000"/>
                </a:solidFill>
              </a:rPr>
              <a:t>systematic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disciplined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quantifiable</a:t>
            </a:r>
            <a:r>
              <a:rPr lang="en-US" dirty="0" smtClean="0"/>
              <a:t> approach to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development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operation</a:t>
            </a:r>
            <a:r>
              <a:rPr lang="en-US" dirty="0" smtClean="0"/>
              <a:t>,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maintenance</a:t>
            </a:r>
            <a:r>
              <a:rPr lang="en-US" dirty="0" smtClean="0"/>
              <a:t> of software, the application of engineering to software.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The study of approaches as in (1).</a:t>
            </a:r>
          </a:p>
          <a:p>
            <a:pPr marL="0" indent="0">
              <a:buNone/>
            </a:pPr>
            <a:r>
              <a:rPr lang="en-US" dirty="0" smtClean="0"/>
              <a:t>						IEEE Definition (1993)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99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15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Objective is to produce software that is: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FFC000"/>
                </a:solidFill>
              </a:rPr>
              <a:t>On time</a:t>
            </a:r>
            <a:r>
              <a:rPr lang="en-US" sz="2800" dirty="0" smtClean="0"/>
              <a:t>: is deliver at the established date.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C000"/>
                </a:solidFill>
              </a:rPr>
              <a:t>Reliable</a:t>
            </a:r>
            <a:r>
              <a:rPr lang="en-US" sz="2800" dirty="0" smtClean="0"/>
              <a:t>: does not crash.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C000"/>
                </a:solidFill>
              </a:rPr>
              <a:t>Complete</a:t>
            </a:r>
            <a:r>
              <a:rPr lang="en-US" sz="2800" dirty="0" smtClean="0"/>
              <a:t>: good documentation , fulfill customer needs.</a:t>
            </a:r>
          </a:p>
        </p:txBody>
      </p:sp>
    </p:spTree>
    <p:extLst>
      <p:ext uri="{BB962C8B-B14F-4D97-AF65-F5344CB8AC3E}">
        <p14:creationId xmlns:p14="http://schemas.microsoft.com/office/powerpoint/2010/main" val="2064561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954" y="3305290"/>
            <a:ext cx="10683241" cy="1557655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800" b="1" dirty="0"/>
              <a:t>Difference between Computer Science and Software </a:t>
            </a:r>
            <a:r>
              <a:rPr lang="en-US" sz="3800" b="1" dirty="0" smtClean="0"/>
              <a:t>Engineering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”This is the process of utilizing our knowledge of computer science in effective</a:t>
            </a:r>
            <a:br>
              <a:rPr lang="en-US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production of software systems.”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5006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955" y="3305289"/>
            <a:ext cx="10515600" cy="15659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Difference </a:t>
            </a:r>
            <a:r>
              <a:rPr lang="en-US" sz="3200" b="1" dirty="0"/>
              <a:t>between </a:t>
            </a:r>
            <a:r>
              <a:rPr lang="en-US" sz="3200" b="1" dirty="0" smtClean="0"/>
              <a:t>Software </a:t>
            </a:r>
            <a:r>
              <a:rPr lang="en-US" sz="3200" b="1" dirty="0"/>
              <a:t>and Other </a:t>
            </a:r>
            <a:r>
              <a:rPr lang="en-US" sz="3200" b="1" dirty="0" smtClean="0"/>
              <a:t>Systems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“Software does not wear out!”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42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887" y="2939530"/>
            <a:ext cx="10515600" cy="14994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i="1" dirty="0" smtClean="0"/>
              <a:t>End of Lecture</a:t>
            </a:r>
          </a:p>
          <a:p>
            <a:pPr marL="0" indent="0" algn="ctr">
              <a:buNone/>
            </a:pPr>
            <a:r>
              <a:rPr lang="en-US" sz="4000" i="1" dirty="0" smtClean="0"/>
              <a:t>Any Question?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185191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607A587-AF82-47A9-8A60-C3BC947C3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646829"/>
              </p:ext>
            </p:extLst>
          </p:nvPr>
        </p:nvGraphicFramePr>
        <p:xfrm>
          <a:off x="1873188" y="1367161"/>
          <a:ext cx="8057965" cy="46024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0730">
                  <a:extLst>
                    <a:ext uri="{9D8B030D-6E8A-4147-A177-3AD203B41FA5}">
                      <a16:colId xmlns:a16="http://schemas.microsoft.com/office/drawing/2014/main" val="1422476418"/>
                    </a:ext>
                  </a:extLst>
                </a:gridCol>
                <a:gridCol w="6877235">
                  <a:extLst>
                    <a:ext uri="{9D8B030D-6E8A-4147-A177-3AD203B41FA5}">
                      <a16:colId xmlns:a16="http://schemas.microsoft.com/office/drawing/2014/main" val="1249325634"/>
                    </a:ext>
                  </a:extLst>
                </a:gridCol>
              </a:tblGrid>
              <a:tr h="4971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400" b="1">
                          <a:effectLst/>
                        </a:rPr>
                        <a:t>Weeks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400" b="1">
                          <a:effectLst/>
                        </a:rPr>
                        <a:t>Topics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2660392"/>
                  </a:ext>
                </a:extLst>
              </a:tr>
              <a:tr h="2446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1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Introduction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4771168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2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Software Process and Process Models  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9684803"/>
                  </a:ext>
                </a:extLst>
              </a:tr>
              <a:tr h="2446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3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Agile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4240693"/>
                  </a:ext>
                </a:extLst>
              </a:tr>
              <a:tr h="2446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4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Requirement Engineering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4063450"/>
                  </a:ext>
                </a:extLst>
              </a:tr>
              <a:tr h="28301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5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WBS, Wideband Delphi estimation method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8746298"/>
                  </a:ext>
                </a:extLst>
              </a:tr>
              <a:tr h="2446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6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Mid Term 1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3090989"/>
                  </a:ext>
                </a:extLst>
              </a:tr>
              <a:tr h="2446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7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Design concepts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6020969"/>
                  </a:ext>
                </a:extLst>
              </a:tr>
              <a:tr h="2446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8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Architectural Design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9235872"/>
                  </a:ext>
                </a:extLst>
              </a:tr>
              <a:tr h="2446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9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UI Design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3917444"/>
                  </a:ext>
                </a:extLst>
              </a:tr>
              <a:tr h="2446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10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Software Testing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3991231"/>
                  </a:ext>
                </a:extLst>
              </a:tr>
              <a:tr h="2446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11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Mid Term 2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8266404"/>
                  </a:ext>
                </a:extLst>
              </a:tr>
              <a:tr h="2446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12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Quality Management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3421306"/>
                  </a:ext>
                </a:extLst>
              </a:tr>
              <a:tr h="2910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13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Estimation for software projects 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1114370"/>
                  </a:ext>
                </a:extLst>
              </a:tr>
              <a:tr h="2983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14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Project Scheduling and Risk management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1263947"/>
                  </a:ext>
                </a:extLst>
              </a:tr>
              <a:tr h="2446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15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Projects and Reviews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1577234"/>
                  </a:ext>
                </a:extLst>
              </a:tr>
              <a:tr h="2446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16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Final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709171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1B3410D-76BD-4B0D-B28E-305443D79F99}"/>
              </a:ext>
            </a:extLst>
          </p:cNvPr>
          <p:cNvSpPr txBox="1"/>
          <p:nvPr/>
        </p:nvSpPr>
        <p:spPr>
          <a:xfrm>
            <a:off x="4509857" y="502984"/>
            <a:ext cx="479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Course Outline</a:t>
            </a:r>
          </a:p>
        </p:txBody>
      </p:sp>
    </p:spTree>
    <p:extLst>
      <p:ext uri="{BB962C8B-B14F-4D97-AF65-F5344CB8AC3E}">
        <p14:creationId xmlns:p14="http://schemas.microsoft.com/office/powerpoint/2010/main" val="139408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A89D03-3807-4619-BD34-226C22718FCF}"/>
              </a:ext>
            </a:extLst>
          </p:cNvPr>
          <p:cNvSpPr txBox="1"/>
          <p:nvPr/>
        </p:nvSpPr>
        <p:spPr>
          <a:xfrm>
            <a:off x="4358935" y="479395"/>
            <a:ext cx="479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Assessment Criteria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631439-52B2-43E8-96BA-71D51DBC7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17104"/>
              </p:ext>
            </p:extLst>
          </p:nvPr>
        </p:nvGraphicFramePr>
        <p:xfrm>
          <a:off x="1990434" y="2043972"/>
          <a:ext cx="8300722" cy="3616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0361">
                  <a:extLst>
                    <a:ext uri="{9D8B030D-6E8A-4147-A177-3AD203B41FA5}">
                      <a16:colId xmlns:a16="http://schemas.microsoft.com/office/drawing/2014/main" val="4068307792"/>
                    </a:ext>
                  </a:extLst>
                </a:gridCol>
                <a:gridCol w="4150361">
                  <a:extLst>
                    <a:ext uri="{9D8B030D-6E8A-4147-A177-3AD203B41FA5}">
                      <a16:colId xmlns:a16="http://schemas.microsoft.com/office/drawing/2014/main" val="3756727431"/>
                    </a:ext>
                  </a:extLst>
                </a:gridCol>
              </a:tblGrid>
              <a:tr h="501045"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Marks 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714758"/>
                  </a:ext>
                </a:extLst>
              </a:tr>
              <a:tr h="50104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Mids</a:t>
                      </a:r>
                      <a:r>
                        <a:rPr lang="en-US" dirty="0" smtClean="0"/>
                        <a:t> I</a:t>
                      </a:r>
                      <a:r>
                        <a:rPr lang="en-US" baseline="0" dirty="0" smtClean="0"/>
                        <a:t> &amp; 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Marks (15 each)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921474"/>
                  </a:ext>
                </a:extLst>
              </a:tr>
              <a:tr h="1111771">
                <a:tc>
                  <a:txBody>
                    <a:bodyPr/>
                    <a:lstStyle/>
                    <a:p>
                      <a:r>
                        <a:rPr lang="en-US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</a:t>
                      </a:r>
                      <a:r>
                        <a:rPr lang="en-US" dirty="0" smtClean="0"/>
                        <a:t>Marks (Proposal</a:t>
                      </a:r>
                      <a:r>
                        <a:rPr lang="en-US" baseline="0" dirty="0" smtClean="0"/>
                        <a:t> 2 marks, Presentation 2 marks, Report 2 marks, running software 4 marks)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686948"/>
                  </a:ext>
                </a:extLst>
              </a:tr>
              <a:tr h="501045">
                <a:tc>
                  <a:txBody>
                    <a:bodyPr/>
                    <a:lstStyle/>
                    <a:p>
                      <a:r>
                        <a:rPr lang="en-US" dirty="0"/>
                        <a:t>Quizzes (best 3 out of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</a:t>
                      </a:r>
                      <a:r>
                        <a:rPr lang="en-US" dirty="0"/>
                        <a:t>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47352"/>
                  </a:ext>
                </a:extLst>
              </a:tr>
              <a:tr h="501045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/>
                        <a:t>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121199"/>
                  </a:ext>
                </a:extLst>
              </a:tr>
              <a:tr h="501045">
                <a:tc>
                  <a:txBody>
                    <a:bodyPr/>
                    <a:lstStyle/>
                    <a:p>
                      <a:r>
                        <a:rPr lang="en-US" dirty="0"/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583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41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A89D03-3807-4619-BD34-226C22718FCF}"/>
              </a:ext>
            </a:extLst>
          </p:cNvPr>
          <p:cNvSpPr txBox="1"/>
          <p:nvPr/>
        </p:nvSpPr>
        <p:spPr>
          <a:xfrm>
            <a:off x="3950561" y="719667"/>
            <a:ext cx="479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Tentative Project Deadlines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782F3F4-DF8C-44EA-9BAD-6C98140F51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0071678"/>
              </p:ext>
            </p:extLst>
          </p:nvPr>
        </p:nvGraphicFramePr>
        <p:xfrm>
          <a:off x="1872203" y="1526959"/>
          <a:ext cx="8128000" cy="4611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875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6727" y="2939579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Roboto"/>
              </a:rPr>
              <a:t>Software Engineering, Ian </a:t>
            </a:r>
            <a:r>
              <a:rPr lang="en-US" sz="3200" b="1" dirty="0" err="1">
                <a:solidFill>
                  <a:schemeClr val="accent2">
                    <a:lumMod val="50000"/>
                  </a:schemeClr>
                </a:solidFill>
                <a:latin typeface="Roboto"/>
              </a:rPr>
              <a:t>Sommerville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Roboto"/>
              </a:rPr>
              <a:t>, 10</a:t>
            </a:r>
            <a:r>
              <a:rPr lang="en-US" sz="3200" b="1" baseline="30000" dirty="0">
                <a:solidFill>
                  <a:schemeClr val="accent2">
                    <a:lumMod val="50000"/>
                  </a:schemeClr>
                </a:solidFill>
                <a:latin typeface="Roboto"/>
              </a:rPr>
              <a:t>th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Roboto"/>
              </a:rPr>
              <a:t> edition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400" y="102416"/>
            <a:ext cx="5407680" cy="66890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A89D03-3807-4619-BD34-226C22718FCF}"/>
              </a:ext>
            </a:extLst>
          </p:cNvPr>
          <p:cNvSpPr txBox="1"/>
          <p:nvPr/>
        </p:nvSpPr>
        <p:spPr>
          <a:xfrm>
            <a:off x="893689" y="524658"/>
            <a:ext cx="479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Books</a:t>
            </a:r>
          </a:p>
        </p:txBody>
      </p:sp>
    </p:spTree>
    <p:extLst>
      <p:ext uri="{BB962C8B-B14F-4D97-AF65-F5344CB8AC3E}">
        <p14:creationId xmlns:p14="http://schemas.microsoft.com/office/powerpoint/2010/main" val="148863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24692"/>
            <a:ext cx="5153495" cy="65228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6727" y="293957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Roboto"/>
              </a:rPr>
              <a:t>Software Engineering: 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  <a:latin typeface="Roboto"/>
              </a:rPr>
              <a:t>A 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Roboto"/>
              </a:rPr>
              <a:t>practitioners approach, Roger S. Pressman (7</a:t>
            </a:r>
            <a:r>
              <a:rPr lang="en-US" sz="3200" b="1" baseline="30000" dirty="0">
                <a:solidFill>
                  <a:schemeClr val="accent2">
                    <a:lumMod val="50000"/>
                  </a:schemeClr>
                </a:solidFill>
                <a:latin typeface="Roboto"/>
              </a:rPr>
              <a:t>th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Roboto"/>
              </a:rPr>
              <a:t> / 8</a:t>
            </a:r>
            <a:r>
              <a:rPr lang="en-US" sz="3200" b="1" baseline="30000" dirty="0">
                <a:solidFill>
                  <a:schemeClr val="accent2">
                    <a:lumMod val="50000"/>
                  </a:schemeClr>
                </a:solidFill>
                <a:latin typeface="Roboto"/>
              </a:rPr>
              <a:t>th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Roboto"/>
              </a:rPr>
              <a:t> edition)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89D03-3807-4619-BD34-226C22718FCF}"/>
              </a:ext>
            </a:extLst>
          </p:cNvPr>
          <p:cNvSpPr txBox="1"/>
          <p:nvPr/>
        </p:nvSpPr>
        <p:spPr>
          <a:xfrm>
            <a:off x="893689" y="524658"/>
            <a:ext cx="479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Books</a:t>
            </a:r>
          </a:p>
        </p:txBody>
      </p:sp>
    </p:spTree>
    <p:extLst>
      <p:ext uri="{BB962C8B-B14F-4D97-AF65-F5344CB8AC3E}">
        <p14:creationId xmlns:p14="http://schemas.microsoft.com/office/powerpoint/2010/main" val="47359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68B71D-D0D8-494E-ACBD-5980BC788272}"/>
              </a:ext>
            </a:extLst>
          </p:cNvPr>
          <p:cNvSpPr txBox="1"/>
          <p:nvPr/>
        </p:nvSpPr>
        <p:spPr>
          <a:xfrm>
            <a:off x="1862049" y="1148312"/>
            <a:ext cx="8071658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Google Classroom Code</a:t>
            </a:r>
          </a:p>
          <a:p>
            <a:pPr algn="ctr"/>
            <a:r>
              <a:rPr lang="en-US" sz="4800" b="1" dirty="0">
                <a:solidFill>
                  <a:schemeClr val="accent2">
                    <a:lumMod val="50000"/>
                  </a:schemeClr>
                </a:solidFill>
                <a:latin typeface="Google Sans Display"/>
              </a:rPr>
              <a:t>Spring 2023-SE-BCS-6B</a:t>
            </a:r>
          </a:p>
          <a:p>
            <a:pPr algn="ctr"/>
            <a:r>
              <a:rPr lang="en-US" sz="8800" b="1" dirty="0" smtClean="0">
                <a:solidFill>
                  <a:schemeClr val="accent2">
                    <a:lumMod val="50000"/>
                  </a:schemeClr>
                </a:solidFill>
                <a:latin typeface="Google Sans Display"/>
              </a:rPr>
              <a:t>P3oxzc5</a:t>
            </a:r>
            <a:r>
              <a:rPr lang="en-US" dirty="0" smtClean="0"/>
              <a:t> </a:t>
            </a:r>
            <a:endParaRPr lang="en-US" sz="8800" b="1" dirty="0" smtClean="0">
              <a:solidFill>
                <a:schemeClr val="accent2">
                  <a:lumMod val="50000"/>
                </a:schemeClr>
              </a:solidFill>
              <a:latin typeface="Google Sans Display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D07E8-2AD1-4EC0-8B7E-F5F947613247}"/>
              </a:ext>
            </a:extLst>
          </p:cNvPr>
          <p:cNvSpPr txBox="1"/>
          <p:nvPr/>
        </p:nvSpPr>
        <p:spPr>
          <a:xfrm>
            <a:off x="3358864" y="4365717"/>
            <a:ext cx="507802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Email ID</a:t>
            </a:r>
          </a:p>
          <a:p>
            <a:pPr algn="ctr"/>
            <a:endParaRPr lang="en-US" sz="2800" b="1" dirty="0"/>
          </a:p>
          <a:p>
            <a:pPr algn="ctr"/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muazzam.ali@nu.edu.pk</a:t>
            </a:r>
            <a:endParaRPr 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835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68B71D-D0D8-494E-ACBD-5980BC788272}"/>
              </a:ext>
            </a:extLst>
          </p:cNvPr>
          <p:cNvSpPr txBox="1"/>
          <p:nvPr/>
        </p:nvSpPr>
        <p:spPr>
          <a:xfrm>
            <a:off x="1596042" y="150785"/>
            <a:ext cx="80716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/>
              <a:t>Course Objectives</a:t>
            </a:r>
            <a:endParaRPr 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D07E8-2AD1-4EC0-8B7E-F5F947613247}"/>
              </a:ext>
            </a:extLst>
          </p:cNvPr>
          <p:cNvSpPr txBox="1"/>
          <p:nvPr/>
        </p:nvSpPr>
        <p:spPr>
          <a:xfrm>
            <a:off x="540328" y="1281695"/>
            <a:ext cx="1147156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 smtClean="0"/>
              <a:t>To familiarize students to the fundamental </a:t>
            </a:r>
            <a:r>
              <a:rPr lang="en-US" sz="2800" b="1" dirty="0" smtClean="0">
                <a:solidFill>
                  <a:srgbClr val="FFC000"/>
                </a:solidFill>
              </a:rPr>
              <a:t>concepts</a:t>
            </a:r>
            <a:r>
              <a:rPr lang="en-US" sz="2800" b="1" dirty="0" smtClean="0"/>
              <a:t>, </a:t>
            </a:r>
            <a:r>
              <a:rPr lang="en-US" sz="2800" b="1" dirty="0">
                <a:solidFill>
                  <a:srgbClr val="FFC000"/>
                </a:solidFill>
              </a:rPr>
              <a:t>techniques</a:t>
            </a:r>
            <a:r>
              <a:rPr lang="en-US" sz="2800" b="1" dirty="0" smtClean="0"/>
              <a:t>, </a:t>
            </a:r>
            <a:r>
              <a:rPr lang="en-US" sz="2800" b="1" dirty="0">
                <a:solidFill>
                  <a:srgbClr val="FFC000"/>
                </a:solidFill>
              </a:rPr>
              <a:t>processes</a:t>
            </a:r>
            <a:r>
              <a:rPr lang="en-US" sz="2800" b="1" dirty="0" smtClean="0"/>
              <a:t>, </a:t>
            </a:r>
            <a:r>
              <a:rPr lang="en-US" sz="2800" b="1" dirty="0">
                <a:solidFill>
                  <a:srgbClr val="FFC000"/>
                </a:solidFill>
              </a:rPr>
              <a:t>methods</a:t>
            </a:r>
            <a:r>
              <a:rPr lang="en-US" sz="2800" b="1" dirty="0" smtClean="0"/>
              <a:t>, and </a:t>
            </a:r>
            <a:r>
              <a:rPr lang="en-US" sz="2800" b="1" dirty="0">
                <a:solidFill>
                  <a:srgbClr val="FFC000"/>
                </a:solidFill>
              </a:rPr>
              <a:t>tools</a:t>
            </a:r>
            <a:r>
              <a:rPr lang="en-US" sz="2800" b="1" dirty="0" smtClean="0"/>
              <a:t> of </a:t>
            </a:r>
            <a:r>
              <a:rPr lang="en-US" sz="2800" b="1" dirty="0"/>
              <a:t>s</a:t>
            </a:r>
            <a:r>
              <a:rPr lang="en-US" sz="2800" b="1" dirty="0" smtClean="0"/>
              <a:t>oftware Engineering.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 smtClean="0"/>
              <a:t>To help students to develop </a:t>
            </a:r>
            <a:r>
              <a:rPr lang="en-US" sz="2800" b="1" dirty="0" smtClean="0">
                <a:solidFill>
                  <a:srgbClr val="FFC000"/>
                </a:solidFill>
              </a:rPr>
              <a:t>basic skills </a:t>
            </a:r>
            <a:r>
              <a:rPr lang="en-US" sz="2800" b="1" dirty="0" smtClean="0"/>
              <a:t>that will enable them to construct software of </a:t>
            </a:r>
            <a:r>
              <a:rPr lang="en-US" sz="2800" b="1" dirty="0">
                <a:solidFill>
                  <a:srgbClr val="FFC000"/>
                </a:solidFill>
              </a:rPr>
              <a:t>high quality</a:t>
            </a:r>
            <a:r>
              <a:rPr lang="en-US" sz="2800" b="1" dirty="0" smtClean="0"/>
              <a:t>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 smtClean="0"/>
              <a:t>Software that is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reliable</a:t>
            </a:r>
            <a:r>
              <a:rPr lang="en-US" sz="2800" b="1" dirty="0" smtClean="0"/>
              <a:t>, and that is reasonably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easy to understand </a:t>
            </a:r>
            <a:r>
              <a:rPr lang="en-US" sz="2800" b="1" dirty="0" smtClean="0"/>
              <a:t>,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modify</a:t>
            </a:r>
            <a:r>
              <a:rPr lang="en-US" sz="2800" b="1" dirty="0" smtClean="0"/>
              <a:t>, and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maintain</a:t>
            </a:r>
            <a:r>
              <a:rPr lang="en-US" sz="2800" b="1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 smtClean="0"/>
              <a:t>To foster and understanding of why these skills are important.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05990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CD07E8-2AD1-4EC0-8B7E-F5F947613247}"/>
              </a:ext>
            </a:extLst>
          </p:cNvPr>
          <p:cNvSpPr txBox="1"/>
          <p:nvPr/>
        </p:nvSpPr>
        <p:spPr>
          <a:xfrm>
            <a:off x="680324" y="2309634"/>
            <a:ext cx="96607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 smtClean="0"/>
              <a:t>Software can have huge impact in any aspect of our society.</a:t>
            </a:r>
          </a:p>
        </p:txBody>
      </p:sp>
    </p:spTree>
    <p:extLst>
      <p:ext uri="{BB962C8B-B14F-4D97-AF65-F5344CB8AC3E}">
        <p14:creationId xmlns:p14="http://schemas.microsoft.com/office/powerpoint/2010/main" val="2364294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</TotalTime>
  <Words>523</Words>
  <Application>Microsoft Office PowerPoint</Application>
  <PresentationFormat>Widescreen</PresentationFormat>
  <Paragraphs>105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Google Sans Display</vt:lpstr>
      <vt:lpstr>Roboto</vt:lpstr>
      <vt:lpstr>Times New Roman</vt:lpstr>
      <vt:lpstr>Wingdings</vt:lpstr>
      <vt:lpstr>Office Theme</vt:lpstr>
      <vt:lpstr>Software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Software?</vt:lpstr>
      <vt:lpstr>Software Engineering</vt:lpstr>
      <vt:lpstr>Software Engineering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Fast</dc:creator>
  <cp:lastModifiedBy>Dr. Syed Muazzam Ali Shah Ali Shah</cp:lastModifiedBy>
  <cp:revision>32</cp:revision>
  <dcterms:created xsi:type="dcterms:W3CDTF">2022-02-02T03:16:34Z</dcterms:created>
  <dcterms:modified xsi:type="dcterms:W3CDTF">2023-02-01T04:09:50Z</dcterms:modified>
</cp:coreProperties>
</file>