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95" r:id="rId3"/>
    <p:sldId id="267" r:id="rId4"/>
    <p:sldId id="268" r:id="rId5"/>
    <p:sldId id="329" r:id="rId6"/>
    <p:sldId id="328" r:id="rId7"/>
    <p:sldId id="330" r:id="rId8"/>
    <p:sldId id="296" r:id="rId9"/>
    <p:sldId id="297" r:id="rId10"/>
    <p:sldId id="298" r:id="rId11"/>
    <p:sldId id="258" r:id="rId12"/>
    <p:sldId id="299" r:id="rId13"/>
    <p:sldId id="303" r:id="rId14"/>
    <p:sldId id="304" r:id="rId15"/>
    <p:sldId id="305" r:id="rId16"/>
    <p:sldId id="331" r:id="rId17"/>
    <p:sldId id="300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r">
              <a:defRPr sz="1300"/>
            </a:lvl1pPr>
          </a:lstStyle>
          <a:p>
            <a:fld id="{22B14FE0-13CC-435C-9B83-8B7D3004552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8" tIns="46580" rIns="93158" bIns="465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58" tIns="46580" rIns="93158" bIns="465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r">
              <a:defRPr sz="1300"/>
            </a:lvl1pPr>
          </a:lstStyle>
          <a:p>
            <a:fld id="{ADB396D6-2622-44BB-B6C1-DB109AB32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4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7396" y="4639124"/>
            <a:ext cx="5482974" cy="4113249"/>
          </a:xfrm>
          <a:ln/>
        </p:spPr>
        <p:txBody>
          <a:bodyPr lIns="96028" tIns="47172" rIns="96028" bIns="47172"/>
          <a:lstStyle/>
          <a:p>
            <a:endParaRPr lang="en-US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1675" y="850900"/>
            <a:ext cx="6073775" cy="3417888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97396" y="4639124"/>
            <a:ext cx="5482974" cy="4113249"/>
          </a:xfrm>
          <a:ln/>
        </p:spPr>
        <p:txBody>
          <a:bodyPr lIns="96028" tIns="47172" rIns="96028" bIns="47172"/>
          <a:lstStyle/>
          <a:p>
            <a:endParaRPr lang="en-US"/>
          </a:p>
        </p:txBody>
      </p:sp>
      <p:sp>
        <p:nvSpPr>
          <p:cNvPr id="67587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1675" y="850900"/>
            <a:ext cx="6073775" cy="3417888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Chapter 1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6743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0835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910802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0835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599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Chapter 1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7979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0835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61499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0835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321549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0835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26984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0835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92382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0835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894382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0835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485516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0835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785658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Chapter 1 Introduction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1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165600" y="2693987"/>
            <a:ext cx="4102217" cy="1470025"/>
          </a:xfrm>
        </p:spPr>
        <p:txBody>
          <a:bodyPr/>
          <a:lstStyle/>
          <a:p>
            <a:pPr eaLnBrk="1" hangingPunct="1"/>
            <a:r>
              <a:rPr lang="en-US" dirty="0"/>
              <a:t>Chapter 1- Introduction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products</a:t>
            </a:r>
          </a:p>
          <a:p>
            <a:pPr lvl="1"/>
            <a:r>
              <a:rPr lang="en-US" dirty="0"/>
              <a:t>The specification of </a:t>
            </a:r>
            <a:r>
              <a:rPr lang="en-US" b="1" dirty="0"/>
              <a:t>what the software should do and decision for any changes should be made by developer.</a:t>
            </a:r>
          </a:p>
          <a:p>
            <a:r>
              <a:rPr lang="en-US" dirty="0"/>
              <a:t>Customized products</a:t>
            </a:r>
          </a:p>
          <a:p>
            <a:pPr lvl="1"/>
            <a:r>
              <a:rPr lang="en-US" dirty="0"/>
              <a:t>The specification of </a:t>
            </a:r>
            <a:r>
              <a:rPr lang="en-US" b="1" dirty="0"/>
              <a:t>what the software should do and decision for any changes should be made by customer.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Essential attributes of good software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362848"/>
              </p:ext>
            </p:extLst>
          </p:nvPr>
        </p:nvGraphicFramePr>
        <p:xfrm>
          <a:off x="609600" y="1782764"/>
          <a:ext cx="10972800" cy="393140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25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3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Product characteristic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Description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Maintainability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Software should be </a:t>
                      </a:r>
                      <a:r>
                        <a:rPr lang="en-GB" sz="1400" b="1" dirty="0">
                          <a:latin typeface="Arial"/>
                          <a:cs typeface="Arial"/>
                        </a:rPr>
                        <a:t>written in such a way so that it can evolve to meet the changing needs of customers</a:t>
                      </a:r>
                      <a:r>
                        <a:rPr lang="en-GB" sz="1400" dirty="0">
                          <a:latin typeface="Arial"/>
                          <a:cs typeface="Arial"/>
                        </a:rPr>
                        <a:t>. This is a critical attribute because software change is an inevitable requirement of a changing business environment.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4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Dependability and security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Software </a:t>
                      </a:r>
                      <a:r>
                        <a:rPr lang="en-GB" sz="1400" b="1" dirty="0">
                          <a:latin typeface="Arial"/>
                          <a:cs typeface="Arial"/>
                        </a:rPr>
                        <a:t>dependability includes a range of characteristics including reliability, security and safety</a:t>
                      </a:r>
                      <a:r>
                        <a:rPr lang="en-GB" sz="1400" dirty="0">
                          <a:latin typeface="Arial"/>
                          <a:cs typeface="Arial"/>
                        </a:rPr>
                        <a:t>. Dependable software should not cause physical or economic damage in the event of system failure. Malicious users should not be  able to access or damage the system.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latin typeface="Arial"/>
                          <a:cs typeface="Arial"/>
                        </a:rPr>
                        <a:t>Efficiency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Software should not make wasteful </a:t>
                      </a:r>
                      <a:r>
                        <a:rPr lang="en-GB" sz="1400" b="1" dirty="0">
                          <a:latin typeface="Arial"/>
                          <a:cs typeface="Arial"/>
                        </a:rPr>
                        <a:t>use of system resources such as memory and processor cycles.</a:t>
                      </a:r>
                      <a:r>
                        <a:rPr lang="en-GB" sz="1400" dirty="0">
                          <a:latin typeface="Arial"/>
                          <a:cs typeface="Arial"/>
                        </a:rPr>
                        <a:t> Efficiency therefore includes responsiveness, processing time, memory utilisation, etc.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5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Acceptability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Software must be acceptable to the type of users for which it is designed. This means that it must be </a:t>
                      </a:r>
                      <a:r>
                        <a:rPr lang="en-GB" sz="1400" b="1" dirty="0">
                          <a:latin typeface="Arial"/>
                          <a:cs typeface="Arial"/>
                        </a:rPr>
                        <a:t>understandable, usable and compatible with other systems that they use. 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56150"/>
          </a:xfrm>
        </p:spPr>
        <p:txBody>
          <a:bodyPr/>
          <a:lstStyle/>
          <a:p>
            <a:r>
              <a:rPr lang="en-US" dirty="0"/>
              <a:t>Software engineering is an engineering discipline that is </a:t>
            </a:r>
            <a:r>
              <a:rPr lang="en-US" b="1" dirty="0"/>
              <a:t>concerned with all aspects of software production from the early stages of system specification through to maintaining the system after it has gone into use.</a:t>
            </a:r>
          </a:p>
          <a:p>
            <a:r>
              <a:rPr lang="en-US" dirty="0"/>
              <a:t>Engineering discipline</a:t>
            </a:r>
          </a:p>
          <a:p>
            <a:pPr lvl="1"/>
            <a:r>
              <a:rPr lang="en-US" dirty="0"/>
              <a:t>Using appropriate theories and methods to solve problems bearing in mind organizational and financial constraints.</a:t>
            </a:r>
          </a:p>
          <a:p>
            <a:r>
              <a:rPr lang="en-US" dirty="0"/>
              <a:t>All aspects of software production</a:t>
            </a:r>
          </a:p>
          <a:p>
            <a:pPr lvl="1"/>
            <a:r>
              <a:rPr lang="en-US" dirty="0"/>
              <a:t>Not just technical process of development. Also project management and the development of tools, methods etc. to support software production.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and more, individuals and society rely on advanced software systems. We need to be able to produce reliable and trustworthy systems economically and quickly.</a:t>
            </a:r>
          </a:p>
          <a:p>
            <a:pPr algn="just"/>
            <a:r>
              <a:rPr lang="en-GB" b="1" dirty="0"/>
              <a:t>It is usually cheaper, in the long run, to use software engineering methods and techniques for software systems rather than just write the programs as if it was a personal programming project. For most types of system, the majority of costs are the costs of changing the software after it has gone into use.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Software specification</a:t>
            </a:r>
            <a:r>
              <a:rPr lang="en-GB" dirty="0"/>
              <a:t>, where customers and engineers define the software that is to be produced and the constraints on its operation.</a:t>
            </a:r>
          </a:p>
          <a:p>
            <a:r>
              <a:rPr lang="en-GB" b="1" dirty="0"/>
              <a:t>Software development</a:t>
            </a:r>
            <a:r>
              <a:rPr lang="en-GB" dirty="0"/>
              <a:t>, where the software is designed and programmed.</a:t>
            </a:r>
          </a:p>
          <a:p>
            <a:r>
              <a:rPr lang="en-GB" b="1" dirty="0"/>
              <a:t>Software validation</a:t>
            </a:r>
            <a:r>
              <a:rPr lang="en-GB" dirty="0"/>
              <a:t>, where the software is checked to ensure that it is what the customer requires.</a:t>
            </a:r>
          </a:p>
          <a:p>
            <a:r>
              <a:rPr lang="en-GB" b="1" dirty="0"/>
              <a:t>Software evolution</a:t>
            </a:r>
            <a:r>
              <a:rPr lang="en-GB" dirty="0"/>
              <a:t>, where the software is modified to reflect changing customer and market requirements.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issues that affect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Heterogeneity </a:t>
            </a:r>
          </a:p>
          <a:p>
            <a:pPr lvl="1"/>
            <a:r>
              <a:rPr lang="en-GB" dirty="0"/>
              <a:t>Increasingly, </a:t>
            </a:r>
            <a:r>
              <a:rPr lang="en-GB" b="1" dirty="0"/>
              <a:t>systems are required to operate as distributed systems </a:t>
            </a:r>
            <a:r>
              <a:rPr lang="en-GB" dirty="0"/>
              <a:t>across networks that include different types of computer and mobile devices. </a:t>
            </a:r>
          </a:p>
          <a:p>
            <a:r>
              <a:rPr lang="en-GB" dirty="0"/>
              <a:t>Business and social change </a:t>
            </a:r>
          </a:p>
          <a:p>
            <a:pPr lvl="1"/>
            <a:r>
              <a:rPr lang="en-GB" dirty="0"/>
              <a:t>Business and society are changing incredibly quickly as emerging economies develop and new technologies become available. </a:t>
            </a:r>
            <a:r>
              <a:rPr lang="en-GB" b="1" dirty="0"/>
              <a:t>They need to be able to change their existing software and to rapidly develop new software</a:t>
            </a:r>
            <a:r>
              <a:rPr lang="en-GB" dirty="0"/>
              <a:t>. 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issues that affect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Security and trust </a:t>
            </a:r>
          </a:p>
          <a:p>
            <a:pPr lvl="1"/>
            <a:r>
              <a:rPr lang="en-GB" dirty="0"/>
              <a:t>As software is intertwined with all aspects of our lives, it is essential that we can trust that software. </a:t>
            </a:r>
          </a:p>
          <a:p>
            <a:r>
              <a:rPr lang="en-GB" dirty="0"/>
              <a:t>Scale</a:t>
            </a:r>
          </a:p>
          <a:p>
            <a:pPr lvl="1"/>
            <a:r>
              <a:rPr lang="en-GB" dirty="0"/>
              <a:t>Software has to be developed across a very </a:t>
            </a:r>
            <a:r>
              <a:rPr lang="en-GB" b="1" dirty="0"/>
              <a:t>wide range of scales</a:t>
            </a:r>
            <a:r>
              <a:rPr lang="en-GB" dirty="0"/>
              <a:t>, from very small </a:t>
            </a:r>
            <a:r>
              <a:rPr lang="en-GB" b="1" dirty="0"/>
              <a:t>embedded systems in portable </a:t>
            </a:r>
            <a:r>
              <a:rPr lang="en-GB" dirty="0"/>
              <a:t>or wearable devices through to Internet-scale, </a:t>
            </a:r>
            <a:r>
              <a:rPr lang="en-GB" b="1" dirty="0"/>
              <a:t>cloud-based systems that serve a global community. </a:t>
            </a:r>
            <a:endParaRPr lang="en-US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8975897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/>
              <a:t>many different types of software system </a:t>
            </a:r>
            <a:r>
              <a:rPr lang="en-US" dirty="0"/>
              <a:t>and there is no universal set of software techniques that is applicable to all of these.</a:t>
            </a:r>
          </a:p>
          <a:p>
            <a:r>
              <a:rPr lang="en-US" dirty="0"/>
              <a:t>The software engineering methods and tools used depend on the type of application being developed, the requirements of the customer and the background of the development team.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 software development</a:t>
            </a:r>
          </a:p>
          <a:p>
            <a:pPr lvl="1"/>
            <a:r>
              <a:rPr lang="en-US" dirty="0"/>
              <a:t>What is meant by software engineering.</a:t>
            </a:r>
          </a:p>
          <a:p>
            <a:r>
              <a:rPr lang="en-US" dirty="0"/>
              <a:t>Software engineering ethics</a:t>
            </a:r>
          </a:p>
          <a:p>
            <a:pPr lvl="1"/>
            <a:r>
              <a:rPr lang="en-US" dirty="0"/>
              <a:t>A brief introduction to ethical issues that affect software engineering.</a:t>
            </a:r>
          </a:p>
          <a:p>
            <a:r>
              <a:rPr lang="en-US" dirty="0"/>
              <a:t>Case studies</a:t>
            </a:r>
          </a:p>
          <a:p>
            <a:pPr lvl="1"/>
            <a:r>
              <a:rPr lang="en-US" dirty="0"/>
              <a:t>An introduction to three examples that are used in later chapters in the book.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engineering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economies of ALL developed nations are dependent on software.</a:t>
            </a:r>
          </a:p>
          <a:p>
            <a:r>
              <a:rPr lang="en-GB" dirty="0"/>
              <a:t>More and more systems are software controlled</a:t>
            </a:r>
          </a:p>
          <a:p>
            <a:r>
              <a:rPr lang="en-GB" b="1" dirty="0"/>
              <a:t>Software engineering is concerned with theories, methods and tools for professional software development.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costs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Software costs often dominate computer system costs. </a:t>
            </a:r>
          </a:p>
          <a:p>
            <a:pPr lvl="1"/>
            <a:r>
              <a:rPr lang="en-GB" dirty="0"/>
              <a:t>The costs of software on a PC are often greater than the hardware cost.</a:t>
            </a:r>
          </a:p>
          <a:p>
            <a:r>
              <a:rPr lang="en-GB" b="1" dirty="0"/>
              <a:t>Software costs more to maintain than it does to develop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For systems with a long life, maintenance costs may be several times development costs.</a:t>
            </a:r>
          </a:p>
          <a:p>
            <a:r>
              <a:rPr lang="en-GB" b="1" dirty="0"/>
              <a:t>Software engineering is concerned with cost-effective software development.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projects fail?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i="1" dirty="0"/>
              <a:t>Increasing system complexity</a:t>
            </a:r>
            <a:r>
              <a:rPr lang="en-GB" dirty="0"/>
              <a:t> &amp; advancements in technology</a:t>
            </a:r>
          </a:p>
          <a:p>
            <a:pPr lvl="1" algn="just"/>
            <a:r>
              <a:rPr lang="en-GB" dirty="0"/>
              <a:t>As new software engineering techniques help us to build larger, more complex systems, the demands change. Systems have to be built and delivered more quickly; larger, even more complex systems are required; systems have to have new capabilities that were previously thought to be impossible. </a:t>
            </a:r>
          </a:p>
          <a:p>
            <a:pPr algn="just"/>
            <a:r>
              <a:rPr lang="en-GB" i="1" dirty="0"/>
              <a:t>Failure to use software engineering methods</a:t>
            </a:r>
            <a:r>
              <a:rPr lang="en-GB" dirty="0"/>
              <a:t> </a:t>
            </a:r>
          </a:p>
          <a:p>
            <a:pPr lvl="1" algn="just"/>
            <a:r>
              <a:rPr lang="en-GB" dirty="0"/>
              <a:t>Design something without plan and then evolving it as per needs</a:t>
            </a:r>
          </a:p>
          <a:p>
            <a:pPr lvl="1" algn="just"/>
            <a:r>
              <a:rPr lang="en-GB" dirty="0"/>
              <a:t>Fairly an easy way to development but their software is often more expensive and less reliable than it should be.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180517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626958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Professional software development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6704246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7688597" cy="1178486"/>
          </a:xfrm>
        </p:spPr>
        <p:txBody>
          <a:bodyPr/>
          <a:lstStyle/>
          <a:p>
            <a:pPr eaLnBrk="1" hangingPunct="1"/>
            <a:r>
              <a:rPr lang="en-GB" dirty="0"/>
              <a:t>Frequently asked questions about software engineering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71561"/>
              </p:ext>
            </p:extLst>
          </p:nvPr>
        </p:nvGraphicFramePr>
        <p:xfrm>
          <a:off x="609600" y="1636194"/>
          <a:ext cx="10972800" cy="480581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69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4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Question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73025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Answer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73025" marB="730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What is software?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Arial"/>
                          <a:cs typeface="Arial"/>
                        </a:rPr>
                        <a:t>Computer programs and associated documentation</a:t>
                      </a:r>
                      <a:r>
                        <a:rPr lang="en-GB" sz="1400" dirty="0">
                          <a:latin typeface="Arial"/>
                          <a:cs typeface="Arial"/>
                        </a:rPr>
                        <a:t>. Software products may be </a:t>
                      </a:r>
                      <a:r>
                        <a:rPr lang="en-GB" sz="1400" b="1" dirty="0">
                          <a:latin typeface="Arial"/>
                          <a:cs typeface="Arial"/>
                        </a:rPr>
                        <a:t>developed for a particular customer or may be developed for a general market</a:t>
                      </a:r>
                      <a:r>
                        <a:rPr lang="en-GB" sz="1400" dirty="0">
                          <a:latin typeface="Arial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What are the attributes of good software?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Arial"/>
                          <a:cs typeface="Arial"/>
                        </a:rPr>
                        <a:t>deliver the required functionality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Arial"/>
                          <a:cs typeface="Arial"/>
                        </a:rPr>
                        <a:t>performance to the user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Arial"/>
                          <a:cs typeface="Arial"/>
                        </a:rPr>
                        <a:t>Maintainable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Robust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userfriendly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What is software engineering?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Software engineering is an engineering discipline that is concerned with </a:t>
                      </a:r>
                      <a:r>
                        <a:rPr lang="en-GB" sz="1400" b="1" dirty="0">
                          <a:latin typeface="Arial"/>
                          <a:cs typeface="Arial"/>
                        </a:rPr>
                        <a:t>all aspects of software production</a:t>
                      </a:r>
                      <a:r>
                        <a:rPr lang="en-GB" sz="1400" dirty="0">
                          <a:latin typeface="Arial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latin typeface="Arial"/>
                          <a:cs typeface="Arial"/>
                        </a:rPr>
                        <a:t>What are the fundamental software engineering activities?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Arial"/>
                          <a:cs typeface="Arial"/>
                        </a:rPr>
                        <a:t>Software specification, software development, software validation and software evolution</a:t>
                      </a:r>
                      <a:r>
                        <a:rPr lang="en-GB" sz="1400" dirty="0">
                          <a:latin typeface="Arial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What is the difference between software engineering and computer science?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Computer science focuses on theory and fundamentals; software engineering is concerned with the practicalities of developing and delivering useful software.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6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latin typeface="Arial"/>
                          <a:cs typeface="Arial"/>
                        </a:rPr>
                        <a:t>What is the difference between software engineering and system engineering?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System engineering is concerned with all aspects of computer-based systems development including hardware, software and process engineering. Software engineering is part of this more general process.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Frequently asked questions about software engineering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738816"/>
              </p:ext>
            </p:extLst>
          </p:nvPr>
        </p:nvGraphicFramePr>
        <p:xfrm>
          <a:off x="609600" y="1735300"/>
          <a:ext cx="10972800" cy="42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3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What are the key challenges in software engineering?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Coping with </a:t>
                      </a:r>
                      <a:r>
                        <a:rPr lang="en-GB" sz="1400" b="1" dirty="0">
                          <a:latin typeface="Arial"/>
                          <a:cs typeface="Arial"/>
                        </a:rPr>
                        <a:t>increasing diversity,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Arial"/>
                          <a:cs typeface="Arial"/>
                        </a:rPr>
                        <a:t>demands for reduced delivery times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Arial"/>
                          <a:cs typeface="Arial"/>
                        </a:rPr>
                        <a:t>and developing trustworthy software</a:t>
                      </a:r>
                      <a:r>
                        <a:rPr lang="en-GB" sz="1400" dirty="0">
                          <a:latin typeface="Arial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What are the costs of software engineering?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Roughly </a:t>
                      </a:r>
                      <a:r>
                        <a:rPr lang="en-GB" sz="1400" b="1" dirty="0">
                          <a:latin typeface="Arial"/>
                          <a:cs typeface="Arial"/>
                        </a:rPr>
                        <a:t>60% of software costs are development costs, 40% are testing costs</a:t>
                      </a:r>
                      <a:r>
                        <a:rPr lang="en-GB" sz="1400" dirty="0">
                          <a:latin typeface="Arial"/>
                          <a:cs typeface="Arial"/>
                        </a:rPr>
                        <a:t>.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For custom software, evolution costs often exceed development costs.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What are the best software engineering techniques and methods?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While all software projects have to be professionally managed and developed, different techniques are appropriate for different types of system.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For example,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Arial"/>
                          <a:cs typeface="Arial"/>
                        </a:rPr>
                        <a:t>games should always be developed using a series of prototypes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whereas </a:t>
                      </a:r>
                      <a:r>
                        <a:rPr lang="en-GB" sz="1400" b="1" dirty="0">
                          <a:latin typeface="Arial"/>
                          <a:cs typeface="Arial"/>
                        </a:rPr>
                        <a:t>safety critical control systems require a complete and analyzable specification to be developed.</a:t>
                      </a:r>
                      <a:r>
                        <a:rPr lang="en-GB" sz="1400" dirty="0">
                          <a:latin typeface="Arial"/>
                          <a:cs typeface="Arial"/>
                        </a:rPr>
                        <a:t> You can’t, therefore, say that one method is better than another.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latin typeface="Arial"/>
                          <a:cs typeface="Arial"/>
                        </a:rPr>
                        <a:t>What differences has the web made to software engineering?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The web has led to the availability of software services and the </a:t>
                      </a:r>
                      <a:r>
                        <a:rPr lang="en-GB" sz="1400" b="1" dirty="0">
                          <a:latin typeface="Arial"/>
                          <a:cs typeface="Arial"/>
                        </a:rPr>
                        <a:t>possibility of developing highly distributed service-based systems</a:t>
                      </a:r>
                      <a:r>
                        <a:rPr lang="en-GB" sz="1400" dirty="0">
                          <a:latin typeface="Arial"/>
                          <a:cs typeface="Arial"/>
                        </a:rPr>
                        <a:t>. Web-based systems development has led to important advances in programming languages and software reuse.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products</a:t>
            </a:r>
          </a:p>
          <a:p>
            <a:pPr lvl="1"/>
            <a:r>
              <a:rPr lang="en-US" dirty="0"/>
              <a:t>Stand-alone systems that are marketed and sold to any customer who wishes to buy them.</a:t>
            </a:r>
          </a:p>
          <a:p>
            <a:pPr lvl="1"/>
            <a:r>
              <a:rPr lang="en-US" dirty="0"/>
              <a:t>Examples – PC software such as graphics programs, project management tools; CAD software; software for specific markets such as appointments systems for dentists.</a:t>
            </a:r>
          </a:p>
          <a:p>
            <a:r>
              <a:rPr lang="en-US" dirty="0"/>
              <a:t>Customized products</a:t>
            </a:r>
          </a:p>
          <a:p>
            <a:pPr lvl="1"/>
            <a:r>
              <a:rPr lang="en-US" dirty="0"/>
              <a:t>Software that is commissioned by a specific customer to meet their own needs. </a:t>
            </a:r>
          </a:p>
          <a:p>
            <a:pPr lvl="1"/>
            <a:r>
              <a:rPr lang="en-US" dirty="0"/>
              <a:t>Examples – embedded control systems, air traffic control software, traffic monitoring systems.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1400</Words>
  <Application>Microsoft Office PowerPoint</Application>
  <PresentationFormat>Widescreen</PresentationFormat>
  <Paragraphs>162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SE10 slides</vt:lpstr>
      <vt:lpstr>Chapter 1- Introduction</vt:lpstr>
      <vt:lpstr>Topics covered</vt:lpstr>
      <vt:lpstr>Software engineering</vt:lpstr>
      <vt:lpstr>Software costs</vt:lpstr>
      <vt:lpstr>Why Software projects fail?</vt:lpstr>
      <vt:lpstr>Professional software development</vt:lpstr>
      <vt:lpstr>Frequently asked questions about software engineering </vt:lpstr>
      <vt:lpstr>Frequently asked questions about software engineering</vt:lpstr>
      <vt:lpstr>Software products</vt:lpstr>
      <vt:lpstr>Product specification</vt:lpstr>
      <vt:lpstr>Essential attributes of good software</vt:lpstr>
      <vt:lpstr>Software engineering</vt:lpstr>
      <vt:lpstr>Importance of software engineering</vt:lpstr>
      <vt:lpstr>Software process activities</vt:lpstr>
      <vt:lpstr>General issues that affect software</vt:lpstr>
      <vt:lpstr>General issues that affect software</vt:lpstr>
      <vt:lpstr>Software engineering diversity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1- Introduction</dc:title>
  <dc:creator>Fast</dc:creator>
  <cp:lastModifiedBy>Hajra Ahmed</cp:lastModifiedBy>
  <cp:revision>7</cp:revision>
  <cp:lastPrinted>2022-02-03T08:53:41Z</cp:lastPrinted>
  <dcterms:created xsi:type="dcterms:W3CDTF">2022-02-03T06:36:08Z</dcterms:created>
  <dcterms:modified xsi:type="dcterms:W3CDTF">2023-01-30T04:01:09Z</dcterms:modified>
</cp:coreProperties>
</file>