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300" r:id="rId4"/>
    <p:sldId id="306" r:id="rId5"/>
    <p:sldId id="307" r:id="rId6"/>
    <p:sldId id="308" r:id="rId7"/>
    <p:sldId id="309" r:id="rId8"/>
    <p:sldId id="301" r:id="rId9"/>
    <p:sldId id="311" r:id="rId10"/>
    <p:sldId id="310" r:id="rId11"/>
    <p:sldId id="331" r:id="rId12"/>
    <p:sldId id="335" r:id="rId13"/>
    <p:sldId id="284" r:id="rId14"/>
    <p:sldId id="285" r:id="rId15"/>
    <p:sldId id="286" r:id="rId16"/>
    <p:sldId id="287" r:id="rId17"/>
    <p:sldId id="315" r:id="rId18"/>
    <p:sldId id="259" r:id="rId19"/>
    <p:sldId id="316" r:id="rId20"/>
    <p:sldId id="334" r:id="rId21"/>
    <p:sldId id="292" r:id="rId22"/>
    <p:sldId id="302" r:id="rId23"/>
    <p:sldId id="317" r:id="rId24"/>
    <p:sldId id="260" r:id="rId25"/>
    <p:sldId id="261" r:id="rId26"/>
    <p:sldId id="318" r:id="rId27"/>
    <p:sldId id="319" r:id="rId28"/>
    <p:sldId id="320" r:id="rId29"/>
    <p:sldId id="321" r:id="rId30"/>
    <p:sldId id="262" r:id="rId31"/>
    <p:sldId id="323" r:id="rId32"/>
    <p:sldId id="324" r:id="rId33"/>
    <p:sldId id="322" r:id="rId34"/>
    <p:sldId id="263" r:id="rId35"/>
    <p:sldId id="325" r:id="rId36"/>
    <p:sldId id="326" r:id="rId37"/>
    <p:sldId id="327" r:id="rId38"/>
    <p:sldId id="339" r:id="rId39"/>
    <p:sldId id="337" r:id="rId40"/>
    <p:sldId id="336" r:id="rId41"/>
    <p:sldId id="338" r:id="rId42"/>
    <p:sldId id="332" r:id="rId43"/>
    <p:sldId id="33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9E847-8E86-4019-8604-10A116C091E0}"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63DF4-9825-4928-B7E2-56F39DE88EB0}" type="slidenum">
              <a:rPr lang="en-US" smtClean="0"/>
              <a:t>‹#›</a:t>
            </a:fld>
            <a:endParaRPr lang="en-US"/>
          </a:p>
        </p:txBody>
      </p:sp>
    </p:spTree>
    <p:extLst>
      <p:ext uri="{BB962C8B-B14F-4D97-AF65-F5344CB8AC3E}">
        <p14:creationId xmlns:p14="http://schemas.microsoft.com/office/powerpoint/2010/main" val="1247541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041-2066-4DD7-9609-9A615F3F0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86E0B8-3B30-46EC-B882-F7DAEAE38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1D7D6-3C17-47AC-B8C5-4346DB141160}"/>
              </a:ext>
            </a:extLst>
          </p:cNvPr>
          <p:cNvSpPr>
            <a:spLocks noGrp="1"/>
          </p:cNvSpPr>
          <p:nvPr>
            <p:ph type="dt" sz="half" idx="10"/>
          </p:nvPr>
        </p:nvSpPr>
        <p:spPr/>
        <p:txBody>
          <a:bodyPr/>
          <a:lstStyle/>
          <a:p>
            <a:fld id="{FAF8D6BC-4D9A-40EC-B9AE-E6EB792AB7B0}" type="datetime1">
              <a:rPr lang="en-US" smtClean="0"/>
              <a:t>2/3/2022</a:t>
            </a:fld>
            <a:endParaRPr lang="en-US"/>
          </a:p>
        </p:txBody>
      </p:sp>
      <p:sp>
        <p:nvSpPr>
          <p:cNvPr id="5" name="Footer Placeholder 4">
            <a:extLst>
              <a:ext uri="{FF2B5EF4-FFF2-40B4-BE49-F238E27FC236}">
                <a16:creationId xmlns:a16="http://schemas.microsoft.com/office/drawing/2014/main" id="{3903F28A-00BD-445F-88A2-620E454148CC}"/>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5DC30025-3609-4A38-B10D-1FE3DC30D66D}"/>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0552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01B6-85A7-4919-BE0E-6D31C29BCB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7381E-AE7F-411F-9CFF-A42ECB1345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48F95-3E19-4BB1-9C2E-EE074D3EF545}"/>
              </a:ext>
            </a:extLst>
          </p:cNvPr>
          <p:cNvSpPr>
            <a:spLocks noGrp="1"/>
          </p:cNvSpPr>
          <p:nvPr>
            <p:ph type="dt" sz="half" idx="10"/>
          </p:nvPr>
        </p:nvSpPr>
        <p:spPr/>
        <p:txBody>
          <a:bodyPr/>
          <a:lstStyle/>
          <a:p>
            <a:fld id="{57BC21AD-7648-4108-86AF-0C432C62DB40}" type="datetime1">
              <a:rPr lang="en-US" smtClean="0"/>
              <a:t>2/3/2022</a:t>
            </a:fld>
            <a:endParaRPr lang="en-US"/>
          </a:p>
        </p:txBody>
      </p:sp>
      <p:sp>
        <p:nvSpPr>
          <p:cNvPr id="5" name="Footer Placeholder 4">
            <a:extLst>
              <a:ext uri="{FF2B5EF4-FFF2-40B4-BE49-F238E27FC236}">
                <a16:creationId xmlns:a16="http://schemas.microsoft.com/office/drawing/2014/main" id="{48606F3A-304B-45B3-ABE3-C977F4D1DC75}"/>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029C831C-B2F1-4EF5-8330-32E37BD3FC13}"/>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323953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521A8-FD84-4CAB-B115-6D4CDACFFD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AA801-1AAC-45B2-8E1C-03485821CF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32D02-0DE2-41D2-973A-653388F596A4}"/>
              </a:ext>
            </a:extLst>
          </p:cNvPr>
          <p:cNvSpPr>
            <a:spLocks noGrp="1"/>
          </p:cNvSpPr>
          <p:nvPr>
            <p:ph type="dt" sz="half" idx="10"/>
          </p:nvPr>
        </p:nvSpPr>
        <p:spPr/>
        <p:txBody>
          <a:bodyPr/>
          <a:lstStyle/>
          <a:p>
            <a:fld id="{D595D965-B793-4EB0-B142-199A03EF0F81}" type="datetime1">
              <a:rPr lang="en-US" smtClean="0"/>
              <a:t>2/3/2022</a:t>
            </a:fld>
            <a:endParaRPr lang="en-US"/>
          </a:p>
        </p:txBody>
      </p:sp>
      <p:sp>
        <p:nvSpPr>
          <p:cNvPr id="5" name="Footer Placeholder 4">
            <a:extLst>
              <a:ext uri="{FF2B5EF4-FFF2-40B4-BE49-F238E27FC236}">
                <a16:creationId xmlns:a16="http://schemas.microsoft.com/office/drawing/2014/main" id="{90BB21E4-A48E-46C7-B543-AD7D25CCEDE2}"/>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A176B20A-E254-4E8A-9D78-212884346D95}"/>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48435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DA38495D-52E8-449D-B0CB-7613FA9DD5C1}" type="datetime1">
              <a:rPr lang="en-US" smtClean="0"/>
              <a:t>2/3/2022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488829798"/>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EF992078-AA15-41CC-BBFA-C92CC6D23B12}" type="datetime1">
              <a:rPr lang="en-US" smtClean="0"/>
              <a:t>2/3/2022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054928005"/>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B802DFA-E779-4185-91B6-24222B2F42AB}" type="datetime1">
              <a:rPr lang="en-US" smtClean="0"/>
              <a:t>2/3/2022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477332468"/>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18BAAD34-CC2F-4190-97C4-C8950723EDFF}" type="datetime1">
              <a:rPr lang="en-US" smtClean="0"/>
              <a:t>2/3/2022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154070634"/>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C75EFA1-DAE9-4F7B-80E0-0F07F81E95D9}" type="datetime1">
              <a:rPr lang="en-US" smtClean="0"/>
              <a:t>2/3/2022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456289150"/>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02C59544-2776-4CAB-BD19-D79595237D9D}" type="datetime1">
              <a:rPr lang="en-US" smtClean="0"/>
              <a:t>2/3/2022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15115111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1089189-327C-4E20-891D-F0BB155D91F7}" type="datetime1">
              <a:rPr lang="en-US" smtClean="0"/>
              <a:t>2/3/2022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711972435"/>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FC1CB4D2-B891-4C34-9228-306AC92723CF}" type="datetime1">
              <a:rPr lang="en-US" smtClean="0"/>
              <a:t>2/3/2022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80630722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A76A-3692-4753-B689-BE01DB98D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622B5-69AD-420C-A416-A35825F796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15E67-8031-48B4-A592-45CA6AF57632}"/>
              </a:ext>
            </a:extLst>
          </p:cNvPr>
          <p:cNvSpPr>
            <a:spLocks noGrp="1"/>
          </p:cNvSpPr>
          <p:nvPr>
            <p:ph type="dt" sz="half" idx="10"/>
          </p:nvPr>
        </p:nvSpPr>
        <p:spPr/>
        <p:txBody>
          <a:bodyPr/>
          <a:lstStyle/>
          <a:p>
            <a:fld id="{64BBB8CB-2682-4309-99E4-576588F3C6B8}" type="datetime1">
              <a:rPr lang="en-US" smtClean="0"/>
              <a:t>2/3/2022</a:t>
            </a:fld>
            <a:endParaRPr lang="en-US"/>
          </a:p>
        </p:txBody>
      </p:sp>
      <p:sp>
        <p:nvSpPr>
          <p:cNvPr id="5" name="Footer Placeholder 4">
            <a:extLst>
              <a:ext uri="{FF2B5EF4-FFF2-40B4-BE49-F238E27FC236}">
                <a16:creationId xmlns:a16="http://schemas.microsoft.com/office/drawing/2014/main" id="{EE2CDCAD-A96D-4A62-9DE4-416749D5874F}"/>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402A94D3-58E9-40CC-AD31-FEAA1CD43031}"/>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4371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A02F6B5-83AA-442F-B753-96CA0914C159}" type="datetime1">
              <a:rPr lang="en-US" smtClean="0"/>
              <a:t>2/3/2022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063580705"/>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5689D01-E04C-4783-A685-3A3B3D8859C5}" type="datetime1">
              <a:rPr lang="en-US" smtClean="0"/>
              <a:t>2/3/2022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891702767"/>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6E6F576-2A84-49EA-BDFB-FC197978C53C}" type="datetime1">
              <a:rPr lang="en-US" smtClean="0"/>
              <a:t>2/3/2022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081801386"/>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E1B1-563F-4E6D-9FE9-1A3C66447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F7486E-459B-4D6D-BB37-5A4307B0D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8002BE-A0F7-459B-BA3C-8FBBCD0F4224}"/>
              </a:ext>
            </a:extLst>
          </p:cNvPr>
          <p:cNvSpPr>
            <a:spLocks noGrp="1"/>
          </p:cNvSpPr>
          <p:nvPr>
            <p:ph type="dt" sz="half" idx="10"/>
          </p:nvPr>
        </p:nvSpPr>
        <p:spPr/>
        <p:txBody>
          <a:bodyPr/>
          <a:lstStyle/>
          <a:p>
            <a:fld id="{831E899A-943F-45B2-B474-7AB00A00AEC3}" type="datetime1">
              <a:rPr lang="en-US" smtClean="0"/>
              <a:t>2/3/2022</a:t>
            </a:fld>
            <a:endParaRPr lang="en-US"/>
          </a:p>
        </p:txBody>
      </p:sp>
      <p:sp>
        <p:nvSpPr>
          <p:cNvPr id="5" name="Footer Placeholder 4">
            <a:extLst>
              <a:ext uri="{FF2B5EF4-FFF2-40B4-BE49-F238E27FC236}">
                <a16:creationId xmlns:a16="http://schemas.microsoft.com/office/drawing/2014/main" id="{20BFEC2E-728A-4422-A6F6-02101BD94EB3}"/>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7618CC0A-9BE3-41C1-AC4C-E6806C15DE0B}"/>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14713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3EAC-46B6-4AD7-8F83-C93071412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39CCF-6CFC-4EB0-9CC4-0115F558F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7DBCA8-5D84-466C-B234-0F6706239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B22998-733C-4576-9D0A-D428E2AE79CF}"/>
              </a:ext>
            </a:extLst>
          </p:cNvPr>
          <p:cNvSpPr>
            <a:spLocks noGrp="1"/>
          </p:cNvSpPr>
          <p:nvPr>
            <p:ph type="dt" sz="half" idx="10"/>
          </p:nvPr>
        </p:nvSpPr>
        <p:spPr/>
        <p:txBody>
          <a:bodyPr/>
          <a:lstStyle/>
          <a:p>
            <a:fld id="{3AEF36B8-178E-4A9F-82A8-136892B829DC}" type="datetime1">
              <a:rPr lang="en-US" smtClean="0"/>
              <a:t>2/3/2022</a:t>
            </a:fld>
            <a:endParaRPr lang="en-US"/>
          </a:p>
        </p:txBody>
      </p:sp>
      <p:sp>
        <p:nvSpPr>
          <p:cNvPr id="6" name="Footer Placeholder 5">
            <a:extLst>
              <a:ext uri="{FF2B5EF4-FFF2-40B4-BE49-F238E27FC236}">
                <a16:creationId xmlns:a16="http://schemas.microsoft.com/office/drawing/2014/main" id="{0CC06353-C6DF-460C-B6D2-C3F88D5276A8}"/>
              </a:ext>
            </a:extLst>
          </p:cNvPr>
          <p:cNvSpPr>
            <a:spLocks noGrp="1"/>
          </p:cNvSpPr>
          <p:nvPr>
            <p:ph type="ftr" sz="quarter" idx="11"/>
          </p:nvPr>
        </p:nvSpPr>
        <p:spPr/>
        <p:txBody>
          <a:bodyPr/>
          <a:lstStyle/>
          <a:p>
            <a:r>
              <a:rPr lang="en-US"/>
              <a:t>Chapter 1 Introduction</a:t>
            </a:r>
          </a:p>
        </p:txBody>
      </p:sp>
      <p:sp>
        <p:nvSpPr>
          <p:cNvPr id="7" name="Slide Number Placeholder 6">
            <a:extLst>
              <a:ext uri="{FF2B5EF4-FFF2-40B4-BE49-F238E27FC236}">
                <a16:creationId xmlns:a16="http://schemas.microsoft.com/office/drawing/2014/main" id="{A84F62AF-DA48-4DAA-A714-58748792E8BF}"/>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371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A10A-7946-45A8-B4A4-10D1B2827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79ED1-E961-4539-95F0-AC9CF8F40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2E818-A432-451B-90E4-1349DAD4E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5000A-6C55-46F3-B4FA-A8291EA1A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43D3A2-ECA6-4150-ACEC-7ECC0D4ECF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9D59F-5D5A-497F-AF3A-A843F1756952}"/>
              </a:ext>
            </a:extLst>
          </p:cNvPr>
          <p:cNvSpPr>
            <a:spLocks noGrp="1"/>
          </p:cNvSpPr>
          <p:nvPr>
            <p:ph type="dt" sz="half" idx="10"/>
          </p:nvPr>
        </p:nvSpPr>
        <p:spPr/>
        <p:txBody>
          <a:bodyPr/>
          <a:lstStyle/>
          <a:p>
            <a:fld id="{293DCC78-A053-414A-8019-79C37BF1023C}" type="datetime1">
              <a:rPr lang="en-US" smtClean="0"/>
              <a:t>2/3/2022</a:t>
            </a:fld>
            <a:endParaRPr lang="en-US"/>
          </a:p>
        </p:txBody>
      </p:sp>
      <p:sp>
        <p:nvSpPr>
          <p:cNvPr id="8" name="Footer Placeholder 7">
            <a:extLst>
              <a:ext uri="{FF2B5EF4-FFF2-40B4-BE49-F238E27FC236}">
                <a16:creationId xmlns:a16="http://schemas.microsoft.com/office/drawing/2014/main" id="{48098529-5DF7-4B0A-9E93-1780DF86BB42}"/>
              </a:ext>
            </a:extLst>
          </p:cNvPr>
          <p:cNvSpPr>
            <a:spLocks noGrp="1"/>
          </p:cNvSpPr>
          <p:nvPr>
            <p:ph type="ftr" sz="quarter" idx="11"/>
          </p:nvPr>
        </p:nvSpPr>
        <p:spPr/>
        <p:txBody>
          <a:bodyPr/>
          <a:lstStyle/>
          <a:p>
            <a:r>
              <a:rPr lang="en-US"/>
              <a:t>Chapter 1 Introduction</a:t>
            </a:r>
          </a:p>
        </p:txBody>
      </p:sp>
      <p:sp>
        <p:nvSpPr>
          <p:cNvPr id="9" name="Slide Number Placeholder 8">
            <a:extLst>
              <a:ext uri="{FF2B5EF4-FFF2-40B4-BE49-F238E27FC236}">
                <a16:creationId xmlns:a16="http://schemas.microsoft.com/office/drawing/2014/main" id="{C64A9E94-32BB-4432-AFC7-DDFE241C485B}"/>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67129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3ADE-269E-4A80-9AD5-8EE9DD0D34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DAE659-539A-4EC2-957C-86292A649650}"/>
              </a:ext>
            </a:extLst>
          </p:cNvPr>
          <p:cNvSpPr>
            <a:spLocks noGrp="1"/>
          </p:cNvSpPr>
          <p:nvPr>
            <p:ph type="dt" sz="half" idx="10"/>
          </p:nvPr>
        </p:nvSpPr>
        <p:spPr/>
        <p:txBody>
          <a:bodyPr/>
          <a:lstStyle/>
          <a:p>
            <a:fld id="{9FF96073-3DC7-4B5C-9168-2A278C77BBB7}" type="datetime1">
              <a:rPr lang="en-US" smtClean="0"/>
              <a:t>2/3/2022</a:t>
            </a:fld>
            <a:endParaRPr lang="en-US"/>
          </a:p>
        </p:txBody>
      </p:sp>
      <p:sp>
        <p:nvSpPr>
          <p:cNvPr id="4" name="Footer Placeholder 3">
            <a:extLst>
              <a:ext uri="{FF2B5EF4-FFF2-40B4-BE49-F238E27FC236}">
                <a16:creationId xmlns:a16="http://schemas.microsoft.com/office/drawing/2014/main" id="{4B9EB95C-0B33-45A8-8BBB-AB1747CEEA23}"/>
              </a:ext>
            </a:extLst>
          </p:cNvPr>
          <p:cNvSpPr>
            <a:spLocks noGrp="1"/>
          </p:cNvSpPr>
          <p:nvPr>
            <p:ph type="ftr" sz="quarter" idx="11"/>
          </p:nvPr>
        </p:nvSpPr>
        <p:spPr/>
        <p:txBody>
          <a:bodyPr/>
          <a:lstStyle/>
          <a:p>
            <a:r>
              <a:rPr lang="en-US"/>
              <a:t>Chapter 1 Introduction</a:t>
            </a:r>
          </a:p>
        </p:txBody>
      </p:sp>
      <p:sp>
        <p:nvSpPr>
          <p:cNvPr id="5" name="Slide Number Placeholder 4">
            <a:extLst>
              <a:ext uri="{FF2B5EF4-FFF2-40B4-BE49-F238E27FC236}">
                <a16:creationId xmlns:a16="http://schemas.microsoft.com/office/drawing/2014/main" id="{7886885C-5785-450C-BEFF-F1A41C7B1C15}"/>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417911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43022-34ED-4F84-86F4-15826241C517}"/>
              </a:ext>
            </a:extLst>
          </p:cNvPr>
          <p:cNvSpPr>
            <a:spLocks noGrp="1"/>
          </p:cNvSpPr>
          <p:nvPr>
            <p:ph type="dt" sz="half" idx="10"/>
          </p:nvPr>
        </p:nvSpPr>
        <p:spPr/>
        <p:txBody>
          <a:bodyPr/>
          <a:lstStyle/>
          <a:p>
            <a:fld id="{2D7AC71F-6227-4F40-BDF7-A0BCFCA33BB7}" type="datetime1">
              <a:rPr lang="en-US" smtClean="0"/>
              <a:t>2/3/2022</a:t>
            </a:fld>
            <a:endParaRPr lang="en-US"/>
          </a:p>
        </p:txBody>
      </p:sp>
      <p:sp>
        <p:nvSpPr>
          <p:cNvPr id="3" name="Footer Placeholder 2">
            <a:extLst>
              <a:ext uri="{FF2B5EF4-FFF2-40B4-BE49-F238E27FC236}">
                <a16:creationId xmlns:a16="http://schemas.microsoft.com/office/drawing/2014/main" id="{040EB3F3-FFB0-4E68-9785-B1AC52A6AD25}"/>
              </a:ext>
            </a:extLst>
          </p:cNvPr>
          <p:cNvSpPr>
            <a:spLocks noGrp="1"/>
          </p:cNvSpPr>
          <p:nvPr>
            <p:ph type="ftr" sz="quarter" idx="11"/>
          </p:nvPr>
        </p:nvSpPr>
        <p:spPr/>
        <p:txBody>
          <a:bodyPr/>
          <a:lstStyle/>
          <a:p>
            <a:r>
              <a:rPr lang="en-US"/>
              <a:t>Chapter 1 Introduction</a:t>
            </a:r>
          </a:p>
        </p:txBody>
      </p:sp>
      <p:sp>
        <p:nvSpPr>
          <p:cNvPr id="4" name="Slide Number Placeholder 3">
            <a:extLst>
              <a:ext uri="{FF2B5EF4-FFF2-40B4-BE49-F238E27FC236}">
                <a16:creationId xmlns:a16="http://schemas.microsoft.com/office/drawing/2014/main" id="{F826000E-F115-4EB5-87E3-FF5924DD05F3}"/>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434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80A5-E32F-4804-8511-C9049D62A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6C68D1-8D5F-42FF-A64C-F2254C32F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EA3306-0869-4E79-9CB7-73B9E89D7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F5675-A659-4DEA-99D6-D2B3CE2F4310}"/>
              </a:ext>
            </a:extLst>
          </p:cNvPr>
          <p:cNvSpPr>
            <a:spLocks noGrp="1"/>
          </p:cNvSpPr>
          <p:nvPr>
            <p:ph type="dt" sz="half" idx="10"/>
          </p:nvPr>
        </p:nvSpPr>
        <p:spPr/>
        <p:txBody>
          <a:bodyPr/>
          <a:lstStyle/>
          <a:p>
            <a:fld id="{632AB3B4-5941-4F0A-9A5C-A10B2B4C698E}" type="datetime1">
              <a:rPr lang="en-US" smtClean="0"/>
              <a:t>2/3/2022</a:t>
            </a:fld>
            <a:endParaRPr lang="en-US"/>
          </a:p>
        </p:txBody>
      </p:sp>
      <p:sp>
        <p:nvSpPr>
          <p:cNvPr id="6" name="Footer Placeholder 5">
            <a:extLst>
              <a:ext uri="{FF2B5EF4-FFF2-40B4-BE49-F238E27FC236}">
                <a16:creationId xmlns:a16="http://schemas.microsoft.com/office/drawing/2014/main" id="{CBAF45DB-3904-4458-BF76-921271D605BD}"/>
              </a:ext>
            </a:extLst>
          </p:cNvPr>
          <p:cNvSpPr>
            <a:spLocks noGrp="1"/>
          </p:cNvSpPr>
          <p:nvPr>
            <p:ph type="ftr" sz="quarter" idx="11"/>
          </p:nvPr>
        </p:nvSpPr>
        <p:spPr/>
        <p:txBody>
          <a:bodyPr/>
          <a:lstStyle/>
          <a:p>
            <a:r>
              <a:rPr lang="en-US"/>
              <a:t>Chapter 1 Introduction</a:t>
            </a:r>
          </a:p>
        </p:txBody>
      </p:sp>
      <p:sp>
        <p:nvSpPr>
          <p:cNvPr id="7" name="Slide Number Placeholder 6">
            <a:extLst>
              <a:ext uri="{FF2B5EF4-FFF2-40B4-BE49-F238E27FC236}">
                <a16:creationId xmlns:a16="http://schemas.microsoft.com/office/drawing/2014/main" id="{85AED3BE-39D5-40F1-BBD2-975C4CDE0911}"/>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49178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4C66-BBDE-4946-BF7C-F43B031E0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2CABD2-2678-43E9-AEA1-5021C670B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7140BF-D62A-4AF6-BFB7-41027936C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A60E1-479A-4AEB-940F-CE9E63C58A91}"/>
              </a:ext>
            </a:extLst>
          </p:cNvPr>
          <p:cNvSpPr>
            <a:spLocks noGrp="1"/>
          </p:cNvSpPr>
          <p:nvPr>
            <p:ph type="dt" sz="half" idx="10"/>
          </p:nvPr>
        </p:nvSpPr>
        <p:spPr/>
        <p:txBody>
          <a:bodyPr/>
          <a:lstStyle/>
          <a:p>
            <a:fld id="{6AA2D7C0-FAF9-4782-B32C-0B48F50C8778}" type="datetime1">
              <a:rPr lang="en-US" smtClean="0"/>
              <a:t>2/3/2022</a:t>
            </a:fld>
            <a:endParaRPr lang="en-US"/>
          </a:p>
        </p:txBody>
      </p:sp>
      <p:sp>
        <p:nvSpPr>
          <p:cNvPr id="6" name="Footer Placeholder 5">
            <a:extLst>
              <a:ext uri="{FF2B5EF4-FFF2-40B4-BE49-F238E27FC236}">
                <a16:creationId xmlns:a16="http://schemas.microsoft.com/office/drawing/2014/main" id="{5E6ACCF8-71A6-4F55-88DC-E87545251E51}"/>
              </a:ext>
            </a:extLst>
          </p:cNvPr>
          <p:cNvSpPr>
            <a:spLocks noGrp="1"/>
          </p:cNvSpPr>
          <p:nvPr>
            <p:ph type="ftr" sz="quarter" idx="11"/>
          </p:nvPr>
        </p:nvSpPr>
        <p:spPr/>
        <p:txBody>
          <a:bodyPr/>
          <a:lstStyle/>
          <a:p>
            <a:r>
              <a:rPr lang="en-US"/>
              <a:t>Chapter 1 Introduction</a:t>
            </a:r>
          </a:p>
        </p:txBody>
      </p:sp>
      <p:sp>
        <p:nvSpPr>
          <p:cNvPr id="7" name="Slide Number Placeholder 6">
            <a:extLst>
              <a:ext uri="{FF2B5EF4-FFF2-40B4-BE49-F238E27FC236}">
                <a16:creationId xmlns:a16="http://schemas.microsoft.com/office/drawing/2014/main" id="{9FE479DE-2F15-4004-84A0-6436BB88AEEC}"/>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45252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00A7F-F181-4403-800C-3676A4FA0C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EDD144-0A57-4363-9DBD-57C59C56F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F1D3A-D596-4E30-A381-189E32CFA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854E7-8493-4DA6-88CB-7AC7EF23A366}" type="datetime1">
              <a:rPr lang="en-US" smtClean="0"/>
              <a:t>2/3/2022</a:t>
            </a:fld>
            <a:endParaRPr lang="en-US"/>
          </a:p>
        </p:txBody>
      </p:sp>
      <p:sp>
        <p:nvSpPr>
          <p:cNvPr id="5" name="Footer Placeholder 4">
            <a:extLst>
              <a:ext uri="{FF2B5EF4-FFF2-40B4-BE49-F238E27FC236}">
                <a16:creationId xmlns:a16="http://schemas.microsoft.com/office/drawing/2014/main" id="{5692E535-1B66-47FA-8DF1-7EDA29C56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p>
        </p:txBody>
      </p:sp>
      <p:sp>
        <p:nvSpPr>
          <p:cNvPr id="6" name="Slide Number Placeholder 5">
            <a:extLst>
              <a:ext uri="{FF2B5EF4-FFF2-40B4-BE49-F238E27FC236}">
                <a16:creationId xmlns:a16="http://schemas.microsoft.com/office/drawing/2014/main" id="{E834750A-1B70-4074-9E39-0D7271879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CE8B4-55EF-4F74-AC3B-41A9FFFE1687}" type="slidenum">
              <a:rPr lang="en-US" smtClean="0"/>
              <a:t>‹#›</a:t>
            </a:fld>
            <a:endParaRPr lang="en-US"/>
          </a:p>
        </p:txBody>
      </p:sp>
    </p:spTree>
    <p:extLst>
      <p:ext uri="{BB962C8B-B14F-4D97-AF65-F5344CB8AC3E}">
        <p14:creationId xmlns:p14="http://schemas.microsoft.com/office/powerpoint/2010/main" val="2810305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21B93-A295-4EA6-A706-455C2815321E}" type="datetime1">
              <a:rPr lang="en-US" smtClean="0"/>
              <a:t>2/3/2022</a:t>
            </a:fld>
            <a:endParaRPr lang="en-US"/>
          </a:p>
        </p:txBody>
      </p:sp>
      <p:sp>
        <p:nvSpPr>
          <p:cNvPr id="14" name="Slide Number Placeholder 1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1823776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9C49-9E9E-4447-8D90-95D444996E96}"/>
              </a:ext>
            </a:extLst>
          </p:cNvPr>
          <p:cNvSpPr>
            <a:spLocks noGrp="1"/>
          </p:cNvSpPr>
          <p:nvPr>
            <p:ph type="ctrTitle"/>
          </p:nvPr>
        </p:nvSpPr>
        <p:spPr>
          <a:xfrm>
            <a:off x="1622474" y="1699139"/>
            <a:ext cx="9144000" cy="2387600"/>
          </a:xfrm>
        </p:spPr>
        <p:txBody>
          <a:bodyPr/>
          <a:lstStyle/>
          <a:p>
            <a:r>
              <a:rPr lang="en-US" b="1" dirty="0"/>
              <a:t>Chapter 1 continued…</a:t>
            </a:r>
          </a:p>
        </p:txBody>
      </p:sp>
      <p:sp>
        <p:nvSpPr>
          <p:cNvPr id="4" name="Date Placeholder 3">
            <a:extLst>
              <a:ext uri="{FF2B5EF4-FFF2-40B4-BE49-F238E27FC236}">
                <a16:creationId xmlns:a16="http://schemas.microsoft.com/office/drawing/2014/main" id="{C4858B20-92F6-4A3E-A0A5-E3C5D5EED139}"/>
              </a:ext>
            </a:extLst>
          </p:cNvPr>
          <p:cNvSpPr>
            <a:spLocks noGrp="1"/>
          </p:cNvSpPr>
          <p:nvPr>
            <p:ph type="dt" sz="half" idx="10"/>
          </p:nvPr>
        </p:nvSpPr>
        <p:spPr/>
        <p:txBody>
          <a:bodyPr/>
          <a:lstStyle/>
          <a:p>
            <a:fld id="{0FF88937-4FF9-4CCB-A36B-94EFB6B28114}" type="datetime1">
              <a:rPr lang="en-US" smtClean="0"/>
              <a:t>2/3/2022</a:t>
            </a:fld>
            <a:endParaRPr lang="en-US"/>
          </a:p>
        </p:txBody>
      </p:sp>
      <p:sp>
        <p:nvSpPr>
          <p:cNvPr id="5" name="Footer Placeholder 4">
            <a:extLst>
              <a:ext uri="{FF2B5EF4-FFF2-40B4-BE49-F238E27FC236}">
                <a16:creationId xmlns:a16="http://schemas.microsoft.com/office/drawing/2014/main" id="{077AFAF3-7999-4B69-AA11-DB2B346BDB6A}"/>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C7CBEA83-0399-4069-A6B7-07F7B6F3AC33}"/>
              </a:ext>
            </a:extLst>
          </p:cNvPr>
          <p:cNvSpPr>
            <a:spLocks noGrp="1"/>
          </p:cNvSpPr>
          <p:nvPr>
            <p:ph type="sldNum" sz="quarter" idx="12"/>
          </p:nvPr>
        </p:nvSpPr>
        <p:spPr/>
        <p:txBody>
          <a:bodyPr/>
          <a:lstStyle/>
          <a:p>
            <a:fld id="{4FDCE8B4-55EF-4F74-AC3B-41A9FFFE1687}" type="slidenum">
              <a:rPr lang="en-US" smtClean="0"/>
              <a:t>1</a:t>
            </a:fld>
            <a:endParaRPr lang="en-US"/>
          </a:p>
        </p:txBody>
      </p:sp>
    </p:spTree>
    <p:extLst>
      <p:ext uri="{BB962C8B-B14F-4D97-AF65-F5344CB8AC3E}">
        <p14:creationId xmlns:p14="http://schemas.microsoft.com/office/powerpoint/2010/main" val="344400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pPr lvl="1"/>
            <a:r>
              <a:rPr lang="en-GB" dirty="0"/>
              <a:t>For example, we may design a real-world parking application with all components from the scratch like one for login or signup another containing the map, and many more. Rather than that I may use google maps for parking availability, pay using </a:t>
            </a:r>
            <a:r>
              <a:rPr lang="en-GB" dirty="0" err="1"/>
              <a:t>payPal</a:t>
            </a:r>
            <a:r>
              <a:rPr lang="en-GB" dirty="0"/>
              <a:t> or login using Facebook. These all are independent web service.</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E4EF03FB-E6F8-4ED3-9F3C-890FBAA648A2}"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10</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45B3BF71-1868-422F-B9DC-FECD63F28B75}"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11</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1998785" y="304802"/>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pPr algn="just"/>
            <a:r>
              <a:rPr lang="en-GB" dirty="0"/>
              <a:t>Software engineering involves wider responsibilities than simply the application of technical skills.</a:t>
            </a:r>
          </a:p>
          <a:p>
            <a:pPr algn="just"/>
            <a:r>
              <a:rPr lang="en-GB" b="1" dirty="0"/>
              <a:t>Software engineers must behave in an honest and ethically responsible way</a:t>
            </a:r>
            <a:r>
              <a:rPr lang="en-GB" dirty="0"/>
              <a:t> if they are to be respected as professionals.</a:t>
            </a:r>
          </a:p>
          <a:p>
            <a:pPr algn="just"/>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fld id="{48D3D28C-A416-4395-911B-A64D96284F98}"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gn="just">
              <a:lnSpc>
                <a:spcPct val="90000"/>
              </a:lnSpc>
            </a:pPr>
            <a:r>
              <a:rPr lang="en-GB" dirty="0"/>
              <a:t>Engineers should normally </a:t>
            </a:r>
            <a:r>
              <a:rPr lang="en-GB" b="1" dirty="0"/>
              <a:t>respect the confidentiality of their employers or clients </a:t>
            </a:r>
            <a:r>
              <a:rPr lang="en-GB" dirty="0"/>
              <a:t>irrespective of whether or not a formal confidentiality agreement has been signed.</a:t>
            </a:r>
          </a:p>
          <a:p>
            <a:pPr algn="just">
              <a:lnSpc>
                <a:spcPct val="90000"/>
              </a:lnSpc>
            </a:pPr>
            <a:r>
              <a:rPr lang="en-GB" dirty="0"/>
              <a:t>Competence </a:t>
            </a:r>
          </a:p>
          <a:p>
            <a:pPr lvl="1" algn="just">
              <a:lnSpc>
                <a:spcPct val="90000"/>
              </a:lnSpc>
            </a:pPr>
            <a:r>
              <a:rPr lang="en-GB" dirty="0"/>
              <a:t>Engineers should not misrepresent their level of competence. They should </a:t>
            </a:r>
            <a:r>
              <a:rPr lang="en-GB" b="1" dirty="0"/>
              <a:t>not knowingly accept work that is out of their competence.</a:t>
            </a:r>
          </a:p>
          <a:p>
            <a:pPr>
              <a:lnSpc>
                <a:spcPct val="90000"/>
              </a:lnSpc>
            </a:pPr>
            <a:endParaRPr lang="en-GB" dirty="0"/>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fld id="{B643BDA6-8EC6-4DA4-BA5E-D82AFC838135}"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dirty="0"/>
              <a:t>Intellectual property rights </a:t>
            </a:r>
          </a:p>
          <a:p>
            <a:pPr lvl="1" algn="just"/>
            <a:r>
              <a:rPr lang="en-GB" b="1" dirty="0"/>
              <a:t>Engineers should be aware of local laws governing the use of intellectual property such as patents, copyright</a:t>
            </a:r>
            <a:r>
              <a:rPr lang="en-GB" dirty="0"/>
              <a:t>, etc. They should be careful to ensure that the intellectual property of employers and clients is protected.</a:t>
            </a:r>
          </a:p>
          <a:p>
            <a:pPr algn="just"/>
            <a:r>
              <a:rPr lang="en-GB" dirty="0"/>
              <a:t>Computer misuse </a:t>
            </a:r>
          </a:p>
          <a:p>
            <a:pPr lvl="1" algn="just"/>
            <a:r>
              <a:rPr lang="en-GB" dirty="0"/>
              <a:t>Software engineers should </a:t>
            </a:r>
            <a:r>
              <a:rPr lang="en-GB" b="1" dirty="0"/>
              <a:t>not use their technical skills to misuse other people’s computers.</a:t>
            </a:r>
            <a:r>
              <a:rPr lang="en-GB" dirty="0"/>
              <a:t>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fld id="{5A12B944-00F5-4FEA-A7CB-EA04E71DEE7E}"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fld id="{BEF50B55-B159-429E-88E7-F3B64B285612}"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95A9E22-D4F7-41E7-945B-6A77A5CE3A8F}"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1981200" y="1616195"/>
            <a:ext cx="8461312" cy="4231927"/>
          </a:xfrm>
          <a:prstGeom prst="rect">
            <a:avLst/>
          </a:prstGeom>
          <a:solidFill>
            <a:srgbClr val="FFFF00">
              <a:alpha val="34000"/>
            </a:srgbClr>
          </a:solidFill>
        </p:spPr>
        <p:txBody>
          <a:bodyPr wrap="square" rtlCol="0">
            <a:spAutoFit/>
          </a:bodyPr>
          <a:lstStyle/>
          <a:p>
            <a:pPr defTabSz="457200" fontAlgn="base">
              <a:spcBef>
                <a:spcPct val="0"/>
              </a:spcBef>
              <a:spcAft>
                <a:spcPct val="0"/>
              </a:spcAft>
            </a:pPr>
            <a:r>
              <a:rPr lang="en-US" sz="1600" b="1" dirty="0">
                <a:solidFill>
                  <a:prstClr val="black"/>
                </a:solidFill>
                <a:latin typeface="Arial" charset="0"/>
                <a:ea typeface="ＭＳ Ｐゴシック" charset="-128"/>
              </a:rPr>
              <a:t>Software Engineering Code of Ethics and Professional Practice</a:t>
            </a:r>
          </a:p>
          <a:p>
            <a:pPr defTabSz="457200" fontAlgn="base">
              <a:spcBef>
                <a:spcPct val="0"/>
              </a:spcBef>
              <a:spcAft>
                <a:spcPct val="0"/>
              </a:spcAft>
            </a:pP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600" dirty="0">
                <a:solidFill>
                  <a:prstClr val="black"/>
                </a:solidFill>
                <a:latin typeface="Arial" charset="0"/>
                <a:ea typeface="ＭＳ Ｐゴシック" charset="-128"/>
              </a:rPr>
              <a:t>ACM/IEEE-CS Joint Task Force on Software Engineering Ethics and Professional Practices</a:t>
            </a:r>
          </a:p>
          <a:p>
            <a:pPr defTabSz="457200" fontAlgn="base">
              <a:spcBef>
                <a:spcPct val="0"/>
              </a:spcBef>
              <a:spcAft>
                <a:spcPct val="0"/>
              </a:spcAft>
            </a:pPr>
            <a:r>
              <a:rPr lang="en-US" sz="1600" b="1" dirty="0">
                <a:solidFill>
                  <a:prstClr val="black"/>
                </a:solidFill>
                <a:latin typeface="Arial" charset="0"/>
                <a:ea typeface="ＭＳ Ｐゴシック" charset="-128"/>
              </a:rPr>
              <a:t> </a:t>
            </a: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600" b="1" dirty="0">
                <a:solidFill>
                  <a:prstClr val="black"/>
                </a:solidFill>
                <a:latin typeface="Arial" charset="0"/>
                <a:ea typeface="ＭＳ Ｐゴシック" charset="-128"/>
              </a:rPr>
              <a:t>PREAMBLE</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600" dirty="0">
                <a:solidFill>
                  <a:prstClr val="black"/>
                </a:solidFill>
                <a:latin typeface="Arial" charset="0"/>
                <a:ea typeface="ＭＳ Ｐゴシック" charset="-128"/>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200" dirty="0">
                <a:solidFill>
                  <a:prstClr val="black"/>
                </a:solidFill>
                <a:latin typeface="Arial" charset="0"/>
                <a:ea typeface="ＭＳ Ｐゴシック" charset="-128"/>
              </a:rPr>
              <a:t> </a:t>
            </a:r>
            <a:endParaRPr lang="en-GB" sz="1200" dirty="0">
              <a:solidFill>
                <a:prstClr val="black"/>
              </a:solidFill>
              <a:latin typeface="Arial" charset="0"/>
              <a:ea typeface="ＭＳ Ｐゴシック" charset="-128"/>
            </a:endParaRPr>
          </a:p>
          <a:p>
            <a:pPr defTabSz="457200" fontAlgn="base">
              <a:spcBef>
                <a:spcPct val="0"/>
              </a:spcBef>
              <a:spcAft>
                <a:spcPct val="0"/>
              </a:spcAft>
            </a:pPr>
            <a:endParaRPr lang="en-US" sz="1200" dirty="0">
              <a:solidFill>
                <a:prstClr val="black"/>
              </a:solidFill>
              <a:latin typeface="Arial" charset="0"/>
              <a:ea typeface="ＭＳ Ｐゴシック" charset="-128"/>
            </a:endParaRPr>
          </a:p>
        </p:txBody>
      </p:sp>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FC17EEA2-8D45-47FB-AF53-C7F01A5114DC}"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a:t>Ethical principles</a:t>
            </a:r>
            <a:endParaRPr lang="en-US" dirty="0"/>
          </a:p>
        </p:txBody>
      </p:sp>
      <p:sp>
        <p:nvSpPr>
          <p:cNvPr id="6" name="TextBox 5"/>
          <p:cNvSpPr txBox="1"/>
          <p:nvPr/>
        </p:nvSpPr>
        <p:spPr>
          <a:xfrm>
            <a:off x="1981200" y="1616195"/>
            <a:ext cx="8461312" cy="4770537"/>
          </a:xfrm>
          <a:prstGeom prst="rect">
            <a:avLst/>
          </a:prstGeom>
          <a:solidFill>
            <a:srgbClr val="FFFF00">
              <a:alpha val="34000"/>
            </a:srgbClr>
          </a:solidFill>
        </p:spPr>
        <p:txBody>
          <a:bodyPr wrap="square" rtlCol="0">
            <a:spAutoFit/>
          </a:bodyPr>
          <a:lstStyle/>
          <a:p>
            <a:pPr defTabSz="457200" fontAlgn="base">
              <a:spcBef>
                <a:spcPct val="0"/>
              </a:spcBef>
              <a:spcAft>
                <a:spcPct val="0"/>
              </a:spcAft>
            </a:pPr>
            <a:r>
              <a:rPr lang="en-US" sz="1200" dirty="0">
                <a:solidFill>
                  <a:prstClr val="black"/>
                </a:solidFill>
                <a:latin typeface="Arial" charset="0"/>
                <a:ea typeface="ＭＳ Ｐゴシック" charset="-128"/>
              </a:rPr>
              <a:t> </a:t>
            </a:r>
            <a:endParaRPr lang="en-GB" sz="12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1. PUBLIC - Software engineers shall act consistently with the public interest.</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GB" sz="1600" dirty="0">
                <a:solidFill>
                  <a:prstClr val="black"/>
                </a:solidFill>
                <a:latin typeface="Arial" charset="0"/>
                <a:ea typeface="ＭＳ Ｐゴシック" charset="-128"/>
              </a:rPr>
              <a:t>2. CLIENT AND EMPLOYER - Software engineers shall act in a manner that is in the best interests of their client and employer consistent with the public interest.</a:t>
            </a:r>
          </a:p>
          <a:p>
            <a:pPr defTabSz="457200" fontAlgn="base">
              <a:spcBef>
                <a:spcPct val="0"/>
              </a:spcBef>
              <a:spcAft>
                <a:spcPts val="600"/>
              </a:spcAft>
            </a:pPr>
            <a:r>
              <a:rPr lang="en-US" sz="1600" dirty="0">
                <a:solidFill>
                  <a:prstClr val="black"/>
                </a:solidFill>
                <a:latin typeface="Arial" charset="0"/>
                <a:ea typeface="ＭＳ Ｐゴシック" charset="-128"/>
              </a:rPr>
              <a:t>3. PRODUCT - Software engineers shall ensure that their products and related modifications meet the highest professional standards possible.</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4. JUDGMENT - Software engineers shall maintain integrity and independence in their professional judgment.</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5. MANAGEMENT - Software engineering managers and leaders shall subscribe to and promote an ethical approach to the management of software development and maintenance.</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6. PROFESSION - Software engineers shall advance the integrity and reputation of the profession consistent with the public interest.</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7. COLLEAGUES - Software engineers shall be fair to and supportive of their colleagues.</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8. SELF - Software engineers shall participate in lifelong learning regarding the practice of their profession and shall promote an ethical approach to the practice of the profession.</a:t>
            </a:r>
          </a:p>
          <a:p>
            <a:pPr defTabSz="457200" fontAlgn="base">
              <a:spcBef>
                <a:spcPct val="0"/>
              </a:spcBef>
              <a:spcAft>
                <a:spcPct val="0"/>
              </a:spcAft>
            </a:pPr>
            <a:endParaRPr lang="en-US" sz="1200" dirty="0">
              <a:solidFill>
                <a:prstClr val="black"/>
              </a:solidFill>
              <a:latin typeface="Arial" charset="0"/>
              <a:ea typeface="ＭＳ Ｐゴシック" charset="-128"/>
            </a:endParaRPr>
          </a:p>
        </p:txBody>
      </p:sp>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EDC05216-8E20-436C-857F-44355570B2C7}"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C6C05A3F-90D5-4A92-9F97-308C9A70CD71}"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19</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a:t>
            </a:fld>
            <a:endParaRPr lang="en-US">
              <a:solidFill>
                <a:prstClr val="black">
                  <a:tint val="75000"/>
                </a:prstClr>
              </a:solidFill>
              <a:latin typeface="Arial" charset="0"/>
              <a:ea typeface="ＭＳ Ｐゴシック" charset="-128"/>
            </a:endParaRPr>
          </a:p>
        </p:txBody>
      </p:sp>
      <p:sp>
        <p:nvSpPr>
          <p:cNvPr id="4" name="Date Placeholder 3">
            <a:extLst>
              <a:ext uri="{FF2B5EF4-FFF2-40B4-BE49-F238E27FC236}">
                <a16:creationId xmlns:a16="http://schemas.microsoft.com/office/drawing/2014/main" id="{E5F7290F-1C8E-4E0E-807C-5284FAA41987}"/>
              </a:ext>
            </a:extLst>
          </p:cNvPr>
          <p:cNvSpPr>
            <a:spLocks noGrp="1"/>
          </p:cNvSpPr>
          <p:nvPr>
            <p:ph type="dt" sz="half" idx="11"/>
          </p:nvPr>
        </p:nvSpPr>
        <p:spPr/>
        <p:txBody>
          <a:bodyPr/>
          <a:lstStyle/>
          <a:p>
            <a:fld id="{EE057678-142E-48F3-B0DE-0DB1EE67FCD9}" type="datetime1">
              <a:rPr lang="en-US" smtClean="0"/>
              <a:t>2/3/2022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 (ethically wrong to develop weapons but strategically correct)</a:t>
            </a:r>
          </a:p>
          <a:p>
            <a:endParaRPr lang="en-GB" dirty="0"/>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fld id="{23422EFD-DF0F-434A-9710-A92912A1DA99}"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20</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59EAD467-F776-4C7A-9F76-136D76FF070B}"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21</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BCE5E994-FFAF-4265-B6F4-8388C297F7DE}"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3435697" y="2068286"/>
            <a:ext cx="5345447" cy="3401648"/>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0AF683B6-9612-477A-91AD-DEF7AED2BE92}"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3046043" y="2497947"/>
            <a:ext cx="6537900" cy="2239007"/>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371D5BE8-294E-4A2B-95B2-080DAB15D079}"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AE6B8FA-9E6E-4C39-822D-9DCC6D818F4D}"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ED6B3117-05C0-4F5D-972A-03F2F4B68C1B}"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8F87421E-DB23-42D1-89D6-F7E1E0F9CC1C}"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0BEF723-E70E-4541-82E3-D794BF2B3731}"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84350"/>
            <a:ext cx="5071533" cy="4259210"/>
          </a:xfrm>
          <a:prstGeom prst="rect">
            <a:avLst/>
          </a:prstGeom>
        </p:spPr>
      </p:pic>
      <p:sp>
        <p:nvSpPr>
          <p:cNvPr id="4" name="Footer Placeholder 3"/>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ABDC4FF9-40D3-47B6-9C57-8063DD329380}"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29</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259F559C-0365-44F6-B934-FDB0E0C11FCC}"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1981200" y="1600201"/>
            <a:ext cx="8473992" cy="4525963"/>
          </a:xfrm>
        </p:spPr>
        <p:txBody>
          <a:bodyPr/>
          <a:lstStyle/>
          <a:p>
            <a:r>
              <a:rPr lang="en-GB" dirty="0"/>
              <a:t>Individual care management </a:t>
            </a:r>
          </a:p>
          <a:p>
            <a:pPr lvl="1"/>
            <a:r>
              <a:rPr lang="en-GB" b="1" dirty="0"/>
              <a:t>Clinicians can create records for patients, edit the information in the system, view patient history</a:t>
            </a:r>
            <a:r>
              <a:rPr lang="en-GB" dirty="0"/>
              <a:t>,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DAE6C772-24DC-47FE-938F-F34A98945C31}"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30</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a:t>
            </a:r>
            <a:r>
              <a:rPr lang="en-GB" b="1" dirty="0"/>
              <a:t>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(depending upon history log).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0899AD94-AB0A-4560-AE57-5A1B477E6050}"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31</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Wilderness weather station</a:t>
            </a:r>
          </a:p>
        </p:txBody>
      </p:sp>
      <p:sp>
        <p:nvSpPr>
          <p:cNvPr id="3" name="Content Placeholder 2"/>
          <p:cNvSpPr>
            <a:spLocks noGrp="1"/>
          </p:cNvSpPr>
          <p:nvPr>
            <p:ph idx="1"/>
          </p:nvPr>
        </p:nvSpPr>
        <p:spPr/>
        <p:txBody>
          <a:bodyPr/>
          <a:lstStyle/>
          <a:p>
            <a:pPr algn="just"/>
            <a:r>
              <a:rPr lang="en-GB" dirty="0"/>
              <a:t>The government of a country with large areas of wilderness decides to deploy several hundred weather stations in remote areas. </a:t>
            </a:r>
          </a:p>
          <a:p>
            <a:pPr algn="just"/>
            <a:r>
              <a:rPr lang="en-GB" dirty="0"/>
              <a:t>Weather stations collect data from a set of instruments that measure temperature and pressure, sunshine, rainfall, wind speed and wind direction.</a:t>
            </a:r>
          </a:p>
          <a:p>
            <a:pPr lvl="1" algn="just"/>
            <a:r>
              <a:rPr lang="en-GB" dirty="0"/>
              <a:t>The weather station includes a </a:t>
            </a:r>
            <a:r>
              <a:rPr lang="en-GB" b="1" dirty="0"/>
              <a:t>number of instruments</a:t>
            </a:r>
            <a:r>
              <a:rPr lang="en-GB" dirty="0"/>
              <a:t> that </a:t>
            </a:r>
            <a:r>
              <a:rPr lang="en-GB" b="1" dirty="0"/>
              <a:t>measure </a:t>
            </a:r>
            <a:r>
              <a:rPr lang="en-GB" dirty="0"/>
              <a:t>weather parameters such as the </a:t>
            </a:r>
            <a:r>
              <a:rPr lang="en-GB" b="1" dirty="0"/>
              <a:t>wind speed and direction, the ground and air temperatures, the barometric pressure and the rainfall over a 24-hour period</a:t>
            </a:r>
            <a:r>
              <a:rPr lang="en-GB" dirty="0"/>
              <a:t>. Each of these instruments is controlled by a software system that takes parameter readings periodically and manages the data collected from the instruments.  </a:t>
            </a:r>
          </a:p>
          <a:p>
            <a:pPr algn="just"/>
            <a:r>
              <a:rPr lang="en-GB" dirty="0"/>
              <a:t> </a:t>
            </a:r>
          </a:p>
          <a:p>
            <a:pPr algn="just"/>
            <a:endParaRPr lang="en-US" dirty="0"/>
          </a:p>
        </p:txBody>
      </p:sp>
      <p:sp>
        <p:nvSpPr>
          <p:cNvPr id="7" name="Footer Placeholder 6"/>
          <p:cNvSpPr>
            <a:spLocks noGrp="1"/>
          </p:cNvSpPr>
          <p:nvPr>
            <p:ph type="ftr" sz="quarter" idx="10"/>
          </p:nvPr>
        </p:nvSpPr>
        <p:spPr/>
        <p:txBody>
          <a:bodyPr/>
          <a:lstStyle/>
          <a:p>
            <a:pPr algn="just"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algn="just" defTabSz="457200" fontAlgn="base">
              <a:spcBef>
                <a:spcPct val="0"/>
              </a:spcBef>
              <a:spcAft>
                <a:spcPct val="0"/>
              </a:spcAft>
            </a:pPr>
            <a:fld id="{240F67E9-8141-471B-B2ED-99CEEA95B2ED}"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algn="just"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algn="just" defTabSz="457200" fontAlgn="base">
                <a:spcBef>
                  <a:spcPct val="0"/>
                </a:spcBef>
                <a:spcAft>
                  <a:spcPct val="0"/>
                </a:spcAft>
              </a:pPr>
              <a:t>32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3456944" y="2314698"/>
            <a:ext cx="5159738" cy="2490908"/>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DECF687B-59AA-4126-BCD2-A059EE810623}"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1807745" y="1600201"/>
            <a:ext cx="8606912" cy="4525963"/>
          </a:xfrm>
        </p:spPr>
        <p:txBody>
          <a:bodyPr/>
          <a:lstStyle/>
          <a:p>
            <a:pPr algn="just"/>
            <a:r>
              <a:rPr lang="en-GB" dirty="0"/>
              <a:t>	The weather station system </a:t>
            </a:r>
          </a:p>
          <a:p>
            <a:pPr lvl="1" algn="just"/>
            <a:r>
              <a:rPr lang="en-GB" dirty="0"/>
              <a:t>This is responsible for </a:t>
            </a:r>
            <a:r>
              <a:rPr lang="en-GB" b="1" dirty="0"/>
              <a:t>collecting weather data</a:t>
            </a:r>
            <a:r>
              <a:rPr lang="en-GB" dirty="0"/>
              <a:t>, carrying out some </a:t>
            </a:r>
            <a:r>
              <a:rPr lang="en-GB" b="1" dirty="0"/>
              <a:t>initial data processing,</a:t>
            </a:r>
            <a:r>
              <a:rPr lang="en-GB" dirty="0"/>
              <a:t> and </a:t>
            </a:r>
            <a:r>
              <a:rPr lang="en-GB" b="1" dirty="0"/>
              <a:t>transmitting it to the data management system.</a:t>
            </a:r>
          </a:p>
          <a:p>
            <a:pPr algn="just"/>
            <a:r>
              <a:rPr lang="en-GB" dirty="0"/>
              <a:t>The data management and archiving system </a:t>
            </a:r>
          </a:p>
          <a:p>
            <a:pPr lvl="1" algn="just"/>
            <a:r>
              <a:rPr lang="en-GB" dirty="0"/>
              <a:t>This system </a:t>
            </a:r>
            <a:r>
              <a:rPr lang="en-GB" b="1" dirty="0"/>
              <a:t>collects the data from all of the wilderness weather stations,</a:t>
            </a:r>
            <a:r>
              <a:rPr lang="en-GB" dirty="0"/>
              <a:t> carries out data processing and analysis and archives the data.</a:t>
            </a:r>
          </a:p>
          <a:p>
            <a:pPr algn="just"/>
            <a:r>
              <a:rPr lang="en-GB" dirty="0"/>
              <a:t>The station maintenance system </a:t>
            </a:r>
          </a:p>
          <a:p>
            <a:pPr lvl="1" algn="just"/>
            <a:r>
              <a:rPr lang="en-GB" dirty="0"/>
              <a:t>This system can </a:t>
            </a:r>
            <a:r>
              <a:rPr lang="en-GB" b="1" dirty="0"/>
              <a:t>communicate by satellite with all wilderness weather stations to monitor the health of these systems </a:t>
            </a:r>
            <a:r>
              <a:rPr lang="en-GB" dirty="0"/>
              <a:t>and provide reports of problems.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dirty="0">
                <a:solidFill>
                  <a:prstClr val="black">
                    <a:tint val="75000"/>
                  </a:prstClr>
                </a:solidFill>
                <a:latin typeface="Arial" charset="0"/>
                <a:ea typeface="ＭＳ Ｐゴシック" charset="-128"/>
              </a:rPr>
              <a:t>Chapter 1 Introduction</a:t>
            </a:r>
          </a:p>
        </p:txBody>
      </p:sp>
      <p:sp>
        <p:nvSpPr>
          <p:cNvPr id="8" name="Date Placeholder 7"/>
          <p:cNvSpPr>
            <a:spLocks noGrp="1"/>
          </p:cNvSpPr>
          <p:nvPr>
            <p:ph type="dt" sz="half" idx="11"/>
          </p:nvPr>
        </p:nvSpPr>
        <p:spPr/>
        <p:txBody>
          <a:bodyPr/>
          <a:lstStyle/>
          <a:p>
            <a:pPr defTabSz="457200" fontAlgn="base">
              <a:spcBef>
                <a:spcPct val="0"/>
              </a:spcBef>
              <a:spcAft>
                <a:spcPct val="0"/>
              </a:spcAft>
            </a:pPr>
            <a:fld id="{7E67F2F8-6DC4-4BC5-A6AA-DCA1E3128308}"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D2BF83A2-7D92-4D8E-A2AE-D8889F91C277}"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A981D681-55A3-4E33-8913-526920C4C032}"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36</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CE55D2C2-40FF-4D2D-82F8-E1E7B5DC9EF9}"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37</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AD8AF515-CC35-4893-907D-D2849C8FE331}"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38</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701" y="1538798"/>
            <a:ext cx="5866216" cy="4881050"/>
          </a:xfrm>
          <a:prstGeom prst="rect">
            <a:avLst/>
          </a:prstGeom>
        </p:spPr>
      </p:pic>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36339B45-96E6-47B1-A06D-06942683B4AA}"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39</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925ACD37-4060-44F8-86D1-6FFDD552A5BC}"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D608D01-EB35-42B3-BBCC-86A1E8A16217}"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40</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5390C81-21C7-4D94-938B-833D79501834}"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41</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DE98295-A8C2-4F86-B2A5-7487048B4C0A}"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42</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D66CD03B-AD6E-485A-A56D-F334CC7DD3B9}"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pPr algn="just"/>
            <a:r>
              <a:rPr lang="en-US" dirty="0"/>
              <a:t>Some fundamental principles apply to all types of software system, irrespective of the development techniques used:</a:t>
            </a:r>
          </a:p>
          <a:p>
            <a:pPr lvl="1" algn="just"/>
            <a:r>
              <a:rPr lang="en-GB" dirty="0"/>
              <a:t>Systems</a:t>
            </a:r>
            <a:r>
              <a:rPr lang="en-GB" b="1" dirty="0"/>
              <a:t> should be developed using a managed and understood development process</a:t>
            </a:r>
            <a:r>
              <a:rPr lang="en-GB" dirty="0"/>
              <a:t>. Of course, different processes are used for different types of software.</a:t>
            </a:r>
          </a:p>
          <a:p>
            <a:pPr lvl="1" algn="just"/>
            <a:r>
              <a:rPr lang="en-GB" b="1" dirty="0"/>
              <a:t>Dependability and performance are important </a:t>
            </a:r>
            <a:r>
              <a:rPr lang="en-GB" dirty="0"/>
              <a:t>for all types of system. </a:t>
            </a:r>
          </a:p>
          <a:p>
            <a:pPr lvl="1" algn="just"/>
            <a:r>
              <a:rPr lang="en-GB" b="1" dirty="0"/>
              <a:t>Understanding and managing the software specification and requirements (what the software should do) are important. </a:t>
            </a:r>
          </a:p>
          <a:p>
            <a:pPr lvl="1" algn="just"/>
            <a:r>
              <a:rPr lang="en-GB" dirty="0"/>
              <a:t>Where appropriate, you should </a:t>
            </a:r>
            <a:r>
              <a:rPr lang="en-GB" b="1" dirty="0"/>
              <a:t>reuse software that has already been developed rather than write new software</a:t>
            </a:r>
            <a:r>
              <a:rPr lang="en-GB" dirty="0"/>
              <a:t>.</a:t>
            </a:r>
          </a:p>
          <a:p>
            <a:pPr lvl="1"/>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724537BC-1440-4F3F-82C1-CF82A4E15761}"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pPr algn="just"/>
            <a:r>
              <a:rPr lang="en-US" dirty="0"/>
              <a:t>The Web is now a platform for running applications and organizations are increasingly developing web-based systems rather than local systems.</a:t>
            </a:r>
          </a:p>
          <a:p>
            <a:pPr algn="just"/>
            <a:r>
              <a:rPr lang="en-US" dirty="0"/>
              <a:t>Web services (discussed in Chapter 19) allow application functionality to be accessed over the web.</a:t>
            </a:r>
          </a:p>
          <a:p>
            <a:pPr algn="just"/>
            <a:r>
              <a:rPr lang="en-US" b="1" dirty="0"/>
              <a:t>Cloud computing </a:t>
            </a:r>
            <a:r>
              <a:rPr lang="en-US" dirty="0"/>
              <a:t>is an approach to the provision of computer services where applications run remotely on the ‘cloud’. </a:t>
            </a:r>
          </a:p>
          <a:p>
            <a:pPr lvl="1" algn="just"/>
            <a:r>
              <a:rPr lang="en-US" dirty="0"/>
              <a:t>Users do not buy the software but pay according to use.</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E9D8F159-20AB-455A-A8A7-6EE9D64D1BE6}"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pPr algn="just"/>
            <a:r>
              <a:rPr lang="en-US" b="1" dirty="0"/>
              <a:t>Web-based systems are complex distributed systems.</a:t>
            </a:r>
          </a:p>
          <a:p>
            <a:pPr algn="just"/>
            <a:r>
              <a:rPr lang="en-US" b="1" dirty="0"/>
              <a:t>But the fundamental principles of software engineering discussed previously are as applicable to them as to any other system type.</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094F47EB-7233-4345-B7B8-93876D0FB852}"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1780722" y="1559671"/>
            <a:ext cx="8660959" cy="4525963"/>
          </a:xfrm>
        </p:spPr>
        <p:txBody>
          <a:bodyPr/>
          <a:lstStyle/>
          <a:p>
            <a:r>
              <a:rPr lang="en-GB" dirty="0"/>
              <a:t>Software reuse</a:t>
            </a:r>
          </a:p>
          <a:p>
            <a:pPr lvl="1" algn="just"/>
            <a:r>
              <a:rPr lang="en-GB" dirty="0"/>
              <a:t>Software reuse is the dominant approach for constructing web-based systems. 	</a:t>
            </a:r>
            <a:r>
              <a:rPr lang="en-GB" b="1" dirty="0"/>
              <a:t>When building these systems, you think about how you can assemble them from pre-existing software components and systems.</a:t>
            </a:r>
          </a:p>
          <a:p>
            <a:pPr algn="just"/>
            <a:r>
              <a:rPr lang="en-GB" dirty="0"/>
              <a:t>Incremental and agile development</a:t>
            </a:r>
          </a:p>
          <a:p>
            <a:pPr lvl="1" algn="just"/>
            <a:r>
              <a:rPr lang="en-GB" dirty="0"/>
              <a:t>Web-based systems should be </a:t>
            </a:r>
            <a:r>
              <a:rPr lang="en-GB" b="1" dirty="0"/>
              <a:t>developed and delivered incrementally.</a:t>
            </a:r>
            <a:r>
              <a:rPr lang="en-GB" dirty="0"/>
              <a:t>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A5358B21-65DC-4E94-832D-1713AEC5E37D}" type="datetime1">
              <a:rPr lang="en-US" smtClean="0">
                <a:solidFill>
                  <a:prstClr val="black">
                    <a:tint val="75000"/>
                  </a:prstClr>
                </a:solidFill>
                <a:latin typeface="Arial" charset="0"/>
                <a:ea typeface="ＭＳ Ｐゴシック" charset="-128"/>
              </a:rPr>
              <a:t>2/3/2022</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9</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3092</Words>
  <Application>Microsoft Office PowerPoint</Application>
  <PresentationFormat>Widescreen</PresentationFormat>
  <Paragraphs>308</Paragraphs>
  <Slides>42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Calibri</vt:lpstr>
      <vt:lpstr>Calibri Light</vt:lpstr>
      <vt:lpstr>Wingdings</vt:lpstr>
      <vt:lpstr>Office Theme</vt:lpstr>
      <vt:lpstr>SE10 slides</vt:lpstr>
      <vt:lpstr>Chapter 1 continued…</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continued..</dc:title>
  <dc:creator>Hajra  Ahmed</dc:creator>
  <cp:lastModifiedBy>Hajra  Ahmed</cp:lastModifiedBy>
  <cp:revision>3</cp:revision>
  <dcterms:created xsi:type="dcterms:W3CDTF">2022-02-03T15:04:40Z</dcterms:created>
  <dcterms:modified xsi:type="dcterms:W3CDTF">2022-02-03T15:06:42Z</dcterms:modified>
</cp:coreProperties>
</file>